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GFLMIB+MS-UIGothic"/>
      <p:regular r:id="rId16"/>
    </p:embeddedFont>
    <p:embeddedFont>
      <p:font typeface="AQLJGH+PVLHQA+ArialMT"/>
      <p:regular r:id="rId17"/>
    </p:embeddedFont>
    <p:embeddedFont>
      <p:font typeface="WVUUGH+GCCOBF+MicrosoftYaHei-Bold"/>
      <p:regular r:id="rId18"/>
    </p:embeddedFont>
    <p:embeddedFont>
      <p:font typeface="GMANGB+TIDLTS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540F8-FB9B-4001-A837-B506B6917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DA00F-860C-4CFD-A94A-9C3DA6D80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DB359-0582-40C5-8AE4-D5041370B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C2C73-CFCD-43C1-ACC5-0246D5DC6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859C8F-A6DD-4CA3-AF9A-05362E41D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892AAF-D7E5-4463-A407-6D0331DC0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892CE3-75F4-4EBF-BD9B-DFE8F3C44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B5C78-E5D9-4A51-9993-CDEE05549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83366-CEAD-4399-80FB-94F20C7BF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286DE-B9DE-40FF-A875-1CB50CBC4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AE5A0-48DA-4974-8D33-B3958AB20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40044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26160" y="1822334"/>
            <a:ext cx="5657850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GFLMIB+MS-UIGothic"/>
                <a:cs typeface="GFLMIB+MS-UIGothic"/>
              </a:rPr>
              <a:t>《一本男孩子必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 读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GFLMIB+MS-UIGothic"/>
                <a:cs typeface="GFLMIB+MS-UIGothic"/>
              </a:rPr>
              <a:t>的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4950">
                <a:solidFill>
                  <a:srgbClr val="000000"/>
                </a:solidFill>
                <a:latin typeface="GFLMIB+MS-UIGothic"/>
                <a:cs typeface="GFLMIB+MS-UIGothic"/>
              </a:rPr>
              <a:t>》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GFLMIB+MS-UIGothic"/>
                <a:cs typeface="GFLMI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18919" y="2308605"/>
            <a:ext cx="2540000" cy="3763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000"/>
              </a:lnSpc>
              <a:spcBef>
                <a:spcPct val="0"/>
              </a:spcBef>
              <a:spcAft>
                <a:spcPct val="0"/>
              </a:spcAft>
            </a:pPr>
            <a:r>
              <a:rPr sz="8000">
                <a:solidFill>
                  <a:srgbClr val="000000"/>
                </a:solidFill>
                <a:latin typeface="GFLMIB+MS-UIGothic"/>
                <a:cs typeface="GFLMIB+MS-UIGothic"/>
              </a:rPr>
              <a:t>目</a:t>
            </a:r>
          </a:p>
          <a:p>
            <a:pPr marL="0" marR="0">
              <a:lnSpc>
                <a:spcPts val="8000"/>
              </a:lnSpc>
              <a:spcBef>
                <a:spcPts val="1630"/>
              </a:spcBef>
              <a:spcAft>
                <a:spcPct val="0"/>
              </a:spcAft>
            </a:pPr>
            <a:r>
              <a:rPr sz="80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99025" y="231857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AQLJGH+PVLHQA+ArialMT"/>
                <a:cs typeface="AQLJGH+PVLHQA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380E00"/>
                </a:solidFill>
                <a:latin typeface="GFLMIB+MS-UIGothic"/>
                <a:cs typeface="GFLMIB+MS-UIGothic"/>
              </a:rPr>
              <a:t>程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380E00"/>
                </a:solidFill>
                <a:latin typeface="GFLMIB+MS-UIGothic"/>
                <a:cs typeface="GFLMIB+MS-UIGothic"/>
              </a:rPr>
              <a:t>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99025" y="2804985"/>
            <a:ext cx="2490690" cy="175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AQLJGH+PVLHQA+ArialMT"/>
                <a:cs typeface="AQLJGH+PVLHQA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380E00"/>
                </a:solidFill>
                <a:latin typeface="GFLMIB+MS-UIGothic"/>
                <a:cs typeface="GFLMIB+MS-UIGothic"/>
              </a:rPr>
              <a:t>文内容解析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AQLJGH+PVLHQA+ArialMT"/>
                <a:cs typeface="AQLJGH+PVLHQA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阅读</a:t>
            </a:r>
            <a:r>
              <a:rPr sz="2400">
                <a:solidFill>
                  <a:srgbClr val="380E00"/>
                </a:solidFill>
                <a:latin typeface="GFLMIB+MS-UIGothic"/>
                <a:cs typeface="GFLMIB+MS-UIGothic"/>
              </a:rPr>
              <a:t>技巧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讲</a:t>
            </a:r>
            <a:r>
              <a:rPr sz="2400">
                <a:solidFill>
                  <a:srgbClr val="380E00"/>
                </a:solidFill>
                <a:latin typeface="GFLMIB+MS-UIGothic"/>
                <a:cs typeface="GFLMIB+MS-UIGothic"/>
              </a:rPr>
              <a:t>解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AQLJGH+PVLHQA+ArialMT"/>
                <a:cs typeface="AQLJGH+PVLHQA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GFLMIB+MS-UIGothic"/>
                <a:cs typeface="GFLMIB+MS-UIGothic"/>
              </a:rPr>
              <a:t>拓展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阅读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99025" y="426485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AQLJGH+PVLHQA+ArialMT"/>
                <a:cs typeface="AQLJGH+PVLHQA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380E00"/>
                </a:solidFill>
                <a:latin typeface="GFLMIB+MS-UIGothic"/>
                <a:cs typeface="GFLMIB+MS-UIGothic"/>
              </a:rPr>
              <a:t>程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54904" y="2003516"/>
            <a:ext cx="35147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851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WVUUGH+GCCOBF+MicrosoftYaHei-Bold"/>
                <a:cs typeface="WVUUGH+GCCOBF+MicrosoftYaHei-Bold"/>
              </a:rPr>
              <a:t>01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500">
                <a:solidFill>
                  <a:srgbClr val="000000"/>
                </a:solidFill>
                <a:latin typeface="GFLMIB+MS-UIGothic"/>
                <a:cs typeface="GFLMIB+MS-UIGothic"/>
              </a:rPr>
              <a:t>程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4500">
                <a:solidFill>
                  <a:srgbClr val="000000"/>
                </a:solidFill>
                <a:latin typeface="GFLMIB+MS-UIGothic"/>
                <a:cs typeface="GFLMIB+MS-UIGothic"/>
              </a:rPr>
              <a:t>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EB554D"/>
                </a:solidFill>
                <a:latin typeface="GFLMIB+MS-UIGothic"/>
                <a:cs typeface="GFLMIB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EB554D"/>
                </a:solidFill>
                <a:latin typeface="SimSun"/>
                <a:cs typeface="SimSun"/>
              </a:rPr>
              <a:t>时</a:t>
            </a:r>
            <a:r>
              <a:rPr sz="2000" spc="15">
                <a:solidFill>
                  <a:srgbClr val="EB554D"/>
                </a:solidFill>
                <a:latin typeface="GFLMIB+MS-UIGothic"/>
                <a:cs typeface="GFLMIB+MS-UIGothic"/>
              </a:rPr>
              <a:t>代背景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91050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随着社会的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展，越来越多的女性开始追求独立自主的生活，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而男性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着更多的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力和挑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。因此，男性需要具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更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多的品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和能力，以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的社会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GFLMIB+MS-UIGothic"/>
                <a:cs typeface="GFLMIB+MS-UIGothic"/>
              </a:rPr>
              <a:t>文化背景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24814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文化中，男性被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赋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予了更多的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任和期望。他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需要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承担家庭的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经济负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担和社会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任，同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时还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要具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勇敢、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坚强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担当等品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EB554D"/>
                </a:solidFill>
                <a:latin typeface="GFLMIB+MS-UIGothic"/>
                <a:cs typeface="GFLMIB+MS-UIGothic"/>
              </a:rPr>
              <a:t>程目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GFLMIB+MS-UIGothic"/>
                <a:cs typeface="GFLMIB+MS-UIGothic"/>
              </a:rPr>
              <a:t>知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2000" spc="25">
                <a:solidFill>
                  <a:srgbClr val="FFFDFD"/>
                </a:solidFill>
                <a:latin typeface="GFLMIB+MS-UIGothic"/>
                <a:cs typeface="GFLMIB+MS-UIGothic"/>
              </a:rPr>
              <a:t>目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FLMIB+MS-UIGothic"/>
                <a:cs typeface="GFLMIB+MS-UIGothic"/>
              </a:rPr>
              <a:t>情感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2000" spc="25">
                <a:solidFill>
                  <a:srgbClr val="FFFDFD"/>
                </a:solidFill>
                <a:latin typeface="GFLMIB+MS-UIGothic"/>
                <a:cs typeface="GFLMIB+MS-UIGothic"/>
              </a:rPr>
              <a:t>度价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值观</a:t>
            </a:r>
            <a:r>
              <a:rPr sz="2000" spc="25">
                <a:solidFill>
                  <a:srgbClr val="FFFDFD"/>
                </a:solidFill>
                <a:latin typeface="GFLMIB+MS-UIGothic"/>
                <a:cs typeface="GFLMIB+MS-UIGothic"/>
              </a:rPr>
              <a:t>目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程的学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，使学生了解男性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哪些品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和能力，以及如何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培养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些品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和能力。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立正确的性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别观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念，增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学生的社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任感和担当精神，培养学生的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队协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作意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新精神。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FLMIB+MS-UIGothic"/>
                <a:cs typeface="GFLMIB+MS-UIGothic"/>
              </a:rPr>
              <a:t>能力目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案例分析和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践操作，培养学生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的分析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和解决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的能力，以及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践中运用所学知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GFLMIB+MS-UIGothic"/>
                <a:cs typeface="GFLMIB+MS-UIGothic"/>
              </a:rPr>
              <a:t>的能力。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83404" y="2003516"/>
            <a:ext cx="46577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0566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WVUUGH+GCCOBF+MicrosoftYaHei-Bold"/>
                <a:cs typeface="WVUUGH+GCCOBF+MicrosoftYaHei-Bold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500">
                <a:solidFill>
                  <a:srgbClr val="000000"/>
                </a:solidFill>
                <a:latin typeface="GFLMIB+MS-UIGothic"/>
                <a:cs typeface="GFLMIB+MS-UIGothic"/>
              </a:rPr>
              <a:t>文内容解析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FLMIB+MS-UIGothic"/>
                <a:cs typeface="GFLMIB+MS-UIGothic"/>
              </a:rPr>
              <a:t>故事梗概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GFLMIB+MS-UIGothic"/>
                <a:cs typeface="GFLMIB+MS-UIGothic"/>
              </a:rPr>
              <a:t>故事背景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故事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生在一个荒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岛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上，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鲁滨逊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被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岛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上，通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自己的努力和智慧，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岛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上度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了</a:t>
            </a:r>
            <a:r>
              <a:rPr sz="1500">
                <a:solidFill>
                  <a:srgbClr val="000000"/>
                </a:solidFill>
                <a:latin typeface="GMANGB+TIDLTS+MicrosoftYaHei"/>
                <a:cs typeface="GMANGB+TIDLTS+MicrosoftYaHei"/>
              </a:rPr>
              <a:t>28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年。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GFLMIB+MS-UIGothic"/>
                <a:cs typeface="GFLMIB+MS-UIGothic"/>
              </a:rPr>
              <a:t>故事梗概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06094" y="2820408"/>
            <a:ext cx="3176892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01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本文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述了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鲁滨逊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在荒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岛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上度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的</a:t>
            </a:r>
            <a:r>
              <a:rPr sz="1500">
                <a:solidFill>
                  <a:srgbClr val="000000"/>
                </a:solidFill>
                <a:latin typeface="GMANGB+TIDLTS+MicrosoftYaHei"/>
                <a:cs typeface="GMANGB+TIDLTS+MicrosoftYaHei"/>
              </a:rPr>
              <a:t>28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年，通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了人</a:t>
            </a:r>
          </a:p>
          <a:p>
            <a:pPr marL="795019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的勇敢、智慧和毅力。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GFLMIB+MS-UIGothic"/>
                <a:cs typeface="GFLMIB+MS-UIGothic"/>
              </a:rPr>
              <a:t>故事情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鲁滨逊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岛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上建造房屋、种植庄稼、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84413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物，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与野人</a:t>
            </a:r>
            <a:r>
              <a:rPr sz="1500">
                <a:solidFill>
                  <a:srgbClr val="000000"/>
                </a:solidFill>
                <a:latin typeface="GMANGB+TIDLTS+MicrosoftYaHei"/>
                <a:cs typeface="GMANGB+TIDLTS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星期五</a:t>
            </a:r>
            <a:r>
              <a:rPr sz="1500">
                <a:solidFill>
                  <a:srgbClr val="000000"/>
                </a:solidFill>
                <a:latin typeface="GMANGB+TIDLTS+MicrosoftYaHei"/>
                <a:cs typeface="GMANGB+TIDLTS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朋友。最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，他被一艘商船救出，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回到了故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FLMIB+MS-UIGothic"/>
                <a:cs typeface="GFLMIB+MS-UIGothic"/>
              </a:rPr>
              <a:t>人物分析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鲁滨逊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2820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勇敢、智慧、毅力的代表，他在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岛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上度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了</a:t>
            </a:r>
            <a:r>
              <a:rPr sz="1350">
                <a:solidFill>
                  <a:srgbClr val="000000"/>
                </a:solidFill>
                <a:latin typeface="GMANGB+TIDLTS+MicrosoftYaHei"/>
                <a:cs typeface="GMANGB+TIDLTS+MicrosoftYaHei"/>
              </a:rPr>
              <a:t>28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年，通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自己的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努力和智慧，克服了种种困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GFLMIB+MS-UIGothic"/>
                <a:cs typeface="GFLMIB+MS-UIGothic"/>
              </a:rPr>
              <a:t>星期五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鲁滨逊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的朋友，一个野人，被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滨逊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教化后成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他的忠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GFLMIB+MS-UIGothic"/>
                <a:cs typeface="GFLMIB+MS-UIGothic"/>
              </a:rPr>
              <a:t>伙伴。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FLMIB+MS-UIGothic"/>
                <a:cs typeface="GFLMIB+MS-UIGothic"/>
              </a:rPr>
              <a:t>主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EB554D"/>
                </a:solidFill>
                <a:latin typeface="GFLMIB+MS-UIGothic"/>
                <a:cs typeface="GFLMIB+MS-UIGothic"/>
              </a:rPr>
              <a:t>探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VUUGH+GCCOBF+MicrosoftYaHei-Bold"/>
                <a:cs typeface="WVUUGH+GCCOB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VUUGH+GCCOBF+MicrosoftYaHei-Bold"/>
                <a:cs typeface="WVUUGH+GCCOB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VUUGH+GCCOBF+MicrosoftYaHei-Bold"/>
                <a:cs typeface="WVUUGH+GCCOB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GFLMIB+MS-UIGothic"/>
                <a:cs typeface="GFLMIB+MS-UIGothic"/>
              </a:rPr>
              <a:t>勇敢面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对</a:t>
            </a:r>
            <a:r>
              <a:rPr sz="2000" spc="25">
                <a:solidFill>
                  <a:srgbClr val="EB554D"/>
                </a:solidFill>
                <a:latin typeface="GFLMIB+MS-UIGothic"/>
                <a:cs typeface="GFLMIB+MS-UIGothic"/>
              </a:rPr>
              <a:t>困境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GFLMIB+MS-UIGothic"/>
                <a:cs typeface="GFLMIB+MS-UIGothic"/>
              </a:rPr>
              <a:t>智慧与毅力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GFLMIB+MS-UIGothic"/>
                <a:cs typeface="GFLMIB+MS-UIGothic"/>
              </a:rPr>
              <a:t>人性的光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过鲁滨逊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，告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诉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要勇敢面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困境，不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放弃希望。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47692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鲁滨逊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在荒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岛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上度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了</a:t>
            </a:r>
            <a:r>
              <a:rPr sz="1500">
                <a:solidFill>
                  <a:srgbClr val="000000"/>
                </a:solidFill>
                <a:latin typeface="GMANGB+TIDLTS+MicrosoftYaHei"/>
                <a:cs typeface="GMANGB+TIDLTS+MicrosoftYaHei"/>
              </a:rPr>
              <a:t>28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年，展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了他的智慧和毅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力，告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诉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只有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有智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慧和毅力才能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战胜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鲁滨逊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与星期五的友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谊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展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了人性的光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辉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，告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诉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我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类应该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互相帮助、共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83404" y="2003516"/>
            <a:ext cx="46577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0566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WVUUGH+GCCOBF+MicrosoftYaHei-Bold"/>
                <a:cs typeface="WVUUGH+GCCOBF+MicrosoftYaHei-Bold"/>
              </a:rPr>
              <a:t>03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4500">
                <a:solidFill>
                  <a:srgbClr val="000000"/>
                </a:solidFill>
                <a:latin typeface="GFLMIB+MS-UIGothic"/>
                <a:cs typeface="GFLMIB+MS-UIGothic"/>
              </a:rPr>
              <a:t>技巧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讲</a:t>
            </a:r>
            <a:r>
              <a:rPr sz="4500">
                <a:solidFill>
                  <a:srgbClr val="000000"/>
                </a:solidFill>
                <a:latin typeface="GFLMIB+MS-UIGothic"/>
                <a:cs typeface="GFLMIB+MS-UIGothic"/>
              </a:rPr>
              <a:t>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阅读</a:t>
            </a:r>
            <a:r>
              <a:rPr sz="3000">
                <a:solidFill>
                  <a:srgbClr val="EB554D"/>
                </a:solidFill>
                <a:latin typeface="GFLMIB+MS-UIGothic"/>
                <a:cs typeface="GFLMIB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GFLMIB+MS-UIGothic"/>
                <a:cs typeface="GFLMIB+MS-UIGothic"/>
              </a:rPr>
              <a:t>精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GFLMIB+MS-UIGothic"/>
                <a:cs typeface="GFLMIB+MS-UIGothic"/>
              </a:rPr>
              <a:t>略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GFLMIB+MS-UIGothic"/>
                <a:cs typeface="GFLMIB+MS-UIGothic"/>
              </a:rPr>
              <a:t>跳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细阅读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文本，深入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理解文章的主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构和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细节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，培养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理解和分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析能力。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快速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浏览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文章，把握文章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大意和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构，提高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度和效率。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根据需要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性地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分内容，忽略无关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要的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信息，提高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阅读针对</a:t>
            </a:r>
            <a:r>
              <a:rPr sz="1500">
                <a:solidFill>
                  <a:srgbClr val="000000"/>
                </a:solidFill>
                <a:latin typeface="GFLMIB+MS-UIGothic"/>
                <a:cs typeface="GFLMIB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https://d.book118.com/357140044110006046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GFLMIB+MS-UIGothic</vt:lpstr>
      <vt:lpstr>SimSun</vt:lpstr>
      <vt:lpstr>AQLJGH+PVLHQA+ArialMT</vt:lpstr>
      <vt:lpstr>Times New Roman</vt:lpstr>
      <vt:lpstr>WVUUGH+GCCOBF+MicrosoftYaHei-Bold</vt:lpstr>
      <vt:lpstr>GMANGB+TIDLTS+MicrosoftYaHei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2024-09-21T16:40:13.238</cp:lastPrinted>
  <dcterms:created xsi:type="dcterms:W3CDTF">2024-09-21T08:40:13Z</dcterms:created>
  <dcterms:modified xsi:type="dcterms:W3CDTF">2024-09-21T08:40:14Z</dcterms:modified>
</cp:coreProperties>
</file>