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64FD6-D0E7-4F5C-8D32-FFF054275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7D4D9-7F1D-4BF4-AECE-D63E49A43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980B7-DB8A-44F8-8CEB-2A8ED3548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F9A81-4A26-4B3C-AE27-06F62B0C2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7843E-B2D1-4FE0-89B2-3B4121394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0F792-5F8F-45AB-A82B-3623D9287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2C8E6E-44F4-4773-BF56-2730B9C6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DA7C3-6388-4917-80A8-4EAAB5F39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FCF75-4B08-42AF-BE92-231FB0F8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4644D-2CA6-494C-8129-ADB111E6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21894-3088-47F4-AD73-97847139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4AA30-483F-4FBF-8C07-1C4C504EE7D2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EF039-EF7C-452D-AC56-72DC9C6088A5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19362-5582-4020-A57D-E96C788AFCAB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7A834-875E-4FDF-86B3-BF19FB195A16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AAB08-5DCE-406F-B79E-B846B2029D54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D8D4B-F6C6-47F5-911F-CFA8FDF4AB1F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F5D92-9E38-485B-99E9-2235D7C53044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6B35D-DEA0-4AA4-81FE-50F29EB5560C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F5141-8EAC-4E32-AABF-699AC251E5EF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4C3BE-2082-407B-B93B-2D4364CEA18E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FFF2B-D2D6-4CA6-817A-5AD443210F0A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ED75F-61B1-43CF-B55F-1CA1F876B830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56F6F-5431-4AAD-AA4A-8F06CE7ACF77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6B190-ACDA-4E66-A893-EB9F589812CE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8E8FD-C6C0-4784-ACB6-18C27AC6F973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79E9B-9378-4C83-9605-EB3D32127571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4127E-8831-4E30-A0C1-0255625A17DF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7C9CA-562F-424F-BE16-B2BE7F8CD862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91296-3D70-43E6-B769-E762A763CF67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FA29D-7460-42F1-8153-CE1D3AAF6E29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106C2-8AA1-47AB-8C62-F07B9C5D01E3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A3F07-EEFE-4F2B-876F-6D4AA65DA58B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07266183-EE5B-4441-BAC7-401E35D1E388}" type="datetimeFigureOut">
              <a:rPr lang="zh-CN" altLang="en-US"/>
              <a:t/>
            </a:fld>
            <a:endParaRPr lang="en-US" altLang="zh-CN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FD81BE8-A6D4-44C7-9E5C-68E6C538D816}" type="slidenum">
              <a:rPr lang="zh-CN" altLang="en-US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4611004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3073"/>
          <p:cNvSpPr>
            <a:spLocks noGrp="1"/>
          </p:cNvSpPr>
          <p:nvPr>
            <p:ph type="ctrTitle" idx="4294967295"/>
          </p:nvPr>
        </p:nvSpPr>
        <p:spPr>
          <a:xfrm>
            <a:off x="611188" y="836613"/>
            <a:ext cx="7772400" cy="1470025"/>
          </a:xfrm>
        </p:spPr>
        <p:txBody>
          <a:bodyPr/>
          <a:lstStyle/>
          <a:p>
            <a:pPr eaLnBrk="1" hangingPunct="1"/>
            <a:r>
              <a:rPr lang="zh-CN" altLang="en-US" smtClean="0">
                <a:solidFill>
                  <a:srgbClr val="0000CC"/>
                </a:solidFill>
              </a:rPr>
              <a:t>护理九项核心制度</a:t>
            </a:r>
            <a:endParaRPr lang="zh-CN" altLang="en-US" smtClean="0">
              <a:solidFill>
                <a:srgbClr val="0000CC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1125538"/>
            <a:ext cx="8229600" cy="4310062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一、危重患者抢救制度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二、护理查对制度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三、执行医嘱制度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四、护士交接班制度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五、护理分级制度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六、输血安全管理制度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七、护士接获危急值报告制度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八、患者身份识别制度</a:t>
            </a:r>
            <a:endParaRPr lang="zh-CN" altLang="en-US" sz="280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sz="2800" smtClean="0">
                <a:solidFill>
                  <a:srgbClr val="0000CC"/>
                </a:solidFill>
              </a:rPr>
              <a:t>九、护理不良事件报告制度</a:t>
            </a:r>
            <a:endParaRPr lang="zh-CN" altLang="en-US" sz="2800" smtClean="0">
              <a:solidFill>
                <a:srgbClr val="0000CC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468313" y="836613"/>
            <a:ext cx="8229600" cy="647700"/>
          </a:xfrm>
        </p:spPr>
        <p:txBody>
          <a:bodyPr/>
          <a:lstStyle/>
          <a:p>
            <a:pPr eaLnBrk="1" hangingPunct="1"/>
            <a:r>
              <a:rPr lang="zh-CN" altLang="en-US" sz="2800" smtClean="0">
                <a:solidFill>
                  <a:srgbClr val="0000CC"/>
                </a:solidFill>
              </a:rPr>
              <a:t>危重患者抢救制度</a:t>
            </a:r>
            <a:endParaRPr lang="zh-CN" altLang="en-US" sz="2800" smtClean="0">
              <a:solidFill>
                <a:srgbClr val="0000CC"/>
              </a:solidFill>
            </a:endParaRP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1268413"/>
            <a:ext cx="8229600" cy="4886325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zh-CN" altLang="en-US" sz="2000" b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、加强对急、重症患者的严密观察，发现病情转危及时报告医生，在医生未到前，应根据病情采取必要的抢救措施。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、担负抢救工作的护士，必须坚守工作岗位，按岗定位，紧密配合，听从指挥，全力以赴，保证抢救工作有效有序进行。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、在抢救过程中，医生下达的口头医嘱，护士须对医嘱完整重述确认，在执行时双人核查。保留安瓿，核对无误后再弃去，抢救结束后督促医生及时补记医嘱，执行护士签名，执行时间为抢救当时时间。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4</a:t>
            </a:r>
            <a:r>
              <a:rPr lang="zh-CN" altLang="en-US" sz="2000" smtClean="0"/>
              <a:t>、抢救结束做好抢救记录（应在抢救结束后</a:t>
            </a:r>
            <a:r>
              <a:rPr lang="en-US" altLang="zh-CN" sz="2000" smtClean="0"/>
              <a:t>6</a:t>
            </a:r>
            <a:r>
              <a:rPr lang="zh-CN" altLang="en-US" sz="2000" smtClean="0"/>
              <a:t>小时内据实补记）。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5</a:t>
            </a:r>
            <a:r>
              <a:rPr lang="zh-CN" altLang="en-US" sz="2000" smtClean="0"/>
              <a:t>、认真做好患者的各项基础护理，预防和减少并发症的发生。烦躁、昏迷及神志不清者，加床档和采取保护性约束，确保患者安全。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6</a:t>
            </a:r>
            <a:r>
              <a:rPr lang="zh-CN" altLang="en-US" sz="2000" smtClean="0"/>
              <a:t>、为保证抢救工作的及时有效，各种抢救药品，器械、耗材应随时处于备用状态，使用后应及时清理，消毒，补充，物归原处，以备再用。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7</a:t>
            </a:r>
            <a:r>
              <a:rPr lang="zh-CN" altLang="en-US" sz="2000" smtClean="0"/>
              <a:t>、进行护理操作、治疗时需保护患者的隐私，必要时用屏风与隔帘遮挡。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8</a:t>
            </a:r>
            <a:r>
              <a:rPr lang="zh-CN" altLang="en-US" sz="2000" smtClean="0"/>
              <a:t>、重大抢救完毕，有关护士应参加临床讨论会。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981075"/>
            <a:ext cx="8229600" cy="719138"/>
          </a:xfrm>
        </p:spPr>
        <p:txBody>
          <a:bodyPr/>
          <a:lstStyle/>
          <a:p>
            <a:pPr eaLnBrk="1" hangingPunct="1"/>
            <a:r>
              <a:rPr lang="zh-CN" altLang="en-US" sz="2800" smtClean="0">
                <a:solidFill>
                  <a:srgbClr val="0000CC"/>
                </a:solidFill>
              </a:rPr>
              <a:t>护理查对制度</a:t>
            </a:r>
            <a:endParaRPr lang="zh-CN" altLang="en-US" sz="2800" smtClean="0">
              <a:solidFill>
                <a:srgbClr val="0000CC"/>
              </a:solidFill>
            </a:endParaRP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1412875"/>
            <a:ext cx="8229600" cy="439261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zh-CN" altLang="en-US" sz="2400" b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、医嘱查对制度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sz="2000" smtClean="0"/>
              <a:t>（</a:t>
            </a:r>
            <a:r>
              <a:rPr lang="en-US" altLang="zh-CN" sz="2000" smtClean="0"/>
              <a:t>1</a:t>
            </a:r>
            <a:r>
              <a:rPr lang="zh-CN" altLang="en-US" sz="2000" smtClean="0"/>
              <a:t>）处理医嘱应做到两名护士进行核对，对有疑问的医嘱必须查清后方可执行。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sz="2000" smtClean="0"/>
              <a:t>（</a:t>
            </a:r>
            <a:r>
              <a:rPr lang="en-US" altLang="zh-CN" sz="2000" smtClean="0"/>
              <a:t>2</a:t>
            </a:r>
            <a:r>
              <a:rPr lang="zh-CN" altLang="en-US" sz="2000" smtClean="0"/>
              <a:t>）医嘱需班班核对，每日总对，护士长每周至少参与总对</a:t>
            </a:r>
            <a:r>
              <a:rPr lang="en-US" altLang="zh-CN" sz="2000" smtClean="0"/>
              <a:t>1</a:t>
            </a:r>
            <a:r>
              <a:rPr lang="zh-CN" altLang="en-US" sz="2000" smtClean="0"/>
              <a:t>次，凡参与查对者，在医嘱总对本上签全名。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sz="2000" smtClean="0"/>
              <a:t>（</a:t>
            </a:r>
            <a:r>
              <a:rPr lang="en-US" altLang="zh-CN" sz="2000" smtClean="0"/>
              <a:t>3</a:t>
            </a:r>
            <a:r>
              <a:rPr lang="zh-CN" altLang="en-US" sz="2000" smtClean="0"/>
              <a:t>）抢救患者时，医生下达的口头医嘱，护士须大声完整复述一遍，医生确认无误后方可执行，用后的安瓿需经二人核对后再弃去。抢救结束后督促医生及时补记医嘱，执行护士签名，执行时间为抢救当时时间。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Rectangle 7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23850" y="1196975"/>
            <a:ext cx="8540750" cy="4902200"/>
          </a:xfrm>
        </p:spPr>
        <p:txBody>
          <a:bodyPr/>
          <a:lstStyle/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en-US" altLang="zh-CN" sz="2000" smtClean="0">
                <a:solidFill>
                  <a:srgbClr val="000000"/>
                </a:solidFill>
              </a:rPr>
              <a:t>2</a:t>
            </a:r>
            <a:r>
              <a:rPr lang="zh-CN" altLang="en-US" sz="2000" smtClean="0">
                <a:solidFill>
                  <a:srgbClr val="000000"/>
                </a:solidFill>
              </a:rPr>
              <a:t>、注射、输液、服药等操作必须严格执行三查八对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1</a:t>
            </a:r>
            <a:r>
              <a:rPr lang="zh-CN" altLang="en-US" sz="2000" smtClean="0">
                <a:solidFill>
                  <a:srgbClr val="000000"/>
                </a:solidFill>
              </a:rPr>
              <a:t>）三查：操作前查，操作中查，操作后查。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具体检查内容：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①查药物有无沉淀、变质、浑浊，查安瓿药瓶有无裂痕，瓶口有无松动。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②查药物的有效期、批号和配伍禁忌。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③查输液器、针筒包装是否完好，是否在有效期内，针筒有无漏气、针头是否锐利完好。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2</a:t>
            </a:r>
            <a:r>
              <a:rPr lang="zh-CN" altLang="en-US" sz="2000" smtClean="0">
                <a:solidFill>
                  <a:srgbClr val="000000"/>
                </a:solidFill>
              </a:rPr>
              <a:t>）八对：对床号、有效期、姓名、药名、浓度、剂量、时间、用法。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3</a:t>
            </a:r>
            <a:r>
              <a:rPr lang="zh-CN" altLang="en-US" sz="2000" smtClean="0">
                <a:solidFill>
                  <a:srgbClr val="000000"/>
                </a:solidFill>
              </a:rPr>
              <a:t>）门、急诊护士进行各项治疗护理时，应认真查对病人基本信息，如姓名、性别、年龄、门诊号</a:t>
            </a:r>
            <a:r>
              <a:rPr lang="en-US" altLang="zh-CN" sz="2000" smtClean="0">
                <a:solidFill>
                  <a:srgbClr val="000000"/>
                </a:solidFill>
              </a:rPr>
              <a:t>/</a:t>
            </a:r>
            <a:r>
              <a:rPr lang="zh-CN" altLang="en-US" sz="2000" smtClean="0">
                <a:solidFill>
                  <a:srgbClr val="000000"/>
                </a:solidFill>
              </a:rPr>
              <a:t>住院号、床号及药物过敏史、既往史等。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4</a:t>
            </a:r>
            <a:r>
              <a:rPr lang="zh-CN" altLang="en-US" sz="2000" smtClean="0">
                <a:solidFill>
                  <a:srgbClr val="000000"/>
                </a:solidFill>
              </a:rPr>
              <a:t>）摆药后必须经第二人核对方可执行。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5</a:t>
            </a:r>
            <a:r>
              <a:rPr lang="zh-CN" altLang="en-US" sz="2000" smtClean="0">
                <a:solidFill>
                  <a:srgbClr val="000000"/>
                </a:solidFill>
              </a:rPr>
              <a:t>）对易致过敏的药，给药前需询问患者有无过敏史、家族史；使用毒、麻、限剧药时，要经过双人核对，用后保留安瓿。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6</a:t>
            </a:r>
            <a:r>
              <a:rPr lang="zh-CN" altLang="en-US" sz="2000" smtClean="0">
                <a:solidFill>
                  <a:srgbClr val="000000"/>
                </a:solidFill>
              </a:rPr>
              <a:t>）发药或注射时，如患者提出疑问，应及时查清，确认无误后向患者解释后方可执行，必要时与医生联系。</a:t>
            </a:r>
            <a:endParaRPr lang="zh-CN" altLang="en-US" sz="200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Rectangle 10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95288" y="1196975"/>
            <a:ext cx="8540750" cy="4194175"/>
          </a:xfrm>
        </p:spPr>
        <p:txBody>
          <a:bodyPr/>
          <a:lstStyle/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en-US" altLang="zh-CN" sz="2000" smtClean="0">
                <a:solidFill>
                  <a:srgbClr val="000000"/>
                </a:solidFill>
              </a:rPr>
              <a:t>3</a:t>
            </a:r>
            <a:r>
              <a:rPr lang="zh-CN" altLang="en-US" sz="2000" smtClean="0">
                <a:solidFill>
                  <a:srgbClr val="000000"/>
                </a:solidFill>
              </a:rPr>
              <a:t>、输血查对制度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严格执行“三查十一对”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三查：查血液有效期、查血液质量、查输血装置是否完好。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十一对：对床号、姓名、性别、年龄、科别、住院号</a:t>
            </a:r>
            <a:r>
              <a:rPr lang="en-US" altLang="zh-CN" sz="2000" smtClean="0">
                <a:solidFill>
                  <a:srgbClr val="000000"/>
                </a:solidFill>
              </a:rPr>
              <a:t>/</a:t>
            </a:r>
            <a:r>
              <a:rPr lang="zh-CN" altLang="en-US" sz="2000" smtClean="0">
                <a:solidFill>
                  <a:srgbClr val="000000"/>
                </a:solidFill>
              </a:rPr>
              <a:t>门急诊卡号、血袋号、血型、交叉配血试验结果、血液种类、剂量。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en-US" altLang="zh-CN" sz="2000" smtClean="0">
                <a:solidFill>
                  <a:srgbClr val="000000"/>
                </a:solidFill>
              </a:rPr>
              <a:t>4</a:t>
            </a:r>
            <a:r>
              <a:rPr lang="zh-CN" altLang="en-US" sz="2000" smtClean="0">
                <a:solidFill>
                  <a:srgbClr val="000000"/>
                </a:solidFill>
              </a:rPr>
              <a:t>、标本采集核对制度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1</a:t>
            </a:r>
            <a:r>
              <a:rPr lang="zh-CN" altLang="en-US" sz="2000" smtClean="0">
                <a:solidFill>
                  <a:srgbClr val="000000"/>
                </a:solidFill>
              </a:rPr>
              <a:t>）护士应掌握各种标本的正确留取方法。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2</a:t>
            </a:r>
            <a:r>
              <a:rPr lang="zh-CN" altLang="en-US" sz="2000" smtClean="0">
                <a:solidFill>
                  <a:srgbClr val="000000"/>
                </a:solidFill>
              </a:rPr>
              <a:t>）采集标本严格遵医嘱执行。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3</a:t>
            </a:r>
            <a:r>
              <a:rPr lang="zh-CN" altLang="en-US" sz="2000" smtClean="0">
                <a:solidFill>
                  <a:srgbClr val="000000"/>
                </a:solidFill>
              </a:rPr>
              <a:t>）认真执行查对制度，医嘱和条码信息逐项核对无误后，方可执行。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4</a:t>
            </a:r>
            <a:r>
              <a:rPr lang="zh-CN" altLang="en-US" sz="2000" smtClean="0">
                <a:solidFill>
                  <a:srgbClr val="000000"/>
                </a:solidFill>
              </a:rPr>
              <a:t>）标本采集前要再次核对试管上的条码信息与患者是否相符。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5</a:t>
            </a:r>
            <a:r>
              <a:rPr lang="zh-CN" altLang="en-US" sz="2000" smtClean="0">
                <a:solidFill>
                  <a:srgbClr val="000000"/>
                </a:solidFill>
              </a:rPr>
              <a:t>）输血、配血抽取标本时，必须两人核对无误后抽取并签名。</a:t>
            </a:r>
            <a:endParaRPr lang="zh-CN" altLang="en-US" sz="140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80000"/>
              </a:lnSpc>
              <a:buClr>
                <a:srgbClr val="000000"/>
              </a:buClr>
              <a:buFont typeface="Wingdings" panose="05000000000000000000" pitchFamily="2" charset="2"/>
              <a:buNone/>
            </a:pPr>
            <a:endParaRPr lang="zh-CN" altLang="en-US" sz="180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250825" y="1125538"/>
            <a:ext cx="8540750" cy="5040312"/>
          </a:xfrm>
        </p:spPr>
        <p:txBody>
          <a:bodyPr/>
          <a:lstStyle/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en-US" altLang="zh-CN" sz="2000" smtClean="0">
                <a:solidFill>
                  <a:srgbClr val="000000"/>
                </a:solidFill>
              </a:rPr>
              <a:t>5</a:t>
            </a:r>
            <a:r>
              <a:rPr lang="zh-CN" altLang="en-US" sz="2000" smtClean="0">
                <a:solidFill>
                  <a:srgbClr val="000000"/>
                </a:solidFill>
              </a:rPr>
              <a:t>、饮食查对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1</a:t>
            </a:r>
            <a:r>
              <a:rPr lang="zh-CN" altLang="en-US" sz="2000" smtClean="0">
                <a:solidFill>
                  <a:srgbClr val="000000"/>
                </a:solidFill>
              </a:rPr>
              <a:t>）每天查对饮食与医嘱是否相符。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2</a:t>
            </a:r>
            <a:r>
              <a:rPr lang="zh-CN" altLang="en-US" sz="2000" smtClean="0">
                <a:solidFill>
                  <a:srgbClr val="000000"/>
                </a:solidFill>
              </a:rPr>
              <a:t>）对特殊治疗饮食、检查饮食，护士应检查落实。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en-US" altLang="zh-CN" sz="2000" smtClean="0">
                <a:solidFill>
                  <a:srgbClr val="000000"/>
                </a:solidFill>
              </a:rPr>
              <a:t>6</a:t>
            </a:r>
            <a:r>
              <a:rPr lang="zh-CN" altLang="en-US" sz="2000" smtClean="0">
                <a:solidFill>
                  <a:srgbClr val="000000"/>
                </a:solidFill>
              </a:rPr>
              <a:t>、手术患者查对制度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1</a:t>
            </a:r>
            <a:r>
              <a:rPr lang="zh-CN" altLang="en-US" sz="2000" smtClean="0">
                <a:solidFill>
                  <a:srgbClr val="000000"/>
                </a:solidFill>
              </a:rPr>
              <a:t>）五查十一对：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五查：患者入手术室前查、患者入手术间时查、麻醉前查、手术切皮前查、关闭体腔前后查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十一对：科别、床号、住院号、姓名、性别、年龄、手术名称、手术部位、所带物品药品、药物过敏史及有无特殊感染、手术所用灭菌器械、敷料是否合格及数量是否符合。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2</a:t>
            </a:r>
            <a:r>
              <a:rPr lang="zh-CN" altLang="en-US" sz="2000" smtClean="0">
                <a:solidFill>
                  <a:srgbClr val="000000"/>
                </a:solidFill>
              </a:rPr>
              <a:t>）手术取下标本，巡回护士与手术者核对无误后方可与病理检验单一并送检。</a:t>
            </a:r>
            <a:endParaRPr lang="zh-CN" altLang="en-US" sz="2000" smtClean="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（</a:t>
            </a:r>
            <a:r>
              <a:rPr lang="en-US" altLang="zh-CN" sz="2000" smtClean="0">
                <a:solidFill>
                  <a:srgbClr val="000000"/>
                </a:solidFill>
              </a:rPr>
              <a:t>3</a:t>
            </a:r>
            <a:r>
              <a:rPr lang="zh-CN" altLang="en-US" sz="2000" smtClean="0">
                <a:solidFill>
                  <a:srgbClr val="000000"/>
                </a:solidFill>
              </a:rPr>
              <a:t>）手术标本送检过程中各环节严格交接查对，并双方签字。</a:t>
            </a:r>
            <a:endParaRPr lang="zh-CN" altLang="en-US" sz="200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cover dir="d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6883" y="836930"/>
            <a:ext cx="8229600" cy="576263"/>
          </a:xfrm>
        </p:spPr>
        <p:txBody>
          <a:bodyPr/>
          <a:lstStyle/>
          <a:p>
            <a:pPr eaLnBrk="1" hangingPunct="1"/>
            <a:r>
              <a:rPr lang="zh-CN" altLang="en-US" sz="2800" smtClean="0">
                <a:solidFill>
                  <a:srgbClr val="0000CC"/>
                </a:solidFill>
              </a:rPr>
              <a:t>执行医嘱制度</a:t>
            </a:r>
            <a:endParaRPr lang="zh-CN" altLang="en-US" sz="2800" smtClean="0">
              <a:solidFill>
                <a:srgbClr val="0000CC"/>
              </a:solidFill>
            </a:endParaRPr>
          </a:p>
        </p:txBody>
      </p:sp>
      <p:sp>
        <p:nvSpPr>
          <p:cNvPr id="31746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1484313"/>
            <a:ext cx="8229600" cy="460851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、护士阅读医嘱后，先处理临时医嘱，后处理其他医嘱，做到先急后缓。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、医嘱的执行应严格执行查对制度，确认医嘱准确无误后方可执行。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、执行医嘱过程中，如发现医嘱有违反法律、法规、规章和临床技术操作规范、常规、怀疑医嘱存在错误，护士有权拒绝执行，并及时报告医生，必要时向所在科室负责人或上级领导报告。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4</a:t>
            </a:r>
            <a:r>
              <a:rPr lang="zh-CN" altLang="en-US" sz="2000" smtClean="0"/>
              <a:t>、一般情况下，护士不得执行口头医嘱，应抢救急危患者需要下达口头医嘱时，护士应复诵一遍，医生核对准确无误后方可执行，抢救结束后，要求医师据实补记医嘱。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5</a:t>
            </a:r>
            <a:r>
              <a:rPr lang="zh-CN" altLang="en-US" sz="2000" smtClean="0"/>
              <a:t>、医嘱执行记录需客观、真实、原始，执行人签全名和执行时间。因抢救病人未能及时签署记录的，应在抢救结束后</a:t>
            </a:r>
            <a:r>
              <a:rPr lang="en-US" altLang="zh-CN" sz="2000" smtClean="0"/>
              <a:t>6</a:t>
            </a:r>
            <a:r>
              <a:rPr lang="zh-CN" altLang="en-US" sz="2000" smtClean="0"/>
              <a:t>小时内据实补记。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6</a:t>
            </a:r>
            <a:r>
              <a:rPr lang="zh-CN" altLang="en-US" sz="2000" smtClean="0"/>
              <a:t>、凡需下一班执行的医嘱，要交代清楚，并做好交班记录和标记，接班者严格执行，执行后签全名和执行时间。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7</a:t>
            </a:r>
            <a:r>
              <a:rPr lang="zh-CN" altLang="en-US" sz="2000" smtClean="0"/>
              <a:t>、对因各种原因患者未能及时用药者应及时报告医生，根据医嘱做好处理，并做好护理记录。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8</a:t>
            </a:r>
            <a:r>
              <a:rPr lang="zh-CN" altLang="en-US" sz="2000" smtClean="0"/>
              <a:t>、手术、分娩应停止术前、产前医嘱，手术、分娩后执行术后、产后医嘱，出院、转院、转科、死亡病人应及时注销各种执行单。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5288" y="908685"/>
            <a:ext cx="8229600" cy="576263"/>
          </a:xfrm>
        </p:spPr>
        <p:txBody>
          <a:bodyPr/>
          <a:lstStyle/>
          <a:p>
            <a:pPr eaLnBrk="1" hangingPunct="1"/>
            <a:r>
              <a:rPr lang="zh-CN" altLang="en-US" sz="2800" smtClean="0">
                <a:solidFill>
                  <a:srgbClr val="0000CC"/>
                </a:solidFill>
              </a:rPr>
              <a:t>执行医嘱流程</a:t>
            </a:r>
            <a:endParaRPr lang="zh-CN" altLang="en-US" sz="2800" smtClean="0">
              <a:solidFill>
                <a:srgbClr val="0000CC"/>
              </a:solidFill>
            </a:endParaRP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1268413"/>
            <a:ext cx="8229600" cy="295275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zh-CN" altLang="en-US" sz="28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sz="2000" smtClean="0"/>
              <a:t>阅读</a:t>
            </a:r>
            <a:r>
              <a:rPr lang="en-US" altLang="zh-CN" sz="2000" smtClean="0"/>
              <a:t>——</a:t>
            </a:r>
            <a:r>
              <a:rPr lang="zh-CN" altLang="en-US" sz="2000" smtClean="0"/>
              <a:t>确认</a:t>
            </a:r>
            <a:r>
              <a:rPr lang="en-US" altLang="zh-CN" sz="2000" smtClean="0"/>
              <a:t>——</a:t>
            </a:r>
            <a:r>
              <a:rPr lang="zh-CN" altLang="en-US" sz="2000" smtClean="0"/>
              <a:t>打印执行单</a:t>
            </a:r>
            <a:r>
              <a:rPr lang="en-US" altLang="zh-CN" sz="2000" smtClean="0"/>
              <a:t>——</a:t>
            </a:r>
            <a:r>
              <a:rPr lang="zh-CN" altLang="en-US" sz="2000" smtClean="0"/>
              <a:t>执行</a:t>
            </a:r>
            <a:r>
              <a:rPr lang="en-US" altLang="zh-CN" sz="2000" smtClean="0"/>
              <a:t>——</a:t>
            </a:r>
            <a:r>
              <a:rPr lang="zh-CN" altLang="en-US" sz="2000" smtClean="0"/>
              <a:t>疗效及不良反应观察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、医嘱处理护士接到医生下达的医嘱后，认真阅读，确认医嘱无质疑后打印执行单。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、按医嘱执行要求的缓急分配给护士执行。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、执行护士接医嘱执行单后，认真查对，严格按照医嘱内容、时间等要求准确执行，不得擅自更改。</a:t>
            </a:r>
            <a:endParaRPr lang="zh-CN" altLang="en-US" sz="20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CN" sz="2000" smtClean="0"/>
              <a:t>4</a:t>
            </a:r>
            <a:r>
              <a:rPr lang="zh-CN" altLang="en-US" sz="2000" smtClean="0"/>
              <a:t>、医嘱执行后，应认真观察疗效与不良反应，必要时进行记录并及时与医生反馈。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467678" y="836613"/>
            <a:ext cx="8229600" cy="503237"/>
          </a:xfrm>
        </p:spPr>
        <p:txBody>
          <a:bodyPr/>
          <a:lstStyle/>
          <a:p>
            <a:pPr eaLnBrk="1" hangingPunct="1"/>
            <a:r>
              <a:rPr lang="zh-CN" altLang="en-US" sz="2800" smtClean="0">
                <a:solidFill>
                  <a:srgbClr val="0000CC"/>
                </a:solidFill>
              </a:rPr>
              <a:t>护士交接班制度</a:t>
            </a:r>
            <a:endParaRPr lang="zh-CN" altLang="en-US" sz="2800" smtClean="0">
              <a:solidFill>
                <a:srgbClr val="0000CC"/>
              </a:solidFill>
            </a:endParaRP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268730"/>
            <a:ext cx="8589962" cy="5400675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1900" smtClean="0"/>
              <a:t>1</a:t>
            </a:r>
            <a:r>
              <a:rPr lang="zh-CN" altLang="en-US" sz="1900" smtClean="0"/>
              <a:t>、接班者提前</a:t>
            </a:r>
            <a:r>
              <a:rPr lang="en-US" altLang="zh-CN" sz="1900" smtClean="0"/>
              <a:t>15</a:t>
            </a:r>
            <a:r>
              <a:rPr lang="zh-CN" altLang="en-US" sz="1900" smtClean="0"/>
              <a:t>分钟到病房，清点药品、物品等，阅读病室交班报告、护理记录等。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en-US" altLang="zh-CN" sz="1900" smtClean="0"/>
              <a:t>2</a:t>
            </a:r>
            <a:r>
              <a:rPr lang="zh-CN" altLang="en-US" sz="1900" smtClean="0"/>
              <a:t>、交班护士须完成本班护理工作，写好交班报告，严格执行床头交接班，危重病人须重点交接。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en-US" altLang="zh-CN" sz="1900" smtClean="0"/>
              <a:t>3</a:t>
            </a:r>
            <a:r>
              <a:rPr lang="zh-CN" altLang="en-US" sz="1900" smtClean="0"/>
              <a:t>、白班应为夜班做好药品、物品准备，确保仪器设备处于完好备用状态。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en-US" altLang="zh-CN" sz="1900" smtClean="0"/>
              <a:t>4</a:t>
            </a:r>
            <a:r>
              <a:rPr lang="zh-CN" altLang="en-US" sz="1900" smtClean="0"/>
              <a:t>、未实行交接班，交班者不得离开岗位。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en-US" altLang="zh-CN" sz="1900" smtClean="0"/>
              <a:t>5</a:t>
            </a:r>
            <a:r>
              <a:rPr lang="zh-CN" altLang="en-US" sz="1900" smtClean="0"/>
              <a:t>、交接班过程中如发现问题，要及时查明原因，交班时发现问题，应由交班者负责，接班后如因交班不清出现的问题，由接班者负责。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en-US" altLang="zh-CN" sz="1900" smtClean="0"/>
              <a:t>6</a:t>
            </a:r>
            <a:r>
              <a:rPr lang="zh-CN" altLang="en-US" sz="1900" smtClean="0"/>
              <a:t>、交接班内容包括：</a:t>
            </a:r>
            <a:endParaRPr lang="zh-CN" altLang="en-US" sz="1900" smtClean="0"/>
          </a:p>
          <a:p>
            <a:pPr>
              <a:buFontTx/>
              <a:buNone/>
            </a:pPr>
            <a:r>
              <a:rPr lang="zh-CN" altLang="en-US" sz="1900" smtClean="0"/>
              <a:t>（</a:t>
            </a:r>
            <a:r>
              <a:rPr lang="en-US" altLang="zh-CN" sz="1900" smtClean="0"/>
              <a:t>1</a:t>
            </a:r>
            <a:r>
              <a:rPr lang="zh-CN" altLang="en-US" sz="1900" smtClean="0"/>
              <a:t>）住院患者总数、出入院、转科（院）、手术（分娩）、死亡人数、新入院以及危重、抢救患者、特殊检查处理、留送各种标本完成等情况。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zh-CN" altLang="en-US" sz="1900" smtClean="0"/>
              <a:t>（</a:t>
            </a:r>
            <a:r>
              <a:rPr lang="en-US" altLang="zh-CN" sz="1900" smtClean="0"/>
              <a:t>2</a:t>
            </a:r>
            <a:r>
              <a:rPr lang="zh-CN" altLang="en-US" sz="1900" smtClean="0"/>
              <a:t>）床头重点交接危重、抢救、昏迷、大手术、瘫痪等患者的病情，包括生命体征、输液、皮肤、各种管道、护理安全、特殊治疗情况及各专科护理执行等情况。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zh-CN" altLang="en-US" sz="1900" smtClean="0"/>
              <a:t>（</a:t>
            </a:r>
            <a:r>
              <a:rPr lang="en-US" altLang="zh-CN" sz="1900" smtClean="0"/>
              <a:t>3</a:t>
            </a:r>
            <a:r>
              <a:rPr lang="zh-CN" altLang="en-US" sz="1900" smtClean="0"/>
              <a:t>）交接班均应进行书面、床头、口头交接。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zh-CN" altLang="en-US" sz="1900" smtClean="0"/>
              <a:t>（</a:t>
            </a:r>
            <a:r>
              <a:rPr lang="en-US" altLang="zh-CN" sz="1900" smtClean="0"/>
              <a:t>4</a:t>
            </a:r>
            <a:r>
              <a:rPr lang="zh-CN" altLang="en-US" sz="1900" smtClean="0"/>
              <a:t>）贵重、毒、麻、精神药品及抢救药品、器械、仪器的数量、功能状态等。</a:t>
            </a:r>
            <a:endParaRPr lang="zh-CN" altLang="en-US" sz="1900" smtClean="0"/>
          </a:p>
          <a:p>
            <a:pPr>
              <a:buFontTx/>
              <a:buNone/>
            </a:pPr>
            <a:r>
              <a:rPr lang="zh-CN" altLang="en-US" sz="1900" smtClean="0"/>
              <a:t>（</a:t>
            </a:r>
            <a:r>
              <a:rPr lang="en-US" altLang="zh-CN" sz="1900" smtClean="0"/>
              <a:t>5</a:t>
            </a:r>
            <a:r>
              <a:rPr lang="zh-CN" altLang="en-US" sz="1900" smtClean="0"/>
              <a:t>）病房清洁、整齐、安静、安全。</a:t>
            </a:r>
            <a:endParaRPr lang="zh-CN" altLang="en-US" sz="1900" smtClean="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576263"/>
          </a:xfrm>
        </p:spPr>
        <p:txBody>
          <a:bodyPr/>
          <a:lstStyle/>
          <a:p>
            <a:r>
              <a:rPr lang="zh-CN" altLang="en-US" sz="2800" smtClean="0">
                <a:solidFill>
                  <a:srgbClr val="0000CC"/>
                </a:solidFill>
              </a:rPr>
              <a:t>护理分级制度</a:t>
            </a:r>
            <a:endParaRPr lang="zh-CN" altLang="en-US" sz="2800" smtClean="0">
              <a:solidFill>
                <a:srgbClr val="0000CC"/>
              </a:solidFill>
            </a:endParaRP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zh-CN" altLang="en-US" b="1" smtClean="0"/>
          </a:p>
          <a:p>
            <a:pPr>
              <a:buClr>
                <a:srgbClr val="0000CC"/>
              </a:buClr>
              <a:buFontTx/>
              <a:buNone/>
            </a:pPr>
            <a:r>
              <a:rPr lang="zh-CN" altLang="en-US" sz="2000" smtClean="0">
                <a:solidFill>
                  <a:srgbClr val="000000"/>
                </a:solidFill>
              </a:rPr>
              <a:t>分级护理是指患者在住院期间，医务人员根据患者病情和生活自理能力，确定并实施不同级别的护理，临床护士应实施与病情相适应的护理，保障患者安全，提高护理质量。护理分级分为特级护理及一、二、三级护理，分别设有标记（特别护理橙色，一级护理红色，二级护理黄色，三级护理不设标记）。</a:t>
            </a:r>
            <a:endParaRPr lang="zh-CN" altLang="en-US" sz="200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zh-CN" altLang="en-US" sz="2400" b="1" smtClean="0">
                <a:solidFill>
                  <a:srgbClr val="0000CC"/>
                </a:solidFill>
              </a:rPr>
              <a:t>特级护理</a:t>
            </a:r>
            <a:endParaRPr lang="zh-CN" altLang="en-US" sz="2400" b="1" smtClean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zh-CN" altLang="en-US" sz="2000" b="1" smtClean="0"/>
              <a:t>分级依据：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、病情危重，随时可能进行抢救的患者。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、维持生命，实施抢救性治疗的重症监护患者。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、其他有生命危险，需要严密监护生命体征的患者。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4</a:t>
            </a:r>
            <a:r>
              <a:rPr lang="zh-CN" altLang="en-US" sz="2000" smtClean="0"/>
              <a:t>、各种复杂或大手术术后，严重创伤后的患者。</a:t>
            </a:r>
            <a:endParaRPr lang="zh-CN" altLang="en-US" sz="2000" b="1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zh-CN" altLang="en-US" sz="2000" b="1" smtClean="0"/>
              <a:t>护理服务标准：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、严密观察病情，监测生命体征。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、根据医嘱，实施治疗，给药，准确记录出入液量。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、实施基础和专科护理如口腔护理，皮肤护理，饮食护理，气道护理及管道护理等。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4</a:t>
            </a:r>
            <a:r>
              <a:rPr lang="zh-CN" altLang="en-US" sz="2000" smtClean="0"/>
              <a:t>、实施安全措施，保持患者舒适和功能体位。</a:t>
            </a:r>
            <a:endParaRPr lang="zh-CN" altLang="en-US" sz="2000" smtClean="0"/>
          </a:p>
          <a:p>
            <a:pPr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zh-CN" sz="2000" smtClean="0"/>
              <a:t>5</a:t>
            </a:r>
            <a:r>
              <a:rPr lang="zh-CN" altLang="en-US" sz="2000" smtClean="0"/>
              <a:t>、实施床旁交接班。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https://d.book118.com/357146110040006052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宋体</vt:lpstr>
      <vt:lpstr>Wingdings</vt:lpstr>
      <vt:lpstr>Office Theme</vt:lpstr>
      <vt:lpstr>护理九项核心制度</vt:lpstr>
      <vt:lpstr>PowerPoint Presentation</vt:lpstr>
      <vt:lpstr>危重患者抢救制度</vt:lpstr>
      <vt:lpstr>护理查对制度</vt:lpstr>
      <vt:lpstr>PowerPoint Presentation</vt:lpstr>
      <vt:lpstr>PowerPoint Presentation</vt:lpstr>
      <vt:lpstr>PowerPoint Presentation</vt:lpstr>
      <vt:lpstr>执行医嘱制度</vt:lpstr>
      <vt:lpstr>执行医嘱流程</vt:lpstr>
      <vt:lpstr>护士交接班制度</vt:lpstr>
      <vt:lpstr>护理分级制度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2024-09-25T16:28:36.352</cp:lastPrinted>
  <dcterms:created xsi:type="dcterms:W3CDTF">2024-09-25T08:28:36Z</dcterms:created>
  <dcterms:modified xsi:type="dcterms:W3CDTF">2024-09-25T08:28:37Z</dcterms:modified>
</cp:coreProperties>
</file>