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F1A1D7-F725-4CF1-BAC2-008E9E59E6B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C8FE47-D087-4009-8CD3-4DB62E1EBA9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CB0BCD-5042-49B0-8F60-8B92258CC3E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FD5AD34-B481-4EE1-B53D-60744884E6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804FD14-0208-430A-B5CE-DC51DC5616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FB40537-BBBE-40FE-AB38-C13D247165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55A8AD7-3C94-4DAF-AF1A-F280DECF02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0F2C46A-05EC-483F-B391-7673B1FE6D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D6DFBA-6A2B-41C0-9F73-D51485AF78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308000-2D27-47A7-8E70-3425B6078F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7CEB38-04C9-46C0-9412-1E9D058B7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emf" /><Relationship Id="rId3" Type="http://schemas.openxmlformats.org/officeDocument/2006/relationships/image" Target="../media/image9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714615600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气肿护理常规PPT\n## 1.肺气肿概述及病因\n### 1.1肺气肿的定义与分类\n### 1.2肺气肿的发病机制\n### 1.3肺气肿的病因及危险因素\n## 2.肺气肿的临床表现与诊断\n### 2.1肺气肿的临床症状\n### 2.2肺气肿的体征及体检发现\n### 2.3肺气肿的诊断方法与标准\n## 3.肺气肿的治疗方法\n### 3.1药物治疗与康复治疗\n### 3.2氧疗与呼吸支持治疗\n### 3.3外科治疗及介入治疗\n## 4.肺气肿的护理常规与措施\n### 4.1生活护理与饮食调理\n### 4.2呼吸功能锻炼与康复指导\n### 4.3心理护理与健康教育\n## 5.肺气肿的并发症预防与护理\n### 5.1呼吸衰竭与肺部感染\n### 5.2肺心病与右心衰\n### 5.3其他并发症的预防与护理\n## 6.肺气肿患者的健康教育与管理\n### 6.1肺气肿患者的自我管理\n### 6.2肺气肿患者的定期随访与评估\n### 6.3肺气肿患者的社会支持与心理调适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肺气肿护理常规PPT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TENCENT DOCS SMART CREATE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Tencent</a:t>
            </a:r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r>
              <a:rPr lang="en-US" altLang="zh-CN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Docs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0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1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肺气肿概述及病因</a:t>
            </a:r>
            <a:endParaRPr/>
          </a:p>
        </p:txBody>
      </p:sp>
      <p:sp>
        <p:nvSpPr>
          <p:cNvPr id="112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0" name="Tencent" descr="{&quot;isTemplate&quot;:true,&quot;type&quot;:&quot;title&quot;,&quot;canOmit&quot;:false,&quot;range&quot;:0}"/>
          <p:cNvSpPr txBox="1"/>
          <p:nvPr/>
        </p:nvSpPr>
        <p:spPr>
          <a:xfrm>
            <a:off x="571500" y="961186"/>
            <a:ext cx="436880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肺气肿的定义与分类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91" name="Tencent" descr="{&quot;isTemplate&quot;:true,&quot;type&quot;:&quot;content&quot;,&quot;canOmit&quot;:true,&quot;range&quot;:0}"/>
          <p:cNvSpPr txBox="1"/>
          <p:nvPr/>
        </p:nvSpPr>
        <p:spPr>
          <a:xfrm>
            <a:off x="4936236" y="954024"/>
            <a:ext cx="6480000" cy="2142684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肺气肿是指肺部终末细支气管远端的气道弹性减退，过度膨胀、充气和肺泡破裂或融合，形成持久性肺泡气肿。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根据病因和发病机制，肺气肿可分为以下几类：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阻塞性肺气肿：主要由慢性支气管炎等引起。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限制性肺气肿：主要由肺部纤维化等引起。</a:t>
            </a:r>
            <a:endParaRPr/>
          </a:p>
          <a:p>
            <a:pPr marL="609600" lvl="2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混合性肺气肿：同时存在阻塞性和限制性肺气肿的特点。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肺气肿的病理改变主要表现为肺泡壁破坏、肺泡腔扩大、肺泡数量减少、肺弹性减退等。</a:t>
            </a:r>
            <a:endParaRPr/>
          </a:p>
        </p:txBody>
      </p:sp>
      <p:cxnSp>
        <p:nvCxnSpPr>
          <p:cNvPr id="192" name="直线连接符 1"/>
          <p:cNvCxnSpPr/>
          <p:nvPr/>
        </p:nvCxnSpPr>
        <p:spPr>
          <a:xfrm>
            <a:off x="660400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3" name="图片 6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t="25000" b="25000"/>
          <a:stretch>
            <a:fillRect/>
          </a:stretch>
        </p:blipFill>
        <p:spPr>
          <a:xfrm>
            <a:off x="0" y="3429000"/>
            <a:ext cx="12192000" cy="3429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4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95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96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97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98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阻塞性肺气肿的发病机制：</a:t>
                </a:r>
                <a:endParaRPr/>
              </a:p>
            </p:txBody>
          </p:sp>
          <p:sp>
            <p:nvSpPr>
              <p:cNvPr id="199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慢性炎症反应导致支气管黏膜水肿、增生、狭窄，甚至闭塞。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支气管黏液腺分泌亢进，黏液堵塞气道。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气道平滑肌痉挛，导致气道狭窄。</a:t>
                </a:r>
                <a:endParaRPr/>
              </a:p>
            </p:txBody>
          </p:sp>
          <p:sp>
            <p:nvSpPr>
              <p:cNvPr id="200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1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2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03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4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05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限制性肺气肿的发病机制：</a:t>
                </a:r>
                <a:endParaRPr/>
              </a:p>
            </p:txBody>
          </p:sp>
          <p:sp>
            <p:nvSpPr>
              <p:cNvPr id="206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肺部炎症、感染、纤维化等导致肺泡壁破坏、肺泡腔扩大。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肺泡壁毛细血管受压，肺循环阻力增加，肺动脉高压。</a:t>
                </a:r>
                <a:endParaRPr/>
              </a:p>
            </p:txBody>
          </p:sp>
          <p:sp>
            <p:nvSpPr>
              <p:cNvPr id="207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8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9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0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肺气肿的发病机制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1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肺气肿的病因及危险因素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14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15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16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7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肺气肿的主要病因：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8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慢性支气管炎：长期吸烟、空气污染等因素导致。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肺部感染：如肺炎、肺结核等。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遗传因素：如α1-抗胰蛋白酶缺乏症等。</a:t>
                </a:r>
                <a:endParaRPr/>
              </a:p>
            </p:txBody>
          </p:sp>
          <p:pic>
            <p:nvPicPr>
              <p:cNvPr id="219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20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21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2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肺气肿的危险因素：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23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吸烟：长期吸烟是肺气肿的主要危险因素。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环境污染：长期暴露在有害气体、粉尘等环境中。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慢性疾病：如慢性支气管炎、哮喘等。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遗传因素：家族史中有肺气肿患者。</a:t>
                </a:r>
                <a:endParaRPr/>
              </a:p>
            </p:txBody>
          </p:sp>
          <p:pic>
            <p:nvPicPr>
              <p:cNvPr id="224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5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26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肺气肿的临床表现与诊断</a:t>
            </a:r>
            <a:endParaRPr/>
          </a:p>
        </p:txBody>
      </p:sp>
      <p:sp>
        <p:nvSpPr>
          <p:cNvPr id="227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肺气肿的临床症状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231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23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2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呼吸困难：早期表现为活动后呼吸困难，随病情加重，呼吸困难逐渐加重。</a:t>
                </a:r>
                <a:endParaRPr/>
              </a:p>
            </p:txBody>
          </p:sp>
          <p:cxnSp>
            <p:nvCxnSpPr>
              <p:cNvPr id="23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236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23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3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3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咳嗽：早期为干咳，后期可咳痰，严重时可出现粉红色泡沫痰。</a:t>
                </a:r>
                <a:endParaRPr/>
              </a:p>
            </p:txBody>
          </p:sp>
        </p:grpSp>
        <p:grpSp>
          <p:nvGrpSpPr>
            <p:cNvPr id="241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24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胸闷、胸痛：肺气肿患者可出现胸闷、胸痛，尤其在活动后加重。</a:t>
                </a:r>
                <a:endParaRPr/>
              </a:p>
            </p:txBody>
          </p:sp>
        </p:grpSp>
        <p:grpSp>
          <p:nvGrpSpPr>
            <p:cNvPr id="246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247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8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249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2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乏力、体重减轻：患者可出现乏力、体重减轻等症状。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52" name="Tencent"/>
          <p:cNvSpPr>
            <a:spLocks noChangeAspect="1"/>
          </p:cNvSpPr>
          <p:nvPr/>
        </p:nvSpPr>
        <p:spPr>
          <a:xfrm>
            <a:off x="4296000" y="2337972"/>
            <a:ext cx="3600000" cy="3600000"/>
          </a:xfrm>
          <a:prstGeom prst="ellipse">
            <a:avLst/>
          </a:prstGeom>
          <a:ln w="31750">
            <a:solidFill>
              <a:schemeClr val="accent1">
                <a:lumMod val="20000"/>
                <a:lumOff val="8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latin typeface="Microsoft YaHei" panose="020b0503020204020204" pitchFamily="34" charset="-122"/>
              <a:ea typeface="Microsoft YaHei" panose="020b0503020204020204" pitchFamily="34" charset="-122"/>
            </a:endParaRPr>
          </a:p>
        </p:txBody>
      </p:sp>
      <p:sp>
        <p:nvSpPr>
          <p:cNvPr id="253" name="Tencent"/>
          <p:cNvSpPr/>
          <p:nvPr/>
        </p:nvSpPr>
        <p:spPr>
          <a:xfrm>
            <a:off x="8456167" y="488168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4"/>
                </a:solidFill>
                <a:latin typeface="+mj-ea"/>
                <a:ea typeface="+mj-ea"/>
              </a:rPr>
              <a:t>04</a:t>
            </a:r>
            <a:endParaRPr/>
          </a:p>
        </p:txBody>
      </p:sp>
      <p:sp>
        <p:nvSpPr>
          <p:cNvPr id="254" name="Tencent"/>
          <p:cNvSpPr/>
          <p:nvPr/>
        </p:nvSpPr>
        <p:spPr>
          <a:xfrm>
            <a:off x="8456167" y="2474356"/>
            <a:ext cx="502061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r>
              <a:rPr kumimoji="1" lang="en-US" altLang="zh-CN" sz="2000" b="1">
                <a:solidFill>
                  <a:schemeClr val="accent2"/>
                </a:solidFill>
                <a:latin typeface="+mj-ea"/>
                <a:ea typeface="+mj-ea"/>
              </a:rPr>
              <a:t>02</a:t>
            </a:r>
            <a:endParaRPr/>
          </a:p>
        </p:txBody>
      </p:sp>
      <p:sp>
        <p:nvSpPr>
          <p:cNvPr id="255" name="Tencent"/>
          <p:cNvSpPr/>
          <p:nvPr/>
        </p:nvSpPr>
        <p:spPr>
          <a:xfrm>
            <a:off x="3233771" y="4881686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3"/>
                </a:solidFill>
                <a:latin typeface="+mj-ea"/>
                <a:ea typeface="+mj-ea"/>
              </a:rPr>
              <a:t>03</a:t>
            </a:r>
            <a:endParaRPr/>
          </a:p>
        </p:txBody>
      </p:sp>
      <p:sp>
        <p:nvSpPr>
          <p:cNvPr id="256" name="Tencent"/>
          <p:cNvSpPr/>
          <p:nvPr/>
        </p:nvSpPr>
        <p:spPr>
          <a:xfrm>
            <a:off x="3233771" y="2471753"/>
            <a:ext cx="502062" cy="40011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none" lIns="91440" tIns="45720" rIns="91440" bIns="4572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r"/>
            <a:r>
              <a:rPr kumimoji="1" lang="en-US" altLang="zh-CN" sz="2000" b="1">
                <a:solidFill>
                  <a:schemeClr val="accent1"/>
                </a:solidFill>
                <a:latin typeface="+mj-ea"/>
                <a:ea typeface="+mj-ea"/>
              </a:rPr>
              <a:t>01</a:t>
            </a:r>
            <a:endParaRPr/>
          </a:p>
        </p:txBody>
      </p:sp>
      <p:grpSp>
        <p:nvGrpSpPr>
          <p:cNvPr id="25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93309" y="1936566"/>
            <a:ext cx="10805382" cy="4512298"/>
            <a:chOff x="693309" y="1936566"/>
            <a:chExt cx="10805382" cy="4512298"/>
          </a:xfrm>
        </p:grpSpPr>
        <p:grpSp>
          <p:nvGrpSpPr>
            <p:cNvPr id="258" name=""/>
            <p:cNvGrpSpPr/>
            <p:nvPr/>
          </p:nvGrpSpPr>
          <p:grpSpPr>
            <a:xfrm>
              <a:off x="693309" y="1936566"/>
              <a:ext cx="5335969" cy="2160000"/>
              <a:chOff x="693309" y="1936566"/>
              <a:chExt cx="5335969" cy="2160000"/>
            </a:xfrm>
          </p:grpSpPr>
          <p:sp>
            <p:nvSpPr>
              <p:cNvPr id="259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1936566"/>
                <a:ext cx="2160000" cy="216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桶状胸：肺气肿患者胸廓前后径增大，呈桶状胸。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0" name=""/>
            <p:cNvGrpSpPr/>
            <p:nvPr/>
          </p:nvGrpSpPr>
          <p:grpSpPr>
            <a:xfrm>
              <a:off x="6162723" y="1936566"/>
              <a:ext cx="5335968" cy="2160000"/>
              <a:chOff x="6162723" y="1936566"/>
              <a:chExt cx="5335968" cy="2160000"/>
            </a:xfrm>
          </p:grpSpPr>
          <p:sp>
            <p:nvSpPr>
              <p:cNvPr id="261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1936566"/>
                <a:ext cx="2160000" cy="216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呼吸音减弱：肺气肿患者肺部听诊呼吸音减弱，可闻及干、湿啰音。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2" name=""/>
            <p:cNvGrpSpPr/>
            <p:nvPr/>
          </p:nvGrpSpPr>
          <p:grpSpPr>
            <a:xfrm>
              <a:off x="693309" y="4243479"/>
              <a:ext cx="5335969" cy="2205385"/>
              <a:chOff x="693309" y="4243479"/>
              <a:chExt cx="5335969" cy="2205385"/>
            </a:xfrm>
          </p:grpSpPr>
          <p:sp>
            <p:nvSpPr>
              <p:cNvPr id="263" name="椭圆 12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3869278" y="4243479"/>
                <a:ext cx="2160000" cy="2160000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心率增快：肺气肿患者可出现心动过速，心电图示右心室肥厚。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64" name=""/>
            <p:cNvGrpSpPr/>
            <p:nvPr/>
          </p:nvGrpSpPr>
          <p:grpSpPr>
            <a:xfrm>
              <a:off x="6162723" y="4243479"/>
              <a:ext cx="5335968" cy="2205385"/>
              <a:chOff x="6162723" y="4243479"/>
              <a:chExt cx="5335968" cy="2205385"/>
            </a:xfrm>
          </p:grpSpPr>
          <p:sp>
            <p:nvSpPr>
              <p:cNvPr id="265" name="椭圆 13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162723" y="4243479"/>
                <a:ext cx="2160000" cy="2160000"/>
              </a:xfrm>
              <a:prstGeom prst="ellipse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肝大、下肢水肿：严重肺气肿患者可出现肝大、下肢水肿等症状。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66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肺气肿的体征及体检发现</a:t>
            </a:r>
            <a:endParaRPr lang="en-US" sz="36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7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6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799" y="3146123"/>
            <a:ext cx="10906690" cy="3349049"/>
            <a:chOff x="685799" y="3146123"/>
            <a:chExt cx="10906690" cy="3349049"/>
          </a:xfrm>
        </p:grpSpPr>
        <p:grpSp>
          <p:nvGrpSpPr>
            <p:cNvPr id="269" name=""/>
            <p:cNvGrpSpPr/>
            <p:nvPr/>
          </p:nvGrpSpPr>
          <p:grpSpPr>
            <a:xfrm>
              <a:off x="685799" y="3146904"/>
              <a:ext cx="3384000" cy="3348268"/>
              <a:chOff x="685799" y="3146904"/>
              <a:chExt cx="3384000" cy="3348268"/>
            </a:xfrm>
          </p:grpSpPr>
          <p:sp>
            <p:nvSpPr>
              <p:cNvPr id="270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799" y="3146904"/>
                <a:ext cx="3384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影像学检查：如胸部X线、CT等，表现为肺透亮度增加、肺纹理增粗等。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1" name=""/>
            <p:cNvGrpSpPr/>
            <p:nvPr/>
          </p:nvGrpSpPr>
          <p:grpSpPr>
            <a:xfrm>
              <a:off x="3511842" y="3146904"/>
              <a:ext cx="3060000" cy="3348268"/>
              <a:chOff x="3511842" y="3146904"/>
              <a:chExt cx="3060000" cy="3348268"/>
            </a:xfrm>
          </p:grpSpPr>
          <p:sp>
            <p:nvSpPr>
              <p:cNvPr id="27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3511842" y="3146904"/>
                <a:ext cx="306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肺功能检查：如肺活量、一秒钟用力呼气量（FEV1）、肺动脉压等指标异常。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3" name=""/>
            <p:cNvGrpSpPr/>
            <p:nvPr/>
          </p:nvGrpSpPr>
          <p:grpSpPr>
            <a:xfrm>
              <a:off x="6016719" y="3146904"/>
              <a:ext cx="3060000" cy="3348268"/>
              <a:chOff x="6016719" y="3146904"/>
              <a:chExt cx="3060000" cy="3348268"/>
            </a:xfrm>
          </p:grpSpPr>
          <p:sp>
            <p:nvSpPr>
              <p:cNvPr id="2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719" y="3146904"/>
                <a:ext cx="3060000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动脉血气分析：可出现低氧血症、二氧化碳潴留等症状。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  <p:grpSp>
          <p:nvGrpSpPr>
            <p:cNvPr id="275" name=""/>
            <p:cNvGrpSpPr/>
            <p:nvPr/>
          </p:nvGrpSpPr>
          <p:grpSpPr>
            <a:xfrm>
              <a:off x="8532489" y="3146123"/>
              <a:ext cx="3060000" cy="3348268"/>
              <a:chOff x="8532489" y="3146123"/>
              <a:chExt cx="3060000" cy="3348268"/>
            </a:xfrm>
          </p:grpSpPr>
          <p:sp>
            <p:nvSpPr>
              <p:cNvPr id="276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8532489" y="3146123"/>
                <a:ext cx="3060000" cy="1296000"/>
              </a:xfrm>
              <a:prstGeom prst="chevron">
                <a:avLst/>
              </a:prstGeom>
              <a:solidFill>
                <a:schemeClr val="accent4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临床症状和体征：根据患者的临床症状和体征进行诊断。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</p:grpSp>
      </p:grpSp>
      <p:sp>
        <p:nvSpPr>
          <p:cNvPr id="27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肺气肿的诊断方法与标准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肺气肿的治疗方法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药物治疗与康复治疗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1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2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3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药物治疗：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支气管扩张剂：如茶碱、沙丁胺醇等，缓解支气管痉挛，改善呼吸困难。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消炎药物：如抗生素、激素等，抗感染、抗炎治疗。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祛痰药物：如氨溴索、复方甘草片等，帮助患者咳痰。</a:t>
                </a:r>
                <a:endParaRPr/>
              </a:p>
            </p:txBody>
          </p:sp>
          <p:pic>
            <p:nvPicPr>
              <p:cNvPr id="16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7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康复治疗：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呼吸功能锻炼：如慢跑、游泳、瑜伽等，提高患者肺功能。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营养支持：给予高蛋白、低脂肪、富含维生素的饮食。</a:t>
                </a:r>
                <a:endParaRPr/>
              </a:p>
            </p:txBody>
          </p:sp>
          <p:pic>
            <p:nvPicPr>
              <p:cNvPr id="21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4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氧疗与呼吸支持治疗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25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氧疗：对于低氧血症的患者，给予吸氧治疗，改善缺氧症状。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呼吸支持治疗：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无创呼吸机：对于呼吸功能不全的患者，可使用无创呼吸机辅助呼吸。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有创呼吸机：对于严重呼吸衰竭的患者，可使用有创呼吸机进行机械通气。</a:t>
            </a:r>
            <a:endParaRPr/>
          </a:p>
        </p:txBody>
      </p:sp>
      <p:cxnSp>
        <p:nvCxnSpPr>
          <p:cNvPr id="26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27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外科治疗及介入治疗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31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32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外科治疗：对于药物治疗无效、严重影响生活质量的患者，可考虑肺减容术、肺移植等外科治疗。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3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3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介入治疗：如肺动脉栓塞术、肺血管成形术等，针对肺动脉高压的患者进行治疗。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36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https://d.book118.com/357146156005006042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肺气肿护理常规PPT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2024-09-15T02:32:46.380</cp:lastPrinted>
  <dcterms:created xsi:type="dcterms:W3CDTF">2024-09-14T18:32:46Z</dcterms:created>
  <dcterms:modified xsi:type="dcterms:W3CDTF">2024-09-14T18:32:48Z</dcterms:modified>
</cp:coreProperties>
</file>