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Relationship Id="rId3" Type="http://schemas.openxmlformats.org/officeDocument/2006/relationships/image" Target="../media/image18.wmf" /><Relationship Id="rId4" Type="http://schemas.openxmlformats.org/officeDocument/2006/relationships/image" Target="../media/image19.wmf" /><Relationship Id="rId5" Type="http://schemas.openxmlformats.org/officeDocument/2006/relationships/image" Target="../media/image20.wmf" /><Relationship Id="rId6" Type="http://schemas.openxmlformats.org/officeDocument/2006/relationships/image" Target="../media/image22.wmf" /><Relationship Id="rId7" Type="http://schemas.openxmlformats.org/officeDocument/2006/relationships/image" Target="../media/image23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7.wmf" /><Relationship Id="rId2" Type="http://schemas.openxmlformats.org/officeDocument/2006/relationships/image" Target="../media/image48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3.wmf" /><Relationship Id="rId2" Type="http://schemas.openxmlformats.org/officeDocument/2006/relationships/image" Target="../media/image54.wmf" /><Relationship Id="rId3" Type="http://schemas.openxmlformats.org/officeDocument/2006/relationships/image" Target="../media/image56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92EC-D8F3-4A83-9308-105A637D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17705-E471-47B1-B420-C2749997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4A16-AC82-47AB-804E-A0EDF2E3B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18EEA-F629-4D95-AA05-5A18E318F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2FDED-FCA4-4641-AE41-385A16B59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885DC-6730-4F08-B7F5-FA39957B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B244A-4A0F-439F-9955-3691FE4D1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F0A72-B6F3-42B9-86C7-88205BF4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7FC56-AA48-4F3B-955D-FDAC7DDE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0D792-B5E7-4BED-B28F-2BEF845B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C3938-350A-432F-A81D-8CCFFA43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3" name="椭圆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4" name="椭圆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50DDBE-FCF7-46D8-9D81-7099CF27CD5C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4E47CC0-B82B-439D-87A6-9A906C0F687B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椭圆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椭圆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9722340-0558-43F7-9552-B8E6C11E78D3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17B2C-2255-4EBB-B2D3-60B0905DA59E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内容占位符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2" name="内容占位符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直接连接符 9"/>
          <p:cNvSpPr>
            <a:spLocks noChangeShapeType="1"/>
          </p:cNvSpPr>
          <p:nvPr/>
        </p:nvSpPr>
        <p:spPr bwMode="auto">
          <a:xfrm flipH="1"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0" name="矩形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1" name="矩形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4" name="内容占位符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6" name="内容占位符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5" name="椭圆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7" name="椭圆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31B4564-7A33-43A0-8BEA-DBBE25404063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23" name="标题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7702F43-03E6-416A-89CD-9AF8D77F5DE5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B1781D-414C-44E4-AB5E-D3990C2F7A78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0" name="内容占位符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0" name="椭圆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椭圆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8FE906-C51F-44AD-A314-1C2A29C4C038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21" name="矩形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直接连接符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0" name="矩形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椭圆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椭圆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6751E41-0426-4501-8EE2-B1619A806E9C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 altLang="zh-CN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DA4E-9083-4674-85E2-012499B35068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4" name="椭圆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5" name="椭圆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36C7A5E-DDB0-4DF0-96DA-01B66A185DDD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0CF224B-DFAC-4144-8985-1540E380297D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15178794"/>
      </p:ext>
    </p:extLst>
  </p:cSld>
  <p:clrMapOvr>
    <a:masterClrMapping/>
  </p:clrMapOvr>
  <p:transition>
    <p:zo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7BF69C6-6CD4-4A2C-BE97-0ADDF2EB6EE8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30247754"/>
      </p:ext>
    </p:extLst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kern="1200">
                <a:solidFill>
                  <a:srgbClr val="FFFF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rgbClr val="FFFF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椭圆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5" name="椭圆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defPPr>
              <a:defRPr lang="zh-CN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600" kern="1200">
                <a:solidFill>
                  <a:schemeClr val="accent3">
                    <a:shade val="75000"/>
                  </a:schemeClr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01BD71A2-ECBB-4156-9389-66DA965FA0FE}" type="slidenum">
              <a:rPr lang="zh-CN" altLang="en-US" smtClean="0"/>
              <a:t>0</a:t>
            </a:fld>
            <a:endParaRPr lang="en-US" altLang="zh-CN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ransition>
    <p:zoom/>
  </p:transition>
  <p:timing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image" Target="../media/image4.wmf" /><Relationship Id="rId5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wmf" /><Relationship Id="rId3" Type="http://schemas.openxmlformats.org/officeDocument/2006/relationships/image" Target="../media/image5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image" Target="../media/image14.wmf" /><Relationship Id="rId11" Type="http://schemas.openxmlformats.org/officeDocument/2006/relationships/image" Target="../media/image1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Relationship Id="rId4" Type="http://schemas.openxmlformats.org/officeDocument/2006/relationships/image" Target="../media/image8.wmf" /><Relationship Id="rId5" Type="http://schemas.openxmlformats.org/officeDocument/2006/relationships/image" Target="../media/image9.wmf" /><Relationship Id="rId6" Type="http://schemas.openxmlformats.org/officeDocument/2006/relationships/image" Target="../media/image10.wmf" /><Relationship Id="rId7" Type="http://schemas.openxmlformats.org/officeDocument/2006/relationships/image" Target="../media/image11.wmf" /><Relationship Id="rId8" Type="http://schemas.openxmlformats.org/officeDocument/2006/relationships/image" Target="../media/image12.wmf" /><Relationship Id="rId9" Type="http://schemas.openxmlformats.org/officeDocument/2006/relationships/image" Target="../media/image13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6.bin" TargetMode="Internal" /><Relationship Id="rId11" Type="http://schemas.openxmlformats.org/officeDocument/2006/relationships/oleObject" Target="../embeddings/oleObject7.bin" TargetMode="Internal" /><Relationship Id="rId12" Type="http://schemas.openxmlformats.org/officeDocument/2006/relationships/image" Target="../media/image20.wmf" /><Relationship Id="rId13" Type="http://schemas.openxmlformats.org/officeDocument/2006/relationships/image" Target="../media/image21.png" /><Relationship Id="rId14" Type="http://schemas.openxmlformats.org/officeDocument/2006/relationships/oleObject" Target="../embeddings/oleObject8.bin" TargetMode="Internal" /><Relationship Id="rId15" Type="http://schemas.openxmlformats.org/officeDocument/2006/relationships/image" Target="../media/image22.wmf" /><Relationship Id="rId16" Type="http://schemas.openxmlformats.org/officeDocument/2006/relationships/oleObject" Target="../embeddings/oleObject9.bin" TargetMode="Internal" /><Relationship Id="rId17" Type="http://schemas.openxmlformats.org/officeDocument/2006/relationships/image" Target="../media/image23.wmf" /><Relationship Id="rId18" Type="http://schemas.openxmlformats.org/officeDocument/2006/relationships/vmlDrawing" Target="../drawings/vmlDrawing2.v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6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17.wmf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18.wmf" /><Relationship Id="rId8" Type="http://schemas.openxmlformats.org/officeDocument/2006/relationships/oleObject" Target="../embeddings/oleObject5.bin" TargetMode="Internal" /><Relationship Id="rId9" Type="http://schemas.openxmlformats.org/officeDocument/2006/relationships/image" Target="../media/image19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4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33.wmf" /><Relationship Id="rId11" Type="http://schemas.openxmlformats.org/officeDocument/2006/relationships/image" Target="../media/image34.wmf" /><Relationship Id="rId12" Type="http://schemas.openxmlformats.org/officeDocument/2006/relationships/image" Target="../media/image35.wmf" /><Relationship Id="rId2" Type="http://schemas.openxmlformats.org/officeDocument/2006/relationships/image" Target="../media/image25.wmf" /><Relationship Id="rId3" Type="http://schemas.openxmlformats.org/officeDocument/2006/relationships/image" Target="../media/image26.wmf" /><Relationship Id="rId4" Type="http://schemas.openxmlformats.org/officeDocument/2006/relationships/image" Target="../media/image27.wmf" /><Relationship Id="rId5" Type="http://schemas.openxmlformats.org/officeDocument/2006/relationships/image" Target="../media/image28.wmf" /><Relationship Id="rId6" Type="http://schemas.openxmlformats.org/officeDocument/2006/relationships/image" Target="../media/image29.wmf" /><Relationship Id="rId7" Type="http://schemas.openxmlformats.org/officeDocument/2006/relationships/image" Target="../media/image30.wmf" /><Relationship Id="rId8" Type="http://schemas.openxmlformats.org/officeDocument/2006/relationships/image" Target="../media/image31.wmf" /><Relationship Id="rId9" Type="http://schemas.openxmlformats.org/officeDocument/2006/relationships/image" Target="../media/image32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36.wmf" /><Relationship Id="rId4" Type="http://schemas.openxmlformats.org/officeDocument/2006/relationships/vmlDrawing" Target="../drawings/vmlDrawing3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7.wmf" /><Relationship Id="rId3" Type="http://schemas.openxmlformats.org/officeDocument/2006/relationships/image" Target="../media/image38.wmf" /><Relationship Id="rId4" Type="http://schemas.openxmlformats.org/officeDocument/2006/relationships/image" Target="../media/image39.wmf" /><Relationship Id="rId5" Type="http://schemas.openxmlformats.org/officeDocument/2006/relationships/image" Target="../media/image40.wmf" /><Relationship Id="rId6" Type="http://schemas.openxmlformats.org/officeDocument/2006/relationships/image" Target="../media/image41.wmf" /><Relationship Id="rId7" Type="http://schemas.openxmlformats.org/officeDocument/2006/relationships/image" Target="../media/image42.wmf" /><Relationship Id="rId8" Type="http://schemas.openxmlformats.org/officeDocument/2006/relationships/audio" Target="../media/audio11111111.wav" /><Relationship Id="rId9" Type="http://schemas.openxmlformats.org/officeDocument/2006/relationships/audio" Target="../media/audio22222222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4.vml" /><Relationship Id="rId2" Type="http://schemas.openxmlformats.org/officeDocument/2006/relationships/image" Target="../media/image43.wmf" /><Relationship Id="rId3" Type="http://schemas.openxmlformats.org/officeDocument/2006/relationships/image" Target="../media/image44.wmf" /><Relationship Id="rId4" Type="http://schemas.openxmlformats.org/officeDocument/2006/relationships/image" Target="../media/image45.wmf" /><Relationship Id="rId5" Type="http://schemas.openxmlformats.org/officeDocument/2006/relationships/image" Target="../media/image46.wmf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47.wmf" /><Relationship Id="rId8" Type="http://schemas.openxmlformats.org/officeDocument/2006/relationships/oleObject" Target="../embeddings/oleObject12.bin" TargetMode="Internal" /><Relationship Id="rId9" Type="http://schemas.openxmlformats.org/officeDocument/2006/relationships/image" Target="../media/image48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6.wmf" /><Relationship Id="rId3" Type="http://schemas.openxmlformats.org/officeDocument/2006/relationships/image" Target="../media/image49.wmf" /><Relationship Id="rId4" Type="http://schemas.openxmlformats.org/officeDocument/2006/relationships/image" Target="../media/image50.wmf" /><Relationship Id="rId5" Type="http://schemas.openxmlformats.org/officeDocument/2006/relationships/image" Target="../media/image51.wmf" /><Relationship Id="rId6" Type="http://schemas.openxmlformats.org/officeDocument/2006/relationships/image" Target="../media/image52.w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13.bin" TargetMode="Internal" /><Relationship Id="rId3" Type="http://schemas.openxmlformats.org/officeDocument/2006/relationships/image" Target="../media/image53.wmf" /><Relationship Id="rId4" Type="http://schemas.openxmlformats.org/officeDocument/2006/relationships/oleObject" Target="../embeddings/oleObject14.bin" TargetMode="Internal" /><Relationship Id="rId5" Type="http://schemas.openxmlformats.org/officeDocument/2006/relationships/image" Target="../media/image54.wmf" /><Relationship Id="rId6" Type="http://schemas.openxmlformats.org/officeDocument/2006/relationships/image" Target="../media/image55.png" /><Relationship Id="rId7" Type="http://schemas.openxmlformats.org/officeDocument/2006/relationships/oleObject" Target="../embeddings/oleObject15.bin" TargetMode="Internal" /><Relationship Id="rId8" Type="http://schemas.openxmlformats.org/officeDocument/2006/relationships/image" Target="../media/image56.wmf" /><Relationship Id="rId9" Type="http://schemas.openxmlformats.org/officeDocument/2006/relationships/vmlDrawing" Target="../drawings/vmlDrawing5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002315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409457" y="1844824"/>
            <a:ext cx="833596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9600" b="1" smtClean="0">
                <a:solidFill>
                  <a:srgbClr val="002060"/>
                </a:solidFill>
                <a:latin typeface="汉仪大宋简" pitchFamily="49" charset="-122"/>
                <a:ea typeface="汉仪大宋简" pitchFamily="49" charset="-122"/>
              </a:rPr>
              <a:t>平</a:t>
            </a:r>
            <a:r>
              <a:rPr kumimoji="1" lang="zh-CN" altLang="en-US" sz="9600" b="1">
                <a:solidFill>
                  <a:srgbClr val="002060"/>
                </a:solidFill>
                <a:latin typeface="汉仪大宋简" pitchFamily="49" charset="-122"/>
                <a:ea typeface="汉仪大宋简" pitchFamily="49" charset="-122"/>
              </a:rPr>
              <a:t>方</a:t>
            </a:r>
            <a:r>
              <a:rPr kumimoji="1" lang="zh-CN" altLang="en-US" sz="9600" b="1" smtClean="0">
                <a:solidFill>
                  <a:srgbClr val="002060"/>
                </a:solidFill>
                <a:latin typeface="汉仪大宋简" pitchFamily="49" charset="-122"/>
                <a:ea typeface="汉仪大宋简" pitchFamily="49" charset="-122"/>
              </a:rPr>
              <a:t>根</a:t>
            </a:r>
            <a:endParaRPr kumimoji="1" lang="en-US" altLang="zh-CN" sz="9600" b="1" smtClean="0">
              <a:solidFill>
                <a:srgbClr val="002060"/>
              </a:solidFill>
              <a:latin typeface="汉仪大宋简" pitchFamily="49" charset="-122"/>
              <a:ea typeface="汉仪大宋简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485084" y="5229199"/>
            <a:ext cx="184709" cy="55789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800" b="1" kern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267932" y="1916832"/>
            <a:ext cx="8712968" cy="427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en-US" altLang="zh-CN" sz="3400" b="1" smtClean="0">
                <a:latin typeface="汉仪大宋简" pitchFamily="49" charset="-122"/>
                <a:ea typeface="汉仪大宋简" pitchFamily="49" charset="-122"/>
              </a:rPr>
              <a:t>1.</a:t>
            </a:r>
            <a:r>
              <a:rPr kumimoji="1" lang="zh-CN" altLang="en-US" sz="3400" b="1" smtClean="0">
                <a:latin typeface="汉仪大宋简" pitchFamily="49" charset="-122"/>
                <a:ea typeface="汉仪大宋简" pitchFamily="49" charset="-122"/>
              </a:rPr>
              <a:t>能</a:t>
            </a:r>
            <a:r>
              <a:rPr kumimoji="1" lang="zh-CN" altLang="en-US" sz="3400" b="1">
                <a:latin typeface="汉仪大宋简" pitchFamily="49" charset="-122"/>
                <a:ea typeface="汉仪大宋简" pitchFamily="49" charset="-122"/>
              </a:rPr>
              <a:t>说出算术平方根的意义，会用符号表示正数的算术平方根</a:t>
            </a:r>
            <a:r>
              <a:rPr kumimoji="1" lang="en-US" altLang="zh-CN" sz="3400" b="1">
                <a:latin typeface="汉仪大宋简" pitchFamily="49" charset="-122"/>
                <a:ea typeface="汉仪大宋简" pitchFamily="49" charset="-122"/>
              </a:rPr>
              <a:t>.(</a:t>
            </a:r>
            <a:r>
              <a:rPr kumimoji="1" lang="zh-CN" altLang="en-US" sz="3400" b="1">
                <a:solidFill>
                  <a:srgbClr val="FF0000"/>
                </a:solidFill>
                <a:latin typeface="汉仪大宋简" pitchFamily="49" charset="-122"/>
                <a:ea typeface="汉仪大宋简" pitchFamily="49" charset="-122"/>
              </a:rPr>
              <a:t>重点）</a:t>
            </a:r>
          </a:p>
          <a:p>
            <a:endParaRPr kumimoji="1" lang="en-US" altLang="zh-CN" sz="3400" b="1">
              <a:latin typeface="汉仪大宋简" pitchFamily="49" charset="-122"/>
              <a:ea typeface="汉仪大宋简" pitchFamily="49" charset="-122"/>
            </a:endParaRPr>
          </a:p>
          <a:p>
            <a:r>
              <a:rPr kumimoji="1" lang="en-US" altLang="zh-CN" sz="3400" b="1">
                <a:latin typeface="汉仪大宋简" pitchFamily="49" charset="-122"/>
                <a:ea typeface="汉仪大宋简" pitchFamily="49" charset="-122"/>
              </a:rPr>
              <a:t>2</a:t>
            </a:r>
            <a:r>
              <a:rPr kumimoji="1" lang="en-US" altLang="zh-CN" sz="3400" b="1" smtClean="0">
                <a:latin typeface="汉仪大宋简" pitchFamily="49" charset="-122"/>
                <a:ea typeface="汉仪大宋简" pitchFamily="49" charset="-122"/>
              </a:rPr>
              <a:t>.</a:t>
            </a:r>
            <a:r>
              <a:rPr kumimoji="1" lang="zh-CN" altLang="en-US" sz="3400" b="1" smtClean="0">
                <a:latin typeface="汉仪大宋简" pitchFamily="49" charset="-122"/>
                <a:ea typeface="汉仪大宋简" pitchFamily="49" charset="-122"/>
              </a:rPr>
              <a:t>会</a:t>
            </a:r>
            <a:r>
              <a:rPr kumimoji="1" lang="zh-CN" altLang="en-US" sz="3400" b="1">
                <a:latin typeface="汉仪大宋简" pitchFamily="49" charset="-122"/>
                <a:ea typeface="汉仪大宋简" pitchFamily="49" charset="-122"/>
              </a:rPr>
              <a:t>用平方运算求某些非负数的算术平方根</a:t>
            </a:r>
            <a:r>
              <a:rPr kumimoji="1" lang="en-US" altLang="zh-CN" sz="3400" b="1">
                <a:latin typeface="汉仪大宋简" pitchFamily="49" charset="-122"/>
                <a:ea typeface="汉仪大宋简" pitchFamily="49" charset="-122"/>
              </a:rPr>
              <a:t>.</a:t>
            </a:r>
            <a:r>
              <a:rPr kumimoji="1" lang="zh-CN" altLang="en-US" sz="3400" b="1">
                <a:solidFill>
                  <a:srgbClr val="FF0000"/>
                </a:solidFill>
                <a:latin typeface="汉仪大宋简" pitchFamily="49" charset="-122"/>
                <a:ea typeface="汉仪大宋简" pitchFamily="49" charset="-122"/>
              </a:rPr>
              <a:t>（重点）</a:t>
            </a:r>
          </a:p>
          <a:p>
            <a:endParaRPr kumimoji="1" lang="en-US" altLang="zh-CN" sz="3400" b="1">
              <a:latin typeface="汉仪大宋简" pitchFamily="49" charset="-122"/>
              <a:ea typeface="汉仪大宋简" pitchFamily="49" charset="-122"/>
            </a:endParaRPr>
          </a:p>
          <a:p>
            <a:r>
              <a:rPr kumimoji="1" lang="en-US" altLang="zh-CN" sz="3400" b="1">
                <a:latin typeface="汉仪大宋简" pitchFamily="49" charset="-122"/>
                <a:ea typeface="汉仪大宋简" pitchFamily="49" charset="-122"/>
              </a:rPr>
              <a:t>3</a:t>
            </a:r>
            <a:r>
              <a:rPr kumimoji="1" lang="en-US" altLang="zh-CN" sz="3400" b="1" smtClean="0">
                <a:latin typeface="汉仪大宋简" pitchFamily="49" charset="-122"/>
                <a:ea typeface="汉仪大宋简" pitchFamily="49" charset="-122"/>
              </a:rPr>
              <a:t>.</a:t>
            </a:r>
            <a:r>
              <a:rPr kumimoji="1" lang="zh-CN" altLang="en-US" sz="3400" b="1" smtClean="0">
                <a:latin typeface="汉仪大宋简" pitchFamily="49" charset="-122"/>
                <a:ea typeface="汉仪大宋简" pitchFamily="49" charset="-122"/>
              </a:rPr>
              <a:t>能</a:t>
            </a:r>
            <a:r>
              <a:rPr kumimoji="1" lang="zh-CN" altLang="en-US" sz="3400" b="1">
                <a:latin typeface="汉仪大宋简" pitchFamily="49" charset="-122"/>
                <a:ea typeface="汉仪大宋简" pitchFamily="49" charset="-122"/>
              </a:rPr>
              <a:t>理解并运用算术平方根的性质解决问题</a:t>
            </a:r>
            <a:r>
              <a:rPr kumimoji="1" lang="en-US" altLang="zh-CN" sz="3400" b="1">
                <a:latin typeface="汉仪大宋简" pitchFamily="49" charset="-122"/>
                <a:ea typeface="汉仪大宋简" pitchFamily="49" charset="-122"/>
              </a:rPr>
              <a:t>.</a:t>
            </a:r>
            <a:r>
              <a:rPr kumimoji="1" lang="zh-CN" altLang="en-US" sz="3400" b="1">
                <a:solidFill>
                  <a:srgbClr val="FF0000"/>
                </a:solidFill>
                <a:latin typeface="汉仪大宋简" pitchFamily="49" charset="-122"/>
                <a:ea typeface="汉仪大宋简" pitchFamily="49" charset="-122"/>
              </a:rPr>
              <a:t>（难点</a:t>
            </a:r>
            <a:r>
              <a:rPr kumimoji="1" lang="zh-CN" altLang="en-US" sz="3400" b="1" smtClean="0">
                <a:solidFill>
                  <a:srgbClr val="FF0000"/>
                </a:solidFill>
                <a:latin typeface="汉仪大宋简" pitchFamily="49" charset="-122"/>
                <a:ea typeface="汉仪大宋简" pitchFamily="49" charset="-122"/>
              </a:rPr>
              <a:t>）</a:t>
            </a:r>
            <a:endParaRPr kumimoji="1" lang="zh-CN" altLang="en-US" sz="3400" b="1">
              <a:solidFill>
                <a:srgbClr val="FF0000"/>
              </a:solidFill>
              <a:latin typeface="汉仪大宋简" pitchFamily="49" charset="-122"/>
              <a:ea typeface="汉仪大宋简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997395" y="344403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5400" b="1" smtClean="0">
                <a:solidFill>
                  <a:srgbClr val="6600CC"/>
                </a:solidFill>
              </a:rPr>
              <a:t>学习目标</a:t>
            </a:r>
            <a:endParaRPr kumimoji="1" lang="zh-CN" altLang="en-US" sz="5400" b="1">
              <a:solidFill>
                <a:srgbClr val="6600CC"/>
              </a:solidFill>
            </a:endParaRPr>
          </a:p>
        </p:txBody>
      </p:sp>
    </p:spTree>
  </p:cSld>
  <p:clrMapOvr>
    <a:masterClrMapping/>
  </p:clrMapOvr>
  <p:transition>
    <p:zo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9850" y="354806"/>
            <a:ext cx="9074150" cy="58658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zh-CN" altLang="en-US" sz="4400" b="1">
                <a:solidFill>
                  <a:srgbClr val="FF0000"/>
                </a:solidFill>
              </a:rPr>
              <a:t>知识链接：</a:t>
            </a:r>
            <a:r>
              <a:rPr lang="zh-CN" altLang="en-US" sz="2800" b="1">
                <a:solidFill>
                  <a:srgbClr val="FF0000"/>
                </a:solidFill>
              </a:rPr>
              <a:t>限时</a:t>
            </a:r>
            <a:r>
              <a:rPr lang="en-US" altLang="zh-CN" sz="2800" b="1">
                <a:solidFill>
                  <a:srgbClr val="FF0000"/>
                </a:solidFill>
              </a:rPr>
              <a:t>2</a:t>
            </a:r>
            <a:r>
              <a:rPr lang="zh-CN" altLang="en-US" sz="2800" b="1">
                <a:solidFill>
                  <a:srgbClr val="FF0000"/>
                </a:solidFill>
              </a:rPr>
              <a:t>分钟</a:t>
            </a:r>
            <a:endParaRPr lang="zh-CN" altLang="en-US" sz="280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/>
              <a:t>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 smtClean="0"/>
              <a:t>1</a:t>
            </a:r>
            <a:r>
              <a:rPr lang="zh-CN" altLang="en-US" b="1"/>
              <a:t>、若</a:t>
            </a:r>
            <a:r>
              <a:rPr lang="en-US" altLang="zh-CN" b="1"/>
              <a:t>x</a:t>
            </a:r>
            <a:r>
              <a:rPr lang="en-US" altLang="zh-CN" b="1" baseline="50000"/>
              <a:t>2</a:t>
            </a:r>
            <a:r>
              <a:rPr lang="en-US" altLang="zh-CN" b="1"/>
              <a:t>=a</a:t>
            </a:r>
            <a:r>
              <a:rPr lang="zh-CN" altLang="en-US" b="1"/>
              <a:t>则</a:t>
            </a:r>
            <a:r>
              <a:rPr lang="en-US" altLang="zh-CN" b="1"/>
              <a:t>x</a:t>
            </a:r>
            <a:r>
              <a:rPr lang="zh-CN" altLang="en-US" b="1"/>
              <a:t>是</a:t>
            </a:r>
            <a:r>
              <a:rPr lang="en-US" altLang="zh-CN" b="1"/>
              <a:t>a</a:t>
            </a:r>
            <a:r>
              <a:rPr lang="zh-CN" altLang="en-US" b="1"/>
              <a:t>的</a:t>
            </a:r>
            <a:r>
              <a:rPr lang="en-US" altLang="zh-CN" b="1"/>
              <a:t>____,</a:t>
            </a:r>
            <a:r>
              <a:rPr lang="zh-CN" altLang="en-US" b="1"/>
              <a:t>记为</a:t>
            </a:r>
            <a:r>
              <a:rPr lang="en-US" altLang="zh-CN" b="1"/>
              <a:t>x=____</a:t>
            </a:r>
            <a:r>
              <a:rPr lang="zh-CN" altLang="en-US" b="1"/>
              <a:t>读作</a:t>
            </a:r>
            <a:r>
              <a:rPr lang="en-US" altLang="zh-CN" b="1"/>
              <a:t>_____.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/>
              <a:t>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 smtClean="0"/>
              <a:t>2</a:t>
            </a:r>
            <a:r>
              <a:rPr lang="zh-CN" altLang="en-US" b="1"/>
              <a:t>、下列数中没有平方根的是（  ）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 smtClean="0"/>
              <a:t>A</a:t>
            </a:r>
            <a:r>
              <a:rPr lang="en-US" altLang="zh-CN" b="1"/>
              <a:t>.-5     B.0.75      C.     D.0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/>
              <a:t>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 smtClean="0"/>
              <a:t>3</a:t>
            </a:r>
            <a:r>
              <a:rPr lang="zh-CN" altLang="en-US" b="1"/>
              <a:t>、若</a:t>
            </a:r>
            <a:r>
              <a:rPr lang="en-US" altLang="zh-CN" b="1"/>
              <a:t>2x-1</a:t>
            </a:r>
            <a:r>
              <a:rPr lang="zh-CN" altLang="en-US" b="1"/>
              <a:t>的平方根是</a:t>
            </a:r>
            <a:r>
              <a:rPr lang="en-US" altLang="zh-CN" b="1"/>
              <a:t>±7</a:t>
            </a:r>
            <a:r>
              <a:rPr lang="zh-CN" altLang="en-US" b="1"/>
              <a:t>，则</a:t>
            </a:r>
            <a:r>
              <a:rPr lang="en-US" altLang="zh-CN" b="1"/>
              <a:t>x</a:t>
            </a:r>
            <a:r>
              <a:rPr lang="en-US" altLang="zh-CN" b="1" smtClean="0"/>
              <a:t>=___ </a:t>
            </a:r>
            <a:r>
              <a:rPr lang="en-US" altLang="zh-CN" b="1"/>
              <a:t>,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b="1" smtClean="0"/>
              <a:t>x</a:t>
            </a:r>
            <a:r>
              <a:rPr lang="zh-CN" altLang="en-US" b="1"/>
              <a:t>的平方根是</a:t>
            </a:r>
            <a:r>
              <a:rPr lang="en-US" altLang="zh-CN" b="1" smtClean="0"/>
              <a:t>_____.</a:t>
            </a:r>
            <a:endParaRPr lang="zh-CN" altLang="en-US" b="1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0" y="354806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4403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4910278"/>
              </p:ext>
            </p:extLst>
          </p:nvPr>
        </p:nvGraphicFramePr>
        <p:xfrm>
          <a:off x="3313051" y="2656578"/>
          <a:ext cx="420687" cy="719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2" imgW="228600" imgH="393480" progId="Equation.3">
                  <p:embed/>
                </p:oleObj>
              </mc:Choice>
              <mc:Fallback>
                <p:oleObj name="公式" r:id="rId2" imgW="228600" imgH="393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13051" y="2656578"/>
                        <a:ext cx="420687" cy="7191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3308545" y="1425184"/>
            <a:ext cx="1103313" cy="457200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/>
              <a:t>平方根</a:t>
            </a:r>
          </a:p>
        </p:txBody>
      </p:sp>
      <p:grpSp>
        <p:nvGrpSpPr>
          <p:cNvPr id="44041" name="Group 9"/>
          <p:cNvGrpSpPr/>
          <p:nvPr/>
        </p:nvGrpSpPr>
        <p:grpSpPr>
          <a:xfrm>
            <a:off x="5489632" y="1342231"/>
            <a:ext cx="827881" cy="540153"/>
            <a:chOff x="4332" y="2251"/>
            <a:chExt cx="771" cy="372"/>
          </a:xfrm>
        </p:grpSpPr>
        <p:sp>
          <p:nvSpPr>
            <p:cNvPr id="44039" name="Text Box 7"/>
            <p:cNvSpPr txBox="1">
              <a:spLocks noChangeArrowheads="1"/>
            </p:cNvSpPr>
            <p:nvPr/>
          </p:nvSpPr>
          <p:spPr bwMode="auto">
            <a:xfrm>
              <a:off x="4332" y="2251"/>
              <a:ext cx="381" cy="327"/>
            </a:xfrm>
            <a:prstGeom prst="rect">
              <a:avLst/>
            </a:prstGeom>
            <a:solidFill>
              <a:srgbClr val="CCFF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2800" b="1"/>
                <a:t>±</a:t>
              </a:r>
              <a:r>
                <a:rPr lang="en-US" altLang="zh-CN"/>
                <a:t> </a:t>
              </a:r>
              <a:endParaRPr lang="zh-CN" altLang="en-US"/>
            </a:p>
          </p:txBody>
        </p:sp>
        <p:pic>
          <p:nvPicPr>
            <p:cNvPr id="44040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604" y="2251"/>
              <a:ext cx="499" cy="372"/>
            </a:xfrm>
            <a:prstGeom prst="rect">
              <a:avLst/>
            </a:prstGeom>
            <a:solidFill>
              <a:srgbClr val="CCFF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7164288" y="1342231"/>
            <a:ext cx="1811338" cy="519113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/>
              <a:t>正负根号</a:t>
            </a:r>
            <a:r>
              <a:rPr lang="en-US" altLang="zh-CN" sz="2800" b="1"/>
              <a:t>a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5078914" y="3522715"/>
            <a:ext cx="635000" cy="579438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25</a:t>
            </a: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2267744" y="4078453"/>
            <a:ext cx="817562" cy="579437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±5</a:t>
            </a:r>
            <a:endParaRPr lang="zh-CN" altLang="en-US" sz="3200" b="1"/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 bwMode="auto">
          <a:xfrm>
            <a:off x="4737316" y="2348880"/>
            <a:ext cx="477838" cy="579438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A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44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44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"/>
                                        <p:tgtEl>
                                          <p:spTgt spid="44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500"/>
                                        <p:tgtEl>
                                          <p:spTgt spid="44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44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8" grpId="0"/>
      <p:bldP spid="44042" grpId="0"/>
      <p:bldP spid="44043" grpId="0"/>
      <p:bldP spid="44045" grpId="0"/>
      <p:bldP spid="440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229600" cy="1143000"/>
          </a:xfrm>
        </p:spPr>
        <p:txBody>
          <a:bodyPr/>
          <a:lstStyle/>
          <a:p>
            <a:pPr algn="l"/>
            <a:r>
              <a:rPr lang="zh-CN" altLang="en-US" b="1">
                <a:solidFill>
                  <a:srgbClr val="6600CC"/>
                </a:solidFill>
              </a:rPr>
              <a:t>探究新知：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536" y="2276872"/>
            <a:ext cx="8229600" cy="2376264"/>
          </a:xfrm>
        </p:spPr>
        <p:txBody>
          <a:bodyPr/>
          <a:lstStyle/>
          <a:p>
            <a:r>
              <a:rPr lang="zh-CN" altLang="en-US" b="1"/>
              <a:t>自学指导一：算术平方根的概念（重点）</a:t>
            </a:r>
            <a:endParaRPr lang="zh-CN" altLang="en-US"/>
          </a:p>
          <a:p>
            <a:pPr>
              <a:buFontTx/>
              <a:buNone/>
            </a:pPr>
            <a:r>
              <a:rPr lang="zh-CN" altLang="en-US"/>
              <a:t>      </a:t>
            </a:r>
            <a:endParaRPr lang="zh-CN" altLang="en-US" b="1"/>
          </a:p>
          <a:p>
            <a:pPr>
              <a:buFontTx/>
              <a:buNone/>
            </a:pPr>
            <a:r>
              <a:rPr lang="zh-CN" altLang="en-US" b="1"/>
              <a:t>   学法指导：</a:t>
            </a:r>
            <a:r>
              <a:rPr lang="zh-CN" altLang="en-US"/>
              <a:t>自读课本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2771800" y="3212976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  <a:endParaRPr kumimoji="0" lang="en-US" altLang="zh-CN" sz="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</a:p>
        </p:txBody>
      </p:sp>
      <p:sp>
        <p:nvSpPr>
          <p:cNvPr id="59396" name="Rectangle 4"/>
          <p:cNvSpPr>
            <a:spLocks noChangeArrowheads="1"/>
          </p:cNvSpPr>
          <p:nvPr/>
        </p:nvSpPr>
        <p:spPr bwMode="auto">
          <a:xfrm>
            <a:off x="1588" y="2911475"/>
            <a:ext cx="1060450" cy="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397" name="Rectangle 5"/>
          <p:cNvSpPr>
            <a:spLocks noChangeArrowheads="1"/>
          </p:cNvSpPr>
          <p:nvPr/>
        </p:nvSpPr>
        <p:spPr bwMode="auto">
          <a:xfrm>
            <a:off x="-2844800" y="22764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398" name="Rectangle 6"/>
          <p:cNvSpPr>
            <a:spLocks noChangeArrowheads="1"/>
          </p:cNvSpPr>
          <p:nvPr/>
        </p:nvSpPr>
        <p:spPr bwMode="auto">
          <a:xfrm>
            <a:off x="142875" y="692696"/>
            <a:ext cx="9001125" cy="3761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400" b="1" smtClean="0">
                <a:solidFill>
                  <a:srgbClr val="6600CC"/>
                </a:solidFill>
              </a:rPr>
              <a:t>探</a:t>
            </a:r>
            <a:r>
              <a:rPr lang="zh-CN" altLang="en-US" sz="4400" b="1">
                <a:solidFill>
                  <a:srgbClr val="6600CC"/>
                </a:solidFill>
              </a:rPr>
              <a:t>究新知：</a:t>
            </a:r>
          </a:p>
          <a:p>
            <a:r>
              <a:rPr lang="zh-CN" altLang="en-US" sz="3600" b="1"/>
              <a:t>               </a:t>
            </a:r>
          </a:p>
          <a:p>
            <a:r>
              <a:rPr lang="zh-CN" altLang="en-US" sz="3600" b="1" smtClean="0"/>
              <a:t>自</a:t>
            </a:r>
            <a:r>
              <a:rPr lang="zh-CN" altLang="en-US" sz="3600" b="1"/>
              <a:t>学指导一：算术平方根的概念及应用         </a:t>
            </a:r>
            <a:r>
              <a:rPr lang="zh-CN" altLang="en-US" sz="3600" b="1">
                <a:solidFill>
                  <a:srgbClr val="FF0000"/>
                </a:solidFill>
              </a:rPr>
              <a:t>（重点）</a:t>
            </a:r>
            <a:endParaRPr lang="zh-CN" altLang="en-US" sz="3600">
              <a:solidFill>
                <a:srgbClr val="FF0000"/>
              </a:solidFill>
            </a:endParaRPr>
          </a:p>
          <a:p>
            <a:r>
              <a:rPr lang="zh-CN" altLang="en-US" sz="2400" b="1" smtClean="0"/>
              <a:t>学</a:t>
            </a:r>
            <a:r>
              <a:rPr lang="zh-CN" altLang="en-US" sz="2400" b="1"/>
              <a:t>法指导：</a:t>
            </a:r>
            <a:r>
              <a:rPr lang="zh-CN" altLang="en-US" sz="2400"/>
              <a:t>自读课本</a:t>
            </a:r>
            <a:endParaRPr lang="zh-CN" altLang="en-US" sz="3600"/>
          </a:p>
          <a:p>
            <a:pPr>
              <a:spcBef>
                <a:spcPct val="20000"/>
              </a:spcBef>
            </a:pPr>
            <a:r>
              <a:rPr lang="zh-CN" altLang="en-US" sz="5400" b="1" smtClean="0">
                <a:solidFill>
                  <a:srgbClr val="FF0000"/>
                </a:solidFill>
              </a:rPr>
              <a:t>限</a:t>
            </a:r>
            <a:r>
              <a:rPr lang="zh-CN" altLang="en-US" sz="5400" b="1">
                <a:solidFill>
                  <a:srgbClr val="FF0000"/>
                </a:solidFill>
              </a:rPr>
              <a:t>时</a:t>
            </a:r>
            <a:r>
              <a:rPr lang="en-US" altLang="zh-CN" sz="5400" b="1">
                <a:solidFill>
                  <a:srgbClr val="FF0000"/>
                </a:solidFill>
              </a:rPr>
              <a:t>8</a:t>
            </a:r>
            <a:r>
              <a:rPr lang="zh-CN" altLang="en-US" sz="5400" b="1">
                <a:solidFill>
                  <a:srgbClr val="FF0000"/>
                </a:solidFill>
              </a:rPr>
              <a:t>分钟</a:t>
            </a:r>
          </a:p>
        </p:txBody>
      </p:sp>
    </p:spTree>
  </p:cSld>
  <p:clrMapOvr>
    <a:masterClrMapping/>
  </p:clrMapOvr>
  <p:transition>
    <p:zo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323850" y="1546914"/>
            <a:ext cx="861060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</a:rPr>
              <a:t>知识点一：算术平方根的定义</a:t>
            </a:r>
            <a:r>
              <a:rPr lang="zh-CN" altLang="en-US" sz="3600" b="1">
                <a:latin typeface="Times New Roman" pitchFamily="18" charset="0"/>
              </a:rPr>
              <a:t>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itchFamily="18" charset="0"/>
              </a:rPr>
              <a:t>     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如果一个</a:t>
            </a:r>
            <a:r>
              <a:rPr lang="zh-CN" altLang="en-US" sz="3600" b="1">
                <a:latin typeface="Times New Roman" pitchFamily="18" charset="0"/>
              </a:rPr>
              <a:t>正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数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x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的平方等于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a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，即 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x  =a  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，那么这个</a:t>
            </a:r>
            <a:r>
              <a:rPr lang="zh-CN" altLang="en-US" sz="3600" b="1">
                <a:latin typeface="Times New Roman" pitchFamily="18" charset="0"/>
              </a:rPr>
              <a:t>正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数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x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就叫做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a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的</a:t>
            </a:r>
            <a:r>
              <a:rPr lang="zh-CN" altLang="en-US" sz="3600" b="1">
                <a:solidFill>
                  <a:srgbClr val="660033"/>
                </a:solidFill>
                <a:latin typeface="Times New Roman" pitchFamily="18" charset="0"/>
              </a:rPr>
              <a:t>算术平方根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，记为“        ”，读作“ </a:t>
            </a:r>
            <a:r>
              <a:rPr lang="zh-CN" altLang="en-US" sz="3600" b="1">
                <a:latin typeface="Times New Roman" pitchFamily="18" charset="0"/>
              </a:rPr>
              <a:t>根号 </a:t>
            </a:r>
            <a:r>
              <a:rPr lang="en-US" altLang="zh-CN" sz="3600" b="1">
                <a:latin typeface="Times New Roman" pitchFamily="18" charset="0"/>
              </a:rPr>
              <a:t>a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 ”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。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a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叫做被开方</a:t>
            </a:r>
            <a:r>
              <a:rPr lang="zh-CN" altLang="en-US" sz="3600" b="1" smtClean="0">
                <a:solidFill>
                  <a:srgbClr val="FF00FF"/>
                </a:solidFill>
                <a:latin typeface="Times New Roman" pitchFamily="18" charset="0"/>
              </a:rPr>
              <a:t>数</a:t>
            </a:r>
            <a:endParaRPr lang="zh-CN" altLang="en-US" sz="3600" b="1">
              <a:solidFill>
                <a:srgbClr val="0000FF"/>
              </a:solidFill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</a:rPr>
              <a:t>规定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：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0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的算术平方根是</a:t>
            </a:r>
            <a:r>
              <a:rPr lang="en-US" altLang="zh-CN" sz="3600" b="1">
                <a:solidFill>
                  <a:srgbClr val="FF00FF"/>
                </a:solidFill>
                <a:latin typeface="Times New Roman" pitchFamily="18" charset="0"/>
              </a:rPr>
              <a:t>0,</a:t>
            </a:r>
            <a:r>
              <a:rPr lang="zh-CN" altLang="en-US" sz="3600" b="1">
                <a:solidFill>
                  <a:srgbClr val="FF00FF"/>
                </a:solidFill>
                <a:latin typeface="Times New Roman" pitchFamily="18" charset="0"/>
              </a:rPr>
              <a:t>即</a:t>
            </a:r>
          </a:p>
        </p:txBody>
      </p:sp>
      <p:pic>
        <p:nvPicPr>
          <p:cNvPr id="63492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5616" y="3419668"/>
            <a:ext cx="1149350" cy="857250"/>
          </a:xfrm>
          <a:noFill/>
        </p:spPr>
      </p:pic>
      <p:pic>
        <p:nvPicPr>
          <p:cNvPr id="63494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9701" y="3597269"/>
            <a:ext cx="460397" cy="230199"/>
          </a:xfrm>
          <a:noFill/>
        </p:spPr>
      </p:pic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7668344" y="234888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FF00FF"/>
                </a:solidFill>
                <a:latin typeface="Times New Roman" pitchFamily="18" charset="0"/>
              </a:rPr>
              <a:t>2</a:t>
            </a:r>
          </a:p>
        </p:txBody>
      </p:sp>
    </p:spTree>
  </p:cSld>
  <p:clrMapOvr>
    <a:masterClrMapping/>
  </p:clrMapOvr>
  <p:transition>
    <p:zo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1588" y="2911475"/>
            <a:ext cx="1060450" cy="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362" name="Text Box 18"/>
          <p:cNvSpPr txBox="1">
            <a:spLocks noChangeArrowheads="1"/>
          </p:cNvSpPr>
          <p:nvPr/>
        </p:nvSpPr>
        <p:spPr bwMode="auto">
          <a:xfrm>
            <a:off x="755576" y="1412776"/>
            <a:ext cx="7848872" cy="366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 </a:t>
            </a:r>
            <a:r>
              <a:rPr lang="en-US" altLang="zh-CN" sz="3600" b="1"/>
              <a:t>1.</a:t>
            </a:r>
            <a:r>
              <a:rPr lang="zh-CN" altLang="en-US" sz="3600" b="1"/>
              <a:t>一个正数的算术平方根是</a:t>
            </a:r>
          </a:p>
          <a:p>
            <a:r>
              <a:rPr lang="zh-CN" altLang="en-US" sz="3600" b="1"/>
              <a:t>  </a:t>
            </a:r>
            <a:r>
              <a:rPr lang="zh-CN" altLang="en-US" sz="3600" b="1" smtClean="0"/>
              <a:t>这</a:t>
            </a:r>
            <a:r>
              <a:rPr lang="zh-CN" altLang="en-US" sz="3600" b="1"/>
              <a:t>个正数的平方根吗？</a:t>
            </a:r>
          </a:p>
          <a:p>
            <a:r>
              <a:rPr lang="zh-CN" altLang="en-US" sz="3600" b="1"/>
              <a:t>  </a:t>
            </a:r>
            <a:r>
              <a:rPr lang="zh-CN" altLang="en-US" sz="3600" b="1" smtClean="0"/>
              <a:t>一</a:t>
            </a:r>
            <a:r>
              <a:rPr lang="zh-CN" altLang="en-US" sz="3600" b="1"/>
              <a:t>个正数的平方根就是</a:t>
            </a:r>
          </a:p>
          <a:p>
            <a:r>
              <a:rPr lang="zh-CN" altLang="en-US" sz="3600" b="1"/>
              <a:t>  </a:t>
            </a:r>
            <a:r>
              <a:rPr lang="zh-CN" altLang="en-US" sz="3600" b="1" smtClean="0"/>
              <a:t>这</a:t>
            </a:r>
            <a:r>
              <a:rPr lang="zh-CN" altLang="en-US" sz="3600" b="1"/>
              <a:t>个正数的算术平方根对吗？</a:t>
            </a:r>
          </a:p>
          <a:p>
            <a:endParaRPr lang="en-US" altLang="zh-CN" sz="3600" b="1"/>
          </a:p>
          <a:p>
            <a:r>
              <a:rPr lang="en-US" altLang="zh-CN" sz="3600" b="1"/>
              <a:t>2.</a:t>
            </a:r>
            <a:r>
              <a:rPr lang="zh-CN" altLang="en-US" sz="3600" b="1"/>
              <a:t>负数有算术平方根吗？为什么？</a:t>
            </a:r>
          </a:p>
          <a:p>
            <a:r>
              <a:rPr lang="en-US" altLang="zh-CN"/>
              <a:t> 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00" name="Rectangle 4"/>
          <p:cNvSpPr>
            <a:spLocks noChangeArrowheads="1"/>
          </p:cNvSpPr>
          <p:nvPr/>
        </p:nvSpPr>
        <p:spPr bwMode="auto">
          <a:xfrm>
            <a:off x="1588" y="2911475"/>
            <a:ext cx="1060450" cy="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301" name="Rectangle 5"/>
          <p:cNvSpPr>
            <a:spLocks noChangeArrowheads="1"/>
          </p:cNvSpPr>
          <p:nvPr/>
        </p:nvSpPr>
        <p:spPr bwMode="auto">
          <a:xfrm>
            <a:off x="0" y="3429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5303" name="Group 7"/>
          <p:cNvGrpSpPr/>
          <p:nvPr/>
        </p:nvGrpSpPr>
        <p:grpSpPr>
          <a:xfrm>
            <a:off x="719364" y="846117"/>
            <a:ext cx="4756150" cy="1260475"/>
            <a:chExt cx="2996" cy="794"/>
          </a:xfrm>
        </p:grpSpPr>
        <p:sp>
          <p:nvSpPr>
            <p:cNvPr id="55304" name="Text Box 8"/>
            <p:cNvSpPr txBox="1">
              <a:spLocks noChangeArrowheads="1"/>
            </p:cNvSpPr>
            <p:nvPr/>
          </p:nvSpPr>
          <p:spPr bwMode="auto">
            <a:xfrm>
              <a:off x="0" y="0"/>
              <a:ext cx="2996" cy="7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>
                  <a:latin typeface="Times New Roman" pitchFamily="18" charset="0"/>
                </a:rPr>
                <a:t>7.</a:t>
              </a:r>
              <a:r>
                <a:rPr lang="zh-CN" altLang="en-US" sz="2400" b="1">
                  <a:latin typeface="Times New Roman" pitchFamily="18" charset="0"/>
                </a:rPr>
                <a:t>求下列各数的算术平方根</a:t>
              </a:r>
            </a:p>
            <a:p>
              <a:pPr>
                <a:lnSpc>
                  <a:spcPct val="150000"/>
                </a:lnSpc>
              </a:pPr>
              <a:r>
                <a:rPr lang="zh-CN" altLang="en-US" sz="2400">
                  <a:latin typeface="Times New Roman" pitchFamily="18" charset="0"/>
                </a:rPr>
                <a:t>① </a:t>
              </a:r>
              <a:r>
                <a:rPr lang="en-US" altLang="zh-CN" sz="2400">
                  <a:latin typeface="Times New Roman" pitchFamily="18" charset="0"/>
                </a:rPr>
                <a:t>25   ②           ③ 0.36    ④ 0    ⑤  </a:t>
              </a:r>
            </a:p>
          </p:txBody>
        </p:sp>
        <p:grpSp>
          <p:nvGrpSpPr>
            <p:cNvPr id="55305" name="Group 9"/>
            <p:cNvGrpSpPr/>
            <p:nvPr/>
          </p:nvGrpSpPr>
          <p:grpSpPr>
            <a:xfrm>
              <a:off x="872" y="314"/>
              <a:ext cx="328" cy="480"/>
              <a:chExt cx="328" cy="480"/>
            </a:xfrm>
          </p:grpSpPr>
          <p:sp>
            <p:nvSpPr>
              <p:cNvPr id="55306" name="Line 10"/>
              <p:cNvSpPr>
                <a:spLocks noChangeShapeType="1"/>
              </p:cNvSpPr>
              <p:nvPr/>
            </p:nvSpPr>
            <p:spPr bwMode="auto">
              <a:xfrm>
                <a:off x="20" y="240"/>
                <a:ext cx="28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307" name="Text Box 11"/>
              <p:cNvSpPr txBox="1">
                <a:spLocks noChangeArrowheads="1"/>
              </p:cNvSpPr>
              <p:nvPr/>
            </p:nvSpPr>
            <p:spPr bwMode="auto">
              <a:xfrm>
                <a:off x="0" y="0"/>
                <a:ext cx="30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2400">
                    <a:latin typeface="Times New Roman" pitchFamily="18" charset="0"/>
                  </a:rPr>
                  <a:t>49</a:t>
                </a:r>
              </a:p>
            </p:txBody>
          </p:sp>
          <p:sp>
            <p:nvSpPr>
              <p:cNvPr id="55308" name="Text Box 12"/>
              <p:cNvSpPr txBox="1">
                <a:spLocks noChangeArrowheads="1"/>
              </p:cNvSpPr>
              <p:nvPr/>
            </p:nvSpPr>
            <p:spPr bwMode="auto">
              <a:xfrm>
                <a:off x="20" y="192"/>
                <a:ext cx="30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2400">
                    <a:latin typeface="Times New Roman" pitchFamily="18" charset="0"/>
                  </a:rPr>
                  <a:t>81</a:t>
                </a:r>
              </a:p>
            </p:txBody>
          </p:sp>
        </p:grpSp>
      </p:grpSp>
      <p:pic>
        <p:nvPicPr>
          <p:cNvPr id="55309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82366" y="1492745"/>
            <a:ext cx="533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5336" name="Group 40"/>
          <p:cNvGrpSpPr/>
          <p:nvPr/>
        </p:nvGrpSpPr>
        <p:grpSpPr>
          <a:xfrm>
            <a:off x="755650" y="2216150"/>
            <a:ext cx="8064500" cy="3157538"/>
            <a:chOff x="476" y="1396"/>
            <a:chExt cx="5080" cy="1989"/>
          </a:xfrm>
        </p:grpSpPr>
        <p:sp>
          <p:nvSpPr>
            <p:cNvPr id="55319" name="Text Box 23"/>
            <p:cNvSpPr txBox="1">
              <a:spLocks noChangeArrowheads="1"/>
            </p:cNvSpPr>
            <p:nvPr/>
          </p:nvSpPr>
          <p:spPr bwMode="auto">
            <a:xfrm>
              <a:off x="476" y="1396"/>
              <a:ext cx="5080" cy="1922"/>
            </a:xfrm>
            <a:prstGeom prst="rect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rgbClr val="E7F6F6"/>
                </a:gs>
              </a:gsLst>
              <a:path path="shape">
                <a:fillToRect l="50000" t="50000" r="50000" b="50000"/>
              </a:path>
            </a:gradFill>
            <a:ln w="38100">
              <a:solidFill>
                <a:schemeClr val="hlink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2400" b="1">
                  <a:latin typeface="Times New Roman" pitchFamily="18" charset="0"/>
                </a:rPr>
                <a:t>解：①∵</a:t>
              </a:r>
              <a:r>
                <a:rPr lang="en-US" altLang="zh-CN" sz="2400" b="1">
                  <a:latin typeface="Times New Roman" pitchFamily="18" charset="0"/>
                </a:rPr>
                <a:t>5</a:t>
              </a:r>
              <a:r>
                <a:rPr lang="en-US" altLang="zh-CN" sz="2400" b="1" baseline="50000">
                  <a:latin typeface="Times New Roman" pitchFamily="18" charset="0"/>
                </a:rPr>
                <a:t>2 </a:t>
              </a:r>
              <a:r>
                <a:rPr lang="en-US" altLang="zh-CN" sz="2400" b="1">
                  <a:latin typeface="Times New Roman" pitchFamily="18" charset="0"/>
                </a:rPr>
                <a:t> </a:t>
              </a:r>
              <a:r>
                <a:rPr lang="zh-CN" altLang="en-US" sz="2400" b="1">
                  <a:latin typeface="Times New Roman" pitchFamily="18" charset="0"/>
                </a:rPr>
                <a:t>＝</a:t>
              </a:r>
              <a:r>
                <a:rPr lang="en-US" altLang="zh-CN" sz="2400" b="1">
                  <a:latin typeface="Times New Roman" pitchFamily="18" charset="0"/>
                </a:rPr>
                <a:t>25</a:t>
              </a:r>
              <a:r>
                <a:rPr lang="zh-CN" altLang="en-US" sz="2400" b="1">
                  <a:latin typeface="Times New Roman" pitchFamily="18" charset="0"/>
                </a:rPr>
                <a:t>，∴</a:t>
              </a:r>
              <a:r>
                <a:rPr lang="en-US" altLang="zh-CN" sz="2400" b="1">
                  <a:latin typeface="Times New Roman" pitchFamily="18" charset="0"/>
                </a:rPr>
                <a:t>25</a:t>
              </a:r>
              <a:r>
                <a:rPr lang="zh-CN" altLang="en-US" sz="2400" b="1">
                  <a:latin typeface="Times New Roman" pitchFamily="18" charset="0"/>
                </a:rPr>
                <a:t>的算术平方根是</a:t>
              </a:r>
              <a:r>
                <a:rPr lang="en-US" altLang="zh-CN" sz="2400" b="1">
                  <a:latin typeface="Times New Roman" pitchFamily="18" charset="0"/>
                </a:rPr>
                <a:t>5</a:t>
              </a:r>
              <a:r>
                <a:rPr lang="zh-CN" altLang="en-US" sz="2400" b="1">
                  <a:latin typeface="Times New Roman" pitchFamily="18" charset="0"/>
                </a:rPr>
                <a:t>，即      </a:t>
              </a:r>
              <a:r>
                <a:rPr lang="en-US" altLang="zh-CN" sz="2400" b="1">
                  <a:latin typeface="Times New Roman" pitchFamily="18" charset="0"/>
                </a:rPr>
                <a:t>=5</a:t>
              </a:r>
            </a:p>
            <a:p>
              <a:pPr algn="just"/>
              <a:endParaRPr lang="en-US" altLang="zh-CN" sz="2400" b="1">
                <a:latin typeface="Times New Roman" pitchFamily="18" charset="0"/>
              </a:endParaRPr>
            </a:p>
            <a:p>
              <a:pPr algn="just"/>
              <a:r>
                <a:rPr lang="en-US" altLang="zh-CN" sz="2400" b="1">
                  <a:latin typeface="Times New Roman" pitchFamily="18" charset="0"/>
                </a:rPr>
                <a:t>②∵      =      </a:t>
              </a:r>
              <a:r>
                <a:rPr lang="zh-CN" altLang="en-US" sz="2400" b="1">
                  <a:latin typeface="Times New Roman" pitchFamily="18" charset="0"/>
                </a:rPr>
                <a:t>，∴     的算术平方根是     ，即  </a:t>
              </a:r>
              <a:r>
                <a:rPr lang="zh-CN" altLang="en-US" b="1"/>
                <a:t>      </a:t>
              </a:r>
              <a:r>
                <a:rPr lang="zh-CN" altLang="en-US" sz="2400" b="1">
                  <a:latin typeface="Times New Roman" pitchFamily="18" charset="0"/>
                </a:rPr>
                <a:t>   </a:t>
              </a:r>
              <a:r>
                <a:rPr lang="en-US" altLang="zh-CN" sz="2400" b="1">
                  <a:latin typeface="Times New Roman" pitchFamily="18" charset="0"/>
                </a:rPr>
                <a:t>=</a:t>
              </a:r>
            </a:p>
            <a:p>
              <a:pPr algn="just"/>
              <a:endParaRPr lang="en-US" altLang="zh-CN" sz="2400" b="1">
                <a:latin typeface="宋体" pitchFamily="2" charset="-122"/>
              </a:endParaRPr>
            </a:p>
            <a:p>
              <a:pPr algn="just"/>
              <a:r>
                <a:rPr lang="en-US" altLang="zh-CN" sz="2400" b="1">
                  <a:latin typeface="Times New Roman" pitchFamily="18" charset="0"/>
                </a:rPr>
                <a:t>③∵0.6  =0.36</a:t>
              </a:r>
              <a:r>
                <a:rPr lang="zh-CN" altLang="en-US" sz="2400" b="1">
                  <a:latin typeface="Times New Roman" pitchFamily="18" charset="0"/>
                </a:rPr>
                <a:t>，∴</a:t>
              </a:r>
              <a:r>
                <a:rPr lang="en-US" altLang="zh-CN" sz="2400" b="1">
                  <a:latin typeface="Times New Roman" pitchFamily="18" charset="0"/>
                </a:rPr>
                <a:t>0.36</a:t>
              </a:r>
              <a:r>
                <a:rPr lang="zh-CN" altLang="en-US" sz="2400" b="1">
                  <a:latin typeface="Times New Roman" pitchFamily="18" charset="0"/>
                </a:rPr>
                <a:t>的算术平方根是</a:t>
              </a:r>
              <a:r>
                <a:rPr lang="en-US" altLang="zh-CN" sz="2400" b="1">
                  <a:latin typeface="Times New Roman" pitchFamily="18" charset="0"/>
                </a:rPr>
                <a:t>0.6</a:t>
              </a:r>
              <a:r>
                <a:rPr lang="zh-CN" altLang="en-US" sz="2400" b="1">
                  <a:latin typeface="Times New Roman" pitchFamily="18" charset="0"/>
                </a:rPr>
                <a:t>，即          </a:t>
              </a:r>
              <a:r>
                <a:rPr lang="en-US" altLang="zh-CN" sz="2400" b="1">
                  <a:latin typeface="Times New Roman" pitchFamily="18" charset="0"/>
                </a:rPr>
                <a:t>=0.6</a:t>
              </a:r>
              <a:endParaRPr lang="en-US" altLang="zh-CN" sz="2400" b="1">
                <a:latin typeface="宋体" pitchFamily="2" charset="-122"/>
              </a:endParaRPr>
            </a:p>
            <a:p>
              <a:pPr algn="just"/>
              <a:r>
                <a:rPr lang="en-US" altLang="zh-CN" sz="2400" b="1">
                  <a:latin typeface="Times New Roman" pitchFamily="18" charset="0"/>
                </a:rPr>
                <a:t>④∵0  =0</a:t>
              </a:r>
              <a:r>
                <a:rPr lang="zh-CN" altLang="en-US" sz="2400" b="1">
                  <a:latin typeface="Times New Roman" pitchFamily="18" charset="0"/>
                </a:rPr>
                <a:t>，∴</a:t>
              </a:r>
              <a:r>
                <a:rPr lang="en-US" altLang="zh-CN" sz="2400" b="1">
                  <a:latin typeface="Times New Roman" pitchFamily="18" charset="0"/>
                </a:rPr>
                <a:t>0</a:t>
              </a:r>
              <a:r>
                <a:rPr lang="zh-CN" altLang="en-US" sz="2400" b="1">
                  <a:latin typeface="Times New Roman" pitchFamily="18" charset="0"/>
                </a:rPr>
                <a:t>的算术平方根是</a:t>
              </a:r>
              <a:r>
                <a:rPr lang="en-US" altLang="zh-CN" sz="2400" b="1">
                  <a:latin typeface="Times New Roman" pitchFamily="18" charset="0"/>
                </a:rPr>
                <a:t>0</a:t>
              </a:r>
              <a:r>
                <a:rPr lang="zh-CN" altLang="en-US" sz="2400" b="1">
                  <a:latin typeface="Times New Roman" pitchFamily="18" charset="0"/>
                </a:rPr>
                <a:t>，即     </a:t>
              </a:r>
              <a:r>
                <a:rPr lang="en-US" altLang="zh-CN" sz="2400" b="1">
                  <a:latin typeface="Times New Roman" pitchFamily="18" charset="0"/>
                </a:rPr>
                <a:t>=0</a:t>
              </a:r>
            </a:p>
            <a:p>
              <a:pPr algn="just"/>
              <a:endParaRPr lang="en-US" altLang="zh-CN" sz="2400" b="1">
                <a:latin typeface="Times New Roman" pitchFamily="18" charset="0"/>
              </a:endParaRPr>
            </a:p>
            <a:p>
              <a:pPr algn="just"/>
              <a:r>
                <a:rPr lang="en-US" altLang="zh-CN" sz="2400" b="1">
                  <a:latin typeface="Times New Roman" pitchFamily="18" charset="0"/>
                </a:rPr>
                <a:t>⑤∵         =4</a:t>
              </a:r>
              <a:r>
                <a:rPr lang="zh-CN" altLang="en-US" sz="2400" b="1">
                  <a:latin typeface="Times New Roman" pitchFamily="18" charset="0"/>
                </a:rPr>
                <a:t>，</a:t>
              </a:r>
              <a:r>
                <a:rPr lang="en-US" altLang="zh-CN" sz="2400" b="1">
                  <a:latin typeface="Times New Roman" pitchFamily="18" charset="0"/>
                </a:rPr>
                <a:t>2  =4 </a:t>
              </a:r>
              <a:r>
                <a:rPr lang="en-US" altLang="zh-CN" b="1"/>
                <a:t>∴</a:t>
              </a:r>
              <a:r>
                <a:rPr lang="en-US" altLang="zh-CN" sz="2400" b="1">
                  <a:latin typeface="Times New Roman" pitchFamily="18" charset="0"/>
                </a:rPr>
                <a:t>     </a:t>
              </a:r>
              <a:r>
                <a:rPr lang="zh-CN" altLang="en-US" sz="2400" b="1">
                  <a:latin typeface="Times New Roman" pitchFamily="18" charset="0"/>
                </a:rPr>
                <a:t>的算术平方根是</a:t>
              </a:r>
              <a:r>
                <a:rPr lang="en-US" altLang="zh-CN" sz="2400" b="1">
                  <a:latin typeface="Times New Roman" pitchFamily="18" charset="0"/>
                </a:rPr>
                <a:t>2</a:t>
              </a:r>
              <a:r>
                <a:rPr lang="zh-CN" altLang="en-US" sz="2400" b="1">
                  <a:latin typeface="Times New Roman" pitchFamily="18" charset="0"/>
                </a:rPr>
                <a:t>，即</a:t>
              </a:r>
            </a:p>
          </p:txBody>
        </p:sp>
        <p:pic>
          <p:nvPicPr>
            <p:cNvPr id="55320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895" y="1396"/>
              <a:ext cx="391" cy="2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2" name="Picture 2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916" y="1732"/>
              <a:ext cx="363" cy="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3" name="Picture 2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404" y="1787"/>
              <a:ext cx="376" cy="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4" name="Picture 28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990" y="1787"/>
              <a:ext cx="376" cy="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5" name="Picture 2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286" y="1695"/>
              <a:ext cx="586" cy="5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6" name="Picture 30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921" y="1738"/>
              <a:ext cx="391" cy="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7" name="Picture 31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433" y="2303"/>
              <a:ext cx="586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8" name="Picture 3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160" y="2276"/>
              <a:ext cx="215" cy="3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29" name="Picture 3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013" y="2472"/>
              <a:ext cx="215" cy="3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30" name="Picture 34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844" y="2961"/>
              <a:ext cx="214" cy="3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31" name="Picture 3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916" y="3010"/>
              <a:ext cx="439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32" name="Picture 36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651" y="2570"/>
              <a:ext cx="342" cy="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33" name="Picture 3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283" y="3059"/>
              <a:ext cx="391" cy="2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334" name="Picture 38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433" y="3010"/>
              <a:ext cx="1123" cy="3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BBE0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pic>
          <p:nvPicPr>
            <p:cNvPr id="55335" name="Picture 39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602" y="1787"/>
              <a:ext cx="391" cy="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5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1588" y="2911475"/>
            <a:ext cx="1060450" cy="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0" y="3429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254" name="Rectangle 6"/>
          <p:cNvSpPr>
            <a:spLocks noChangeArrowheads="1"/>
          </p:cNvSpPr>
          <p:nvPr/>
        </p:nvSpPr>
        <p:spPr bwMode="auto">
          <a:xfrm>
            <a:off x="395536" y="1251120"/>
            <a:ext cx="8748464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117475"/>
            <a:r>
              <a:rPr lang="zh-CN" altLang="en-US" sz="4400" b="1" smtClean="0">
                <a:solidFill>
                  <a:srgbClr val="FF0000"/>
                </a:solidFill>
              </a:rPr>
              <a:t>新</a:t>
            </a:r>
            <a:r>
              <a:rPr lang="zh-CN" altLang="en-US" sz="4400" b="1">
                <a:solidFill>
                  <a:srgbClr val="FF0000"/>
                </a:solidFill>
              </a:rPr>
              <a:t>知探究：</a:t>
            </a:r>
          </a:p>
          <a:p>
            <a:pPr indent="117475"/>
            <a:r>
              <a:rPr lang="zh-CN" altLang="en-US" sz="2800" b="1"/>
              <a:t>自学指导二：算术平方根的性质</a:t>
            </a:r>
            <a:r>
              <a:rPr lang="zh-CN" altLang="en-US" sz="2800" b="1">
                <a:solidFill>
                  <a:srgbClr val="FF0000"/>
                </a:solidFill>
              </a:rPr>
              <a:t>（难点）</a:t>
            </a:r>
          </a:p>
          <a:p>
            <a:pPr indent="117475"/>
            <a:endParaRPr lang="zh-CN" altLang="en-US" sz="2800" b="1"/>
          </a:p>
          <a:p>
            <a:pPr indent="117475"/>
            <a:r>
              <a:rPr lang="zh-CN" altLang="en-US" sz="2800" b="1"/>
              <a:t>性质一：</a:t>
            </a:r>
            <a:r>
              <a:rPr lang="zh-CN" altLang="en-US" sz="2800"/>
              <a:t>算术平方根的双重非负性</a:t>
            </a:r>
          </a:p>
          <a:p>
            <a:pPr indent="117475"/>
            <a:endParaRPr lang="zh-CN" altLang="en-US" sz="2800"/>
          </a:p>
          <a:p>
            <a:pPr indent="117475"/>
            <a:r>
              <a:rPr lang="zh-CN" altLang="en-US" sz="2800" b="1"/>
              <a:t>学法指导：</a:t>
            </a:r>
            <a:r>
              <a:rPr lang="zh-CN" altLang="en-US" sz="2800"/>
              <a:t>先独立思考以下问题后对子交流统一认识。</a:t>
            </a:r>
          </a:p>
          <a:p>
            <a:pPr indent="117475"/>
            <a:endParaRPr lang="zh-CN" altLang="en-US" sz="3600" b="1">
              <a:solidFill>
                <a:srgbClr val="FF0000"/>
              </a:solidFill>
            </a:endParaRPr>
          </a:p>
          <a:p>
            <a:pPr indent="117475"/>
            <a:r>
              <a:rPr lang="zh-CN" altLang="en-US" sz="3600" b="1">
                <a:solidFill>
                  <a:srgbClr val="FF0000"/>
                </a:solidFill>
              </a:rPr>
              <a:t>限时</a:t>
            </a:r>
            <a:r>
              <a:rPr lang="en-US" altLang="zh-CN" sz="3600" b="1">
                <a:solidFill>
                  <a:srgbClr val="FF0000"/>
                </a:solidFill>
              </a:rPr>
              <a:t>3</a:t>
            </a:r>
            <a:r>
              <a:rPr lang="zh-CN" altLang="en-US" sz="3600" b="1">
                <a:solidFill>
                  <a:srgbClr val="FF0000"/>
                </a:solidFill>
              </a:rPr>
              <a:t>分钟</a:t>
            </a:r>
          </a:p>
        </p:txBody>
      </p:sp>
    </p:spTree>
  </p:cSld>
  <p:clrMapOvr>
    <a:masterClrMapping/>
  </p:clrMapOvr>
  <p:transition>
    <p:zo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Text Box 2"/>
          <p:cNvSpPr txBox="1">
            <a:spLocks noChangeArrowheads="1"/>
          </p:cNvSpPr>
          <p:nvPr/>
        </p:nvSpPr>
        <p:spPr bwMode="auto">
          <a:xfrm>
            <a:off x="323850" y="188913"/>
            <a:ext cx="7056438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4000" b="1">
                <a:latin typeface="Times New Roman" pitchFamily="18" charset="0"/>
                <a:ea typeface="黑体" pitchFamily="49" charset="-122"/>
              </a:rPr>
              <a:t>探究         的双重非负性</a:t>
            </a:r>
          </a:p>
          <a:p>
            <a:pPr>
              <a:spcBef>
                <a:spcPct val="50000"/>
              </a:spcBef>
            </a:pPr>
            <a:r>
              <a:rPr kumimoji="1" lang="en-US" altLang="zh-CN" sz="4000" b="1">
                <a:latin typeface="Times New Roman" pitchFamily="18" charset="0"/>
                <a:ea typeface="黑体" pitchFamily="49" charset="-122"/>
              </a:rPr>
              <a:t>1</a:t>
            </a:r>
            <a:r>
              <a:rPr kumimoji="1" lang="zh-CN" altLang="en-US" sz="4000" b="1">
                <a:latin typeface="Times New Roman" pitchFamily="18" charset="0"/>
                <a:ea typeface="黑体" pitchFamily="49" charset="-122"/>
              </a:rPr>
              <a:t>、</a:t>
            </a:r>
            <a:r>
              <a:rPr kumimoji="1" lang="en-US" altLang="zh-CN" sz="4000" b="1">
                <a:latin typeface="Times New Roman" pitchFamily="18" charset="0"/>
                <a:ea typeface="黑体" pitchFamily="49" charset="-122"/>
              </a:rPr>
              <a:t>a</a:t>
            </a:r>
            <a:r>
              <a:rPr kumimoji="1" lang="zh-CN" altLang="en-US" sz="4000" b="1">
                <a:latin typeface="Times New Roman" pitchFamily="18" charset="0"/>
                <a:ea typeface="黑体" pitchFamily="49" charset="-122"/>
              </a:rPr>
              <a:t>可以取任何数吗？</a:t>
            </a:r>
          </a:p>
          <a:p>
            <a:pPr>
              <a:spcBef>
                <a:spcPct val="50000"/>
              </a:spcBef>
            </a:pPr>
            <a:r>
              <a:rPr kumimoji="1" lang="en-US" altLang="zh-CN" sz="4000" b="1">
                <a:latin typeface="Times New Roman" pitchFamily="18" charset="0"/>
                <a:ea typeface="黑体" pitchFamily="49" charset="-122"/>
              </a:rPr>
              <a:t>2</a:t>
            </a:r>
            <a:r>
              <a:rPr kumimoji="1" lang="zh-CN" altLang="en-US" sz="4000" b="1">
                <a:latin typeface="Times New Roman" pitchFamily="18" charset="0"/>
                <a:ea typeface="黑体" pitchFamily="49" charset="-122"/>
              </a:rPr>
              <a:t>、   是什么数？</a:t>
            </a:r>
          </a:p>
        </p:txBody>
      </p:sp>
      <p:grpSp>
        <p:nvGrpSpPr>
          <p:cNvPr id="72707" name="Group 3"/>
          <p:cNvGrpSpPr/>
          <p:nvPr/>
        </p:nvGrpSpPr>
        <p:grpSpPr>
          <a:xfrm>
            <a:off x="838200" y="1295400"/>
            <a:ext cx="6477000" cy="579438"/>
            <a:chOff x="528" y="816"/>
            <a:chExt cx="4080" cy="365"/>
          </a:xfrm>
        </p:grpSpPr>
        <p:sp>
          <p:nvSpPr>
            <p:cNvPr id="72708" name="Text Box 4"/>
            <p:cNvSpPr txBox="1">
              <a:spLocks noChangeArrowheads="1"/>
            </p:cNvSpPr>
            <p:nvPr/>
          </p:nvSpPr>
          <p:spPr bwMode="auto">
            <a:xfrm>
              <a:off x="528" y="816"/>
              <a:ext cx="3456" cy="36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3200" b="1">
                  <a:latin typeface="Times New Roman" pitchFamily="18" charset="0"/>
                </a:rPr>
                <a:t>（</a:t>
              </a:r>
              <a:r>
                <a:rPr kumimoji="1" lang="en-US" altLang="zh-CN" sz="3200" b="1">
                  <a:latin typeface="Times New Roman" pitchFamily="18" charset="0"/>
                </a:rPr>
                <a:t>1</a:t>
              </a:r>
              <a:r>
                <a:rPr kumimoji="1" lang="zh-CN" altLang="en-US" sz="3200" b="1">
                  <a:latin typeface="Times New Roman" pitchFamily="18" charset="0"/>
                </a:rPr>
                <a:t>）被开方数</a:t>
              </a:r>
              <a:r>
                <a:rPr kumimoji="1" lang="en-US" altLang="zh-CN" sz="3200" b="1" i="1">
                  <a:latin typeface="Times New Roman" pitchFamily="18" charset="0"/>
                </a:rPr>
                <a:t>a</a:t>
              </a:r>
              <a:r>
                <a:rPr kumimoji="1" lang="zh-CN" altLang="en-US" sz="3200" b="1">
                  <a:latin typeface="Times New Roman" pitchFamily="18" charset="0"/>
                </a:rPr>
                <a:t>是非负数，即</a:t>
              </a:r>
            </a:p>
          </p:txBody>
        </p:sp>
        <p:graphicFrame>
          <p:nvGraphicFramePr>
            <p:cNvPr id="72709" name="Object 5"/>
            <p:cNvGraphicFramePr>
              <a:graphicFrameLocks noChangeAspect="1"/>
            </p:cNvGraphicFramePr>
            <p:nvPr/>
          </p:nvGraphicFramePr>
          <p:xfrm>
            <a:off x="3936" y="816"/>
            <a:ext cx="672" cy="3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Equation" r:id="rId2" imgW="355320" imgH="177480" progId="Equation.3">
                    <p:embed/>
                  </p:oleObj>
                </mc:Choice>
                <mc:Fallback>
                  <p:oleObj name="Equation" r:id="rId2" imgW="355320" imgH="17748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936" y="816"/>
                          <a:ext cx="672" cy="3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72710" name="Group 6"/>
          <p:cNvGrpSpPr/>
          <p:nvPr/>
        </p:nvGrpSpPr>
        <p:grpSpPr>
          <a:xfrm>
            <a:off x="0" y="1989138"/>
            <a:ext cx="5302250" cy="609600"/>
            <a:chOff x="528" y="1200"/>
            <a:chExt cx="3340" cy="384"/>
          </a:xfrm>
        </p:grpSpPr>
        <p:sp>
          <p:nvSpPr>
            <p:cNvPr id="72711" name="Rectangle 7"/>
            <p:cNvSpPr>
              <a:spLocks noChangeArrowheads="1"/>
            </p:cNvSpPr>
            <p:nvPr/>
          </p:nvSpPr>
          <p:spPr bwMode="auto">
            <a:xfrm>
              <a:off x="528" y="1200"/>
              <a:ext cx="2976" cy="36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1" lang="zh-CN" altLang="en-US" sz="3200" b="1">
                  <a:latin typeface="Times New Roman" pitchFamily="18" charset="0"/>
                </a:rPr>
                <a:t>（</a:t>
              </a:r>
              <a:r>
                <a:rPr kumimoji="1" lang="en-US" altLang="zh-CN" sz="3200" b="1">
                  <a:latin typeface="Times New Roman" pitchFamily="18" charset="0"/>
                </a:rPr>
                <a:t>2</a:t>
              </a:r>
              <a:r>
                <a:rPr kumimoji="1" lang="zh-CN" altLang="en-US" sz="3200" b="1">
                  <a:latin typeface="Times New Roman" pitchFamily="18" charset="0"/>
                </a:rPr>
                <a:t>）     是非负数，即</a:t>
              </a:r>
            </a:p>
          </p:txBody>
        </p:sp>
        <p:graphicFrame>
          <p:nvGraphicFramePr>
            <p:cNvPr id="72712" name="Object 8"/>
            <p:cNvGraphicFramePr>
              <a:graphicFrameLocks noChangeAspect="1"/>
            </p:cNvGraphicFramePr>
            <p:nvPr/>
          </p:nvGraphicFramePr>
          <p:xfrm>
            <a:off x="1104" y="1219"/>
            <a:ext cx="384" cy="36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4" imgW="241200" imgH="228600" progId="Equation.3">
                    <p:embed/>
                  </p:oleObj>
                </mc:Choice>
                <mc:Fallback>
                  <p:oleObj name="Equation" r:id="rId4" imgW="2412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104" y="1219"/>
                          <a:ext cx="384" cy="365"/>
                        </a:xfrm>
                        <a:prstGeom prst="rect">
                          <a:avLst/>
                        </a:prstGeom>
                        <a:solidFill>
                          <a:schemeClr val="accent1"/>
                        </a:solidFill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2713" name="Object 9"/>
            <p:cNvGraphicFramePr>
              <a:graphicFrameLocks noChangeAspect="1"/>
            </p:cNvGraphicFramePr>
            <p:nvPr/>
          </p:nvGraphicFramePr>
          <p:xfrm>
            <a:off x="3120" y="1200"/>
            <a:ext cx="748" cy="36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Equation" r:id="rId6" imgW="469800" imgH="228600" progId="Equation.3">
                    <p:embed/>
                  </p:oleObj>
                </mc:Choice>
                <mc:Fallback>
                  <p:oleObj name="Equation" r:id="rId6" imgW="4698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120" y="1200"/>
                          <a:ext cx="748" cy="365"/>
                        </a:xfrm>
                        <a:prstGeom prst="rect">
                          <a:avLst/>
                        </a:prstGeom>
                        <a:solidFill>
                          <a:schemeClr val="accent1"/>
                        </a:solidFill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72714" name="Group 10"/>
          <p:cNvGrpSpPr/>
          <p:nvPr/>
        </p:nvGrpSpPr>
        <p:grpSpPr>
          <a:xfrm>
            <a:off x="0" y="2997202"/>
            <a:ext cx="8604250" cy="947738"/>
            <a:chOff x="0" y="1888"/>
            <a:chExt cx="5420" cy="597"/>
          </a:xfrm>
        </p:grpSpPr>
        <p:sp>
          <p:nvSpPr>
            <p:cNvPr id="72715" name="Text Box 11"/>
            <p:cNvSpPr txBox="1">
              <a:spLocks noChangeArrowheads="1"/>
            </p:cNvSpPr>
            <p:nvPr/>
          </p:nvSpPr>
          <p:spPr bwMode="auto">
            <a:xfrm>
              <a:off x="0" y="1888"/>
              <a:ext cx="5420" cy="59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b="1">
                  <a:latin typeface="Times New Roman" pitchFamily="18" charset="0"/>
                </a:rPr>
                <a:t>        也就是说，非负数的“算术”平方根是非负数。负数不存在算术平方根，即当            时，      无意义。</a:t>
              </a:r>
            </a:p>
          </p:txBody>
        </p:sp>
        <p:grpSp>
          <p:nvGrpSpPr>
            <p:cNvPr id="72716" name="Group 12"/>
            <p:cNvGrpSpPr/>
            <p:nvPr/>
          </p:nvGrpSpPr>
          <p:grpSpPr>
            <a:xfrm>
              <a:off x="3061" y="2160"/>
              <a:ext cx="1235" cy="325"/>
              <a:chOff x="3061" y="2160"/>
              <a:chExt cx="1235" cy="325"/>
            </a:xfrm>
          </p:grpSpPr>
          <p:graphicFrame>
            <p:nvGraphicFramePr>
              <p:cNvPr id="72717" name="Object 13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34256287"/>
                  </p:ext>
                </p:extLst>
              </p:nvPr>
            </p:nvGraphicFramePr>
            <p:xfrm>
              <a:off x="3061" y="2190"/>
              <a:ext cx="640" cy="295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2" name="Equation" r:id="rId8" imgW="355320" imgH="177480" progId="Equation.3">
                      <p:embed/>
                    </p:oleObj>
                  </mc:Choice>
                  <mc:Fallback>
                    <p:oleObj name="Equation" r:id="rId8" imgW="355320" imgH="17748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3061" y="2190"/>
                            <a:ext cx="640" cy="29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72718" name="Object 14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845868817"/>
                  </p:ext>
                </p:extLst>
              </p:nvPr>
            </p:nvGraphicFramePr>
            <p:xfrm>
              <a:off x="3951" y="2160"/>
              <a:ext cx="345" cy="3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3" name="Equation" r:id="rId10" imgW="241200" imgH="228600" progId="Equation.3">
                      <p:embed/>
                    </p:oleObj>
                  </mc:Choice>
                  <mc:Fallback>
                    <p:oleObj name="Equation" r:id="rId10" imgW="241200" imgH="2286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3951" y="2160"/>
                            <a:ext cx="345" cy="324"/>
                          </a:xfrm>
                          <a:prstGeom prst="rect">
                            <a:avLst/>
                          </a:prstGeom>
                          <a:solidFill>
                            <a:schemeClr val="bg1"/>
                          </a:solidFill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  <p:grpSp>
        <p:nvGrpSpPr>
          <p:cNvPr id="72719" name="Group 15"/>
          <p:cNvGrpSpPr/>
          <p:nvPr/>
        </p:nvGrpSpPr>
        <p:grpSpPr>
          <a:xfrm>
            <a:off x="179388" y="4221163"/>
            <a:ext cx="8382000" cy="558800"/>
            <a:chOff x="113" y="2478"/>
            <a:chExt cx="5280" cy="352"/>
          </a:xfrm>
        </p:grpSpPr>
        <p:sp>
          <p:nvSpPr>
            <p:cNvPr id="72720" name="Text Box 16"/>
            <p:cNvSpPr txBox="1">
              <a:spLocks noChangeArrowheads="1"/>
            </p:cNvSpPr>
            <p:nvPr/>
          </p:nvSpPr>
          <p:spPr bwMode="auto">
            <a:xfrm>
              <a:off x="113" y="2478"/>
              <a:ext cx="5280" cy="3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b="1">
                  <a:latin typeface="Times New Roman" pitchFamily="18" charset="0"/>
                </a:rPr>
                <a:t>如：        无意义 。</a:t>
              </a:r>
            </a:p>
          </p:txBody>
        </p:sp>
        <p:graphicFrame>
          <p:nvGraphicFramePr>
            <p:cNvPr id="72721" name="Object 17"/>
            <p:cNvGraphicFramePr>
              <a:graphicFrameLocks noChangeAspect="1"/>
            </p:cNvGraphicFramePr>
            <p:nvPr/>
          </p:nvGraphicFramePr>
          <p:xfrm>
            <a:off x="545" y="2478"/>
            <a:ext cx="528" cy="35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name="Equation" r:id="rId11" imgW="342720" imgH="228600" progId="Equation.3">
                    <p:embed/>
                  </p:oleObj>
                </mc:Choice>
                <mc:Fallback>
                  <p:oleObj name="Equation" r:id="rId11" imgW="34272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545" y="2478"/>
                          <a:ext cx="528" cy="35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72722" name="Picture 18" descr="000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89813" y="0"/>
            <a:ext cx="1725612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2723" name="Object 19"/>
          <p:cNvGraphicFramePr>
            <a:graphicFrameLocks noChangeAspect="1"/>
          </p:cNvGraphicFramePr>
          <p:nvPr/>
        </p:nvGraphicFramePr>
        <p:xfrm>
          <a:off x="1619250" y="333375"/>
          <a:ext cx="762000" cy="723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公式" r:id="rId14" imgW="241200" imgH="228600" progId="Equation.3">
                  <p:embed/>
                </p:oleObj>
              </mc:Choice>
              <mc:Fallback>
                <p:oleObj name="公式" r:id="rId14" imgW="241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619250" y="333375"/>
                        <a:ext cx="7620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24" name="Object 20"/>
          <p:cNvGraphicFramePr>
            <a:graphicFrameLocks noChangeAspect="1"/>
          </p:cNvGraphicFramePr>
          <p:nvPr/>
        </p:nvGraphicFramePr>
        <p:xfrm>
          <a:off x="827088" y="1844675"/>
          <a:ext cx="762000" cy="723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公式" r:id="rId16" imgW="241200" imgH="228600" progId="Equation.3">
                  <p:embed/>
                </p:oleObj>
              </mc:Choice>
              <mc:Fallback>
                <p:oleObj name="公式" r:id="rId16" imgW="241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27088" y="1844675"/>
                        <a:ext cx="762000" cy="7239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72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27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27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72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500563" y="2924175"/>
            <a:ext cx="25908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itchFamily="18" charset="0"/>
              </a:rPr>
              <a:t>（</a:t>
            </a:r>
            <a:r>
              <a:rPr lang="en-US" altLang="zh-CN" sz="4000" b="1">
                <a:latin typeface="Times New Roman" pitchFamily="18" charset="0"/>
              </a:rPr>
              <a:t>a≥0</a:t>
            </a:r>
            <a:r>
              <a:rPr lang="zh-CN" altLang="en-US" sz="4000" b="1">
                <a:latin typeface="Times New Roman" pitchFamily="18" charset="0"/>
              </a:rPr>
              <a:t>）</a:t>
            </a:r>
          </a:p>
        </p:txBody>
      </p:sp>
      <p:grpSp>
        <p:nvGrpSpPr>
          <p:cNvPr id="65544" name="Group 8"/>
          <p:cNvGrpSpPr/>
          <p:nvPr/>
        </p:nvGrpSpPr>
        <p:grpSpPr>
          <a:xfrm>
            <a:off x="2124075" y="2060575"/>
            <a:ext cx="4332288" cy="1828800"/>
            <a:chExt cx="2729" cy="1152"/>
          </a:xfrm>
        </p:grpSpPr>
        <p:sp>
          <p:nvSpPr>
            <p:cNvPr id="65545" name="Text Box 9"/>
            <p:cNvSpPr txBox="1">
              <a:spLocks noChangeArrowheads="1"/>
            </p:cNvSpPr>
            <p:nvPr/>
          </p:nvSpPr>
          <p:spPr bwMode="auto">
            <a:xfrm>
              <a:off x="864" y="576"/>
              <a:ext cx="1056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4400" b="1">
                  <a:solidFill>
                    <a:srgbClr val="FF3300"/>
                  </a:solidFill>
                  <a:latin typeface="Times New Roman" pitchFamily="18" charset="0"/>
                </a:rPr>
                <a:t>≥</a:t>
              </a:r>
              <a:r>
                <a:rPr lang="en-US" altLang="zh-CN" sz="4400" b="1">
                  <a:solidFill>
                    <a:srgbClr val="FF3300"/>
                  </a:solidFill>
                  <a:latin typeface="Times New Roman" pitchFamily="18" charset="0"/>
                </a:rPr>
                <a:t>0</a:t>
              </a:r>
            </a:p>
          </p:txBody>
        </p:sp>
        <p:pic>
          <p:nvPicPr>
            <p:cNvPr id="65546" name="Picture 10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513"/>
              <a:ext cx="720" cy="5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5547" name="Group 11"/>
            <p:cNvGrpSpPr/>
            <p:nvPr/>
          </p:nvGrpSpPr>
          <p:grpSpPr>
            <a:xfrm>
              <a:off x="864" y="0"/>
              <a:ext cx="1865" cy="402"/>
              <a:chExt cx="2106" cy="786"/>
            </a:xfrm>
          </p:grpSpPr>
          <p:sp>
            <p:nvSpPr>
              <p:cNvPr id="65548" name="Line 12"/>
              <p:cNvSpPr>
                <a:spLocks noChangeShapeType="1"/>
              </p:cNvSpPr>
              <p:nvPr/>
            </p:nvSpPr>
            <p:spPr bwMode="auto">
              <a:xfrm flipV="1">
                <a:off x="0" y="258"/>
                <a:ext cx="1152" cy="528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549" name="Text Box 13"/>
              <p:cNvSpPr txBox="1">
                <a:spLocks noChangeArrowheads="1"/>
              </p:cNvSpPr>
              <p:nvPr/>
            </p:nvSpPr>
            <p:spPr bwMode="auto">
              <a:xfrm>
                <a:off x="1104" y="0"/>
                <a:ext cx="1002" cy="71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3200" b="1">
                    <a:solidFill>
                      <a:srgbClr val="FF3300"/>
                    </a:solidFill>
                    <a:latin typeface="Times New Roman" pitchFamily="18" charset="0"/>
                  </a:rPr>
                  <a:t>非负数</a:t>
                </a:r>
              </a:p>
            </p:txBody>
          </p:sp>
        </p:grpSp>
        <p:sp>
          <p:nvSpPr>
            <p:cNvPr id="65550" name="Rectangle 14"/>
            <p:cNvSpPr>
              <a:spLocks noChangeArrowheads="1"/>
            </p:cNvSpPr>
            <p:nvPr/>
          </p:nvSpPr>
          <p:spPr bwMode="auto">
            <a:xfrm>
              <a:off x="48" y="432"/>
              <a:ext cx="864" cy="720"/>
            </a:xfrm>
            <a:prstGeom prst="rect">
              <a:avLst/>
            </a:prstGeom>
            <a:noFill/>
            <a:ln w="12700">
              <a:solidFill>
                <a:srgbClr val="FF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5551" name="Text Box 15"/>
          <p:cNvSpPr txBox="1">
            <a:spLocks noChangeArrowheads="1"/>
          </p:cNvSpPr>
          <p:nvPr/>
        </p:nvSpPr>
        <p:spPr bwMode="auto">
          <a:xfrm>
            <a:off x="1042988" y="4941888"/>
            <a:ext cx="6705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itchFamily="18" charset="0"/>
              </a:rPr>
              <a:t>算术平方根具有</a:t>
            </a:r>
            <a:r>
              <a:rPr lang="zh-CN" altLang="en-US" sz="4000" b="1">
                <a:solidFill>
                  <a:srgbClr val="FF3300"/>
                </a:solidFill>
                <a:latin typeface="Times New Roman" pitchFamily="18" charset="0"/>
              </a:rPr>
              <a:t>双重非负性</a:t>
            </a:r>
          </a:p>
        </p:txBody>
      </p:sp>
      <p:sp>
        <p:nvSpPr>
          <p:cNvPr id="65552" name="Line 16"/>
          <p:cNvSpPr>
            <a:spLocks noChangeShapeType="1"/>
          </p:cNvSpPr>
          <p:nvPr/>
        </p:nvSpPr>
        <p:spPr bwMode="auto">
          <a:xfrm>
            <a:off x="2916238" y="3573463"/>
            <a:ext cx="1800225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553" name="Text Box 17"/>
          <p:cNvSpPr txBox="1">
            <a:spLocks noChangeArrowheads="1"/>
          </p:cNvSpPr>
          <p:nvPr/>
        </p:nvSpPr>
        <p:spPr bwMode="auto">
          <a:xfrm>
            <a:off x="4716463" y="4149725"/>
            <a:ext cx="15843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/>
              <a:t>非负数</a:t>
            </a:r>
          </a:p>
        </p:txBody>
      </p:sp>
      <p:sp>
        <p:nvSpPr>
          <p:cNvPr id="65554" name="Rectangle 18"/>
          <p:cNvSpPr>
            <a:spLocks noChangeArrowheads="1"/>
          </p:cNvSpPr>
          <p:nvPr/>
        </p:nvSpPr>
        <p:spPr bwMode="auto">
          <a:xfrm>
            <a:off x="323850" y="549275"/>
            <a:ext cx="7127875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</a:rPr>
              <a:t>知识点二：算术平方根的性质</a:t>
            </a:r>
            <a:r>
              <a:rPr lang="zh-CN" altLang="en-US" sz="4000" b="1"/>
              <a:t>：</a:t>
            </a:r>
          </a:p>
          <a:p>
            <a:endParaRPr lang="zh-CN" altLang="en-US" sz="4000" b="1"/>
          </a:p>
          <a:p>
            <a:r>
              <a:rPr lang="zh-CN" altLang="en-US" sz="4000" b="1"/>
              <a:t>性质</a:t>
            </a:r>
            <a:r>
              <a:rPr lang="en-US" altLang="zh-CN" sz="4000" b="1"/>
              <a:t>1</a:t>
            </a:r>
            <a:r>
              <a:rPr lang="zh-CN" altLang="en-US" sz="4000" b="1"/>
              <a:t>：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5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5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55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5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  <p:bldP spid="65551" grpId="0"/>
      <p:bldP spid="65552" grpId="0"/>
      <p:bldP spid="6555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zh-CN" altLang="en-US" sz="4000" b="1"/>
              <a:t>应用：</a:t>
            </a:r>
            <a:r>
              <a:rPr lang="zh-CN" altLang="en-US" sz="4000">
                <a:solidFill>
                  <a:srgbClr val="FF0000"/>
                </a:solidFill>
              </a:rPr>
              <a:t>下列各式有意义的条件是什么？</a:t>
            </a:r>
          </a:p>
        </p:txBody>
      </p:sp>
      <p:pic>
        <p:nvPicPr>
          <p:cNvPr id="7475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2988" y="1628775"/>
            <a:ext cx="1600200" cy="950913"/>
          </a:xfrm>
          <a:solidFill>
            <a:srgbClr val="FFFF00"/>
          </a:solidFill>
        </p:spPr>
      </p:pic>
      <p:pic>
        <p:nvPicPr>
          <p:cNvPr id="7475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635375" y="1773238"/>
            <a:ext cx="1150938" cy="863600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475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114800" y="3321050"/>
            <a:ext cx="1143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8" name="Picture 6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187450" y="2852738"/>
            <a:ext cx="1295400" cy="50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9" name="Picture 7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635375" y="2781300"/>
            <a:ext cx="1152525" cy="89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0" name="Picture 8"/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508625" y="2852738"/>
            <a:ext cx="208915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1" name="Picture 9"/>
          <p:cNvPicPr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435600" y="1700213"/>
            <a:ext cx="1800225" cy="935037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3" name="Picture 11"/>
          <p:cNvPicPr preferRelativeResize="0"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484438" y="3644900"/>
            <a:ext cx="1368425" cy="685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4764" name="Picture 12"/>
          <p:cNvPicPr preferRelativeResize="0"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213225" y="3646488"/>
            <a:ext cx="1366838" cy="68421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4765" name="Picture 13"/>
          <p:cNvPicPr>
            <a:picLocks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16238" y="4652963"/>
            <a:ext cx="1008062" cy="5762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766" name="Picture 14"/>
          <p:cNvPicPr>
            <a:picLocks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213225" y="4652963"/>
            <a:ext cx="1365250" cy="5762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767" name="Text Box 15"/>
          <p:cNvSpPr txBox="1">
            <a:spLocks noChangeArrowheads="1"/>
          </p:cNvSpPr>
          <p:nvPr/>
        </p:nvSpPr>
        <p:spPr bwMode="auto">
          <a:xfrm>
            <a:off x="3852863" y="3716338"/>
            <a:ext cx="450850" cy="6413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/>
              <a:t>+</a:t>
            </a:r>
          </a:p>
        </p:txBody>
      </p:sp>
      <p:sp>
        <p:nvSpPr>
          <p:cNvPr id="74768" name="Line 16"/>
          <p:cNvSpPr>
            <a:spLocks noChangeShapeType="1"/>
          </p:cNvSpPr>
          <p:nvPr/>
        </p:nvSpPr>
        <p:spPr bwMode="auto">
          <a:xfrm>
            <a:off x="3276600" y="4076700"/>
            <a:ext cx="287338" cy="7207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769" name="Line 17"/>
          <p:cNvSpPr>
            <a:spLocks noChangeShapeType="1"/>
          </p:cNvSpPr>
          <p:nvPr/>
        </p:nvSpPr>
        <p:spPr bwMode="auto">
          <a:xfrm flipH="1">
            <a:off x="4787900" y="4148138"/>
            <a:ext cx="144463" cy="64928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770" name="AutoShape 18"/>
          <p:cNvSpPr/>
          <p:nvPr/>
        </p:nvSpPr>
        <p:spPr bwMode="auto">
          <a:xfrm rot="15966592">
            <a:off x="3944144" y="4502944"/>
            <a:ext cx="612775" cy="1944687"/>
          </a:xfrm>
          <a:prstGeom prst="leftBrace">
            <a:avLst>
              <a:gd name="adj1" fmla="val 26446"/>
              <a:gd name="adj2" fmla="val 51866"/>
            </a:avLst>
          </a:prstGeom>
          <a:noFill/>
          <a:ln w="9525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3924300" y="5805488"/>
            <a:ext cx="928688" cy="588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X=2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500"/>
                                        <p:tgtEl>
                                          <p:spTgt spid="74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74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500"/>
                                        <p:tgtEl>
                                          <p:spTgt spid="74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74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1" dur="500"/>
                                        <p:tgtEl>
                                          <p:spTgt spid="74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4" dur="500"/>
                                        <p:tgtEl>
                                          <p:spTgt spid="74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8" grpId="0"/>
      <p:bldP spid="74769" grpId="0"/>
      <p:bldP spid="74770" grpId="0"/>
      <p:bldP spid="7477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97" name="Rectangle 13"/>
          <p:cNvSpPr>
            <a:spLocks noChangeArrowheads="1"/>
          </p:cNvSpPr>
          <p:nvPr/>
        </p:nvSpPr>
        <p:spPr bwMode="auto">
          <a:xfrm>
            <a:off x="323850" y="549275"/>
            <a:ext cx="7127875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</a:rPr>
              <a:t>知识点二：算术平方根的性质</a:t>
            </a:r>
            <a:r>
              <a:rPr lang="zh-CN" altLang="en-US" sz="4000" b="1"/>
              <a:t>：</a:t>
            </a:r>
          </a:p>
          <a:p>
            <a:endParaRPr lang="zh-CN" altLang="en-US" sz="4000" b="1"/>
          </a:p>
          <a:p>
            <a:r>
              <a:rPr lang="zh-CN" altLang="en-US" sz="4000" b="1"/>
              <a:t>性质</a:t>
            </a:r>
            <a:r>
              <a:rPr lang="en-US" altLang="zh-CN" sz="4000" b="1"/>
              <a:t>2</a:t>
            </a:r>
            <a:r>
              <a:rPr lang="zh-CN" altLang="en-US" sz="4000" b="1"/>
              <a:t>：</a:t>
            </a:r>
          </a:p>
        </p:txBody>
      </p:sp>
      <p:graphicFrame>
        <p:nvGraphicFramePr>
          <p:cNvPr id="67598" name="Object 14"/>
          <p:cNvGraphicFramePr>
            <a:graphicFrameLocks noGrp="1" noChangeAspect="1"/>
          </p:cNvGraphicFramePr>
          <p:nvPr>
            <p:ph/>
          </p:nvPr>
        </p:nvGraphicFramePr>
        <p:xfrm>
          <a:off x="2455863" y="1844675"/>
          <a:ext cx="3943350" cy="1971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公式" r:id="rId2" imgW="583920" imgH="291960" progId="Equation.3">
                  <p:embed/>
                </p:oleObj>
              </mc:Choice>
              <mc:Fallback>
                <p:oleObj name="公式" r:id="rId2" imgW="583920" imgH="29196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55863" y="1844675"/>
                        <a:ext cx="3943350" cy="1971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600" name="Rectangle 16"/>
          <p:cNvSpPr>
            <a:spLocks noChangeArrowheads="1"/>
          </p:cNvSpPr>
          <p:nvPr/>
        </p:nvSpPr>
        <p:spPr bwMode="auto">
          <a:xfrm>
            <a:off x="1403350" y="4176713"/>
            <a:ext cx="6988175" cy="146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一个任意数的平方的算术平方根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等于它的绝对值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。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7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81000" y="563563"/>
            <a:ext cx="7543800" cy="944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宋体" pitchFamily="2" charset="-122"/>
              </a:rPr>
              <a:t>下列各式中哪些有意义？哪些无意义？为什么？</a:t>
            </a:r>
            <a:r>
              <a:rPr lang="zh-CN" altLang="en-US" sz="2800" b="1"/>
              <a:t> 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457200" y="2544763"/>
            <a:ext cx="34290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/>
              <a:t>答：有意义的是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295400" y="4419600"/>
            <a:ext cx="2590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/>
              <a:t>无意义的是</a:t>
            </a:r>
          </a:p>
        </p:txBody>
      </p:sp>
      <p:pic>
        <p:nvPicPr>
          <p:cNvPr id="8197" name="Object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286000" y="3200400"/>
            <a:ext cx="800100" cy="80010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8" name="Object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62350" y="3289300"/>
            <a:ext cx="1009650" cy="67310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9" name="Object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105400" y="3276600"/>
            <a:ext cx="1295400" cy="765175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0" name="Object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733800" y="4419600"/>
            <a:ext cx="1009650" cy="673100"/>
          </a:xfrm>
          <a:prstGeom prst="rect">
            <a:avLst/>
          </a:prstGeom>
          <a:solidFill>
            <a:srgbClr val="00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1" name="Object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00788" y="4437063"/>
            <a:ext cx="3352800" cy="214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2" name="Object 10"/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116013" y="1341438"/>
            <a:ext cx="5976937" cy="93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8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3349625" y="58759"/>
            <a:ext cx="2057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800000"/>
                </a:solidFill>
                <a:ea typeface="华文隶书" pitchFamily="2" charset="-122"/>
              </a:rPr>
              <a:t>巩固练习</a:t>
            </a:r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52413" y="620713"/>
            <a:ext cx="14160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6600FF"/>
                </a:solidFill>
              </a:rPr>
              <a:t>1.</a:t>
            </a:r>
            <a:r>
              <a:rPr lang="zh-CN" altLang="en-US" sz="2400" b="1">
                <a:solidFill>
                  <a:srgbClr val="6600FF"/>
                </a:solidFill>
              </a:rPr>
              <a:t>判断题                        </a:t>
            </a: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473200" y="1001713"/>
            <a:ext cx="6246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400" b="1">
                <a:solidFill>
                  <a:srgbClr val="6600FF"/>
                </a:solidFill>
              </a:rPr>
              <a:t>①</a:t>
            </a:r>
            <a:r>
              <a:rPr lang="zh-CN" sz="2400" b="1">
                <a:solidFill>
                  <a:srgbClr val="6600FF"/>
                </a:solidFill>
              </a:rPr>
              <a:t>      的算术平方根是±         （          ）</a:t>
            </a:r>
          </a:p>
        </p:txBody>
      </p:sp>
      <p:pic>
        <p:nvPicPr>
          <p:cNvPr id="788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852613" y="696913"/>
            <a:ext cx="392112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88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48213" y="849313"/>
            <a:ext cx="709612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547813" y="2205038"/>
            <a:ext cx="685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400" b="1">
                <a:solidFill>
                  <a:srgbClr val="6600FF"/>
                </a:solidFill>
              </a:rPr>
              <a:t>③</a:t>
            </a:r>
            <a:r>
              <a:rPr lang="zh-CN" sz="2400" b="1">
                <a:solidFill>
                  <a:srgbClr val="6600FF"/>
                </a:solidFill>
              </a:rPr>
              <a:t>一个正数的算术平方根总小于它本身（          ）</a:t>
            </a:r>
          </a:p>
        </p:txBody>
      </p:sp>
      <p:grpSp>
        <p:nvGrpSpPr>
          <p:cNvPr id="78857" name="Group 9"/>
          <p:cNvGrpSpPr/>
          <p:nvPr/>
        </p:nvGrpSpPr>
        <p:grpSpPr>
          <a:xfrm>
            <a:off x="1476375" y="1485900"/>
            <a:ext cx="6172200" cy="549275"/>
            <a:chExt cx="3888" cy="346"/>
          </a:xfrm>
        </p:grpSpPr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0" y="48"/>
              <a:ext cx="388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sz="2400" b="1">
                  <a:solidFill>
                    <a:srgbClr val="6600FF"/>
                  </a:solidFill>
                </a:rPr>
                <a:t>②</a:t>
              </a:r>
              <a:r>
                <a:rPr lang="zh-CN" sz="2400" b="1">
                  <a:solidFill>
                    <a:srgbClr val="6600FF"/>
                  </a:solidFill>
                </a:rPr>
                <a:t>5是         的算术平方根     （            ）</a:t>
              </a:r>
            </a:p>
          </p:txBody>
        </p:sp>
        <p:pic>
          <p:nvPicPr>
            <p:cNvPr id="78859" name="Picture 1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80" y="0"/>
              <a:ext cx="528" cy="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pic>
        <p:nvPicPr>
          <p:cNvPr id="788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94200" y="4079875"/>
            <a:ext cx="114300" cy="21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0" y="3644900"/>
            <a:ext cx="1446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6600FF"/>
                </a:solidFill>
              </a:rPr>
              <a:t>2.</a:t>
            </a:r>
            <a:r>
              <a:rPr lang="zh-CN" altLang="en-US" sz="2400" b="1">
                <a:solidFill>
                  <a:srgbClr val="6600FF"/>
                </a:solidFill>
              </a:rPr>
              <a:t>填空题</a:t>
            </a: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116013" y="4221163"/>
            <a:ext cx="7613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6600FF"/>
                </a:solidFill>
              </a:rPr>
              <a:t>  </a:t>
            </a:r>
            <a:r>
              <a:rPr lang="en-US" sz="2400" b="1">
                <a:solidFill>
                  <a:srgbClr val="6600FF"/>
                </a:solidFill>
              </a:rPr>
              <a:t>①</a:t>
            </a:r>
            <a:r>
              <a:rPr lang="en-US" altLang="zh-CN" b="1"/>
              <a:t>                          </a:t>
            </a:r>
            <a:r>
              <a:rPr lang="zh-CN" altLang="en-US" sz="2400" b="1">
                <a:solidFill>
                  <a:srgbClr val="6600CC"/>
                </a:solidFill>
              </a:rPr>
              <a:t>中</a:t>
            </a:r>
            <a:r>
              <a:rPr lang="en-US" altLang="zh-CN" sz="2400" b="1">
                <a:solidFill>
                  <a:srgbClr val="6600CC"/>
                </a:solidFill>
              </a:rPr>
              <a:t>x</a:t>
            </a:r>
            <a:r>
              <a:rPr lang="zh-CN" altLang="en-US" sz="2400" b="1">
                <a:solidFill>
                  <a:srgbClr val="6600CC"/>
                </a:solidFill>
              </a:rPr>
              <a:t>的取值范围是</a:t>
            </a:r>
            <a:r>
              <a:rPr lang="en-US" altLang="zh-CN" sz="2400" b="1">
                <a:solidFill>
                  <a:srgbClr val="6600CC"/>
                </a:solidFill>
              </a:rPr>
              <a:t>_________</a:t>
            </a:r>
            <a:r>
              <a:rPr lang="en-US" altLang="zh-CN" sz="2400">
                <a:solidFill>
                  <a:srgbClr val="6600CC"/>
                </a:solidFill>
              </a:rPr>
              <a:t> </a:t>
            </a:r>
            <a:endParaRPr lang="zh-CN" sz="2400">
              <a:solidFill>
                <a:srgbClr val="6600CC"/>
              </a:solidFill>
            </a:endParaRPr>
          </a:p>
        </p:txBody>
      </p:sp>
      <p:sp>
        <p:nvSpPr>
          <p:cNvPr id="78863" name="Text Box 15"/>
          <p:cNvSpPr txBox="1">
            <a:spLocks noChangeArrowheads="1"/>
          </p:cNvSpPr>
          <p:nvPr/>
        </p:nvSpPr>
        <p:spPr bwMode="auto">
          <a:xfrm>
            <a:off x="1331913" y="4941888"/>
            <a:ext cx="6861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6600FF"/>
                </a:solidFill>
              </a:rPr>
              <a:t>② </a:t>
            </a:r>
            <a:r>
              <a:rPr lang="en-US" altLang="zh-CN" sz="2000" b="1"/>
              <a:t>25</a:t>
            </a:r>
            <a:r>
              <a:rPr lang="zh-CN" altLang="en-US" sz="2000" b="1">
                <a:solidFill>
                  <a:srgbClr val="6600CC"/>
                </a:solidFill>
              </a:rPr>
              <a:t>的算术平方根是</a:t>
            </a:r>
            <a:r>
              <a:rPr lang="en-US" altLang="zh-CN" sz="2000" b="1">
                <a:solidFill>
                  <a:srgbClr val="6600CC"/>
                </a:solidFill>
              </a:rPr>
              <a:t>____;                  </a:t>
            </a:r>
            <a:r>
              <a:rPr lang="zh-CN" altLang="en-US" sz="2000" b="1">
                <a:solidFill>
                  <a:srgbClr val="6600CC"/>
                </a:solidFill>
              </a:rPr>
              <a:t>的值是</a:t>
            </a:r>
            <a:r>
              <a:rPr lang="en-US" altLang="zh-CN" sz="2000" b="1">
                <a:solidFill>
                  <a:srgbClr val="6600CC"/>
                </a:solidFill>
              </a:rPr>
              <a:t>______</a:t>
            </a:r>
            <a:endParaRPr lang="zh-CN" altLang="en-US" sz="2000" b="1">
              <a:solidFill>
                <a:srgbClr val="6600CC"/>
              </a:solidFill>
            </a:endParaRPr>
          </a:p>
        </p:txBody>
      </p:sp>
      <p:sp>
        <p:nvSpPr>
          <p:cNvPr id="78864" name="Text Box 16"/>
          <p:cNvSpPr txBox="1">
            <a:spLocks noChangeArrowheads="1"/>
          </p:cNvSpPr>
          <p:nvPr/>
        </p:nvSpPr>
        <p:spPr bwMode="auto">
          <a:xfrm>
            <a:off x="1331913" y="5678488"/>
            <a:ext cx="632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400" b="1">
                <a:solidFill>
                  <a:srgbClr val="6600FF"/>
                </a:solidFill>
              </a:rPr>
              <a:t>③</a:t>
            </a:r>
            <a:r>
              <a:rPr lang="zh-CN" b="1">
                <a:solidFill>
                  <a:srgbClr val="6600FF"/>
                </a:solidFill>
              </a:rPr>
              <a:t> </a:t>
            </a:r>
            <a:r>
              <a:rPr lang="zh-CN" sz="2400" b="1">
                <a:solidFill>
                  <a:srgbClr val="6600CC"/>
                </a:solidFill>
              </a:rPr>
              <a:t>若</a:t>
            </a:r>
            <a:r>
              <a:rPr lang="zh-CN" sz="2400" b="1"/>
              <a:t>x²=16</a:t>
            </a:r>
            <a:r>
              <a:rPr lang="zh-CN" sz="2400" b="1">
                <a:solidFill>
                  <a:srgbClr val="6600CC"/>
                </a:solidFill>
              </a:rPr>
              <a:t>，则</a:t>
            </a:r>
            <a:r>
              <a:rPr lang="zh-CN" sz="2400" b="1"/>
              <a:t>5-x</a:t>
            </a:r>
            <a:r>
              <a:rPr lang="zh-CN" sz="2400" b="1">
                <a:solidFill>
                  <a:srgbClr val="6600CC"/>
                </a:solidFill>
              </a:rPr>
              <a:t>的算术平方根是</a:t>
            </a:r>
            <a:r>
              <a:rPr lang="en-US" altLang="zh-CN" sz="2400" b="1">
                <a:solidFill>
                  <a:srgbClr val="6600CC"/>
                </a:solidFill>
              </a:rPr>
              <a:t>_______</a:t>
            </a:r>
            <a:r>
              <a:rPr lang="zh-CN"/>
              <a:t> </a:t>
            </a:r>
          </a:p>
        </p:txBody>
      </p:sp>
      <p:sp>
        <p:nvSpPr>
          <p:cNvPr id="78865" name="Line 17"/>
          <p:cNvSpPr>
            <a:spLocks noChangeShapeType="1"/>
          </p:cNvSpPr>
          <p:nvPr/>
        </p:nvSpPr>
        <p:spPr bwMode="auto">
          <a:xfrm>
            <a:off x="6970713" y="6059488"/>
            <a:ext cx="685800" cy="0"/>
          </a:xfrm>
          <a:prstGeom prst="line">
            <a:avLst/>
          </a:prstGeom>
          <a:noFill/>
          <a:ln w="28575">
            <a:solidFill>
              <a:srgbClr val="66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5724525" y="1485900"/>
            <a:ext cx="685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√</a:t>
            </a: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5724525" y="836613"/>
            <a:ext cx="1143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</a:rPr>
              <a:t>×</a:t>
            </a: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5724525" y="2708275"/>
            <a:ext cx="1143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</a:rPr>
              <a:t>×</a:t>
            </a:r>
          </a:p>
        </p:txBody>
      </p:sp>
      <p:sp>
        <p:nvSpPr>
          <p:cNvPr id="78869" name="Text Box 21"/>
          <p:cNvSpPr txBox="1">
            <a:spLocks noChangeArrowheads="1"/>
          </p:cNvSpPr>
          <p:nvPr/>
        </p:nvSpPr>
        <p:spPr bwMode="auto">
          <a:xfrm>
            <a:off x="1331913" y="2708275"/>
            <a:ext cx="61214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sz="2800" b="1">
                <a:solidFill>
                  <a:srgbClr val="6600CC"/>
                </a:solidFill>
                <a:latin typeface="Arial"/>
                <a:sym typeface="宋体" pitchFamily="2" charset="-122"/>
              </a:rPr>
              <a:t> </a:t>
            </a:r>
            <a:r>
              <a:rPr lang="en-US" altLang="zh-CN" sz="2800" b="1">
                <a:solidFill>
                  <a:srgbClr val="6600CC"/>
                </a:solidFill>
                <a:latin typeface="宋体" pitchFamily="2" charset="-122"/>
                <a:sym typeface="宋体" pitchFamily="2" charset="-122"/>
              </a:rPr>
              <a:t>④</a:t>
            </a:r>
            <a:r>
              <a:rPr lang="zh-CN" sz="2800" b="1">
                <a:solidFill>
                  <a:srgbClr val="6600CC"/>
                </a:solidFill>
                <a:latin typeface="宋体" pitchFamily="2" charset="-122"/>
                <a:sym typeface="宋体" pitchFamily="2" charset="-122"/>
              </a:rPr>
              <a:t>-64的</a:t>
            </a:r>
            <a:r>
              <a:rPr lang="zh-CN" sz="2800" b="1">
                <a:solidFill>
                  <a:srgbClr val="6600CC"/>
                </a:solidFill>
              </a:rPr>
              <a:t>算</a:t>
            </a:r>
            <a:r>
              <a:rPr lang="zh-CN" sz="2800" b="1">
                <a:solidFill>
                  <a:srgbClr val="6600CC"/>
                </a:solidFill>
                <a:latin typeface="宋体" pitchFamily="2" charset="-122"/>
                <a:sym typeface="宋体" pitchFamily="2" charset="-122"/>
              </a:rPr>
              <a:t>平方根是8.</a:t>
            </a:r>
            <a:r>
              <a:rPr lang="zh-CN" sz="2800" b="1">
                <a:solidFill>
                  <a:srgbClr val="6600CC"/>
                </a:solidFill>
                <a:latin typeface="Arial"/>
                <a:sym typeface="宋体" pitchFamily="2" charset="-122"/>
              </a:rPr>
              <a:t>   </a:t>
            </a:r>
            <a:r>
              <a:rPr lang="zh-CN" sz="2800" b="1">
                <a:solidFill>
                  <a:srgbClr val="6600CC"/>
                </a:solidFill>
                <a:latin typeface="Times New Roman" pitchFamily="18" charset="0"/>
                <a:cs typeface="Times New Roman" pitchFamily="18" charset="0"/>
                <a:sym typeface="Times New Roman" pitchFamily="18" charset="0"/>
              </a:rPr>
              <a:t>(</a:t>
            </a:r>
            <a:r>
              <a:rPr lang="zh-CN" sz="2800" b="1">
                <a:solidFill>
                  <a:srgbClr val="6600CC"/>
                </a:solidFill>
                <a:latin typeface="Arial"/>
                <a:cs typeface="Times New Roman" pitchFamily="18" charset="0"/>
                <a:sym typeface="Times New Roman" pitchFamily="18" charset="0"/>
              </a:rPr>
              <a:t>  </a:t>
            </a:r>
            <a:r>
              <a:rPr lang="en-US" altLang="zh-CN" sz="2800" b="1">
                <a:solidFill>
                  <a:srgbClr val="6600CC"/>
                </a:solidFill>
                <a:latin typeface="Times New Roman" pitchFamily="18" charset="0"/>
                <a:sym typeface="Times New Roman" pitchFamily="18" charset="0"/>
              </a:rPr>
              <a:t>     </a:t>
            </a:r>
            <a:r>
              <a:rPr lang="zh-CN" sz="2800" b="1">
                <a:solidFill>
                  <a:srgbClr val="6600CC"/>
                </a:solidFill>
                <a:latin typeface="Arial"/>
                <a:cs typeface="Times New Roman" pitchFamily="18" charset="0"/>
                <a:sym typeface="Times New Roman" pitchFamily="18" charset="0"/>
              </a:rPr>
              <a:t>  </a:t>
            </a:r>
            <a:r>
              <a:rPr lang="zh-CN" sz="2800" b="1">
                <a:solidFill>
                  <a:srgbClr val="6600CC"/>
                </a:solidFill>
                <a:latin typeface="Times New Roman" pitchFamily="18" charset="0"/>
                <a:cs typeface="Times New Roman" pitchFamily="18" charset="0"/>
                <a:sym typeface="Times New Roman" pitchFamily="18" charset="0"/>
              </a:rPr>
              <a:t>)</a:t>
            </a:r>
            <a:r>
              <a:rPr lang="zh-CN" sz="2800" b="1">
                <a:solidFill>
                  <a:srgbClr val="6600CC"/>
                </a:solidFill>
                <a:latin typeface="Arial"/>
                <a:sym typeface="宋体" pitchFamily="2" charset="-122"/>
              </a:rPr>
              <a:t> </a:t>
            </a:r>
            <a:r>
              <a:rPr lang="zh-CN" sz="1200" b="1">
                <a:solidFill>
                  <a:srgbClr val="6600CC"/>
                </a:solidFill>
                <a:latin typeface="Arial"/>
                <a:sym typeface="宋体" pitchFamily="2" charset="-122"/>
              </a:rPr>
              <a:t> </a:t>
            </a:r>
            <a:endParaRPr lang="zh-CN" sz="1200" b="1">
              <a:solidFill>
                <a:srgbClr val="6600CC"/>
              </a:solidFill>
              <a:latin typeface="宋体" pitchFamily="2" charset="-122"/>
              <a:sym typeface="宋体" pitchFamily="2" charset="-122"/>
            </a:endParaRPr>
          </a:p>
        </p:txBody>
      </p:sp>
      <p:sp>
        <p:nvSpPr>
          <p:cNvPr id="78870" name="Text Box 22"/>
          <p:cNvSpPr txBox="1">
            <a:spLocks noChangeArrowheads="1"/>
          </p:cNvSpPr>
          <p:nvPr/>
        </p:nvSpPr>
        <p:spPr bwMode="auto">
          <a:xfrm>
            <a:off x="7235825" y="2205038"/>
            <a:ext cx="1143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</a:rPr>
              <a:t>×</a:t>
            </a:r>
          </a:p>
        </p:txBody>
      </p:sp>
      <p:graphicFrame>
        <p:nvGraphicFramePr>
          <p:cNvPr id="78872" name="Object 24"/>
          <p:cNvGraphicFramePr>
            <a:graphicFrameLocks noChangeAspect="1"/>
          </p:cNvGraphicFramePr>
          <p:nvPr/>
        </p:nvGraphicFramePr>
        <p:xfrm>
          <a:off x="2051050" y="4149725"/>
          <a:ext cx="1298575" cy="655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公式" r:id="rId6" imgW="457200" imgH="228600" progId="Equation.3">
                  <p:embed/>
                </p:oleObj>
              </mc:Choice>
              <mc:Fallback>
                <p:oleObj name="公式" r:id="rId6" imgW="457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51050" y="4149725"/>
                        <a:ext cx="1298575" cy="6556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8874" name="Object 26"/>
          <p:cNvGraphicFramePr>
            <a:graphicFrameLocks noChangeAspect="1"/>
          </p:cNvGraphicFramePr>
          <p:nvPr/>
        </p:nvGraphicFramePr>
        <p:xfrm>
          <a:off x="4572000" y="5013325"/>
          <a:ext cx="1223963" cy="625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公式" r:id="rId8" imgW="444307" imgH="228501" progId="Equation.3">
                  <p:embed/>
                </p:oleObj>
              </mc:Choice>
              <mc:Fallback>
                <p:oleObj name="公式" r:id="rId8" imgW="444307" imgH="22850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72000" y="5013325"/>
                        <a:ext cx="1223963" cy="6254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8880" name="Group 32"/>
          <p:cNvGrpSpPr/>
          <p:nvPr/>
        </p:nvGrpSpPr>
        <p:grpSpPr>
          <a:xfrm>
            <a:off x="5867400" y="3716338"/>
            <a:ext cx="1357313" cy="838200"/>
            <a:chOff x="3787" y="1933"/>
            <a:chExt cx="855" cy="528"/>
          </a:xfrm>
        </p:grpSpPr>
        <p:sp>
          <p:nvSpPr>
            <p:cNvPr id="78877" name="Rectangle 29"/>
            <p:cNvSpPr>
              <a:spLocks noChangeArrowheads="1"/>
            </p:cNvSpPr>
            <p:nvPr/>
          </p:nvSpPr>
          <p:spPr bwMode="auto">
            <a:xfrm>
              <a:off x="3787" y="2069"/>
              <a:ext cx="681" cy="28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2400" b="1"/>
                <a:t>x</a:t>
              </a:r>
              <a:r>
                <a:rPr lang="zh-CN" altLang="en-US" sz="2400" b="1"/>
                <a:t> ≥</a:t>
              </a:r>
            </a:p>
          </p:txBody>
        </p:sp>
        <p:pic>
          <p:nvPicPr>
            <p:cNvPr id="78879" name="Picture 3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195" y="1933"/>
              <a:ext cx="447" cy="52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sp>
        <p:nvSpPr>
          <p:cNvPr id="78881" name="Text Box 33"/>
          <p:cNvSpPr txBox="1">
            <a:spLocks noChangeArrowheads="1"/>
          </p:cNvSpPr>
          <p:nvPr/>
        </p:nvSpPr>
        <p:spPr bwMode="auto">
          <a:xfrm>
            <a:off x="3995738" y="4797425"/>
            <a:ext cx="382587" cy="519113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/>
              <a:t>5</a:t>
            </a:r>
          </a:p>
        </p:txBody>
      </p:sp>
      <p:sp>
        <p:nvSpPr>
          <p:cNvPr id="78882" name="Text Box 34"/>
          <p:cNvSpPr txBox="1">
            <a:spLocks noChangeArrowheads="1"/>
          </p:cNvSpPr>
          <p:nvPr/>
        </p:nvSpPr>
        <p:spPr bwMode="auto">
          <a:xfrm>
            <a:off x="6659563" y="4724400"/>
            <a:ext cx="409575" cy="579438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4</a:t>
            </a:r>
          </a:p>
        </p:txBody>
      </p:sp>
      <p:sp>
        <p:nvSpPr>
          <p:cNvPr id="78883" name="Text Box 35"/>
          <p:cNvSpPr txBox="1">
            <a:spLocks noChangeArrowheads="1"/>
          </p:cNvSpPr>
          <p:nvPr/>
        </p:nvSpPr>
        <p:spPr bwMode="auto">
          <a:xfrm>
            <a:off x="6227763" y="5516563"/>
            <a:ext cx="938212" cy="51911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/>
              <a:t>1</a:t>
            </a:r>
            <a:r>
              <a:rPr lang="zh-CN" altLang="en-US" sz="2800" b="1"/>
              <a:t>或</a:t>
            </a:r>
            <a:r>
              <a:rPr lang="en-US" altLang="zh-CN" sz="2800" b="1"/>
              <a:t>9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8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8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8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78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8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8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8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8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6" grpId="0"/>
      <p:bldP spid="78867" grpId="0"/>
      <p:bldP spid="78868" grpId="0"/>
      <p:bldP spid="78870" grpId="0"/>
      <p:bldP spid="78881" grpId="0"/>
      <p:bldP spid="78882" grpId="0"/>
      <p:bldP spid="788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Text Box 2"/>
          <p:cNvSpPr txBox="1">
            <a:spLocks noChangeArrowheads="1"/>
          </p:cNvSpPr>
          <p:nvPr/>
        </p:nvSpPr>
        <p:spPr bwMode="auto">
          <a:xfrm>
            <a:off x="3248819" y="553789"/>
            <a:ext cx="20574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800000"/>
                </a:solidFill>
                <a:ea typeface="华文隶书" pitchFamily="2" charset="-122"/>
              </a:rPr>
              <a:t>能力升级</a:t>
            </a:r>
          </a:p>
        </p:txBody>
      </p:sp>
      <p:pic>
        <p:nvPicPr>
          <p:cNvPr id="80908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95365" y="4509244"/>
            <a:ext cx="114300" cy="21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0921" name="Rectangle 2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923" name="Rectangle 27"/>
          <p:cNvSpPr>
            <a:spLocks noChangeArrowheads="1"/>
          </p:cNvSpPr>
          <p:nvPr/>
        </p:nvSpPr>
        <p:spPr bwMode="auto">
          <a:xfrm>
            <a:off x="201165" y="1385640"/>
            <a:ext cx="8835331" cy="81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sz="2800" b="1">
                <a:solidFill>
                  <a:srgbClr val="6600FF"/>
                </a:solidFill>
              </a:rPr>
              <a:t>③</a:t>
            </a:r>
            <a:r>
              <a:rPr lang="zh-CN" sz="2800" b="1">
                <a:solidFill>
                  <a:srgbClr val="6600CC"/>
                </a:solidFill>
              </a:rPr>
              <a:t>若</a:t>
            </a:r>
            <a:r>
              <a:rPr lang="zh-CN" sz="2800" b="1"/>
              <a:t>4a+1</a:t>
            </a:r>
            <a:r>
              <a:rPr lang="zh-CN" sz="2800" b="1">
                <a:solidFill>
                  <a:srgbClr val="6600CC"/>
                </a:solidFill>
              </a:rPr>
              <a:t>的</a:t>
            </a:r>
            <a:r>
              <a:rPr lang="zh-CN" altLang="en-US" sz="2800" b="1">
                <a:solidFill>
                  <a:srgbClr val="6600CC"/>
                </a:solidFill>
              </a:rPr>
              <a:t>算术</a:t>
            </a:r>
            <a:r>
              <a:rPr lang="zh-CN" sz="2800" b="1">
                <a:solidFill>
                  <a:srgbClr val="6600CC"/>
                </a:solidFill>
              </a:rPr>
              <a:t>平方根是</a:t>
            </a:r>
            <a:r>
              <a:rPr lang="zh-CN" sz="2800" b="1"/>
              <a:t>5，</a:t>
            </a:r>
            <a:r>
              <a:rPr lang="zh-CN" sz="2800" b="1">
                <a:solidFill>
                  <a:srgbClr val="6600CC"/>
                </a:solidFill>
              </a:rPr>
              <a:t>则</a:t>
            </a:r>
            <a:r>
              <a:rPr lang="zh-CN" sz="2800" b="1"/>
              <a:t>a²</a:t>
            </a:r>
            <a:r>
              <a:rPr lang="zh-CN" sz="2800" b="1">
                <a:solidFill>
                  <a:srgbClr val="6600CC"/>
                </a:solidFill>
              </a:rPr>
              <a:t>的算术平方根是</a:t>
            </a:r>
            <a:r>
              <a:rPr lang="en-US" altLang="zh-CN" sz="2800" b="1" smtClean="0">
                <a:solidFill>
                  <a:srgbClr val="6600CC"/>
                </a:solidFill>
              </a:rPr>
              <a:t>____</a:t>
            </a:r>
            <a:endParaRPr lang="en-US" altLang="zh-CN" sz="2800" b="1">
              <a:solidFill>
                <a:srgbClr val="6600CC"/>
              </a:solidFill>
            </a:endParaRPr>
          </a:p>
          <a:p>
            <a:pPr>
              <a:spcBef>
                <a:spcPct val="20000"/>
              </a:spcBef>
            </a:pPr>
            <a:endParaRPr lang="en-US" altLang="zh-CN" sz="1600" b="1"/>
          </a:p>
        </p:txBody>
      </p:sp>
      <p:sp>
        <p:nvSpPr>
          <p:cNvPr id="80924" name="Rectangle 28"/>
          <p:cNvSpPr>
            <a:spLocks noChangeArrowheads="1"/>
          </p:cNvSpPr>
          <p:nvPr/>
        </p:nvSpPr>
        <p:spPr bwMode="auto">
          <a:xfrm>
            <a:off x="201165" y="1990477"/>
            <a:ext cx="85550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6600CC"/>
                </a:solidFill>
              </a:rPr>
              <a:t>4.</a:t>
            </a:r>
            <a:r>
              <a:rPr lang="zh-CN" altLang="en-US" sz="3200" b="1">
                <a:solidFill>
                  <a:srgbClr val="6600CC"/>
                </a:solidFill>
              </a:rPr>
              <a:t>如果</a:t>
            </a:r>
            <a:r>
              <a:rPr lang="en-US" altLang="zh-CN" sz="3200" b="1"/>
              <a:t>3b-6</a:t>
            </a:r>
            <a:r>
              <a:rPr lang="zh-CN" altLang="en-US" sz="3200" b="1">
                <a:solidFill>
                  <a:srgbClr val="6600CC"/>
                </a:solidFill>
              </a:rPr>
              <a:t>没有平方根</a:t>
            </a:r>
            <a:r>
              <a:rPr lang="en-US" altLang="zh-CN" sz="3200" b="1"/>
              <a:t>,</a:t>
            </a:r>
            <a:r>
              <a:rPr lang="zh-CN" altLang="en-US" sz="3200" b="1">
                <a:solidFill>
                  <a:srgbClr val="6600CC"/>
                </a:solidFill>
              </a:rPr>
              <a:t>则</a:t>
            </a:r>
            <a:r>
              <a:rPr lang="en-US" altLang="zh-CN" sz="3200" b="1"/>
              <a:t>b</a:t>
            </a:r>
            <a:r>
              <a:rPr lang="zh-CN" altLang="en-US" sz="3200" b="1">
                <a:solidFill>
                  <a:srgbClr val="6600CC"/>
                </a:solidFill>
              </a:rPr>
              <a:t>的取值范围是</a:t>
            </a:r>
            <a:r>
              <a:rPr lang="en-US" altLang="zh-CN" sz="3200" b="1" u="sng">
                <a:solidFill>
                  <a:srgbClr val="6600CC"/>
                </a:solidFill>
              </a:rPr>
              <a:t>_____</a:t>
            </a:r>
          </a:p>
          <a:p>
            <a:r>
              <a:rPr lang="en-US" altLang="zh-CN" sz="2800" b="1">
                <a:solidFill>
                  <a:srgbClr val="6600CC"/>
                </a:solidFill>
              </a:rPr>
              <a:t>5.</a:t>
            </a:r>
            <a:r>
              <a:rPr lang="zh-CN" altLang="en-US" sz="2800" b="1">
                <a:solidFill>
                  <a:srgbClr val="6600CC"/>
                </a:solidFill>
              </a:rPr>
              <a:t>说下列各式所表示的意义，并分别求出它们的值。</a:t>
            </a:r>
            <a:r>
              <a:rPr lang="zh-CN" altLang="en-US" sz="2800" b="1"/>
              <a:t> </a:t>
            </a:r>
            <a:endParaRPr lang="en-US" altLang="zh-CN" sz="2800" b="1"/>
          </a:p>
        </p:txBody>
      </p:sp>
      <p:grpSp>
        <p:nvGrpSpPr>
          <p:cNvPr id="80926" name="Group 30"/>
          <p:cNvGrpSpPr/>
          <p:nvPr/>
        </p:nvGrpSpPr>
        <p:grpSpPr>
          <a:xfrm>
            <a:off x="1720403" y="2994769"/>
            <a:ext cx="5573712" cy="1222375"/>
            <a:chExt cx="2976" cy="522"/>
          </a:xfrm>
        </p:grpSpPr>
        <p:pic>
          <p:nvPicPr>
            <p:cNvPr id="80927" name="Picture 3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864" y="0"/>
              <a:ext cx="400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0928" name="Picture 3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536" y="96"/>
              <a:ext cx="384" cy="3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0929" name="Picture 3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400" y="96"/>
              <a:ext cx="576" cy="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0930" name="Rectangle 34"/>
            <p:cNvSpPr>
              <a:spLocks noChangeArrowheads="1"/>
            </p:cNvSpPr>
            <p:nvPr/>
          </p:nvSpPr>
          <p:spPr bwMode="auto">
            <a:xfrm>
              <a:off x="0" y="240"/>
              <a:ext cx="236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BBE0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70409" tIns="35204" rIns="70409" bIns="35204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800">
                  <a:solidFill>
                    <a:srgbClr val="000000"/>
                  </a:solidFill>
                  <a:latin typeface="Times New Roman" pitchFamily="18" charset="0"/>
                </a:rPr>
                <a:t>      </a:t>
              </a:r>
              <a:endParaRPr lang="zh-CN" altLang="en-US"/>
            </a:p>
          </p:txBody>
        </p:sp>
        <p:sp>
          <p:nvSpPr>
            <p:cNvPr id="80931" name="Rectangle 35"/>
            <p:cNvSpPr>
              <a:spLocks noChangeArrowheads="1"/>
            </p:cNvSpPr>
            <p:nvPr/>
          </p:nvSpPr>
          <p:spPr bwMode="auto">
            <a:xfrm>
              <a:off x="960" y="336"/>
              <a:ext cx="196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BBE0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70409" tIns="35204" rIns="70409" bIns="35204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800">
                  <a:solidFill>
                    <a:srgbClr val="000000"/>
                  </a:solidFill>
                  <a:latin typeface="Times New Roman" pitchFamily="18" charset="0"/>
                </a:rPr>
                <a:t>    </a:t>
              </a:r>
              <a:endParaRPr lang="zh-CN" altLang="en-US"/>
            </a:p>
          </p:txBody>
        </p:sp>
      </p:grpSp>
      <p:pic>
        <p:nvPicPr>
          <p:cNvPr id="80932" name="Picture 3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533078" y="3374182"/>
            <a:ext cx="539750" cy="67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65" name="Text Box 69"/>
          <p:cNvSpPr txBox="1">
            <a:spLocks noChangeArrowheads="1"/>
          </p:cNvSpPr>
          <p:nvPr/>
        </p:nvSpPr>
        <p:spPr bwMode="auto">
          <a:xfrm>
            <a:off x="8229153" y="1193552"/>
            <a:ext cx="438150" cy="64135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/>
              <a:t>6</a:t>
            </a:r>
          </a:p>
        </p:txBody>
      </p:sp>
      <p:sp>
        <p:nvSpPr>
          <p:cNvPr id="80966" name="Text Box 70"/>
          <p:cNvSpPr txBox="1">
            <a:spLocks noChangeArrowheads="1"/>
          </p:cNvSpPr>
          <p:nvPr/>
        </p:nvSpPr>
        <p:spPr bwMode="auto">
          <a:xfrm>
            <a:off x="7581453" y="1985715"/>
            <a:ext cx="957262" cy="51911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/>
              <a:t>b</a:t>
            </a:r>
            <a:r>
              <a:rPr lang="zh-CN" altLang="en-US" sz="2800" b="1"/>
              <a:t>＜</a:t>
            </a:r>
            <a:r>
              <a:rPr lang="en-US" altLang="zh-CN" sz="2800" b="1"/>
              <a:t>2</a:t>
            </a:r>
          </a:p>
        </p:txBody>
      </p:sp>
    </p:spTree>
  </p:cSld>
  <p:clrMapOvr>
    <a:masterClrMapping/>
  </p:clrMapOvr>
  <p:transition>
    <p:zo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r>
              <a:rPr lang="zh-CN" altLang="en-US" sz="8800" b="1">
                <a:solidFill>
                  <a:srgbClr val="CC0000"/>
                </a:solidFill>
                <a:ea typeface="华文隶书" pitchFamily="2" charset="-122"/>
              </a:rPr>
              <a:t>达标检测</a:t>
            </a:r>
          </a:p>
        </p:txBody>
      </p:sp>
      <p:graphicFrame>
        <p:nvGraphicFramePr>
          <p:cNvPr id="82960" name="Object 16"/>
          <p:cNvGraphicFramePr>
            <a:graphicFrameLocks noGrp="1" noChangeAspect="1"/>
          </p:cNvGraphicFramePr>
          <p:nvPr>
            <p:ph sz="half" idx="1"/>
          </p:nvPr>
        </p:nvGraphicFramePr>
        <p:xfrm>
          <a:off x="2339975" y="2852738"/>
          <a:ext cx="647700" cy="5064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公式" r:id="rId2" imgW="292354" imgH="228799" progId="Equation.3">
                  <p:embed/>
                </p:oleObj>
              </mc:Choice>
              <mc:Fallback>
                <p:oleObj name="公式" r:id="rId2" imgW="292354" imgH="22879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339975" y="2852738"/>
                        <a:ext cx="647700" cy="506412"/>
                      </a:xfrm>
                      <a:prstGeom prst="rect">
                        <a:avLst/>
                      </a:prstGeom>
                      <a:noFill/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66" name="Object 22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1908175" y="4437063"/>
          <a:ext cx="1150938" cy="592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公式" r:id="rId4" imgW="444240" imgH="228600" progId="Equation.3">
                  <p:embed/>
                </p:oleObj>
              </mc:Choice>
              <mc:Fallback>
                <p:oleObj name="公式" r:id="rId4" imgW="44424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08175" y="4437063"/>
                        <a:ext cx="1150938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82956" name="Picture 12" descr="flower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43663" y="4724400"/>
            <a:ext cx="2362200" cy="197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959" name="Text Box 15"/>
          <p:cNvSpPr txBox="1">
            <a:spLocks noChangeArrowheads="1"/>
          </p:cNvSpPr>
          <p:nvPr/>
        </p:nvSpPr>
        <p:spPr bwMode="auto">
          <a:xfrm>
            <a:off x="0" y="1557338"/>
            <a:ext cx="9144000" cy="3354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/>
              <a:t>填空题：（</a:t>
            </a:r>
            <a:r>
              <a:rPr lang="en-US" altLang="zh-CN" sz="2800" b="1"/>
              <a:t>1</a:t>
            </a:r>
            <a:r>
              <a:rPr lang="zh-CN" altLang="en-US" sz="2800" b="1"/>
              <a:t>）</a:t>
            </a:r>
            <a:r>
              <a:rPr lang="en-US" altLang="zh-CN" sz="2800" b="1"/>
              <a:t>121</a:t>
            </a:r>
            <a:r>
              <a:rPr lang="zh-CN" altLang="en-US" sz="2800" b="1"/>
              <a:t>的算术平方根是</a:t>
            </a:r>
            <a:r>
              <a:rPr lang="zh-CN" altLang="en-US" sz="2800" b="1" u="sng"/>
              <a:t>          </a:t>
            </a:r>
            <a:r>
              <a:rPr lang="zh-CN" altLang="en-US" sz="2800" b="1"/>
              <a:t>；</a:t>
            </a:r>
          </a:p>
          <a:p>
            <a:r>
              <a:rPr lang="zh-CN" altLang="en-US" sz="2800" b="1"/>
              <a:t>                       </a:t>
            </a:r>
            <a:r>
              <a:rPr lang="en-US" altLang="zh-CN" sz="2800" b="1"/>
              <a:t>0.25</a:t>
            </a:r>
            <a:r>
              <a:rPr lang="zh-CN" altLang="en-US" sz="2800" b="1"/>
              <a:t>的算术平方根是</a:t>
            </a:r>
            <a:r>
              <a:rPr lang="zh-CN" altLang="en-US" sz="2800" b="1" u="sng"/>
              <a:t>       </a:t>
            </a:r>
            <a:r>
              <a:rPr lang="zh-CN" altLang="en-US" sz="2800" b="1"/>
              <a:t>；</a:t>
            </a:r>
          </a:p>
          <a:p>
            <a:r>
              <a:rPr lang="zh-CN" altLang="en-US" sz="2800" b="1"/>
              <a:t>                       </a:t>
            </a:r>
            <a:r>
              <a:rPr lang="en-US" altLang="zh-CN" sz="2800" b="1"/>
              <a:t>(-5)</a:t>
            </a:r>
            <a:r>
              <a:rPr lang="en-US" altLang="zh-CN" sz="2400" b="1" baseline="52000"/>
              <a:t>2</a:t>
            </a:r>
            <a:r>
              <a:rPr lang="zh-CN" altLang="en-US" sz="2800" b="1"/>
              <a:t>的算术平方根是</a:t>
            </a:r>
            <a:r>
              <a:rPr lang="zh-CN" altLang="en-US" sz="2800" b="1" u="sng"/>
              <a:t>      </a:t>
            </a:r>
            <a:r>
              <a:rPr lang="zh-CN" altLang="en-US" sz="2800" b="1"/>
              <a:t>；  </a:t>
            </a:r>
          </a:p>
          <a:p>
            <a:r>
              <a:rPr lang="zh-CN" altLang="en-US" sz="2800" b="1"/>
              <a:t>                              的算术平方根是</a:t>
            </a:r>
            <a:r>
              <a:rPr lang="zh-CN" altLang="en-US" sz="2800" b="1" u="sng"/>
              <a:t>        </a:t>
            </a:r>
            <a:r>
              <a:rPr lang="zh-CN" altLang="en-US" sz="2800" b="1"/>
              <a:t>；</a:t>
            </a:r>
          </a:p>
          <a:p>
            <a:r>
              <a:rPr lang="zh-CN" altLang="en-US" sz="2800" b="1"/>
              <a:t>                （</a:t>
            </a:r>
            <a:r>
              <a:rPr lang="en-US" altLang="zh-CN" sz="2800" b="1"/>
              <a:t>2</a:t>
            </a:r>
            <a:r>
              <a:rPr lang="zh-CN" altLang="en-US" sz="2800" b="1"/>
              <a:t>）          </a:t>
            </a:r>
            <a:r>
              <a:rPr lang="en-US" altLang="zh-CN" sz="2400" b="1"/>
              <a:t>=__________</a:t>
            </a:r>
          </a:p>
          <a:p>
            <a:endParaRPr lang="zh-CN" altLang="en-US" sz="2400" b="1"/>
          </a:p>
          <a:p>
            <a:endParaRPr lang="zh-CN" altLang="en-US"/>
          </a:p>
          <a:p>
            <a:r>
              <a:rPr lang="zh-CN" altLang="en-US"/>
              <a:t>                      </a:t>
            </a:r>
            <a:r>
              <a:rPr lang="en-US" altLang="zh-CN" sz="2400" b="1"/>
              <a:t>(3)              </a:t>
            </a:r>
            <a:r>
              <a:rPr lang="zh-CN" altLang="en-US" sz="2400" b="1"/>
              <a:t>有意义则</a:t>
            </a:r>
            <a:r>
              <a:rPr lang="en-US" altLang="zh-CN" sz="2400" b="1"/>
              <a:t>a</a:t>
            </a:r>
            <a:r>
              <a:rPr lang="zh-CN" altLang="en-US" sz="2400" b="1"/>
              <a:t>的取值范围是</a:t>
            </a:r>
            <a:r>
              <a:rPr lang="en-US" altLang="zh-CN" sz="2400" b="1"/>
              <a:t>________</a:t>
            </a:r>
            <a:r>
              <a:rPr lang="zh-CN" altLang="en-US" sz="2400" b="1"/>
              <a:t>。</a:t>
            </a:r>
            <a:r>
              <a:rPr lang="en-US" altLang="zh-CN" sz="3200" b="1"/>
              <a:t> </a:t>
            </a:r>
          </a:p>
        </p:txBody>
      </p:sp>
      <p:sp>
        <p:nvSpPr>
          <p:cNvPr id="82965" name="Rectangle 21"/>
          <p:cNvSpPr>
            <a:spLocks noChangeArrowheads="1"/>
          </p:cNvSpPr>
          <p:nvPr/>
        </p:nvSpPr>
        <p:spPr bwMode="auto">
          <a:xfrm>
            <a:off x="0" y="33004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82964" name="Object 20"/>
          <p:cNvGraphicFramePr>
            <a:graphicFrameLocks noChangeAspect="1"/>
          </p:cNvGraphicFramePr>
          <p:nvPr/>
        </p:nvGraphicFramePr>
        <p:xfrm>
          <a:off x="2411413" y="3357563"/>
          <a:ext cx="1101725" cy="603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公式" r:id="rId7" imgW="469800" imgH="253800" progId="Equation.3">
                  <p:embed/>
                </p:oleObj>
              </mc:Choice>
              <mc:Fallback>
                <p:oleObj name="公式" r:id="rId7" imgW="469800" imgH="253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11413" y="3357563"/>
                        <a:ext cx="1101725" cy="6032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968" name="Text Box 24"/>
          <p:cNvSpPr txBox="1">
            <a:spLocks noChangeArrowheads="1"/>
          </p:cNvSpPr>
          <p:nvPr/>
        </p:nvSpPr>
        <p:spPr bwMode="auto">
          <a:xfrm>
            <a:off x="5651500" y="1341438"/>
            <a:ext cx="635000" cy="579437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11</a:t>
            </a:r>
          </a:p>
        </p:txBody>
      </p:sp>
      <p:sp>
        <p:nvSpPr>
          <p:cNvPr id="82969" name="Text Box 25"/>
          <p:cNvSpPr txBox="1">
            <a:spLocks noChangeArrowheads="1"/>
          </p:cNvSpPr>
          <p:nvPr/>
        </p:nvSpPr>
        <p:spPr bwMode="auto">
          <a:xfrm>
            <a:off x="5580063" y="1916113"/>
            <a:ext cx="747712" cy="579437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0.5</a:t>
            </a:r>
          </a:p>
        </p:txBody>
      </p:sp>
      <p:sp>
        <p:nvSpPr>
          <p:cNvPr id="82970" name="Text Box 26"/>
          <p:cNvSpPr txBox="1">
            <a:spLocks noChangeArrowheads="1"/>
          </p:cNvSpPr>
          <p:nvPr/>
        </p:nvSpPr>
        <p:spPr bwMode="auto">
          <a:xfrm>
            <a:off x="5651500" y="2420938"/>
            <a:ext cx="438150" cy="6413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/>
              <a:t>5</a:t>
            </a:r>
          </a:p>
        </p:txBody>
      </p:sp>
      <p:sp>
        <p:nvSpPr>
          <p:cNvPr id="82971" name="Text Box 27"/>
          <p:cNvSpPr txBox="1">
            <a:spLocks noChangeArrowheads="1"/>
          </p:cNvSpPr>
          <p:nvPr/>
        </p:nvSpPr>
        <p:spPr bwMode="auto">
          <a:xfrm>
            <a:off x="5940425" y="2852738"/>
            <a:ext cx="409575" cy="579437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3</a:t>
            </a:r>
          </a:p>
        </p:txBody>
      </p:sp>
      <p:sp>
        <p:nvSpPr>
          <p:cNvPr id="82972" name="Text Box 28"/>
          <p:cNvSpPr txBox="1">
            <a:spLocks noChangeArrowheads="1"/>
          </p:cNvSpPr>
          <p:nvPr/>
        </p:nvSpPr>
        <p:spPr bwMode="auto">
          <a:xfrm>
            <a:off x="7720013" y="4673600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9</a:t>
            </a:r>
          </a:p>
        </p:txBody>
      </p:sp>
      <p:sp>
        <p:nvSpPr>
          <p:cNvPr id="82974" name="Text Box 30"/>
          <p:cNvSpPr txBox="1">
            <a:spLocks noChangeArrowheads="1"/>
          </p:cNvSpPr>
          <p:nvPr/>
        </p:nvSpPr>
        <p:spPr bwMode="auto">
          <a:xfrm>
            <a:off x="3995738" y="3284538"/>
            <a:ext cx="382587" cy="519112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/>
              <a:t>5</a:t>
            </a:r>
          </a:p>
        </p:txBody>
      </p:sp>
      <p:sp>
        <p:nvSpPr>
          <p:cNvPr id="82975" name="Text Box 31"/>
          <p:cNvSpPr txBox="1">
            <a:spLocks noChangeArrowheads="1"/>
          </p:cNvSpPr>
          <p:nvPr/>
        </p:nvSpPr>
        <p:spPr bwMode="auto">
          <a:xfrm>
            <a:off x="6443663" y="4221163"/>
            <a:ext cx="938212" cy="519112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/>
              <a:t>a≥3</a:t>
            </a:r>
          </a:p>
        </p:txBody>
      </p:sp>
    </p:spTree>
  </p:cSld>
  <p:clrMapOvr>
    <a:masterClrMapping/>
  </p:clrMapOvr>
  <p:transition>
    <p:zoom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https://d.book118.com/357150023152006054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市镇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市镇">
      <a:majorFont>
        <a:latin typeface="Georgia"/>
        <a:ea typeface="方正舒体"/>
        <a:cs typeface="Arial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方正舒体"/>
        <a:cs typeface="Arial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市镇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/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/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ns0:objectDefaults xmlns:ns0="http://schemas.openxmlformats.org/drawingml/2006/main"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18</Slides>
  <Notes>0</Notes>
  <TotalTime>1</TotalTime>
  <HiddenSlides>1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1">
      <vt:lpstr>Arial</vt:lpstr>
      <vt:lpstr>Calibri</vt:lpstr>
      <vt:lpstr>Georgia</vt:lpstr>
      <vt:lpstr>方正舒体</vt:lpstr>
      <vt:lpstr>Wingdings 2</vt:lpstr>
      <vt:lpstr>Wingdings</vt:lpstr>
      <vt:lpstr>宋体</vt:lpstr>
      <vt:lpstr>汉仪大宋简</vt:lpstr>
      <vt:lpstr>微软雅黑</vt:lpstr>
      <vt:lpstr>Times New Roman</vt:lpstr>
      <vt:lpstr>黑体</vt:lpstr>
      <vt:lpstr>华文隶书</vt:lpstr>
      <vt:lpstr>Office Theme</vt:lpstr>
      <vt:lpstr>PowerPoint Presentation</vt:lpstr>
      <vt:lpstr>PowerPoint Presentation</vt:lpstr>
      <vt:lpstr>PowerPoint Presentation</vt:lpstr>
      <vt:lpstr>探究新知：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应用：下列各式有意义的条件是什么？</vt:lpstr>
      <vt:lpstr>PowerPoint Presentation</vt:lpstr>
      <vt:lpstr>PowerPoint Presentation</vt:lpstr>
      <vt:lpstr>PowerPoint Presentation</vt:lpstr>
      <vt:lpstr>PowerPoint Presentation</vt:lpstr>
      <vt:lpstr>达标检测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2024-09-29T07:18:23.939</cp:lastPrinted>
  <dcterms:created xsi:type="dcterms:W3CDTF">2024-09-28T23:18:23Z</dcterms:created>
  <dcterms:modified xsi:type="dcterms:W3CDTF">2024-09-28T23:18:29Z</dcterms:modified>
</cp:coreProperties>
</file>