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09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30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tags" Target="../tags/tag43.xml" /><Relationship Id="rId6" Type="http://schemas.openxmlformats.org/officeDocument/2006/relationships/tags" Target="../tags/tag44.xml" /><Relationship Id="rId7" Type="http://schemas.openxmlformats.org/officeDocument/2006/relationships/tags" Target="../tags/tag45.xml" /><Relationship Id="rId8" Type="http://schemas.openxmlformats.org/officeDocument/2006/relationships/tags" Target="../tags/tag4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tags" Target="../tags/tag5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10" Type="http://schemas.openxmlformats.org/officeDocument/2006/relationships/tags" Target="../tags/tag7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63410A-02CB-40CD-B2FE-70F2F0367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E24E92-4A50-45B2-B29A-5B4F1BAF9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A5B60-2ADC-47A3-A854-48FA50D6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62B4E-B2FD-470D-B67B-5A8A1A3CD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1C4038-6C88-4F92-878D-1C45C26B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EED51-0A72-4ACF-8D5E-D696DAC1D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B24324-928B-4E8B-867B-72E398BF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0E095-D3E3-4877-8897-08265516B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28F1A-0339-4277-BCAE-DB602BFC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A3DE9-8824-4101-99A3-D6AFC31A7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59CB2-D7BA-4108-87F9-A489A68B2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@path_Rectangle 25-2050&amp;12082"/>
          <p:cNvSpPr/>
          <p:nvPr userDrawn="1">
            <p:custDataLst>
              <p:tags r:id="rId1"/>
            </p:custDataLst>
          </p:nvPr>
        </p:nvSpPr>
        <p:spPr>
          <a:xfrm>
            <a:off x="848360" y="4263390"/>
            <a:ext cx="2670175" cy="604520"/>
          </a:xfrm>
          <a:prstGeom prst="roundRect">
            <a:avLst>
              <a:gd name="adj" fmla="val 50217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@path_Ellipse 9 (Stroke)-2050&amp;12778"/>
          <p:cNvSpPr/>
          <p:nvPr userDrawn="1">
            <p:custDataLst>
              <p:tags r:id="rId2"/>
            </p:custDataLst>
          </p:nvPr>
        </p:nvSpPr>
        <p:spPr>
          <a:xfrm>
            <a:off x="9144000" y="0"/>
            <a:ext cx="3044952" cy="4014216"/>
          </a:xfrm>
          <a:custGeom>
            <a:rect l="l" t="t" r="r" b="b"/>
            <a:pathLst>
              <a:path w="3044952" h="4014216">
                <a:moveTo>
                  <a:pt x="694944" y="0"/>
                </a:moveTo>
                <a:cubicBezTo>
                  <a:pt x="576072" y="301752"/>
                  <a:pt x="512064" y="621792"/>
                  <a:pt x="512064" y="969264"/>
                </a:cubicBezTo>
                <a:cubicBezTo>
                  <a:pt x="512064" y="2368296"/>
                  <a:pt x="1645920" y="3502152"/>
                  <a:pt x="3044952" y="3502152"/>
                </a:cubicBezTo>
                <a:lnTo>
                  <a:pt x="3044952" y="4014216"/>
                </a:lnTo>
                <a:cubicBezTo>
                  <a:pt x="1362456" y="4014216"/>
                  <a:pt x="0" y="2651760"/>
                  <a:pt x="0" y="969264"/>
                </a:cubicBezTo>
                <a:cubicBezTo>
                  <a:pt x="0" y="630936"/>
                  <a:pt x="54864" y="301752"/>
                  <a:pt x="155448" y="0"/>
                </a:cubicBezTo>
                <a:lnTo>
                  <a:pt x="694944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Ellipse 3 (Stroke)_#color-2050&amp;12715"/>
          <p:cNvSpPr/>
          <p:nvPr userDrawn="1">
            <p:custDataLst>
              <p:tags r:id="rId3"/>
            </p:custDataLst>
          </p:nvPr>
        </p:nvSpPr>
        <p:spPr>
          <a:xfrm>
            <a:off x="6184392" y="1938528"/>
            <a:ext cx="6007608" cy="4919472"/>
          </a:xfrm>
          <a:custGeom>
            <a:rect l="l" t="t" r="r" b="b"/>
            <a:pathLst>
              <a:path w="6007608" h="4919472">
                <a:moveTo>
                  <a:pt x="6007608" y="640080"/>
                </a:moveTo>
                <a:cubicBezTo>
                  <a:pt x="5394960" y="237744"/>
                  <a:pt x="4663440" y="0"/>
                  <a:pt x="3877056" y="0"/>
                </a:cubicBezTo>
                <a:cubicBezTo>
                  <a:pt x="1737360" y="0"/>
                  <a:pt x="0" y="1737360"/>
                  <a:pt x="0" y="3877056"/>
                </a:cubicBezTo>
                <a:cubicBezTo>
                  <a:pt x="0" y="4233672"/>
                  <a:pt x="45720" y="4581144"/>
                  <a:pt x="137160" y="4919472"/>
                </a:cubicBezTo>
                <a:lnTo>
                  <a:pt x="676656" y="4919472"/>
                </a:lnTo>
                <a:cubicBezTo>
                  <a:pt x="566928" y="4590288"/>
                  <a:pt x="512064" y="4233672"/>
                  <a:pt x="512064" y="3877056"/>
                </a:cubicBezTo>
                <a:cubicBezTo>
                  <a:pt x="512064" y="2011680"/>
                  <a:pt x="2011680" y="512064"/>
                  <a:pt x="3877056" y="512064"/>
                </a:cubicBezTo>
                <a:cubicBezTo>
                  <a:pt x="4681728" y="512064"/>
                  <a:pt x="5422392" y="795528"/>
                  <a:pt x="6007608" y="1271016"/>
                </a:cubicBezTo>
                <a:lnTo>
                  <a:pt x="6007608" y="64008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Ellipse 8 (Stroke)_#color-2050&amp;12718"/>
          <p:cNvSpPr/>
          <p:nvPr userDrawn="1">
            <p:custDataLst>
              <p:tags r:id="rId4"/>
            </p:custDataLst>
          </p:nvPr>
        </p:nvSpPr>
        <p:spPr>
          <a:xfrm>
            <a:off x="5312664" y="4581144"/>
            <a:ext cx="630936" cy="1984248"/>
          </a:xfrm>
          <a:custGeom>
            <a:rect l="l" t="t" r="r" b="b"/>
            <a:pathLst>
              <a:path w="630936" h="1984248">
                <a:moveTo>
                  <a:pt x="438912" y="9144"/>
                </a:moveTo>
                <a:cubicBezTo>
                  <a:pt x="576072" y="45720"/>
                  <a:pt x="658368" y="182880"/>
                  <a:pt x="621792" y="320040"/>
                </a:cubicBezTo>
                <a:cubicBezTo>
                  <a:pt x="512064" y="749808"/>
                  <a:pt x="475488" y="1216152"/>
                  <a:pt x="539496" y="1691640"/>
                </a:cubicBezTo>
                <a:cubicBezTo>
                  <a:pt x="557784" y="1828800"/>
                  <a:pt x="457200" y="1956816"/>
                  <a:pt x="320040" y="1975104"/>
                </a:cubicBezTo>
                <a:cubicBezTo>
                  <a:pt x="182880" y="1993392"/>
                  <a:pt x="54864" y="1901952"/>
                  <a:pt x="36576" y="1755648"/>
                </a:cubicBezTo>
                <a:cubicBezTo>
                  <a:pt x="-36576" y="1216152"/>
                  <a:pt x="0" y="685800"/>
                  <a:pt x="128016" y="192024"/>
                </a:cubicBezTo>
                <a:cubicBezTo>
                  <a:pt x="164592" y="54864"/>
                  <a:pt x="301752" y="-27432"/>
                  <a:pt x="438912" y="9144"/>
                </a:cubicBez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Ellipse 4 (Stroke)_#color_$accent2_$accent2-2050&amp;12721"/>
          <p:cNvSpPr/>
          <p:nvPr userDrawn="1">
            <p:custDataLst>
              <p:tags r:id="rId5"/>
            </p:custDataLst>
          </p:nvPr>
        </p:nvSpPr>
        <p:spPr>
          <a:xfrm>
            <a:off x="6739128" y="1947672"/>
            <a:ext cx="5449824" cy="2194560"/>
          </a:xfrm>
          <a:custGeom>
            <a:rect l="l" t="t" r="r" b="b"/>
            <a:pathLst>
              <a:path w="5449824" h="2194560">
                <a:moveTo>
                  <a:pt x="5449824" y="640080"/>
                </a:moveTo>
                <a:lnTo>
                  <a:pt x="5449824" y="1280160"/>
                </a:lnTo>
                <a:cubicBezTo>
                  <a:pt x="4864608" y="795528"/>
                  <a:pt x="4123944" y="512064"/>
                  <a:pt x="3310128" y="512064"/>
                </a:cubicBezTo>
                <a:cubicBezTo>
                  <a:pt x="2112264" y="512064"/>
                  <a:pt x="1060704" y="1133856"/>
                  <a:pt x="466344" y="2075688"/>
                </a:cubicBezTo>
                <a:cubicBezTo>
                  <a:pt x="393192" y="2194560"/>
                  <a:pt x="237744" y="2221992"/>
                  <a:pt x="118872" y="2148840"/>
                </a:cubicBezTo>
                <a:cubicBezTo>
                  <a:pt x="0" y="2075688"/>
                  <a:pt x="-36576" y="1920240"/>
                  <a:pt x="36576" y="1801368"/>
                </a:cubicBezTo>
                <a:cubicBezTo>
                  <a:pt x="722376" y="722376"/>
                  <a:pt x="1929384" y="0"/>
                  <a:pt x="3310128" y="0"/>
                </a:cubicBezTo>
                <a:cubicBezTo>
                  <a:pt x="4096512" y="0"/>
                  <a:pt x="4837176" y="237744"/>
                  <a:pt x="5449824" y="640080"/>
                </a:cubicBezTo>
              </a:path>
            </a:pathLst>
          </a:custGeom>
          <a:gradFill>
            <a:gsLst>
              <a:gs pos="0">
                <a:schemeClr val="accent1">
                  <a:lumMod val="75000"/>
                  <a:alpha val="7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Ellipse 10 (Stroke)_#color-2050&amp;12724"/>
          <p:cNvSpPr/>
          <p:nvPr userDrawn="1">
            <p:custDataLst>
              <p:tags r:id="rId6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标题 1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>
          <a:xfrm>
            <a:off x="873125" y="1811020"/>
            <a:ext cx="5765800" cy="207645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0" name="署名占位符 10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838200" y="4248150"/>
            <a:ext cx="2654935" cy="606425"/>
          </a:xfrm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Ellipse 75 (Stroke)_#color-2050&amp;12727"/>
          <p:cNvSpPr/>
          <p:nvPr userDrawn="1">
            <p:custDataLst>
              <p:tags r:id="rId1"/>
            </p:custDataLst>
          </p:nvPr>
        </p:nvSpPr>
        <p:spPr>
          <a:xfrm>
            <a:off x="3282696" y="0"/>
            <a:ext cx="2304288" cy="6858000"/>
          </a:xfrm>
          <a:custGeom>
            <a:rect l="l" t="t" r="r" b="b"/>
            <a:pathLst>
              <a:path w="2304288" h="6858000">
                <a:moveTo>
                  <a:pt x="0" y="6858000"/>
                </a:moveTo>
                <a:lnTo>
                  <a:pt x="813816" y="6858000"/>
                </a:lnTo>
                <a:cubicBezTo>
                  <a:pt x="1728216" y="6007608"/>
                  <a:pt x="2304288" y="4782312"/>
                  <a:pt x="2304288" y="3429000"/>
                </a:cubicBezTo>
                <a:cubicBezTo>
                  <a:pt x="2304288" y="2075688"/>
                  <a:pt x="1728216" y="850392"/>
                  <a:pt x="813816" y="0"/>
                </a:cubicBezTo>
                <a:lnTo>
                  <a:pt x="0" y="0"/>
                </a:lnTo>
                <a:cubicBezTo>
                  <a:pt x="1088136" y="749808"/>
                  <a:pt x="1801368" y="2011680"/>
                  <a:pt x="1801368" y="3429000"/>
                </a:cubicBezTo>
                <a:cubicBezTo>
                  <a:pt x="1801368" y="4846320"/>
                  <a:pt x="1088136" y="6108192"/>
                  <a:pt x="0" y="6858000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4" name="Ellipse 3 (Stroke)_#color-2050&amp;12730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672584" cy="6858000"/>
          </a:xfrm>
          <a:custGeom>
            <a:rect l="l" t="t" r="r" b="b"/>
            <a:pathLst>
              <a:path w="4672584" h="6858000">
                <a:moveTo>
                  <a:pt x="0" y="6848856"/>
                </a:moveTo>
                <a:lnTo>
                  <a:pt x="0" y="6858000"/>
                </a:lnTo>
                <a:lnTo>
                  <a:pt x="45720" y="6858000"/>
                </a:lnTo>
                <a:cubicBezTo>
                  <a:pt x="27432" y="6858000"/>
                  <a:pt x="18288" y="6848856"/>
                  <a:pt x="0" y="6848856"/>
                </a:cubicBezTo>
                <a:moveTo>
                  <a:pt x="1261872" y="6858000"/>
                </a:moveTo>
                <a:cubicBezTo>
                  <a:pt x="1463040" y="6821424"/>
                  <a:pt x="1664208" y="6766560"/>
                  <a:pt x="1856232" y="6693408"/>
                </a:cubicBezTo>
                <a:cubicBezTo>
                  <a:pt x="3666744" y="6035040"/>
                  <a:pt x="4590288" y="4032504"/>
                  <a:pt x="3931920" y="2221992"/>
                </a:cubicBezTo>
                <a:cubicBezTo>
                  <a:pt x="3493008" y="1033272"/>
                  <a:pt x="2478024" y="228600"/>
                  <a:pt x="1316736" y="0"/>
                </a:cubicBezTo>
                <a:lnTo>
                  <a:pt x="2752344" y="0"/>
                </a:lnTo>
                <a:cubicBezTo>
                  <a:pt x="3493008" y="457200"/>
                  <a:pt x="4096512" y="1152144"/>
                  <a:pt x="4425696" y="2039112"/>
                </a:cubicBezTo>
                <a:cubicBezTo>
                  <a:pt x="5093208" y="3877056"/>
                  <a:pt x="4343400" y="5888736"/>
                  <a:pt x="2734056" y="6858000"/>
                </a:cubicBezTo>
                <a:lnTo>
                  <a:pt x="1261872" y="685800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6" name="Ellipse 4 (Stroke)_#color_$accent2_$accent2-2050&amp;12733"/>
          <p:cNvSpPr/>
          <p:nvPr userDrawn="1">
            <p:custDataLst>
              <p:tags r:id="rId3"/>
            </p:custDataLst>
          </p:nvPr>
        </p:nvSpPr>
        <p:spPr>
          <a:xfrm>
            <a:off x="0" y="3959352"/>
            <a:ext cx="4581144" cy="2898648"/>
          </a:xfrm>
          <a:custGeom>
            <a:rect l="l" t="t" r="r" b="b"/>
            <a:pathLst>
              <a:path w="4581144" h="2898648">
                <a:moveTo>
                  <a:pt x="4078224" y="201168"/>
                </a:moveTo>
                <a:cubicBezTo>
                  <a:pt x="3831336" y="1335024"/>
                  <a:pt x="3035808" y="2313432"/>
                  <a:pt x="1865376" y="2743200"/>
                </a:cubicBezTo>
                <a:cubicBezTo>
                  <a:pt x="1682496" y="2807208"/>
                  <a:pt x="1499616" y="2862072"/>
                  <a:pt x="1307592" y="2898648"/>
                </a:cubicBezTo>
                <a:lnTo>
                  <a:pt x="2715768" y="2898648"/>
                </a:lnTo>
                <a:cubicBezTo>
                  <a:pt x="3685032" y="2322576"/>
                  <a:pt x="4343400" y="1371600"/>
                  <a:pt x="4572000" y="310896"/>
                </a:cubicBezTo>
                <a:cubicBezTo>
                  <a:pt x="4599432" y="173736"/>
                  <a:pt x="4517136" y="36576"/>
                  <a:pt x="4379976" y="9144"/>
                </a:cubicBezTo>
                <a:cubicBezTo>
                  <a:pt x="4242816" y="-27432"/>
                  <a:pt x="4105656" y="64008"/>
                  <a:pt x="4078224" y="201168"/>
                </a:cubicBezTo>
                <a:moveTo>
                  <a:pt x="9144" y="2898648"/>
                </a:moveTo>
                <a:cubicBezTo>
                  <a:pt x="9144" y="2898648"/>
                  <a:pt x="0" y="2898648"/>
                  <a:pt x="0" y="2898648"/>
                </a:cubicBezTo>
                <a:lnTo>
                  <a:pt x="0" y="2898648"/>
                </a:lnTo>
                <a:lnTo>
                  <a:pt x="9144" y="2898648"/>
                </a:lnTo>
              </a:path>
            </a:pathLst>
          </a:custGeom>
          <a:gradFill>
            <a:gsLst>
              <a:gs pos="73000">
                <a:schemeClr val="accent2">
                  <a:alpha val="0"/>
                </a:schemeClr>
              </a:gs>
              <a:gs pos="100000">
                <a:schemeClr val="accent1">
                  <a:lumMod val="75000"/>
                  <a:alpha val="7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08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247525" y="2772441"/>
            <a:ext cx="2658015" cy="1313212"/>
          </a:xfrm>
        </p:spPr>
        <p:txBody>
          <a:bodyPr wrap="square" anchor="ctr" anchorCtr="0">
            <a:normAutofit/>
          </a:bodyPr>
          <a:lstStyle>
            <a:lvl1pPr>
              <a:defRPr sz="48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bg_#color-2050&amp;12358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8" name="Ellipse 5 (Stroke)_#color-2050&amp;1273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4142232" cy="4544568"/>
          </a:xfrm>
          <a:custGeom>
            <a:rect l="l" t="t" r="r" b="b"/>
            <a:pathLst>
              <a:path w="4142232" h="4544568">
                <a:moveTo>
                  <a:pt x="0" y="4032504"/>
                </a:moveTo>
                <a:cubicBezTo>
                  <a:pt x="91440" y="4032504"/>
                  <a:pt x="173736" y="4041648"/>
                  <a:pt x="265176" y="4041648"/>
                </a:cubicBezTo>
                <a:cubicBezTo>
                  <a:pt x="2121408" y="4041648"/>
                  <a:pt x="3630168" y="2532888"/>
                  <a:pt x="3630168" y="676656"/>
                </a:cubicBezTo>
                <a:cubicBezTo>
                  <a:pt x="3630168" y="438912"/>
                  <a:pt x="3611880" y="219456"/>
                  <a:pt x="3566160" y="0"/>
                </a:cubicBezTo>
                <a:lnTo>
                  <a:pt x="4078224" y="0"/>
                </a:lnTo>
                <a:cubicBezTo>
                  <a:pt x="4123944" y="219456"/>
                  <a:pt x="4142232" y="448056"/>
                  <a:pt x="4142232" y="676656"/>
                </a:cubicBezTo>
                <a:cubicBezTo>
                  <a:pt x="4142232" y="2816352"/>
                  <a:pt x="2404872" y="4544568"/>
                  <a:pt x="265176" y="4544568"/>
                </a:cubicBezTo>
                <a:cubicBezTo>
                  <a:pt x="173736" y="4544568"/>
                  <a:pt x="91440" y="4544568"/>
                  <a:pt x="0" y="4535424"/>
                </a:cubicBezTo>
                <a:lnTo>
                  <a:pt x="0" y="4032504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0" name="Ellipse 3 (Stroke)_#color_$lt1_$lt1-2050&amp;12739"/>
          <p:cNvSpPr/>
          <p:nvPr userDrawn="1">
            <p:custDataLst>
              <p:tags r:id="rId3"/>
            </p:custDataLst>
          </p:nvPr>
        </p:nvSpPr>
        <p:spPr>
          <a:xfrm>
            <a:off x="0" y="1399032"/>
            <a:ext cx="6099048" cy="5458968"/>
          </a:xfrm>
          <a:custGeom>
            <a:rect l="l" t="t" r="r" b="b"/>
            <a:pathLst>
              <a:path w="6099048" h="5458968">
                <a:moveTo>
                  <a:pt x="5760720" y="5458968"/>
                </a:moveTo>
                <a:cubicBezTo>
                  <a:pt x="5971032" y="4974336"/>
                  <a:pt x="6099048" y="4434840"/>
                  <a:pt x="6099048" y="3877056"/>
                </a:cubicBezTo>
                <a:cubicBezTo>
                  <a:pt x="6099048" y="1737360"/>
                  <a:pt x="4361688" y="0"/>
                  <a:pt x="2221992" y="0"/>
                </a:cubicBezTo>
                <a:cubicBezTo>
                  <a:pt x="1399032" y="0"/>
                  <a:pt x="630936" y="256032"/>
                  <a:pt x="0" y="704088"/>
                </a:cubicBezTo>
                <a:lnTo>
                  <a:pt x="0" y="1344168"/>
                </a:lnTo>
                <a:cubicBezTo>
                  <a:pt x="594360" y="822960"/>
                  <a:pt x="1371600" y="512064"/>
                  <a:pt x="2221992" y="512064"/>
                </a:cubicBezTo>
                <a:cubicBezTo>
                  <a:pt x="4078224" y="512064"/>
                  <a:pt x="5586984" y="2011680"/>
                  <a:pt x="5586984" y="3877056"/>
                </a:cubicBezTo>
                <a:cubicBezTo>
                  <a:pt x="5586984" y="4443984"/>
                  <a:pt x="5440680" y="4992624"/>
                  <a:pt x="5193792" y="5458968"/>
                </a:cubicBezTo>
                <a:lnTo>
                  <a:pt x="5760720" y="5458968"/>
                </a:lnTo>
              </a:path>
            </a:pathLst>
          </a:custGeom>
          <a:gradFill>
            <a:gsLst>
              <a:gs pos="0">
                <a:srgbClr val="FFFFFF">
                  <a:alpha val="0"/>
                </a:srgbClr>
              </a:gs>
              <a:gs pos="41000">
                <a:schemeClr val="lt1">
                  <a:alpha val="45000"/>
                </a:schemeClr>
              </a:gs>
              <a:gs pos="100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2" name="Ellipse 4 (Stroke)_#color_$lt1_$accent1-2050&amp;12742"/>
          <p:cNvSpPr/>
          <p:nvPr userDrawn="1">
            <p:custDataLst>
              <p:tags r:id="rId4"/>
            </p:custDataLst>
          </p:nvPr>
        </p:nvSpPr>
        <p:spPr>
          <a:xfrm>
            <a:off x="0" y="1399032"/>
            <a:ext cx="5541264" cy="2194560"/>
          </a:xfrm>
          <a:custGeom>
            <a:rect l="l" t="t" r="r" b="b"/>
            <a:pathLst>
              <a:path w="5541264" h="2194560">
                <a:moveTo>
                  <a:pt x="0" y="1353312"/>
                </a:moveTo>
                <a:lnTo>
                  <a:pt x="0" y="704088"/>
                </a:lnTo>
                <a:cubicBezTo>
                  <a:pt x="630936" y="265176"/>
                  <a:pt x="1399032" y="0"/>
                  <a:pt x="2231136" y="0"/>
                </a:cubicBezTo>
                <a:cubicBezTo>
                  <a:pt x="3602736" y="0"/>
                  <a:pt x="4809744" y="722376"/>
                  <a:pt x="5495544" y="1801368"/>
                </a:cubicBezTo>
                <a:cubicBezTo>
                  <a:pt x="5568696" y="1920240"/>
                  <a:pt x="5541264" y="2075688"/>
                  <a:pt x="5422392" y="2148840"/>
                </a:cubicBezTo>
                <a:cubicBezTo>
                  <a:pt x="5303520" y="2221992"/>
                  <a:pt x="5148072" y="2194560"/>
                  <a:pt x="5065776" y="2075688"/>
                </a:cubicBezTo>
                <a:cubicBezTo>
                  <a:pt x="4471416" y="1133856"/>
                  <a:pt x="3419856" y="512064"/>
                  <a:pt x="2231136" y="512064"/>
                </a:cubicBezTo>
                <a:cubicBezTo>
                  <a:pt x="1371600" y="512064"/>
                  <a:pt x="594360" y="822960"/>
                  <a:pt x="0" y="1353312"/>
                </a:cubicBez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81000">
                <a:schemeClr val="l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4" name="标题 1"/>
          <p:cNvSpPr>
            <a:spLocks noGrp="1"/>
          </p:cNvSpPr>
          <p:nvPr userDrawn="1">
            <p:ph type="title"/>
            <p:custDataLst>
              <p:tags r:id="rId5"/>
            </p:custDataLst>
          </p:nvPr>
        </p:nvSpPr>
        <p:spPr>
          <a:xfrm>
            <a:off x="6627495" y="3136900"/>
            <a:ext cx="4726940" cy="1983105"/>
          </a:xfrm>
        </p:spPr>
        <p:txBody>
          <a:bodyPr wrap="square" anchor="t">
            <a:normAutofit/>
          </a:bodyPr>
          <a:lstStyle>
            <a:lvl1pPr algn="l">
              <a:defRPr sz="4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节编号 3"/>
          <p:cNvSpPr>
            <a:spLocks noGrp="1"/>
          </p:cNvSpPr>
          <p:nvPr userDrawn="1">
            <p:ph type="body" sz="quarter" idx="13" hasCustomPrompt="1"/>
            <p:custDataLst>
              <p:tags r:id="rId6"/>
            </p:custDataLst>
          </p:nvPr>
        </p:nvSpPr>
        <p:spPr>
          <a:xfrm>
            <a:off x="486410" y="3269650"/>
            <a:ext cx="5126736" cy="2759544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119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28" name="日期占位符 4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/>
          </a:p>
        </p:txBody>
      </p:sp>
      <p:sp>
        <p:nvSpPr>
          <p:cNvPr id="10487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799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005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799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799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lt"/>
                <a:ea typeface="+mn-lt"/>
                <a:cs typeface="+mn-lt"/>
              </a:defRPr>
            </a:lvl1pPr>
            <a:lvl2pPr>
              <a:defRPr>
                <a:latin typeface="+mn-lt"/>
                <a:ea typeface="+mn-lt"/>
                <a:cs typeface="+mn-lt"/>
              </a:defRPr>
            </a:lvl2pPr>
            <a:lvl3pPr>
              <a:defRPr>
                <a:latin typeface="+mn-lt"/>
                <a:ea typeface="+mn-lt"/>
                <a:cs typeface="+mn-lt"/>
              </a:defRPr>
            </a:lvl3pPr>
            <a:lvl4pPr>
              <a:defRPr>
                <a:latin typeface="+mn-lt"/>
                <a:ea typeface="+mn-lt"/>
                <a:cs typeface="+mn-lt"/>
              </a:defRPr>
            </a:lvl4pPr>
            <a:lvl5pPr>
              <a:defRPr>
                <a:latin typeface="+mn-lt"/>
                <a:ea typeface="+mn-lt"/>
                <a:cs typeface="+mn-lt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lt"/>
                <a:ea typeface="+mj-lt"/>
                <a:cs typeface="+mj-lt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799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lt"/>
                <a:ea typeface="+mn-lt"/>
                <a:cs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bg_#color-2050&amp;1243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6" name="Ellipse 3_#color_$lt1_$lt1-2050&amp;12754"/>
          <p:cNvSpPr/>
          <p:nvPr userDrawn="1">
            <p:custDataLst>
              <p:tags r:id="rId2"/>
            </p:custDataLst>
          </p:nvPr>
        </p:nvSpPr>
        <p:spPr>
          <a:xfrm>
            <a:off x="8891016" y="0"/>
            <a:ext cx="3300984" cy="3877056"/>
          </a:xfrm>
          <a:custGeom>
            <a:rect l="l" t="t" r="r" b="b"/>
            <a:pathLst>
              <a:path w="3300984" h="3877055">
                <a:moveTo>
                  <a:pt x="512064" y="0"/>
                </a:moveTo>
                <a:lnTo>
                  <a:pt x="0" y="0"/>
                </a:lnTo>
                <a:cubicBezTo>
                  <a:pt x="-27432" y="1920240"/>
                  <a:pt x="1380744" y="3584448"/>
                  <a:pt x="3300984" y="3877056"/>
                </a:cubicBezTo>
                <a:lnTo>
                  <a:pt x="3300984" y="3355848"/>
                </a:lnTo>
                <a:cubicBezTo>
                  <a:pt x="1664208" y="3081528"/>
                  <a:pt x="484632" y="1645920"/>
                  <a:pt x="512064" y="0"/>
                </a:cubicBezTo>
              </a:path>
            </a:pathLst>
          </a:custGeom>
          <a:gradFill>
            <a:gsLst>
              <a:gs pos="0">
                <a:schemeClr val="lt1">
                  <a:alpha val="0"/>
                </a:schemeClr>
              </a:gs>
              <a:gs pos="69000">
                <a:srgbClr val="FFFFFF">
                  <a:alpha val="100000"/>
                </a:srgbClr>
              </a:gs>
              <a:gs pos="82000">
                <a:schemeClr val="lt1">
                  <a:alpha val="0"/>
                </a:schemeClr>
              </a:gs>
            </a:gsLst>
            <a:lin ang="54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98" name="Ellipse 4 (Stroke)_#color_$lt1_$accent1-2050&amp;12757"/>
          <p:cNvSpPr/>
          <p:nvPr userDrawn="1">
            <p:custDataLst>
              <p:tags r:id="rId3"/>
            </p:custDataLst>
          </p:nvPr>
        </p:nvSpPr>
        <p:spPr>
          <a:xfrm>
            <a:off x="9262872" y="1389888"/>
            <a:ext cx="2926080" cy="2478024"/>
          </a:xfrm>
          <a:custGeom>
            <a:rect l="l" t="t" r="r" b="b"/>
            <a:pathLst>
              <a:path w="2926080" h="2478024">
                <a:moveTo>
                  <a:pt x="2926080" y="2478024"/>
                </a:moveTo>
                <a:lnTo>
                  <a:pt x="2926080" y="1965960"/>
                </a:lnTo>
                <a:cubicBezTo>
                  <a:pt x="1837944" y="1783080"/>
                  <a:pt x="941832" y="1078992"/>
                  <a:pt x="484632" y="137160"/>
                </a:cubicBezTo>
                <a:cubicBezTo>
                  <a:pt x="420624" y="18288"/>
                  <a:pt x="265176" y="-36576"/>
                  <a:pt x="137160" y="27432"/>
                </a:cubicBezTo>
                <a:cubicBezTo>
                  <a:pt x="18288" y="91440"/>
                  <a:pt x="-36576" y="237744"/>
                  <a:pt x="27432" y="365760"/>
                </a:cubicBezTo>
                <a:cubicBezTo>
                  <a:pt x="566928" y="1472184"/>
                  <a:pt x="1627632" y="2286000"/>
                  <a:pt x="2926080" y="2478024"/>
                </a:cubicBezTo>
              </a:path>
            </a:pathLst>
          </a:custGeom>
          <a:gradFill>
            <a:gsLst>
              <a:gs pos="0">
                <a:schemeClr val="lt1">
                  <a:alpha val="8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0" name="Ellipse 8 (Stroke)_#color-2050&amp;12760"/>
          <p:cNvSpPr/>
          <p:nvPr userDrawn="1">
            <p:custDataLst>
              <p:tags r:id="rId4"/>
            </p:custDataLst>
          </p:nvPr>
        </p:nvSpPr>
        <p:spPr>
          <a:xfrm>
            <a:off x="10716768" y="3822192"/>
            <a:ext cx="1472184" cy="841248"/>
          </a:xfrm>
          <a:custGeom>
            <a:rect l="l" t="t" r="r" b="b"/>
            <a:pathLst>
              <a:path w="1472184" h="841247">
                <a:moveTo>
                  <a:pt x="1472184" y="329184"/>
                </a:moveTo>
                <a:lnTo>
                  <a:pt x="1472184" y="841248"/>
                </a:lnTo>
                <a:cubicBezTo>
                  <a:pt x="1005840" y="795528"/>
                  <a:pt x="557784" y="676656"/>
                  <a:pt x="146304" y="484632"/>
                </a:cubicBezTo>
                <a:cubicBezTo>
                  <a:pt x="18288" y="429768"/>
                  <a:pt x="-36576" y="274320"/>
                  <a:pt x="27432" y="146304"/>
                </a:cubicBezTo>
                <a:cubicBezTo>
                  <a:pt x="82296" y="18288"/>
                  <a:pt x="237744" y="-36576"/>
                  <a:pt x="356616" y="27432"/>
                </a:cubicBezTo>
                <a:cubicBezTo>
                  <a:pt x="704088" y="182880"/>
                  <a:pt x="1078992" y="292608"/>
                  <a:pt x="1472184" y="329184"/>
                </a:cubicBezTo>
              </a:path>
            </a:pathLst>
          </a:custGeom>
          <a:solidFill>
            <a:schemeClr val="lt1">
              <a:alpha val="4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2" name="Ellipse 9_#color-2050&amp;12763"/>
          <p:cNvSpPr/>
          <p:nvPr userDrawn="1">
            <p:custDataLst>
              <p:tags r:id="rId5"/>
            </p:custDataLst>
          </p:nvPr>
        </p:nvSpPr>
        <p:spPr>
          <a:xfrm>
            <a:off x="0" y="3429000"/>
            <a:ext cx="3255264" cy="3429000"/>
          </a:xfrm>
          <a:custGeom>
            <a:rect l="l" t="t" r="r" b="b"/>
            <a:pathLst>
              <a:path w="3255264" h="3429000">
                <a:moveTo>
                  <a:pt x="3227832" y="3429000"/>
                </a:moveTo>
                <a:cubicBezTo>
                  <a:pt x="3246120" y="3300984"/>
                  <a:pt x="3255264" y="3172968"/>
                  <a:pt x="3255264" y="3044952"/>
                </a:cubicBezTo>
                <a:cubicBezTo>
                  <a:pt x="3255264" y="1362456"/>
                  <a:pt x="1883664" y="0"/>
                  <a:pt x="201168" y="0"/>
                </a:cubicBezTo>
                <a:cubicBezTo>
                  <a:pt x="137160" y="0"/>
                  <a:pt x="64008" y="0"/>
                  <a:pt x="0" y="9144"/>
                </a:cubicBezTo>
                <a:lnTo>
                  <a:pt x="0" y="512064"/>
                </a:lnTo>
                <a:cubicBezTo>
                  <a:pt x="64008" y="512064"/>
                  <a:pt x="137160" y="512064"/>
                  <a:pt x="201168" y="512064"/>
                </a:cubicBezTo>
                <a:cubicBezTo>
                  <a:pt x="1609344" y="512064"/>
                  <a:pt x="2743200" y="1645920"/>
                  <a:pt x="2743200" y="3044952"/>
                </a:cubicBezTo>
                <a:cubicBezTo>
                  <a:pt x="2743200" y="3172968"/>
                  <a:pt x="2734056" y="3300984"/>
                  <a:pt x="2715768" y="3429000"/>
                </a:cubicBezTo>
                <a:lnTo>
                  <a:pt x="3227832" y="3429000"/>
                </a:lnTo>
              </a:path>
            </a:pathLst>
          </a:custGeom>
          <a:solidFill>
            <a:schemeClr val="accent1">
              <a:lumMod val="40000"/>
              <a:lumOff val="60000"/>
              <a:alpha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04" name="标题 1"/>
          <p:cNvSpPr>
            <a:spLocks noGrp="1"/>
          </p:cNvSpPr>
          <p:nvPr userDrawn="1">
            <p:ph type="ctrTitle" hasCustomPrompt="1"/>
            <p:custDataLst>
              <p:tags r:id="rId6"/>
            </p:custDataLst>
          </p:nvPr>
        </p:nvSpPr>
        <p:spPr>
          <a:xfrm>
            <a:off x="838200" y="457200"/>
            <a:ext cx="10515000" cy="299880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8000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06" name="日期占位符 3"/>
          <p:cNvSpPr>
            <a:spLocks noGrp="1"/>
          </p:cNvSpPr>
          <p:nvPr userDrawn="1"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 userDrawn="1"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 userDrawn="1"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2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838200" y="3908350"/>
            <a:ext cx="10515000" cy="1240560"/>
          </a:xfrm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3.xml" /><Relationship Id="rId13" Type="http://schemas.openxmlformats.org/officeDocument/2006/relationships/tags" Target="../tags/tag74.xml" /><Relationship Id="rId14" Type="http://schemas.openxmlformats.org/officeDocument/2006/relationships/tags" Target="../tags/tag75.xml" /><Relationship Id="rId15" Type="http://schemas.openxmlformats.org/officeDocument/2006/relationships/tags" Target="../tags/tag76.xml" /><Relationship Id="rId16" Type="http://schemas.openxmlformats.org/officeDocument/2006/relationships/tags" Target="../tags/tag77.xml" /><Relationship Id="rId17" Type="http://schemas.openxmlformats.org/officeDocument/2006/relationships/tags" Target="../tags/tag78.xml" /><Relationship Id="rId18" Type="http://schemas.openxmlformats.org/officeDocument/2006/relationships/tags" Target="../tags/tag79.xml" /><Relationship Id="rId19" Type="http://schemas.openxmlformats.org/officeDocument/2006/relationships/tags" Target="../tags/tag8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Ellipse 5 (Stroke)_#color-2050&amp;12748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746504" cy="1655064"/>
          </a:xfrm>
          <a:custGeom>
            <a:rect l="l" t="t" r="r" b="b"/>
            <a:pathLst>
              <a:path w="1746504" h="1655064">
                <a:moveTo>
                  <a:pt x="0" y="1133856"/>
                </a:moveTo>
                <a:cubicBezTo>
                  <a:pt x="384048" y="1051560"/>
                  <a:pt x="731520" y="841248"/>
                  <a:pt x="978408" y="502920"/>
                </a:cubicBezTo>
                <a:cubicBezTo>
                  <a:pt x="1088136" y="347472"/>
                  <a:pt x="1170432" y="173736"/>
                  <a:pt x="1216152" y="0"/>
                </a:cubicBezTo>
                <a:lnTo>
                  <a:pt x="1746504" y="0"/>
                </a:lnTo>
                <a:cubicBezTo>
                  <a:pt x="1682496" y="274320"/>
                  <a:pt x="1563624" y="548640"/>
                  <a:pt x="1389888" y="795528"/>
                </a:cubicBezTo>
                <a:cubicBezTo>
                  <a:pt x="1042416" y="1271016"/>
                  <a:pt x="539496" y="1563624"/>
                  <a:pt x="0" y="1655064"/>
                </a:cubicBezTo>
                <a:lnTo>
                  <a:pt x="0" y="1133856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4" name="Ellipse 3 (Stroke)_#color-2050&amp;12745"/>
          <p:cNvSpPr/>
          <p:nvPr userDrawn="1">
            <p:custDataLst>
              <p:tags r:id="rId13"/>
            </p:custDataLst>
          </p:nvPr>
        </p:nvSpPr>
        <p:spPr>
          <a:xfrm>
            <a:off x="11271250" y="5772785"/>
            <a:ext cx="918210" cy="1084580"/>
          </a:xfrm>
          <a:custGeom>
            <a:rect l="l" t="t" r="r" b="b"/>
            <a:pathLst>
              <a:path w="3236976" h="3822191">
                <a:moveTo>
                  <a:pt x="3236976" y="0"/>
                </a:moveTo>
                <a:cubicBezTo>
                  <a:pt x="1399032" y="301752"/>
                  <a:pt x="0" y="1901952"/>
                  <a:pt x="0" y="3822192"/>
                </a:cubicBezTo>
                <a:lnTo>
                  <a:pt x="512064" y="3822192"/>
                </a:lnTo>
                <a:cubicBezTo>
                  <a:pt x="512064" y="2176272"/>
                  <a:pt x="1682496" y="813816"/>
                  <a:pt x="3236976" y="512064"/>
                </a:cubicBezTo>
                <a:lnTo>
                  <a:pt x="3236976" y="0"/>
                </a:ln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Ellipse 4 (Stroke)_#color_$accent2_$accent2-2050&amp;12751"/>
          <p:cNvSpPr/>
          <p:nvPr userDrawn="1">
            <p:custDataLst>
              <p:tags r:id="rId14"/>
            </p:custDataLst>
          </p:nvPr>
        </p:nvSpPr>
        <p:spPr>
          <a:xfrm>
            <a:off x="11429365" y="5772785"/>
            <a:ext cx="760095" cy="607060"/>
          </a:xfrm>
          <a:custGeom>
            <a:rect l="l" t="t" r="r" b="b"/>
            <a:pathLst>
              <a:path w="2679192" h="2139696">
                <a:moveTo>
                  <a:pt x="2679192" y="0"/>
                </a:moveTo>
                <a:lnTo>
                  <a:pt x="2679192" y="512064"/>
                </a:lnTo>
                <a:cubicBezTo>
                  <a:pt x="1746504" y="694944"/>
                  <a:pt x="960120" y="1252728"/>
                  <a:pt x="466344" y="2020824"/>
                </a:cubicBezTo>
                <a:cubicBezTo>
                  <a:pt x="393192" y="2139696"/>
                  <a:pt x="237744" y="2176272"/>
                  <a:pt x="118872" y="2103120"/>
                </a:cubicBezTo>
                <a:cubicBezTo>
                  <a:pt x="0" y="2020824"/>
                  <a:pt x="-36576" y="1865376"/>
                  <a:pt x="36576" y="1746504"/>
                </a:cubicBezTo>
                <a:cubicBezTo>
                  <a:pt x="621792" y="832104"/>
                  <a:pt x="1572768" y="182880"/>
                  <a:pt x="2679192" y="0"/>
                </a:cubicBezTo>
              </a:path>
            </a:pathLst>
          </a:custGeom>
          <a:gradFill>
            <a:gsLst>
              <a:gs pos="0">
                <a:schemeClr val="accent2">
                  <a:alpha val="10000"/>
                </a:schemeClr>
              </a:gs>
              <a:gs pos="70313">
                <a:schemeClr val="accent2">
                  <a:alpha val="0"/>
                </a:schemeClr>
              </a:gs>
            </a:gsLst>
            <a:lin ang="74674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4799" y="1364400"/>
            <a:ext cx="10799999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4799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001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081" r:id="rId2"/>
    <p:sldLayoutId id="2147484082" r:id="rId3"/>
    <p:sldLayoutId id="2147484083" r:id="rId4"/>
    <p:sldLayoutId id="2147484084" r:id="rId5"/>
    <p:sldLayoutId id="2147484085" r:id="rId6"/>
    <p:sldLayoutId id="2147484086" r:id="rId7"/>
    <p:sldLayoutId id="2147484087" r:id="rId8"/>
    <p:sldLayoutId id="2147484088" r:id="rId9"/>
    <p:sldLayoutId id="2147484089" r:id="rId10"/>
    <p:sldLayoutId id="214748409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3.xml" /><Relationship Id="rId11" Type="http://schemas.openxmlformats.org/officeDocument/2006/relationships/tags" Target="../tags/tag94.xml" /><Relationship Id="rId12" Type="http://schemas.openxmlformats.org/officeDocument/2006/relationships/tags" Target="../tags/tag95.xml" /><Relationship Id="rId13" Type="http://schemas.openxmlformats.org/officeDocument/2006/relationships/tags" Target="../tags/tag96.xml" /><Relationship Id="rId14" Type="http://schemas.openxmlformats.org/officeDocument/2006/relationships/tags" Target="../tags/tag97.xml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tags" Target="../tags/tag85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27" Type="http://schemas.openxmlformats.org/officeDocument/2006/relationships/tags" Target="../tags/tag156.xml" /><Relationship Id="rId28" Type="http://schemas.openxmlformats.org/officeDocument/2006/relationships/tags" Target="../tags/tag157.xml" /><Relationship Id="rId29" Type="http://schemas.openxmlformats.org/officeDocument/2006/relationships/tags" Target="../tags/tag158.xml" /><Relationship Id="rId3" Type="http://schemas.openxmlformats.org/officeDocument/2006/relationships/tags" Target="../tags/tag132.xml" /><Relationship Id="rId30" Type="http://schemas.openxmlformats.org/officeDocument/2006/relationships/tags" Target="../tags/tag159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7.xml" /><Relationship Id="rId11" Type="http://schemas.openxmlformats.org/officeDocument/2006/relationships/tags" Target="../tags/tag268.xml" /><Relationship Id="rId12" Type="http://schemas.openxmlformats.org/officeDocument/2006/relationships/tags" Target="../tags/tag269.xml" /><Relationship Id="rId13" Type="http://schemas.openxmlformats.org/officeDocument/2006/relationships/tags" Target="../tags/tag270.xml" /><Relationship Id="rId14" Type="http://schemas.openxmlformats.org/officeDocument/2006/relationships/tags" Target="../tags/tag271.xml" /><Relationship Id="rId15" Type="http://schemas.openxmlformats.org/officeDocument/2006/relationships/tags" Target="../tags/tag272.xml" /><Relationship Id="rId16" Type="http://schemas.openxmlformats.org/officeDocument/2006/relationships/tags" Target="../tags/tag273.xml" /><Relationship Id="rId17" Type="http://schemas.openxmlformats.org/officeDocument/2006/relationships/tags" Target="../tags/tag274.xml" /><Relationship Id="rId2" Type="http://schemas.openxmlformats.org/officeDocument/2006/relationships/tags" Target="../tags/tag259.xml" /><Relationship Id="rId3" Type="http://schemas.openxmlformats.org/officeDocument/2006/relationships/tags" Target="../tags/tag260.xml" /><Relationship Id="rId4" Type="http://schemas.openxmlformats.org/officeDocument/2006/relationships/tags" Target="../tags/tag261.xml" /><Relationship Id="rId5" Type="http://schemas.openxmlformats.org/officeDocument/2006/relationships/tags" Target="../tags/tag262.xml" /><Relationship Id="rId6" Type="http://schemas.openxmlformats.org/officeDocument/2006/relationships/tags" Target="../tags/tag263.xml" /><Relationship Id="rId7" Type="http://schemas.openxmlformats.org/officeDocument/2006/relationships/tags" Target="../tags/tag264.xml" /><Relationship Id="rId8" Type="http://schemas.openxmlformats.org/officeDocument/2006/relationships/tags" Target="../tags/tag265.xml" /><Relationship Id="rId9" Type="http://schemas.openxmlformats.org/officeDocument/2006/relationships/tags" Target="../tags/tag26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3.xml" /><Relationship Id="rId11" Type="http://schemas.openxmlformats.org/officeDocument/2006/relationships/tags" Target="../tags/tag284.xml" /><Relationship Id="rId12" Type="http://schemas.openxmlformats.org/officeDocument/2006/relationships/tags" Target="../tags/tag285.xml" /><Relationship Id="rId13" Type="http://schemas.openxmlformats.org/officeDocument/2006/relationships/tags" Target="../tags/tag286.xml" /><Relationship Id="rId14" Type="http://schemas.openxmlformats.org/officeDocument/2006/relationships/tags" Target="../tags/tag287.xml" /><Relationship Id="rId15" Type="http://schemas.openxmlformats.org/officeDocument/2006/relationships/tags" Target="../tags/tag288.xml" /><Relationship Id="rId16" Type="http://schemas.openxmlformats.org/officeDocument/2006/relationships/tags" Target="../tags/tag289.xml" /><Relationship Id="rId17" Type="http://schemas.openxmlformats.org/officeDocument/2006/relationships/tags" Target="../tags/tag290.xml" /><Relationship Id="rId18" Type="http://schemas.openxmlformats.org/officeDocument/2006/relationships/tags" Target="../tags/tag291.xml" /><Relationship Id="rId19" Type="http://schemas.openxmlformats.org/officeDocument/2006/relationships/tags" Target="../tags/tag292.xml" /><Relationship Id="rId2" Type="http://schemas.openxmlformats.org/officeDocument/2006/relationships/tags" Target="../tags/tag275.xml" /><Relationship Id="rId20" Type="http://schemas.openxmlformats.org/officeDocument/2006/relationships/tags" Target="../tags/tag293.xml" /><Relationship Id="rId21" Type="http://schemas.openxmlformats.org/officeDocument/2006/relationships/tags" Target="../tags/tag294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tags" Target="../tags/tag278.xml" /><Relationship Id="rId6" Type="http://schemas.openxmlformats.org/officeDocument/2006/relationships/tags" Target="../tags/tag279.xml" /><Relationship Id="rId7" Type="http://schemas.openxmlformats.org/officeDocument/2006/relationships/tags" Target="../tags/tag280.xml" /><Relationship Id="rId8" Type="http://schemas.openxmlformats.org/officeDocument/2006/relationships/tags" Target="../tags/tag281.xml" /><Relationship Id="rId9" Type="http://schemas.openxmlformats.org/officeDocument/2006/relationships/tags" Target="../tags/tag28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5312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餐饮卫生安全保障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汇报人：XXX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项标题"/>
          <p:cNvSpPr txBox="1"/>
          <p:nvPr>
            <p:custDataLst>
              <p:tags r:id="rId3"/>
            </p:custDataLst>
          </p:nvPr>
        </p:nvSpPr>
        <p:spPr>
          <a:xfrm>
            <a:off x="7157593" y="785668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添加目录项标题</a:t>
            </a:r>
            <a:endParaRPr lang="en-US" altLang="zh-CN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40" name="Ellipse 66_#color-2050&amp;12710"/>
          <p:cNvSpPr/>
          <p:nvPr>
            <p:custDataLst>
              <p:tags r:id="rId4"/>
            </p:custDataLst>
          </p:nvPr>
        </p:nvSpPr>
        <p:spPr>
          <a:xfrm>
            <a:off x="6274689" y="658192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@mix!m0_序号_01-2050-12354"/>
          <p:cNvSpPr/>
          <p:nvPr>
            <p:custDataLst>
              <p:tags r:id="rId5"/>
            </p:custDataLst>
          </p:nvPr>
        </p:nvSpPr>
        <p:spPr>
          <a:xfrm>
            <a:off x="6347841" y="74048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10000"/>
              </a:lnSpc>
              <a:buNone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</a:rPr>
              <a:t>01</a:t>
            </a:r>
            <a:endParaRPr lang="zh-CN" alt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</a:endParaRPr>
          </a:p>
        </p:txBody>
      </p:sp>
      <p:sp>
        <p:nvSpPr>
          <p:cNvPr id="1048844" name="Ellipse 68_#color-2050&amp;12711"/>
          <p:cNvSpPr/>
          <p:nvPr>
            <p:custDataLst>
              <p:tags r:id="rId6"/>
            </p:custDataLst>
          </p:nvPr>
        </p:nvSpPr>
        <p:spPr>
          <a:xfrm>
            <a:off x="6630797" y="1611423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@mix!m0_序号_02-2050-12355"/>
          <p:cNvSpPr/>
          <p:nvPr>
            <p:custDataLst>
              <p:tags r:id="rId7"/>
            </p:custDataLst>
          </p:nvPr>
        </p:nvSpPr>
        <p:spPr>
          <a:xfrm>
            <a:off x="6703949" y="1684575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02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48" name="项标题"/>
          <p:cNvSpPr txBox="1"/>
          <p:nvPr>
            <p:custDataLst>
              <p:tags r:id="rId8"/>
            </p:custDataLst>
          </p:nvPr>
        </p:nvSpPr>
        <p:spPr>
          <a:xfrm>
            <a:off x="7513701" y="173889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餐饮卫生安全的重要性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0" name="@mix!m0_序号_03-2050-12356"/>
          <p:cNvSpPr/>
          <p:nvPr>
            <p:custDataLst>
              <p:tags r:id="rId9"/>
            </p:custDataLst>
          </p:nvPr>
        </p:nvSpPr>
        <p:spPr>
          <a:xfrm>
            <a:off x="6869049" y="3591037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04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52" name="Ellipse 70_#color-2050&amp;12709"/>
          <p:cNvSpPr/>
          <p:nvPr>
            <p:custDataLst>
              <p:tags r:id="rId10"/>
            </p:custDataLst>
          </p:nvPr>
        </p:nvSpPr>
        <p:spPr>
          <a:xfrm>
            <a:off x="6795897" y="3517885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项标题"/>
          <p:cNvSpPr txBox="1"/>
          <p:nvPr>
            <p:custDataLst>
              <p:tags r:id="rId11"/>
            </p:custDataLst>
          </p:nvPr>
        </p:nvSpPr>
        <p:spPr>
          <a:xfrm>
            <a:off x="7678801" y="3640789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餐饮卫生安全监管措施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56" name="Ellipse 72_#color-2050&amp;12712"/>
          <p:cNvSpPr/>
          <p:nvPr>
            <p:custDataLst>
              <p:tags r:id="rId12"/>
            </p:custDataLst>
          </p:nvPr>
        </p:nvSpPr>
        <p:spPr>
          <a:xfrm>
            <a:off x="6232157" y="542434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@mix!m0_序号_04-2050-12357"/>
          <p:cNvSpPr/>
          <p:nvPr>
            <p:custDataLst>
              <p:tags r:id="rId13"/>
            </p:custDataLst>
          </p:nvPr>
        </p:nvSpPr>
        <p:spPr>
          <a:xfrm>
            <a:off x="6305309" y="549749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06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0" name="项标题"/>
          <p:cNvSpPr txBox="1"/>
          <p:nvPr>
            <p:custDataLst>
              <p:tags r:id="rId14"/>
            </p:custDataLst>
          </p:nvPr>
        </p:nvSpPr>
        <p:spPr>
          <a:xfrm>
            <a:off x="7115061" y="554725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加强餐饮卫生安全技术研发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2" name="Ellipse 68_#color-2050&amp;12711"/>
          <p:cNvSpPr/>
          <p:nvPr>
            <p:custDataLst>
              <p:tags r:id="rId15"/>
            </p:custDataLst>
          </p:nvPr>
        </p:nvSpPr>
        <p:spPr>
          <a:xfrm>
            <a:off x="6795897" y="2564654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@mix!m0_序号_02-2050-12355"/>
          <p:cNvSpPr/>
          <p:nvPr>
            <p:custDataLst>
              <p:tags r:id="rId16"/>
            </p:custDataLst>
          </p:nvPr>
        </p:nvSpPr>
        <p:spPr>
          <a:xfrm>
            <a:off x="6869049" y="2637806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03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66" name="项标题"/>
          <p:cNvSpPr txBox="1"/>
          <p:nvPr>
            <p:custDataLst>
              <p:tags r:id="rId17"/>
            </p:custDataLst>
          </p:nvPr>
        </p:nvSpPr>
        <p:spPr>
          <a:xfrm>
            <a:off x="7678801" y="269213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餐饮卫生安全管理体系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  <p:sp>
        <p:nvSpPr>
          <p:cNvPr id="1048868" name="@mix!m0_序号_03-2050-12356"/>
          <p:cNvSpPr/>
          <p:nvPr>
            <p:custDataLst>
              <p:tags r:id="rId18"/>
            </p:custDataLst>
          </p:nvPr>
        </p:nvSpPr>
        <p:spPr>
          <a:xfrm>
            <a:off x="6687362" y="4544268"/>
            <a:ext cx="603504" cy="603504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 lang="en-US" b="1">
                <a:solidFill>
                  <a:srgbClr val="FFFFFF"/>
                </a:solidFill>
                <a:latin typeface="+mn-ea"/>
                <a:cs typeface="微软雅黑" panose="020b0503020204020204" pitchFamily="34" charset="-120"/>
                <a:sym typeface="+mn-ea"/>
              </a:rPr>
              <a:t>05</a:t>
            </a:r>
            <a:endParaRPr lang="en-US" b="1">
              <a:solidFill>
                <a:srgbClr val="FFFFFF"/>
              </a:solidFill>
              <a:latin typeface="+mn-ea"/>
              <a:cs typeface="微软雅黑" panose="020b0503020204020204" pitchFamily="34" charset="-120"/>
              <a:sym typeface="+mn-ea"/>
            </a:endParaRPr>
          </a:p>
        </p:txBody>
      </p:sp>
      <p:sp>
        <p:nvSpPr>
          <p:cNvPr id="1048870" name="Ellipse 70_#color-2050&amp;12709"/>
          <p:cNvSpPr/>
          <p:nvPr>
            <p:custDataLst>
              <p:tags r:id="rId19"/>
            </p:custDataLst>
          </p:nvPr>
        </p:nvSpPr>
        <p:spPr>
          <a:xfrm>
            <a:off x="6614210" y="4471116"/>
            <a:ext cx="758952" cy="758952"/>
          </a:xfrm>
          <a:custGeom>
            <a:rect l="l" t="t" r="r" b="b"/>
            <a:pathLst>
              <a:path w="758952" h="758952">
                <a:moveTo>
                  <a:pt x="384048" y="740664"/>
                </a:moveTo>
                <a:cubicBezTo>
                  <a:pt x="576072" y="740664"/>
                  <a:pt x="740664" y="576072"/>
                  <a:pt x="740664" y="384048"/>
                </a:cubicBezTo>
                <a:cubicBezTo>
                  <a:pt x="740664" y="182880"/>
                  <a:pt x="576072" y="27432"/>
                  <a:pt x="384048" y="27432"/>
                </a:cubicBezTo>
                <a:cubicBezTo>
                  <a:pt x="182880" y="27432"/>
                  <a:pt x="27432" y="182880"/>
                  <a:pt x="27432" y="384048"/>
                </a:cubicBezTo>
                <a:cubicBezTo>
                  <a:pt x="27432" y="576072"/>
                  <a:pt x="182880" y="740664"/>
                  <a:pt x="384048" y="740664"/>
                </a:cubicBezTo>
                <a:moveTo>
                  <a:pt x="384048" y="758952"/>
                </a:moveTo>
                <a:cubicBezTo>
                  <a:pt x="594360" y="758952"/>
                  <a:pt x="758952" y="594360"/>
                  <a:pt x="758952" y="384048"/>
                </a:cubicBezTo>
                <a:cubicBezTo>
                  <a:pt x="758952" y="173736"/>
                  <a:pt x="594360" y="0"/>
                  <a:pt x="384048" y="0"/>
                </a:cubicBezTo>
                <a:cubicBezTo>
                  <a:pt x="173736" y="0"/>
                  <a:pt x="0" y="173736"/>
                  <a:pt x="0" y="384048"/>
                </a:cubicBezTo>
                <a:cubicBezTo>
                  <a:pt x="0" y="594360"/>
                  <a:pt x="173736" y="758952"/>
                  <a:pt x="384048" y="758952"/>
                </a:cubicBezTo>
              </a:path>
            </a:pathLst>
          </a:cu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项标题"/>
          <p:cNvSpPr txBox="1"/>
          <p:nvPr>
            <p:custDataLst>
              <p:tags r:id="rId20"/>
            </p:custDataLst>
          </p:nvPr>
        </p:nvSpPr>
        <p:spPr>
          <a:xfrm>
            <a:off x="7497114" y="4594020"/>
            <a:ext cx="367418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lt"/>
              </a:rPr>
              <a:t>提高餐饮卫生安全意识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lt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餐饮卫生安全的重要性</a:t>
            </a:r>
            <a:endParaRPr lang="zh-CN" altLang="en-US"/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保障消费者健康</a:t>
            </a:r>
            <a:endParaRPr lang="zh-CN" altLang="en-US"/>
          </a:p>
        </p:txBody>
      </p:sp>
      <p:sp>
        <p:nvSpPr>
          <p:cNvPr id="104907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食品安全：确保食品无毒、无害、无污染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员工健康：确保员工身体健康，防止疾病传染给消费者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食品安全管理体系：建立完善的食品安全管理体系，确保食品安全和卫生。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卫生环境：保持餐厅清洁、卫生，防止疾病传播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维护餐饮业声誉</a:t>
            </a:r>
            <a:endParaRPr lang="zh-CN" altLang="en-US"/>
          </a:p>
        </p:txBody>
      </p:sp>
      <p:sp>
        <p:nvSpPr>
          <p:cNvPr id="1049154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4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6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8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0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82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6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8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餐饮卫生安全是餐饮业的生命线，直接影响消费者的信任度和满意度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2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维护餐饮卫生安全可以促进餐饮业的可持续发展，提高市场竞争力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正文"/>
          <p:cNvSpPr txBox="1"/>
          <p:nvPr>
            <p:custDataLst>
              <p:tags r:id="rId29"/>
            </p:custDataLst>
          </p:nvPr>
        </p:nvSpPr>
        <p:spPr>
          <a:xfrm>
            <a:off x="7050351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餐饮卫生安全问题可能导致消费者投诉、媒体曝光，甚至引发法律诉讼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正文"/>
          <p:cNvSpPr txBox="1"/>
          <p:nvPr>
            <p:custDataLst>
              <p:tags r:id="rId30"/>
            </p:custDataLst>
          </p:nvPr>
        </p:nvSpPr>
        <p:spPr>
          <a:xfrm>
            <a:off x="3014508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良好的餐饮卫生安全可以提升餐饮业的品牌形象和声誉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符合法律法规要求</a:t>
            </a:r>
            <a:endParaRPr lang="zh-CN" altLang="en-US"/>
          </a:p>
        </p:txBody>
      </p:sp>
      <p:sp>
        <p:nvSpPr>
          <p:cNvPr id="1049238" name="弧形 58"/>
          <p:cNvSpPr/>
          <p:nvPr>
            <p:custDataLst>
              <p:tags r:id="rId2"/>
            </p:custDataLst>
          </p:nvPr>
        </p:nvSpPr>
        <p:spPr>
          <a:xfrm>
            <a:off x="8078443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弧形 57"/>
          <p:cNvSpPr/>
          <p:nvPr>
            <p:custDataLst>
              <p:tags r:id="rId3"/>
            </p:custDataLst>
          </p:nvPr>
        </p:nvSpPr>
        <p:spPr>
          <a:xfrm>
            <a:off x="694799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椭圆 22"/>
          <p:cNvSpPr/>
          <p:nvPr>
            <p:custDataLst>
              <p:tags r:id="rId4"/>
            </p:custDataLst>
          </p:nvPr>
        </p:nvSpPr>
        <p:spPr>
          <a:xfrm>
            <a:off x="841435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椭圆 23"/>
          <p:cNvSpPr/>
          <p:nvPr>
            <p:custDataLst>
              <p:tags r:id="rId5"/>
            </p:custDataLst>
          </p:nvPr>
        </p:nvSpPr>
        <p:spPr>
          <a:xfrm>
            <a:off x="879456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正文"/>
          <p:cNvSpPr txBox="1"/>
          <p:nvPr>
            <p:custDataLst>
              <p:tags r:id="rId6"/>
            </p:custDataLst>
          </p:nvPr>
        </p:nvSpPr>
        <p:spPr>
          <a:xfrm>
            <a:off x="886008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符合法律法规要求有助于保障消费者的权益和健康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8" name="椭圆 24"/>
          <p:cNvSpPr/>
          <p:nvPr>
            <p:custDataLst>
              <p:tags r:id="rId7"/>
            </p:custDataLst>
          </p:nvPr>
        </p:nvSpPr>
        <p:spPr>
          <a:xfrm>
            <a:off x="6019587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椭圆 25"/>
          <p:cNvSpPr/>
          <p:nvPr>
            <p:custDataLst>
              <p:tags r:id="rId8"/>
            </p:custDataLst>
          </p:nvPr>
        </p:nvSpPr>
        <p:spPr>
          <a:xfrm>
            <a:off x="639887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9"/>
            </p:custDataLst>
          </p:nvPr>
        </p:nvSpPr>
        <p:spPr>
          <a:xfrm>
            <a:off x="6465319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违反法律法规可能会导致罚款、停业等处罚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椭圆 7"/>
          <p:cNvSpPr/>
          <p:nvPr>
            <p:custDataLst>
              <p:tags r:id="rId10"/>
            </p:custDataLst>
          </p:nvPr>
        </p:nvSpPr>
        <p:spPr>
          <a:xfrm>
            <a:off x="3624817" y="2334138"/>
            <a:ext cx="2873724" cy="287372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椭圆 9"/>
          <p:cNvSpPr/>
          <p:nvPr>
            <p:custDataLst>
              <p:tags r:id="rId11"/>
            </p:custDataLst>
          </p:nvPr>
        </p:nvSpPr>
        <p:spPr>
          <a:xfrm>
            <a:off x="4004104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12"/>
            </p:custDataLst>
          </p:nvPr>
        </p:nvSpPr>
        <p:spPr>
          <a:xfrm>
            <a:off x="4070548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遵守法律法规有助于提高餐饮企业的信誉和形象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60" name="椭圆 5"/>
          <p:cNvSpPr/>
          <p:nvPr>
            <p:custDataLst>
              <p:tags r:id="rId13"/>
            </p:custDataLst>
          </p:nvPr>
        </p:nvSpPr>
        <p:spPr>
          <a:xfrm>
            <a:off x="957808" y="2334138"/>
            <a:ext cx="2873724" cy="287372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椭圆 4"/>
          <p:cNvSpPr/>
          <p:nvPr>
            <p:custDataLst>
              <p:tags r:id="rId14"/>
            </p:custDataLst>
          </p:nvPr>
        </p:nvSpPr>
        <p:spPr>
          <a:xfrm>
            <a:off x="133709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15"/>
            </p:custDataLst>
          </p:nvPr>
        </p:nvSpPr>
        <p:spPr>
          <a:xfrm>
            <a:off x="140354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餐饮卫生安全是法律法规的基本要求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餐饮卫生安全管理体系</a:t>
            </a:r>
            <a:endParaRPr lang="zh-CN" altLang="en-US"/>
          </a:p>
        </p:txBody>
      </p:sp>
      <p:sp>
        <p:nvSpPr>
          <p:cNvPr id="10493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建立卫生管理制度</a:t>
            </a:r>
            <a:endParaRPr lang="zh-CN" altLang="en-US"/>
          </a:p>
        </p:txBody>
      </p:sp>
      <p:sp>
        <p:nvSpPr>
          <p:cNvPr id="1049400" name="椭圆 262"/>
          <p:cNvSpPr/>
          <p:nvPr>
            <p:custDataLst>
              <p:tags r:id="rId2"/>
            </p:custDataLst>
          </p:nvPr>
        </p:nvSpPr>
        <p:spPr>
          <a:xfrm>
            <a:off x="2472706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3"/>
          <p:cNvSpPr/>
          <p:nvPr>
            <p:custDataLst>
              <p:tags r:id="rId3"/>
            </p:custDataLst>
          </p:nvPr>
        </p:nvSpPr>
        <p:spPr>
          <a:xfrm>
            <a:off x="3311791" y="4098526"/>
            <a:ext cx="5492050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4" name="椭圆 264"/>
          <p:cNvSpPr/>
          <p:nvPr>
            <p:custDataLst>
              <p:tags r:id="rId4"/>
            </p:custDataLst>
          </p:nvPr>
        </p:nvSpPr>
        <p:spPr>
          <a:xfrm>
            <a:off x="4097468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5"/>
          <p:cNvSpPr/>
          <p:nvPr>
            <p:custDataLst>
              <p:tags r:id="rId5"/>
            </p:custDataLst>
          </p:nvPr>
        </p:nvSpPr>
        <p:spPr>
          <a:xfrm>
            <a:off x="4761529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6"/>
          <p:cNvSpPr/>
          <p:nvPr>
            <p:custDataLst>
              <p:tags r:id="rId6"/>
            </p:custDataLst>
          </p:nvPr>
        </p:nvSpPr>
        <p:spPr>
          <a:xfrm>
            <a:off x="5442320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5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68"/>
          <p:cNvSpPr/>
          <p:nvPr>
            <p:custDataLst>
              <p:tags r:id="rId8"/>
            </p:custDataLst>
          </p:nvPr>
        </p:nvSpPr>
        <p:spPr>
          <a:xfrm flipV="1">
            <a:off x="2831119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9"/>
          <p:cNvSpPr/>
          <p:nvPr>
            <p:custDataLst>
              <p:tags r:id="rId9"/>
            </p:custDataLst>
          </p:nvPr>
        </p:nvSpPr>
        <p:spPr>
          <a:xfrm flipV="1">
            <a:off x="2872301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0"/>
          <p:cNvSpPr/>
          <p:nvPr>
            <p:custDataLst>
              <p:tags r:id="rId10"/>
            </p:custDataLst>
          </p:nvPr>
        </p:nvSpPr>
        <p:spPr>
          <a:xfrm flipV="1">
            <a:off x="7762672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4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6" name="椭圆 272"/>
          <p:cNvSpPr/>
          <p:nvPr>
            <p:custDataLst>
              <p:tags r:id="rId12"/>
            </p:custDataLst>
          </p:nvPr>
        </p:nvSpPr>
        <p:spPr>
          <a:xfrm flipV="1">
            <a:off x="4044060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4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29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5"/>
          <p:cNvSpPr/>
          <p:nvPr>
            <p:custDataLst>
              <p:tags r:id="rId15"/>
            </p:custDataLst>
          </p:nvPr>
        </p:nvSpPr>
        <p:spPr>
          <a:xfrm flipV="1">
            <a:off x="7026543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0" name="椭圆 276"/>
          <p:cNvSpPr/>
          <p:nvPr>
            <p:custDataLst>
              <p:tags r:id="rId16"/>
            </p:custDataLst>
          </p:nvPr>
        </p:nvSpPr>
        <p:spPr>
          <a:xfrm flipV="1">
            <a:off x="7067725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2" name="椭圆 277"/>
          <p:cNvSpPr/>
          <p:nvPr>
            <p:custDataLst>
              <p:tags r:id="rId17"/>
            </p:custDataLst>
          </p:nvPr>
        </p:nvSpPr>
        <p:spPr>
          <a:xfrm flipV="1">
            <a:off x="3796324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5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4" name="椭圆 279"/>
          <p:cNvSpPr/>
          <p:nvPr>
            <p:custDataLst>
              <p:tags r:id="rId19"/>
            </p:custDataLst>
          </p:nvPr>
        </p:nvSpPr>
        <p:spPr>
          <a:xfrm flipV="1">
            <a:off x="8493654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48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6" name="椭圆 281"/>
          <p:cNvSpPr/>
          <p:nvPr>
            <p:custDataLst>
              <p:tags r:id="rId21"/>
            </p:custDataLst>
          </p:nvPr>
        </p:nvSpPr>
        <p:spPr>
          <a:xfrm flipV="1">
            <a:off x="4968726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0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图形 15"/>
          <p:cNvSpPr/>
          <p:nvPr>
            <p:custDataLst>
              <p:tags r:id="rId23"/>
            </p:custDataLst>
          </p:nvPr>
        </p:nvSpPr>
        <p:spPr>
          <a:xfrm>
            <a:off x="5035004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图形 19"/>
          <p:cNvSpPr/>
          <p:nvPr>
            <p:custDataLst>
              <p:tags r:id="rId24"/>
            </p:custDataLst>
          </p:nvPr>
        </p:nvSpPr>
        <p:spPr>
          <a:xfrm>
            <a:off x="8560575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2" name="图形 27"/>
          <p:cNvSpPr/>
          <p:nvPr>
            <p:custDataLst>
              <p:tags r:id="rId25"/>
            </p:custDataLst>
          </p:nvPr>
        </p:nvSpPr>
        <p:spPr>
          <a:xfrm>
            <a:off x="4145728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任意多边形: 形状 286"/>
          <p:cNvSpPr/>
          <p:nvPr>
            <p:custDataLst>
              <p:tags r:id="rId26"/>
            </p:custDataLst>
          </p:nvPr>
        </p:nvSpPr>
        <p:spPr>
          <a:xfrm>
            <a:off x="5433311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27"/>
            </p:custDataLst>
          </p:nvPr>
        </p:nvSpPr>
        <p:spPr>
          <a:xfrm>
            <a:off x="694799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制定卫生标准和规范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8"/>
            </p:custDataLst>
          </p:nvPr>
        </p:nvSpPr>
        <p:spPr>
          <a:xfrm>
            <a:off x="937006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建立食品安全事故应急预案和处理机制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正文"/>
          <p:cNvSpPr txBox="1"/>
          <p:nvPr>
            <p:custDataLst>
              <p:tags r:id="rId29"/>
            </p:custDataLst>
          </p:nvPr>
        </p:nvSpPr>
        <p:spPr>
          <a:xfrm>
            <a:off x="8209884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确保食品原料和加工过程的卫生安全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30"/>
            </p:custDataLst>
          </p:nvPr>
        </p:nvSpPr>
        <p:spPr>
          <a:xfrm>
            <a:off x="1854975" y="2645571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建立卫生检查和监督机制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31"/>
            </p:custDataLst>
          </p:nvPr>
        </p:nvSpPr>
        <p:spPr>
          <a:xfrm>
            <a:off x="6442916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定期对餐饮场所进行清洁和消毒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32"/>
            </p:custDataLst>
          </p:nvPr>
        </p:nvSpPr>
        <p:spPr>
          <a:xfrm>
            <a:off x="3621944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培训员工卫生知识和技能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食品采购与储存管理</a:t>
            </a:r>
            <a:endParaRPr lang="zh-CN" altLang="en-US"/>
          </a:p>
        </p:txBody>
      </p:sp>
      <p:sp>
        <p:nvSpPr>
          <p:cNvPr id="10494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4780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633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食品采购：选择信誉良好的供应商，确保食品质量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2"/>
          <p:cNvSpPr/>
          <p:nvPr>
            <p:custDataLst>
              <p:tags r:id="rId4"/>
            </p:custDataLst>
          </p:nvPr>
        </p:nvSpPr>
        <p:spPr>
          <a:xfrm>
            <a:off x="1449356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114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2037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食品验收：对采购的食品进行验收，确保符合卫生标准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矩形 43"/>
          <p:cNvSpPr/>
          <p:nvPr>
            <p:custDataLst>
              <p:tags r:id="rId7"/>
            </p:custDataLst>
          </p:nvPr>
        </p:nvSpPr>
        <p:spPr>
          <a:xfrm>
            <a:off x="3965719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685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840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食品储存：建立完善的食品储存制度，确保食品新鲜度和安全性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4"/>
          <p:cNvSpPr/>
          <p:nvPr>
            <p:custDataLst>
              <p:tags r:id="rId10"/>
            </p:custDataLst>
          </p:nvPr>
        </p:nvSpPr>
        <p:spPr>
          <a:xfrm>
            <a:off x="6480772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2559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410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食品追溯：建立食品追溯体系，确保食品来源可追溯，保障食品安全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矩形 45"/>
          <p:cNvSpPr/>
          <p:nvPr>
            <p:custDataLst>
              <p:tags r:id="rId13"/>
            </p:custDataLst>
          </p:nvPr>
        </p:nvSpPr>
        <p:spPr>
          <a:xfrm>
            <a:off x="8997135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食品加工过程的卫生管理</a:t>
            </a:r>
            <a:endParaRPr lang="zh-CN" altLang="en-US"/>
          </a:p>
        </p:txBody>
      </p:sp>
      <p:sp>
        <p:nvSpPr>
          <p:cNvPr id="1049552" name="矩形 3"/>
          <p:cNvSpPr/>
          <p:nvPr>
            <p:custDataLst>
              <p:tags r:id="rId2"/>
            </p:custDataLst>
          </p:nvPr>
        </p:nvSpPr>
        <p:spPr>
          <a:xfrm>
            <a:off x="1053494" y="1708505"/>
            <a:ext cx="4842230" cy="12224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4" name="矩形 13"/>
          <p:cNvSpPr/>
          <p:nvPr>
            <p:custDataLst>
              <p:tags r:id="rId3"/>
            </p:custDataLst>
          </p:nvPr>
        </p:nvSpPr>
        <p:spPr>
          <a:xfrm>
            <a:off x="694799" y="1708505"/>
            <a:ext cx="174927" cy="12224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6" name="文本框 4"/>
          <p:cNvSpPr txBox="1"/>
          <p:nvPr>
            <p:custDataLst>
              <p:tags r:id="rId4"/>
            </p:custDataLst>
          </p:nvPr>
        </p:nvSpPr>
        <p:spPr>
          <a:xfrm>
            <a:off x="1238525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原料采购：选择信誉良好的供应商，确保原料质量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8" name="矩形 39"/>
          <p:cNvSpPr/>
          <p:nvPr>
            <p:custDataLst>
              <p:tags r:id="rId5"/>
            </p:custDataLst>
          </p:nvPr>
        </p:nvSpPr>
        <p:spPr>
          <a:xfrm>
            <a:off x="1053494" y="3159703"/>
            <a:ext cx="4842230" cy="12224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0" name="矩形 5"/>
          <p:cNvSpPr/>
          <p:nvPr>
            <p:custDataLst>
              <p:tags r:id="rId6"/>
            </p:custDataLst>
          </p:nvPr>
        </p:nvSpPr>
        <p:spPr>
          <a:xfrm>
            <a:off x="694799" y="3159703"/>
            <a:ext cx="174927" cy="12224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文本框 41"/>
          <p:cNvSpPr txBox="1"/>
          <p:nvPr>
            <p:custDataLst>
              <p:tags r:id="rId7"/>
            </p:custDataLst>
          </p:nvPr>
        </p:nvSpPr>
        <p:spPr>
          <a:xfrm>
            <a:off x="1238525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原料储存：按照要求进行储存，避免交叉污染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4" name="矩形 12"/>
          <p:cNvSpPr/>
          <p:nvPr>
            <p:custDataLst>
              <p:tags r:id="rId8"/>
            </p:custDataLst>
          </p:nvPr>
        </p:nvSpPr>
        <p:spPr>
          <a:xfrm>
            <a:off x="1053494" y="4610902"/>
            <a:ext cx="4842230" cy="12224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矩形 17"/>
          <p:cNvSpPr/>
          <p:nvPr>
            <p:custDataLst>
              <p:tags r:id="rId9"/>
            </p:custDataLst>
          </p:nvPr>
        </p:nvSpPr>
        <p:spPr>
          <a:xfrm>
            <a:off x="694799" y="4610902"/>
            <a:ext cx="174927" cy="12224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文本框 19"/>
          <p:cNvSpPr txBox="1"/>
          <p:nvPr>
            <p:custDataLst>
              <p:tags r:id="rId10"/>
            </p:custDataLst>
          </p:nvPr>
        </p:nvSpPr>
        <p:spPr>
          <a:xfrm>
            <a:off x="1238525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加工过程：严格按照卫生标准进行操作，保证食品卫生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9"/>
          <p:cNvSpPr/>
          <p:nvPr>
            <p:custDataLst>
              <p:tags r:id="rId11"/>
            </p:custDataLst>
          </p:nvPr>
        </p:nvSpPr>
        <p:spPr>
          <a:xfrm>
            <a:off x="6652417" y="1708505"/>
            <a:ext cx="4842230" cy="12224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矩形 26"/>
          <p:cNvSpPr/>
          <p:nvPr>
            <p:custDataLst>
              <p:tags r:id="rId12"/>
            </p:custDataLst>
          </p:nvPr>
        </p:nvSpPr>
        <p:spPr>
          <a:xfrm>
            <a:off x="6293723" y="1708505"/>
            <a:ext cx="174927" cy="12224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文本框 27"/>
          <p:cNvSpPr txBox="1"/>
          <p:nvPr>
            <p:custDataLst>
              <p:tags r:id="rId13"/>
            </p:custDataLst>
          </p:nvPr>
        </p:nvSpPr>
        <p:spPr>
          <a:xfrm>
            <a:off x="6837448" y="1813966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成品储存：按照要求进行储存，避免二次污染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矩形 64"/>
          <p:cNvSpPr/>
          <p:nvPr>
            <p:custDataLst>
              <p:tags r:id="rId14"/>
            </p:custDataLst>
          </p:nvPr>
        </p:nvSpPr>
        <p:spPr>
          <a:xfrm>
            <a:off x="6652417" y="3159703"/>
            <a:ext cx="4842230" cy="1222435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矩形 65"/>
          <p:cNvSpPr/>
          <p:nvPr>
            <p:custDataLst>
              <p:tags r:id="rId15"/>
            </p:custDataLst>
          </p:nvPr>
        </p:nvSpPr>
        <p:spPr>
          <a:xfrm>
            <a:off x="6293723" y="3159703"/>
            <a:ext cx="174927" cy="1222435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文本框 66"/>
          <p:cNvSpPr txBox="1"/>
          <p:nvPr>
            <p:custDataLst>
              <p:tags r:id="rId16"/>
            </p:custDataLst>
          </p:nvPr>
        </p:nvSpPr>
        <p:spPr>
          <a:xfrm>
            <a:off x="6837448" y="3265164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食品运输：确保运输过程中的卫生和安全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2" name="矩形 67"/>
          <p:cNvSpPr/>
          <p:nvPr>
            <p:custDataLst>
              <p:tags r:id="rId17"/>
            </p:custDataLst>
          </p:nvPr>
        </p:nvSpPr>
        <p:spPr>
          <a:xfrm>
            <a:off x="6652417" y="4610902"/>
            <a:ext cx="4842230" cy="1222435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矩形 68"/>
          <p:cNvSpPr/>
          <p:nvPr>
            <p:custDataLst>
              <p:tags r:id="rId18"/>
            </p:custDataLst>
          </p:nvPr>
        </p:nvSpPr>
        <p:spPr>
          <a:xfrm>
            <a:off x="6293723" y="4610902"/>
            <a:ext cx="174927" cy="1222435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文本框 69"/>
          <p:cNvSpPr txBox="1"/>
          <p:nvPr>
            <p:custDataLst>
              <p:tags r:id="rId19"/>
            </p:custDataLst>
          </p:nvPr>
        </p:nvSpPr>
        <p:spPr>
          <a:xfrm>
            <a:off x="6837448" y="4716363"/>
            <a:ext cx="4548330" cy="10112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食品销售：确保销售过程中的卫生和安全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食品留样与检测管理</a:t>
            </a:r>
            <a:endParaRPr lang="zh-CN" altLang="en-US"/>
          </a:p>
        </p:txBody>
      </p:sp>
      <p:sp>
        <p:nvSpPr>
          <p:cNvPr id="1049628" name="圆角矩形 3"/>
          <p:cNvSpPr/>
          <p:nvPr>
            <p:custDataLst>
              <p:tags r:id="rId2"/>
            </p:custDataLst>
          </p:nvPr>
        </p:nvSpPr>
        <p:spPr>
          <a:xfrm rot="16200000">
            <a:off x="2764302" y="1152866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0" name="圆角矩形 4"/>
          <p:cNvSpPr/>
          <p:nvPr>
            <p:custDataLst>
              <p:tags r:id="rId3"/>
            </p:custDataLst>
          </p:nvPr>
        </p:nvSpPr>
        <p:spPr>
          <a:xfrm rot="16200000">
            <a:off x="2764302" y="-229975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11"/>
          <p:cNvSpPr/>
          <p:nvPr>
            <p:custDataLst>
              <p:tags r:id="rId4"/>
            </p:custDataLst>
          </p:nvPr>
        </p:nvSpPr>
        <p:spPr>
          <a:xfrm rot="16200000">
            <a:off x="8320418" y="-233148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圆角矩形 10"/>
          <p:cNvSpPr/>
          <p:nvPr>
            <p:custDataLst>
              <p:tags r:id="rId5"/>
            </p:custDataLst>
          </p:nvPr>
        </p:nvSpPr>
        <p:spPr>
          <a:xfrm rot="16200000">
            <a:off x="2764302" y="2531900"/>
            <a:ext cx="1105246" cy="52428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31"/>
          <p:cNvSpPr/>
          <p:nvPr>
            <p:custDataLst>
              <p:tags r:id="rId6"/>
            </p:custDataLst>
          </p:nvPr>
        </p:nvSpPr>
        <p:spPr>
          <a:xfrm rot="16200000">
            <a:off x="8320418" y="1148424"/>
            <a:ext cx="1105246" cy="52432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8" name="圆角矩形 34"/>
          <p:cNvSpPr/>
          <p:nvPr>
            <p:custDataLst>
              <p:tags r:id="rId7"/>
            </p:custDataLst>
          </p:nvPr>
        </p:nvSpPr>
        <p:spPr>
          <a:xfrm rot="16200000">
            <a:off x="8320418" y="2529996"/>
            <a:ext cx="1105246" cy="524321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文本框 5"/>
          <p:cNvSpPr txBox="1"/>
          <p:nvPr>
            <p:custDataLst>
              <p:tags r:id="rId8"/>
            </p:custDataLst>
          </p:nvPr>
        </p:nvSpPr>
        <p:spPr>
          <a:xfrm>
            <a:off x="6442571" y="460013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检测频率：定期检测，确保食品安全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2" name="文本框 6"/>
          <p:cNvSpPr txBox="1"/>
          <p:nvPr>
            <p:custDataLst>
              <p:tags r:id="rId9"/>
            </p:custDataLst>
          </p:nvPr>
        </p:nvSpPr>
        <p:spPr>
          <a:xfrm>
            <a:off x="6442571" y="3218561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检测方法：感官检测、理化检测、微生物检测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4" name="文本框 13"/>
          <p:cNvSpPr txBox="1"/>
          <p:nvPr>
            <p:custDataLst>
              <p:tags r:id="rId10"/>
            </p:custDataLst>
          </p:nvPr>
        </p:nvSpPr>
        <p:spPr>
          <a:xfrm>
            <a:off x="886455" y="4600768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留样数量：不少于100克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6" name="文本框 14"/>
          <p:cNvSpPr txBox="1"/>
          <p:nvPr>
            <p:custDataLst>
              <p:tags r:id="rId11"/>
            </p:custDataLst>
          </p:nvPr>
        </p:nvSpPr>
        <p:spPr>
          <a:xfrm>
            <a:off x="6442571" y="1836989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留样容器：无毒、无异味、密封性好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48" name="文本框 15"/>
          <p:cNvSpPr txBox="1"/>
          <p:nvPr>
            <p:custDataLst>
              <p:tags r:id="rId12"/>
            </p:custDataLst>
          </p:nvPr>
        </p:nvSpPr>
        <p:spPr>
          <a:xfrm>
            <a:off x="886455" y="1838893"/>
            <a:ext cx="5022690" cy="1105246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食品留样目的：确保食品安全，防止食物中毒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0" name="文本框 16"/>
          <p:cNvSpPr txBox="1"/>
          <p:nvPr>
            <p:custDataLst>
              <p:tags r:id="rId13"/>
            </p:custDataLst>
          </p:nvPr>
        </p:nvSpPr>
        <p:spPr>
          <a:xfrm>
            <a:off x="886455" y="3223004"/>
            <a:ext cx="5022690" cy="110433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留样时间：不少于48小时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2" name="圆角矩形 7"/>
          <p:cNvSpPr/>
          <p:nvPr>
            <p:custDataLst>
              <p:tags r:id="rId14"/>
            </p:custDataLst>
          </p:nvPr>
        </p:nvSpPr>
        <p:spPr>
          <a:xfrm rot="16200000">
            <a:off x="201063" y="371610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4" name="圆角矩形 8"/>
          <p:cNvSpPr/>
          <p:nvPr>
            <p:custDataLst>
              <p:tags r:id="rId15"/>
            </p:custDataLst>
          </p:nvPr>
        </p:nvSpPr>
        <p:spPr>
          <a:xfrm rot="16200000">
            <a:off x="201063" y="233326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56" name="圆角矩形 12"/>
          <p:cNvSpPr/>
          <p:nvPr>
            <p:custDataLst>
              <p:tags r:id="rId16"/>
            </p:custDataLst>
          </p:nvPr>
        </p:nvSpPr>
        <p:spPr>
          <a:xfrm rot="16200000">
            <a:off x="5757180" y="2330725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58" name="圆角矩形 27"/>
          <p:cNvSpPr/>
          <p:nvPr>
            <p:custDataLst>
              <p:tags r:id="rId17"/>
            </p:custDataLst>
          </p:nvPr>
        </p:nvSpPr>
        <p:spPr>
          <a:xfrm rot="16200000">
            <a:off x="201063" y="5094504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0" name="圆角矩形 32"/>
          <p:cNvSpPr/>
          <p:nvPr>
            <p:custDataLst>
              <p:tags r:id="rId18"/>
            </p:custDataLst>
          </p:nvPr>
        </p:nvSpPr>
        <p:spPr>
          <a:xfrm rot="16200000">
            <a:off x="5757180" y="3712297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2" name="圆角矩形 35"/>
          <p:cNvSpPr/>
          <p:nvPr>
            <p:custDataLst>
              <p:tags r:id="rId19"/>
            </p:custDataLst>
          </p:nvPr>
        </p:nvSpPr>
        <p:spPr>
          <a:xfrm rot="16200000">
            <a:off x="5757180" y="5093870"/>
            <a:ext cx="1103427" cy="11550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餐饮卫生安全监管措施</a:t>
            </a:r>
            <a:endParaRPr lang="zh-CN" altLang="en-US"/>
          </a:p>
        </p:txBody>
      </p:sp>
      <p:sp>
        <p:nvSpPr>
          <p:cNvPr id="10497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定期检查与评估</a:t>
            </a:r>
            <a:endParaRPr lang="zh-CN" altLang="en-US"/>
          </a:p>
        </p:txBody>
      </p:sp>
      <p:sp>
        <p:nvSpPr>
          <p:cNvPr id="1049798" name="对角圆角矩形 15"/>
          <p:cNvSpPr/>
          <p:nvPr>
            <p:custDataLst>
              <p:tags r:id="rId2"/>
            </p:custDataLst>
          </p:nvPr>
        </p:nvSpPr>
        <p:spPr>
          <a:xfrm>
            <a:off x="1449258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0" name="对角圆角矩形 16"/>
          <p:cNvSpPr/>
          <p:nvPr>
            <p:custDataLst>
              <p:tags r:id="rId3"/>
            </p:custDataLst>
          </p:nvPr>
        </p:nvSpPr>
        <p:spPr>
          <a:xfrm>
            <a:off x="1449258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2" name="直角三角形 17"/>
          <p:cNvSpPr/>
          <p:nvPr>
            <p:custDataLst>
              <p:tags r:id="rId4"/>
            </p:custDataLst>
          </p:nvPr>
        </p:nvSpPr>
        <p:spPr>
          <a:xfrm>
            <a:off x="2014865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4" name="文本框 27"/>
          <p:cNvSpPr txBox="1"/>
          <p:nvPr>
            <p:custDataLst>
              <p:tags r:id="rId5"/>
            </p:custDataLst>
          </p:nvPr>
        </p:nvSpPr>
        <p:spPr>
          <a:xfrm>
            <a:off x="2051397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评估结果：对检查结果进行评估，对不符合标准的地方进行整改和处罚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6" name="对角圆角矩形 52"/>
          <p:cNvSpPr/>
          <p:nvPr>
            <p:custDataLst>
              <p:tags r:id="rId6"/>
            </p:custDataLst>
          </p:nvPr>
        </p:nvSpPr>
        <p:spPr>
          <a:xfrm>
            <a:off x="1449258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08" name="对角圆角矩形 53"/>
          <p:cNvSpPr/>
          <p:nvPr>
            <p:custDataLst>
              <p:tags r:id="rId7"/>
            </p:custDataLst>
          </p:nvPr>
        </p:nvSpPr>
        <p:spPr>
          <a:xfrm>
            <a:off x="1449258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0" name="直角三角形 54"/>
          <p:cNvSpPr/>
          <p:nvPr>
            <p:custDataLst>
              <p:tags r:id="rId8"/>
            </p:custDataLst>
          </p:nvPr>
        </p:nvSpPr>
        <p:spPr>
          <a:xfrm>
            <a:off x="2014865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2" name="文本框 56"/>
          <p:cNvSpPr txBox="1"/>
          <p:nvPr>
            <p:custDataLst>
              <p:tags r:id="rId9"/>
            </p:custDataLst>
          </p:nvPr>
        </p:nvSpPr>
        <p:spPr>
          <a:xfrm>
            <a:off x="2051397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定期检查：对餐饮场所进行定期的卫生检查，确保卫生标准得到严格执行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对角圆角矩形 5"/>
          <p:cNvSpPr/>
          <p:nvPr>
            <p:custDataLst>
              <p:tags r:id="rId10"/>
            </p:custDataLst>
          </p:nvPr>
        </p:nvSpPr>
        <p:spPr>
          <a:xfrm>
            <a:off x="1449258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6" name="对角圆角矩形 6"/>
          <p:cNvSpPr/>
          <p:nvPr>
            <p:custDataLst>
              <p:tags r:id="rId11"/>
            </p:custDataLst>
          </p:nvPr>
        </p:nvSpPr>
        <p:spPr>
          <a:xfrm>
            <a:off x="1449258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18" name="直角三角形 7"/>
          <p:cNvSpPr/>
          <p:nvPr>
            <p:custDataLst>
              <p:tags r:id="rId12"/>
            </p:custDataLst>
          </p:nvPr>
        </p:nvSpPr>
        <p:spPr>
          <a:xfrm>
            <a:off x="2014865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0" name="文本框 8"/>
          <p:cNvSpPr txBox="1"/>
          <p:nvPr>
            <p:custDataLst>
              <p:tags r:id="rId13"/>
            </p:custDataLst>
          </p:nvPr>
        </p:nvSpPr>
        <p:spPr>
          <a:xfrm>
            <a:off x="2051397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评估标准：制定详细的评估标准，包括环境卫生、食品卫生、人员卫生等方面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2" name="对角圆角矩形 9"/>
          <p:cNvSpPr/>
          <p:nvPr>
            <p:custDataLst>
              <p:tags r:id="rId14"/>
            </p:custDataLst>
          </p:nvPr>
        </p:nvSpPr>
        <p:spPr>
          <a:xfrm>
            <a:off x="1449258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4" name="对角圆角矩形 10"/>
          <p:cNvSpPr/>
          <p:nvPr>
            <p:custDataLst>
              <p:tags r:id="rId15"/>
            </p:custDataLst>
          </p:nvPr>
        </p:nvSpPr>
        <p:spPr>
          <a:xfrm>
            <a:off x="1449258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6" name="直角三角形 11"/>
          <p:cNvSpPr/>
          <p:nvPr>
            <p:custDataLst>
              <p:tags r:id="rId16"/>
            </p:custDataLst>
          </p:nvPr>
        </p:nvSpPr>
        <p:spPr>
          <a:xfrm>
            <a:off x="2014865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文本框 12"/>
          <p:cNvSpPr txBox="1"/>
          <p:nvPr>
            <p:custDataLst>
              <p:tags r:id="rId17"/>
            </p:custDataLst>
          </p:nvPr>
        </p:nvSpPr>
        <p:spPr>
          <a:xfrm>
            <a:off x="2051397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持续改进：根据评估结果，对餐饮卫生安全监管措施进行持续改进和完善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食品卫生安全培训</a:t>
            </a:r>
            <a:endParaRPr lang="zh-CN" altLang="en-US"/>
          </a:p>
        </p:txBody>
      </p:sp>
      <p:sp>
        <p:nvSpPr>
          <p:cNvPr id="10498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4732" y="1551628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5553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4" name="任意多边形 18"/>
          <p:cNvSpPr/>
          <p:nvPr>
            <p:custDataLst>
              <p:tags r:id="rId4"/>
            </p:custDataLst>
          </p:nvPr>
        </p:nvSpPr>
        <p:spPr>
          <a:xfrm>
            <a:off x="6435828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6" name="任意多边形 19"/>
          <p:cNvSpPr/>
          <p:nvPr>
            <p:custDataLst>
              <p:tags r:id="rId5"/>
            </p:custDataLst>
          </p:nvPr>
        </p:nvSpPr>
        <p:spPr>
          <a:xfrm flipV="1">
            <a:off x="6310268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631" y="1552259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715" y="4282386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2" name="任意多边形 4"/>
          <p:cNvSpPr/>
          <p:nvPr>
            <p:custDataLst>
              <p:tags r:id="rId8"/>
            </p:custDataLst>
          </p:nvPr>
        </p:nvSpPr>
        <p:spPr>
          <a:xfrm>
            <a:off x="82098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4" name="任意多边形 5"/>
          <p:cNvSpPr/>
          <p:nvPr>
            <p:custDataLst>
              <p:tags r:id="rId9"/>
            </p:custDataLst>
          </p:nvPr>
        </p:nvSpPr>
        <p:spPr>
          <a:xfrm flipV="1">
            <a:off x="694799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89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培训目的：提高员工食品卫生安全意识和技能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5828" y="305140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培训方式：线上培训、线下培训、实操演练等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8926" y="1564878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0378" y="4295005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4" name="任意多边形 11"/>
          <p:cNvSpPr/>
          <p:nvPr>
            <p:custDataLst>
              <p:tags r:id="rId14"/>
            </p:custDataLst>
          </p:nvPr>
        </p:nvSpPr>
        <p:spPr>
          <a:xfrm>
            <a:off x="3700653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6" name="任意多边形 12"/>
          <p:cNvSpPr/>
          <p:nvPr>
            <p:custDataLst>
              <p:tags r:id="rId15"/>
            </p:custDataLst>
          </p:nvPr>
        </p:nvSpPr>
        <p:spPr>
          <a:xfrm flipV="1">
            <a:off x="3575093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9276" y="1589485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0728" y="4318350"/>
            <a:ext cx="800837" cy="220104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2" name="任意多边形 25"/>
          <p:cNvSpPr/>
          <p:nvPr>
            <p:custDataLst>
              <p:tags r:id="rId18"/>
            </p:custDataLst>
          </p:nvPr>
        </p:nvSpPr>
        <p:spPr>
          <a:xfrm>
            <a:off x="9170372" y="2389531"/>
            <a:ext cx="2201044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4" name="任意多边形 26"/>
          <p:cNvSpPr/>
          <p:nvPr>
            <p:custDataLst>
              <p:tags r:id="rId19"/>
            </p:custDataLst>
          </p:nvPr>
        </p:nvSpPr>
        <p:spPr>
          <a:xfrm flipV="1">
            <a:off x="9045444" y="1761104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1003" y="308799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培训效果评估：通过考试、实际操作等方式评估培训效果，确保员工掌握食品卫生安全知识和技能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0653" y="3063388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培训内容：食品卫生法律法规、食品卫生操作规范、食品卫生安全风险识别与控制等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食品卫生安全事故应急处理</a:t>
            </a:r>
            <a:endParaRPr lang="zh-CN" altLang="en-US"/>
          </a:p>
        </p:txBody>
      </p:sp>
      <p:sp>
        <p:nvSpPr>
          <p:cNvPr id="1049950" name="矩形 3"/>
          <p:cNvSpPr/>
          <p:nvPr>
            <p:custDataLst>
              <p:tags r:id="rId2"/>
            </p:custDataLst>
          </p:nvPr>
        </p:nvSpPr>
        <p:spPr>
          <a:xfrm>
            <a:off x="1562839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2" name="矩形 13"/>
          <p:cNvSpPr/>
          <p:nvPr>
            <p:custDataLst>
              <p:tags r:id="rId3"/>
            </p:custDataLst>
          </p:nvPr>
        </p:nvSpPr>
        <p:spPr>
          <a:xfrm>
            <a:off x="1028610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4" name="文本框 4"/>
          <p:cNvSpPr txBox="1"/>
          <p:nvPr>
            <p:custDataLst>
              <p:tags r:id="rId4"/>
            </p:custDataLst>
          </p:nvPr>
        </p:nvSpPr>
        <p:spPr>
          <a:xfrm>
            <a:off x="1837659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建立应急预案：针对可能发生的食品卫生安全事故，制定相应的应急预案，明确应对措施和责任人。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6" name="矩形 39"/>
          <p:cNvSpPr/>
          <p:nvPr>
            <p:custDataLst>
              <p:tags r:id="rId5"/>
            </p:custDataLst>
          </p:nvPr>
        </p:nvSpPr>
        <p:spPr>
          <a:xfrm>
            <a:off x="1562839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58" name="矩形 5"/>
          <p:cNvSpPr/>
          <p:nvPr>
            <p:custDataLst>
              <p:tags r:id="rId6"/>
            </p:custDataLst>
          </p:nvPr>
        </p:nvSpPr>
        <p:spPr>
          <a:xfrm>
            <a:off x="1028610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文本框 41"/>
          <p:cNvSpPr txBox="1"/>
          <p:nvPr>
            <p:custDataLst>
              <p:tags r:id="rId7"/>
            </p:custDataLst>
          </p:nvPr>
        </p:nvSpPr>
        <p:spPr>
          <a:xfrm>
            <a:off x="1837659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快速响应：一旦发生食品卫生安全事故，立即启动应急预案，各部门协同作战，迅速控制事态发展。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矩形 12"/>
          <p:cNvSpPr/>
          <p:nvPr>
            <p:custDataLst>
              <p:tags r:id="rId8"/>
            </p:custDataLst>
          </p:nvPr>
        </p:nvSpPr>
        <p:spPr>
          <a:xfrm>
            <a:off x="1562839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4" name="矩形 17"/>
          <p:cNvSpPr/>
          <p:nvPr>
            <p:custDataLst>
              <p:tags r:id="rId9"/>
            </p:custDataLst>
          </p:nvPr>
        </p:nvSpPr>
        <p:spPr>
          <a:xfrm>
            <a:off x="1028610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文本框 19"/>
          <p:cNvSpPr txBox="1"/>
          <p:nvPr>
            <p:custDataLst>
              <p:tags r:id="rId10"/>
            </p:custDataLst>
          </p:nvPr>
        </p:nvSpPr>
        <p:spPr>
          <a:xfrm>
            <a:off x="1837659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调查处理：对事故进行调查，查明原因，对责任方进行严肃处理，同时采取有效措施防止类似事故再次发生。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8" name="矩形 49"/>
          <p:cNvSpPr/>
          <p:nvPr>
            <p:custDataLst>
              <p:tags r:id="rId11"/>
            </p:custDataLst>
          </p:nvPr>
        </p:nvSpPr>
        <p:spPr>
          <a:xfrm>
            <a:off x="1562839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0" name="矩形 26"/>
          <p:cNvSpPr/>
          <p:nvPr>
            <p:custDataLst>
              <p:tags r:id="rId12"/>
            </p:custDataLst>
          </p:nvPr>
        </p:nvSpPr>
        <p:spPr>
          <a:xfrm>
            <a:off x="1028610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文本框 27"/>
          <p:cNvSpPr txBox="1"/>
          <p:nvPr>
            <p:custDataLst>
              <p:tags r:id="rId13"/>
            </p:custDataLst>
          </p:nvPr>
        </p:nvSpPr>
        <p:spPr>
          <a:xfrm>
            <a:off x="1837659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信息通报：及时向上级主管部门报告事故情况，同时向社会公众发布相关信息，保障公众的知情权。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https://d.book118.com/357153123065006031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5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SLIDE_ID" val="custom20233105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1"/>
  <p:tag name="KSO_WM_UNIT_INDEX" val="1_1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1"/>
  <p:tag name="KSO_WM_UNIT_INDEX" val="1_2_1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4_1"/>
  <p:tag name="KSO_WM_UNIT_INDEX" val="1_4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1"/>
  <p:tag name="KSO_WM_UNIT_INDEX" val="1_6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1"/>
  <p:tag name="KSO_WM_UNIT_INDEX" val="1_3_1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i*1_5_1"/>
  <p:tag name="KSO_WM_UNIT_INDEX" val="1_5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DIAGRAM_VIRTUALLY_FRAME" val="{&quot;height&quot;:435.0477165354331,&quot;left&quot;:490.72102362204726,&quot;top&quot;:51.82614173228346,&quot;width&quot;:403.21503937007884}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0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07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0"/>
  <p:tag name="KSO_WM_UNIT_DIAGRAM_ISNUMVISUAL" val="0"/>
  <p:tag name="KSO_WM_UNIT_DIAGRAM_ISREFERUNIT" val="0"/>
  <p:tag name="KSO_WM_UNIT_HIGHLIGHT" val="0"/>
  <p:tag name="KSO_WM_UNIT_ID" val="custom2023310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05"/>
  <p:tag name="KSO_WM_UNIT_COMPATIBLE" val="1"/>
  <p:tag name="KSO_WM_UNIT_DIAGRAM_ISNUMVISUAL" val="0"/>
  <p:tag name="KSO_WM_UNIT_DIAGRAM_ISREFERUNIT" val="0"/>
  <p:tag name="KSO_WM_UNIT_HIGHLIGHT" val="0"/>
  <p:tag name="KSO_WM_UNIT_ID" val="custom2023310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58.xml><?xml version="1.0" encoding="utf-8"?>
<p:tagLst xmlns:p="http://schemas.openxmlformats.org/presentationml/2006/main">
  <p:tag name="KSO_WM_BEAUTIFY_FLAG" val="#wm#"/>
  <p:tag name="KSO_WM_SLIDE_ID" val="custom2023310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05"/>
  <p:tag name="KSO_WM_TEMPLATE_MASTER_TYPE" val="0"/>
  <p:tag name="KSO_WM_TEMPLATE_SUBCATEGORY" val="29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5">
      <a:dk1>
        <a:srgbClr val="000000"/>
      </a:dk1>
      <a:lt1>
        <a:srgbClr val="FFFFFF"/>
      </a:lt1>
      <a:dk2>
        <a:srgbClr val="44546A"/>
      </a:dk2>
      <a:lt2>
        <a:srgbClr val="FFFFFF"/>
      </a:lt2>
      <a:accent1>
        <a:srgbClr val="776CFD"/>
      </a:accent1>
      <a:accent2>
        <a:srgbClr val="5D95F1"/>
      </a:accent2>
      <a:accent3>
        <a:srgbClr val="655BE6"/>
      </a:accent3>
      <a:accent4>
        <a:srgbClr val="6C95FD"/>
      </a:accent4>
      <a:accent5>
        <a:srgbClr val="64DCBF"/>
      </a:accent5>
      <a:accent6>
        <a:srgbClr val="33C2FF"/>
      </a:accent6>
      <a:hlink>
        <a:srgbClr val="658BD5"/>
      </a:hlink>
      <a:folHlink>
        <a:srgbClr val="A16AA5"/>
      </a:folHlink>
    </a:clrScheme>
    <a:fontScheme name="自定义 32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微软雅黑</vt:lpstr>
      <vt:lpstr>宋体</vt:lpstr>
      <vt:lpstr>Office Theme</vt:lpstr>
      <vt:lpstr>餐饮卫生安全保障</vt:lpstr>
      <vt:lpstr>目录</vt:lpstr>
      <vt:lpstr>添加章节标题</vt:lpstr>
      <vt:lpstr>餐饮卫生安全的重要性</vt:lpstr>
      <vt:lpstr>PowerPoint Presentation</vt:lpstr>
      <vt:lpstr>保障消费者健康</vt:lpstr>
      <vt:lpstr>维护餐饮业声誉</vt:lpstr>
      <vt:lpstr>符合法律法规要求</vt:lpstr>
      <vt:lpstr>餐饮卫生安全管理体系</vt:lpstr>
      <vt:lpstr>PowerPoint Presentation</vt:lpstr>
      <vt:lpstr>建立卫生管理制度</vt:lpstr>
      <vt:lpstr>食品采购与储存管理</vt:lpstr>
      <vt:lpstr>食品加工过程的卫生管理</vt:lpstr>
      <vt:lpstr>食品留样与检测管理</vt:lpstr>
      <vt:lpstr>餐饮卫生安全监管措施</vt:lpstr>
      <vt:lpstr>PowerPoint Presentation</vt:lpstr>
      <vt:lpstr>定期检查与评估</vt:lpstr>
      <vt:lpstr>食品卫生安全培训</vt:lpstr>
      <vt:lpstr>食品卫生安全事故应急处理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2024-09-03T16:18:34.778</cp:lastPrinted>
  <dcterms:created xsi:type="dcterms:W3CDTF">2024-09-03T08:18:34Z</dcterms:created>
  <dcterms:modified xsi:type="dcterms:W3CDTF">2024-09-03T08:18:37Z</dcterms:modified>
</cp:coreProperties>
</file>