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gif" ContentType="image/gif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media/audio11111111.wav" ContentType="audio/wav"/>
  <Override PartName="/ppt/media/audio222221515.wav" ContentType="audio/x-wav"/>
  <Override PartName="/ppt/media/audio22222212.wav" ContentType="audio/wav"/>
  <Override PartName="/ppt/media/audio33333323.wav" ContentType="audio/wav"/>
  <Override PartName="/ppt/media/audio44444434.wav" ContentType="audio/wav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Relationship Id="rId2" Type="http://schemas.openxmlformats.org/officeDocument/2006/relationships/image" Target="../media/image3.wmf" /><Relationship Id="rId3" Type="http://schemas.openxmlformats.org/officeDocument/2006/relationships/image" Target="../media/image4.wmf" /><Relationship Id="rId4" Type="http://schemas.openxmlformats.org/officeDocument/2006/relationships/image" Target="../media/image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wmf" /><Relationship Id="rId2" Type="http://schemas.openxmlformats.org/officeDocument/2006/relationships/image" Target="../media/image21.wmf" /><Relationship Id="rId3" Type="http://schemas.openxmlformats.org/officeDocument/2006/relationships/image" Target="../media/image22.wmf" /><Relationship Id="rId4" Type="http://schemas.openxmlformats.org/officeDocument/2006/relationships/image" Target="../media/image23.wmf" /><Relationship Id="rId5" Type="http://schemas.openxmlformats.org/officeDocument/2006/relationships/image" Target="../media/image24.wmf" /><Relationship Id="rId6" Type="http://schemas.openxmlformats.org/officeDocument/2006/relationships/image" Target="../media/image25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Relationship Id="rId3" Type="http://schemas.openxmlformats.org/officeDocument/2006/relationships/image" Target="../media/image28.wmf" /><Relationship Id="rId4" Type="http://schemas.openxmlformats.org/officeDocument/2006/relationships/image" Target="../media/image29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wmf" /><Relationship Id="rId2" Type="http://schemas.openxmlformats.org/officeDocument/2006/relationships/image" Target="../media/image33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Relationship Id="rId2" Type="http://schemas.openxmlformats.org/officeDocument/2006/relationships/image" Target="../media/image3.wmf" /><Relationship Id="rId3" Type="http://schemas.openxmlformats.org/officeDocument/2006/relationships/image" Target="../media/image4.wmf" /><Relationship Id="rId4" Type="http://schemas.openxmlformats.org/officeDocument/2006/relationships/image" Target="../media/image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5D83D-931D-43A7-B5B2-E6D2AE8E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E5680-D54D-4F69-A884-BE62F54EF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144E2-8ABA-4D45-9B80-E3E7081A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462B9-FCC7-49E2-9E9A-85326C54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A8B2A-3AA4-46D7-950B-BFA36E77D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93311-F94E-40D7-8F9E-5867AF0A9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189BA-E76A-4AD7-9DDA-4E384BFC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2A4AE-FE88-4641-9DD9-A54386C23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77038-9389-4D5F-BA08-0CDFA408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6EC9C-D6BD-4DC2-851B-1CCE29D7F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163A5-C7C4-4137-8707-36C735C5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AD95D-E2B5-4436-9944-DED19CFA7379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4A61F-E80C-4D6F-A049-06D8C725FF8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4095865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F1C9F-ED4E-4BD2-8569-53313BCB1FB1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1B06A-6ADF-44DC-A0FA-9F8EE3B395F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2841202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2BE4D-F187-4289-B9BB-6C88427947C2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C2BF1-0527-4143-9669-F4C0076D06E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4685631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D8F85-FB14-46E3-A688-077375E4F59E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0DAC3-289C-4C97-AE5C-DC380A79DFD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0358363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1DBE0-14F2-4DF7-B8B5-47A9199BF9CF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FD375-3727-4207-AB87-042084659E5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672991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31481-C49D-4BFC-9BB7-824126427C45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EFE40-0635-4C64-95D3-5B4C5E1465D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5467734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73436-B48A-4D64-86AB-54AD278E95A7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98E21-E37B-46EF-BA60-C088694FFA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4035209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973DB-0BEE-4BCA-B2EF-D4867C5BB7B6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C9105-0E1B-4C3D-9AE5-2795B0FE67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9422820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9DAFA-5950-4289-A297-79C6D1E234AA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8414D-3EA4-4E62-ADFC-7CDCA150A52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8956064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CCC69-A2CE-425E-9B04-AEB5EC5D7E75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214D9-FF4E-4B05-A285-102A579A7CD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5055759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541A0-C3EC-481A-8BF2-0FBAEA2A9370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E94C9-A384-4FD9-AF0E-345F2E8C479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7009876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983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fld id="{A0641B0D-CC30-4936-A7CA-234C775BB697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983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983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fld id="{C54F14FF-0891-4A84-8769-3C5CE1C886C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6.gif" /><Relationship Id="rId11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2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3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4.wmf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5.w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wmf" /><Relationship Id="rId3" Type="http://schemas.openxmlformats.org/officeDocument/2006/relationships/image" Target="../media/image8.gif" /><Relationship Id="rId4" Type="http://schemas.openxmlformats.org/officeDocument/2006/relationships/image" Target="../media/image9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gif" /><Relationship Id="rId3" Type="http://schemas.openxmlformats.org/officeDocument/2006/relationships/audio" Target="../media/audio11111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gif" /><Relationship Id="rId3" Type="http://schemas.openxmlformats.org/officeDocument/2006/relationships/image" Target="../media/image12.gif" /><Relationship Id="rId4" Type="http://schemas.openxmlformats.org/officeDocument/2006/relationships/image" Target="../media/image13.gi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2.wmf" /><Relationship Id="rId4" Type="http://schemas.openxmlformats.org/officeDocument/2006/relationships/image" Target="../media/image14.jpeg" /><Relationship Id="rId5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gi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gi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8.wmf" /><Relationship Id="rId4" Type="http://schemas.openxmlformats.org/officeDocument/2006/relationships/oleObject" Target="../embeddings/oleObject7.bin" TargetMode="Internal" /><Relationship Id="rId5" Type="http://schemas.openxmlformats.org/officeDocument/2006/relationships/oleObject" Target="../embeddings/oleObject8.bin" TargetMode="Internal" /><Relationship Id="rId6" Type="http://schemas.openxmlformats.org/officeDocument/2006/relationships/vmlDrawing" Target="../drawings/vmlDrawing3.vml" /><Relationship Id="rId7" Type="http://schemas.openxmlformats.org/officeDocument/2006/relationships/audio" Target="../media/audio22222212.wav" /><Relationship Id="rId8" Type="http://schemas.openxmlformats.org/officeDocument/2006/relationships/audio" Target="../media/audio33333323.wav" /><Relationship Id="rId9" Type="http://schemas.openxmlformats.org/officeDocument/2006/relationships/audio" Target="../media/audio44444434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wmf" /><Relationship Id="rId3" Type="http://schemas.openxmlformats.org/officeDocument/2006/relationships/image" Target="../media/image8.gi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12.bin" TargetMode="Internal" /><Relationship Id="rId11" Type="http://schemas.openxmlformats.org/officeDocument/2006/relationships/image" Target="../media/image23.wmf" /><Relationship Id="rId12" Type="http://schemas.openxmlformats.org/officeDocument/2006/relationships/oleObject" Target="../embeddings/oleObject13.bin" TargetMode="Internal" /><Relationship Id="rId13" Type="http://schemas.openxmlformats.org/officeDocument/2006/relationships/image" Target="../media/image24.wmf" /><Relationship Id="rId14" Type="http://schemas.openxmlformats.org/officeDocument/2006/relationships/oleObject" Target="../embeddings/oleObject14.bin" TargetMode="Internal" /><Relationship Id="rId15" Type="http://schemas.openxmlformats.org/officeDocument/2006/relationships/image" Target="../media/image25.emf" /><Relationship Id="rId16" Type="http://schemas.openxmlformats.org/officeDocument/2006/relationships/vmlDrawing" Target="../drawings/vmlDrawing4.vml" /><Relationship Id="rId17" Type="http://schemas.openxmlformats.org/officeDocument/2006/relationships/audio" Target="../media/audio222221515.wav" /><Relationship Id="rId2" Type="http://schemas.openxmlformats.org/officeDocument/2006/relationships/image" Target="../media/image16.gif" /><Relationship Id="rId3" Type="http://schemas.openxmlformats.org/officeDocument/2006/relationships/image" Target="../media/image19.gif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20.wmf" /><Relationship Id="rId6" Type="http://schemas.openxmlformats.org/officeDocument/2006/relationships/oleObject" Target="../embeddings/oleObject10.bin" TargetMode="Internal" /><Relationship Id="rId7" Type="http://schemas.openxmlformats.org/officeDocument/2006/relationships/image" Target="../media/image21.wmf" /><Relationship Id="rId8" Type="http://schemas.openxmlformats.org/officeDocument/2006/relationships/oleObject" Target="../embeddings/oleObject11.bin" TargetMode="Internal" /><Relationship Id="rId9" Type="http://schemas.openxmlformats.org/officeDocument/2006/relationships/image" Target="../media/image22.w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0.gif" /><Relationship Id="rId11" Type="http://schemas.openxmlformats.org/officeDocument/2006/relationships/image" Target="../media/image31.gif" /><Relationship Id="rId12" Type="http://schemas.openxmlformats.org/officeDocument/2006/relationships/vmlDrawing" Target="../drawings/vmlDrawing5.vml" /><Relationship Id="rId2" Type="http://schemas.openxmlformats.org/officeDocument/2006/relationships/oleObject" Target="../embeddings/oleObject15.bin" TargetMode="Internal" /><Relationship Id="rId3" Type="http://schemas.openxmlformats.org/officeDocument/2006/relationships/image" Target="../media/image26.wmf" /><Relationship Id="rId4" Type="http://schemas.openxmlformats.org/officeDocument/2006/relationships/oleObject" Target="../embeddings/oleObject16.bin" TargetMode="Internal" /><Relationship Id="rId5" Type="http://schemas.openxmlformats.org/officeDocument/2006/relationships/image" Target="../media/image27.wmf" /><Relationship Id="rId6" Type="http://schemas.openxmlformats.org/officeDocument/2006/relationships/oleObject" Target="../embeddings/oleObject17.bin" TargetMode="Internal" /><Relationship Id="rId7" Type="http://schemas.openxmlformats.org/officeDocument/2006/relationships/image" Target="../media/image28.wmf" /><Relationship Id="rId8" Type="http://schemas.openxmlformats.org/officeDocument/2006/relationships/oleObject" Target="../embeddings/oleObject18.bin" TargetMode="Internal" /><Relationship Id="rId9" Type="http://schemas.openxmlformats.org/officeDocument/2006/relationships/image" Target="../media/image29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9.bin" TargetMode="Internal" /><Relationship Id="rId3" Type="http://schemas.openxmlformats.org/officeDocument/2006/relationships/image" Target="../media/image32.wmf" /><Relationship Id="rId4" Type="http://schemas.openxmlformats.org/officeDocument/2006/relationships/oleObject" Target="../embeddings/oleObject20.bin" TargetMode="Internal" /><Relationship Id="rId5" Type="http://schemas.openxmlformats.org/officeDocument/2006/relationships/image" Target="../media/image33.wmf" /><Relationship Id="rId6" Type="http://schemas.openxmlformats.org/officeDocument/2006/relationships/image" Target="../media/image30.gif" /><Relationship Id="rId7" Type="http://schemas.openxmlformats.org/officeDocument/2006/relationships/vmlDrawing" Target="../drawings/vmlDrawing6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4.gi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7.v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2.w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3.wmf" /><Relationship Id="rId6" Type="http://schemas.openxmlformats.org/officeDocument/2006/relationships/oleObject" Target="../embeddings/oleObject23.bin" TargetMode="Internal" /><Relationship Id="rId7" Type="http://schemas.openxmlformats.org/officeDocument/2006/relationships/image" Target="../media/image4.wmf" /><Relationship Id="rId8" Type="http://schemas.openxmlformats.org/officeDocument/2006/relationships/oleObject" Target="../embeddings/oleObject24.bin" TargetMode="Internal" /><Relationship Id="rId9" Type="http://schemas.openxmlformats.org/officeDocument/2006/relationships/image" Target="../media/image5.wm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wmf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jpeg" /><Relationship Id="rId3" Type="http://schemas.openxmlformats.org/officeDocument/2006/relationships/image" Target="../media/image3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1064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3" name="Text Box 3"/>
          <p:cNvSpPr txBox="1">
            <a:spLocks noChangeArrowheads="1"/>
          </p:cNvSpPr>
          <p:nvPr/>
        </p:nvSpPr>
        <p:spPr bwMode="auto">
          <a:xfrm>
            <a:off x="1558925" y="1700213"/>
            <a:ext cx="6134100" cy="221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zh-CN" altLang="en-US" sz="6600" b="1">
                <a:solidFill>
                  <a:srgbClr val="F550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itchFamily="2" charset="-122"/>
                <a:ea typeface="华文中宋" pitchFamily="2" charset="-122"/>
              </a:rPr>
              <a:t>二元一次方程</a:t>
            </a:r>
            <a:r>
              <a:rPr kumimoji="1" lang="zh-CN" altLang="en-US" sz="6000" b="1">
                <a:solidFill>
                  <a:srgbClr val="F550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itchFamily="2" charset="-122"/>
                <a:ea typeface="华文中宋" pitchFamily="2" charset="-122"/>
              </a:rPr>
              <a:t>与</a:t>
            </a:r>
            <a:r>
              <a:rPr kumimoji="1" lang="zh-CN" altLang="en-US" sz="7200" b="1">
                <a:solidFill>
                  <a:srgbClr val="F550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itchFamily="2" charset="-122"/>
                <a:ea typeface="华文中宋" pitchFamily="2" charset="-122"/>
              </a:rPr>
              <a:t>一次函数</a:t>
            </a:r>
          </a:p>
        </p:txBody>
      </p:sp>
      <p:sp>
        <p:nvSpPr>
          <p:cNvPr id="5" name="矩形 4"/>
          <p:cNvSpPr/>
          <p:nvPr/>
        </p:nvSpPr>
        <p:spPr>
          <a:xfrm>
            <a:off x="4551715" y="5619750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marL="342900" indent="-342900" algn="ctr">
              <a:lnSpc>
                <a:spcPct val="110000"/>
              </a:lnSpc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WordArt 2"/>
          <p:cNvSpPr>
            <a:spLocks noChangeArrowheads="1" noChangeShapeType="1" noTextEdit="1"/>
          </p:cNvSpPr>
          <p:nvPr/>
        </p:nvSpPr>
        <p:spPr bwMode="auto">
          <a:xfrm>
            <a:off x="381000" y="381000"/>
            <a:ext cx="3313113" cy="677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838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/>
                <a:ea typeface="宋体"/>
              </a:rPr>
              <a:t>回顾思考</a:t>
            </a:r>
          </a:p>
        </p:txBody>
      </p:sp>
      <p:graphicFrame>
        <p:nvGraphicFramePr>
          <p:cNvPr id="15363" name="Object 3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2" imgW="114151" imgH="215619" progId="Equation.3">
                  <p:embed/>
                </p:oleObj>
              </mc:Choice>
              <mc:Fallback>
                <p:oleObj name="公式" r:id="rId2" imgW="114151" imgH="21561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5364" name="Group 4"/>
          <p:cNvGrpSpPr/>
          <p:nvPr/>
        </p:nvGrpSpPr>
        <p:grpSpPr>
          <a:xfrm>
            <a:off x="609600" y="2133600"/>
            <a:ext cx="8001000" cy="3678238"/>
            <a:chOff x="384" y="1344"/>
            <a:chExt cx="5040" cy="2317"/>
          </a:xfrm>
        </p:grpSpPr>
        <p:sp>
          <p:nvSpPr>
            <p:cNvPr id="15369" name="Text Box 5"/>
            <p:cNvSpPr txBox="1">
              <a:spLocks noChangeArrowheads="1"/>
            </p:cNvSpPr>
            <p:nvPr/>
          </p:nvSpPr>
          <p:spPr bwMode="auto">
            <a:xfrm>
              <a:off x="384" y="1488"/>
              <a:ext cx="5040" cy="19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="1"/>
                <a:t>1</a:t>
              </a:r>
              <a:r>
                <a:rPr lang="zh-CN" altLang="en-US" sz="2800" b="1"/>
                <a:t>、方程组                                有 </a:t>
              </a:r>
              <a:r>
                <a:rPr lang="zh-CN" altLang="en-US" sz="2800" b="1" u="sng"/>
                <a:t>            </a:t>
              </a:r>
              <a:r>
                <a:rPr lang="zh-CN" altLang="en-US" sz="2800" b="1"/>
                <a:t>个解；</a:t>
              </a:r>
            </a:p>
            <a:p>
              <a:pPr eaLnBrk="1" hangingPunct="1">
                <a:spcBef>
                  <a:spcPct val="50000"/>
                </a:spcBef>
              </a:pPr>
              <a:endParaRPr lang="zh-CN" altLang="en-US" sz="2800" b="1"/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 b="1"/>
                <a:t>2</a:t>
              </a:r>
              <a:r>
                <a:rPr lang="zh-CN" altLang="en-US" sz="2800" b="1"/>
                <a:t>、方程组                                  有</a:t>
              </a:r>
              <a:r>
                <a:rPr lang="zh-CN" altLang="en-US" sz="2800" b="1" u="sng"/>
                <a:t>             </a:t>
              </a:r>
              <a:r>
                <a:rPr lang="zh-CN" altLang="en-US" sz="2800" b="1"/>
                <a:t>个解；</a:t>
              </a:r>
            </a:p>
            <a:p>
              <a:pPr eaLnBrk="1" hangingPunct="1">
                <a:spcBef>
                  <a:spcPct val="50000"/>
                </a:spcBef>
              </a:pPr>
              <a:endParaRPr lang="zh-CN" altLang="en-US" sz="2800" b="1"/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 b="1"/>
                <a:t>3</a:t>
              </a:r>
              <a:r>
                <a:rPr lang="zh-CN" altLang="en-US" sz="2800" b="1"/>
                <a:t>、方程组                                有 </a:t>
              </a:r>
              <a:r>
                <a:rPr lang="zh-CN" altLang="en-US" sz="2800" b="1" u="sng"/>
                <a:t>            </a:t>
              </a:r>
              <a:r>
                <a:rPr lang="zh-CN" altLang="en-US" sz="2800" b="1"/>
                <a:t>个解；</a:t>
              </a:r>
            </a:p>
          </p:txBody>
        </p:sp>
        <p:graphicFrame>
          <p:nvGraphicFramePr>
            <p:cNvPr id="15370" name="Object 6"/>
            <p:cNvGraphicFramePr>
              <a:graphicFrameLocks noChangeAspect="1"/>
            </p:cNvGraphicFramePr>
            <p:nvPr/>
          </p:nvGraphicFramePr>
          <p:xfrm>
            <a:off x="1584" y="1344"/>
            <a:ext cx="1330" cy="6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公式" r:id="rId4" imgW="774364" imgH="558558" progId="Equation.3">
                    <p:embed/>
                  </p:oleObj>
                </mc:Choice>
                <mc:Fallback>
                  <p:oleObj name="公式" r:id="rId4" imgW="774364" imgH="558558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584" y="1344"/>
                          <a:ext cx="1330" cy="68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371" name="Object 7"/>
            <p:cNvGraphicFramePr>
              <a:graphicFrameLocks noChangeAspect="1"/>
            </p:cNvGraphicFramePr>
            <p:nvPr/>
          </p:nvGraphicFramePr>
          <p:xfrm>
            <a:off x="1536" y="2160"/>
            <a:ext cx="1723" cy="6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公式" r:id="rId6" imgW="1002865" imgH="558558" progId="Equation.3">
                    <p:embed/>
                  </p:oleObj>
                </mc:Choice>
                <mc:Fallback>
                  <p:oleObj name="公式" r:id="rId6" imgW="1002865" imgH="558558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536" y="2160"/>
                          <a:ext cx="1723" cy="68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372" name="Object 8"/>
            <p:cNvGraphicFramePr>
              <a:graphicFrameLocks noChangeAspect="1"/>
            </p:cNvGraphicFramePr>
            <p:nvPr/>
          </p:nvGraphicFramePr>
          <p:xfrm>
            <a:off x="1584" y="2976"/>
            <a:ext cx="1527" cy="68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公式" r:id="rId8" imgW="889000" imgH="558800" progId="Equation.3">
                    <p:embed/>
                  </p:oleObj>
                </mc:Choice>
                <mc:Fallback>
                  <p:oleObj name="公式" r:id="rId8" imgW="889000" imgH="5588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584" y="2976"/>
                          <a:ext cx="1527" cy="68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6172200" y="2286000"/>
            <a:ext cx="5048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>
                <a:solidFill>
                  <a:srgbClr val="FF3300"/>
                </a:solidFill>
              </a:rPr>
              <a:t>0</a:t>
            </a: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6172200" y="3581400"/>
            <a:ext cx="1219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</a:rPr>
              <a:t>无数</a:t>
            </a:r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6172200" y="4800600"/>
            <a:ext cx="7191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</a:rPr>
              <a:t>一</a:t>
            </a:r>
          </a:p>
        </p:txBody>
      </p:sp>
      <p:pic>
        <p:nvPicPr>
          <p:cNvPr id="15368" name="Picture 12" descr="8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43800" y="5562600"/>
            <a:ext cx="1008063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9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9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7" grpId="0"/>
      <p:bldP spid="99338" grpId="0"/>
      <p:bldP spid="993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152400" y="2438400"/>
            <a:ext cx="868680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600" b="1"/>
              <a:t>两条直线互相平行，有  </a:t>
            </a:r>
            <a:r>
              <a:rPr lang="zh-CN" altLang="en-US" sz="3600" b="1" u="sng"/>
              <a:t>             </a:t>
            </a:r>
            <a:r>
              <a:rPr lang="zh-CN" altLang="en-US" sz="3600" b="1"/>
              <a:t> 交点；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sz="3600" b="1"/>
              <a:t>两条直线重合，有 </a:t>
            </a:r>
            <a:r>
              <a:rPr lang="zh-CN" altLang="en-US" sz="3600" b="1" u="sng"/>
              <a:t>              </a:t>
            </a:r>
            <a:r>
              <a:rPr lang="zh-CN" altLang="en-US" sz="3600" b="1"/>
              <a:t>交点；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sz="3600" b="1"/>
              <a:t>两条直线相交，有</a:t>
            </a:r>
            <a:r>
              <a:rPr lang="zh-CN" altLang="en-US" sz="3600" b="1" u="sng"/>
              <a:t>              </a:t>
            </a:r>
            <a:r>
              <a:rPr lang="zh-CN" altLang="en-US" sz="3600" b="1"/>
              <a:t>交点；</a:t>
            </a:r>
          </a:p>
        </p:txBody>
      </p:sp>
      <p:grpSp>
        <p:nvGrpSpPr>
          <p:cNvPr id="16387" name="Group 3"/>
          <p:cNvGrpSpPr/>
          <p:nvPr/>
        </p:nvGrpSpPr>
        <p:grpSpPr>
          <a:xfrm>
            <a:off x="6781800" y="5176838"/>
            <a:ext cx="2008188" cy="1681162"/>
            <a:chOff x="4586" y="144"/>
            <a:chExt cx="1174" cy="1059"/>
          </a:xfrm>
        </p:grpSpPr>
        <p:pic>
          <p:nvPicPr>
            <p:cNvPr id="16393" name="Picture 4" descr="PE03254_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586" y="144"/>
              <a:ext cx="1174" cy="1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394" name="Picture 5" descr="5(1)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800" y="384"/>
              <a:ext cx="576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6388" name="Picture 6" descr="qz_1rejo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3400" y="609600"/>
            <a:ext cx="31019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334000" y="2362200"/>
            <a:ext cx="1066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FF3300"/>
                </a:solidFill>
              </a:rPr>
              <a:t>0</a:t>
            </a:r>
            <a:r>
              <a:rPr lang="zh-CN" altLang="en-US" sz="3200" b="1">
                <a:solidFill>
                  <a:srgbClr val="FF3300"/>
                </a:solidFill>
              </a:rPr>
              <a:t>个</a:t>
            </a: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4114800" y="3200400"/>
            <a:ext cx="1600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</a:rPr>
              <a:t>无数个</a:t>
            </a: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4191000" y="4114800"/>
            <a:ext cx="1600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</a:rPr>
              <a:t>一个</a:t>
            </a:r>
          </a:p>
        </p:txBody>
      </p:sp>
      <p:sp>
        <p:nvSpPr>
          <p:cNvPr id="16392" name="WordArt 10" descr="窄竖线"/>
          <p:cNvSpPr>
            <a:spLocks noChangeArrowheads="1" noChangeShapeType="1" noTextEdit="1"/>
          </p:cNvSpPr>
          <p:nvPr/>
        </p:nvSpPr>
        <p:spPr bwMode="auto">
          <a:xfrm>
            <a:off x="3962400" y="685800"/>
            <a:ext cx="4267200" cy="917575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56338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12700">
                  <a:solidFill>
                    <a:srgbClr val="000000"/>
                  </a:solidFill>
                  <a:round/>
                </a:ln>
                <a:pattFill prst="dashHorz">
                  <a:fgClr>
                    <a:srgbClr val="808080"/>
                  </a:fgClr>
                  <a:bgClr>
                    <a:srgbClr val="FFFF00"/>
                  </a:bgClr>
                </a:patt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宋体"/>
                <a:ea typeface="宋体"/>
              </a:rPr>
              <a:t>知识源于悟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100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  <p:bldP spid="100360" grpId="0"/>
      <p:bldP spid="10036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 shadeToTitle="1">
        <a:gradFill rotWithShape="0">
          <a:gsLst>
            <a:gs pos="0">
              <a:srgbClr val="FF66FF"/>
            </a:gs>
            <a:gs pos="100000">
              <a:srgbClr val="FFE7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Text Box 2"/>
          <p:cNvSpPr txBox="1">
            <a:spLocks noChangeArrowheads="1"/>
          </p:cNvSpPr>
          <p:nvPr/>
        </p:nvSpPr>
        <p:spPr bwMode="auto">
          <a:xfrm>
            <a:off x="179388" y="1052513"/>
            <a:ext cx="8964612" cy="447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>
                <a:ea typeface="华文新魏" pitchFamily="2" charset="-122"/>
              </a:rPr>
              <a:t>   十七世纪法国数学家笛卡尔有一次生病卧床，他看见屋顶上的一只蜘蛛顺着左右爬行，笛卡尔看到蜘蛛的“表演”猛的灵机一动。他想，可以把蜘蛛看成一个点，它可以上、下、左、右运动，能不能知道蜘蛛的位置用一组数确定下来呢？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sz="2400">
                <a:ea typeface="华文新魏" pitchFamily="2" charset="-122"/>
              </a:rPr>
              <a:t>   在蜘蛛爬行的启示下，笛卡尔创建了直角坐标系，</a:t>
            </a:r>
            <a:r>
              <a:rPr lang="zh-CN" altLang="en-US" sz="2400"/>
              <a:t>直角坐标系的创建，在代数和几何上架起了一座桥梁。</a:t>
            </a:r>
            <a:r>
              <a:rPr lang="zh-CN" altLang="en-US" sz="2400">
                <a:ea typeface="华文新魏" pitchFamily="2" charset="-122"/>
              </a:rPr>
              <a:t>在坐标系下几何图形（形）和方程（数）建立了联系。笛卡尔坐标系起到了桥梁和纽带的作用，而我们可以把图形化成方程来研究，也可以用图象来研究方程。</a:t>
            </a:r>
            <a:r>
              <a:rPr lang="zh-CN" altLang="en-US"/>
              <a:t>　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/>
              <a:t>　，</a:t>
            </a:r>
            <a:r>
              <a:rPr lang="zh-CN" altLang="en-US" sz="2400">
                <a:ea typeface="华文新魏" pitchFamily="2" charset="-122"/>
              </a:rPr>
              <a:t>   这节课我们就来研究二元一次方程（组）与一次函数（形）的关系。</a:t>
            </a:r>
          </a:p>
        </p:txBody>
      </p:sp>
      <p:sp>
        <p:nvSpPr>
          <p:cNvPr id="101379" name="WordArt 3"/>
          <p:cNvSpPr>
            <a:spLocks noChangeArrowheads="1" noChangeShapeType="1" noTextEdit="1"/>
          </p:cNvSpPr>
          <p:nvPr/>
        </p:nvSpPr>
        <p:spPr bwMode="auto">
          <a:xfrm>
            <a:off x="1187450" y="404813"/>
            <a:ext cx="4895850" cy="5032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kern="10">
                <a:ln w="12700">
                  <a:solidFill>
                    <a:srgbClr val="3333CC"/>
                  </a:solidFill>
                  <a:round/>
                </a:ln>
                <a:solidFill>
                  <a:srgbClr val="B2B2B2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宋体"/>
                <a:ea typeface="宋体"/>
              </a:rPr>
              <a:t>蜘蛛给笛卡尔什么启示</a:t>
            </a:r>
            <a:r>
              <a:rPr lang="en-US" altLang="zh-CN" sz="3600" kern="10">
                <a:ln w="12700">
                  <a:solidFill>
                    <a:srgbClr val="3333CC"/>
                  </a:solidFill>
                  <a:round/>
                </a:ln>
                <a:solidFill>
                  <a:srgbClr val="B2B2B2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宋体"/>
                <a:ea typeface="宋体"/>
              </a:rPr>
              <a:t>:</a:t>
            </a:r>
            <a:endParaRPr lang="zh-CN" altLang="en-US" sz="3600" kern="10">
              <a:ln w="12700">
                <a:solidFill>
                  <a:srgbClr val="3333CC"/>
                </a:solidFill>
                <a:round/>
              </a:ln>
              <a:solidFill>
                <a:srgbClr val="B2B2B2">
                  <a:alpha val="50000"/>
                </a:srgb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宋体"/>
              <a:ea typeface="宋体"/>
            </a:endParaRPr>
          </a:p>
        </p:txBody>
      </p:sp>
      <p:pic>
        <p:nvPicPr>
          <p:cNvPr id="101380" name="Picture 4" descr="6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63938" y="5157788"/>
            <a:ext cx="16859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dur="5000" repeatCount="indefinite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2691 -0.33295 C 0.33629 -0.34127 0.34028 -0.34335 0.34688 -0.35376 C 0.35313 -0.36347 0.35521 -0.3704 0.36476 -0.37456 C 0.37674 -0.37133 0.37848 -0.3674 0.38907 -0.36254 C 0.39184 -0.35722 0.40139 -0.33942 0.40469 -0.33595 C 0.41059 -0.32971 0.42796 -0.32855 0.43351 -0.32717 C 0.44549 -0.30312 0.43612 -0.28578 0.42917 -0.26497 C 0.42726 -0.25919 0.42622 -0.25318 0.42466 -0.24717 C 0.42396 -0.24416 0.4224 -0.23838 0.4224 -0.23815 C 0.42101 -0.2148 0.42587 -0.19861 0.40921 -0.19098 C 0.404 -0.18081 0.39914 -0.1741 0.39132 -0.1674 C 0.38108 -0.14659 0.38681 -0.15352 0.37587 -0.14358 C 0.37171 -0.14428 0.35695 -0.14659 0.35139 -0.14959 C 0.34896 -0.15098 0.34723 -0.15422 0.34462 -0.15537 C 0.34046 -0.15722 0.33577 -0.15699 0.33143 -0.15838 C 0.32691 -0.16023 0.31806 -0.16439 0.31806 -0.16416 C 0.30625 -0.17965 0.29167 -0.19329 0.27587 -0.19977 C 0.26928 -0.20578 0.2625 -0.20878 0.25573 -0.21456 C 0.25434 -0.21757 0.25139 -0.22011 0.25139 -0.22358 C 0.25139 -0.2326 0.25834 -0.23352 0.2625 -0.23537 C 0.2632 -0.23838 0.26355 -0.24139 0.26476 -0.24416 C 0.26737 -0.2504 0.27362 -0.26196 0.27362 -0.26173 C 0.27674 -0.27491 0.27934 -0.28786 0.28247 -0.30058 C 0.28507 -0.34589 0.27813 -0.34728 0.30921 -0.34196 C 0.31355 -0.33988 0.31806 -0.33803 0.3224 -0.33595 C 0.32969 -0.33272 0.3316 -0.33295 0.32691 -0.33295 Z" pathEditMode="relative" rAng="0" ptsTypes="ffffffffffffffffffffffffff">
                                      <p:cBhvr>
                                        <p:cTn id="11" dur="50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" y="73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1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13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AutoShape 2"/>
          <p:cNvSpPr>
            <a:spLocks noGrp="1" noChangeArrowheads="1"/>
          </p:cNvSpPr>
          <p:nvPr>
            <p:ph type="title"/>
          </p:nvPr>
        </p:nvSpPr>
        <p:spPr>
          <a:xfrm>
            <a:off x="533400" y="533400"/>
            <a:ext cx="7772400" cy="1143000"/>
          </a:xfrm>
          <a:prstGeom prst="cloudCallout">
            <a:avLst>
              <a:gd name="adj1" fmla="val -41787"/>
              <a:gd name="adj2" fmla="val 76667"/>
            </a:avLst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pPr algn="l" eaLnBrk="1" hangingPunct="1">
              <a:defRPr/>
            </a:pPr>
            <a:r>
              <a:rPr lang="en-US" altLang="zh-CN" sz="4800" b="1" i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x</a:t>
            </a:r>
            <a:r>
              <a:rPr lang="en-US" altLang="zh-CN" sz="4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+</a:t>
            </a:r>
            <a:r>
              <a:rPr lang="en-US" altLang="zh-CN" sz="4800" b="1" i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y</a:t>
            </a:r>
            <a:r>
              <a:rPr lang="en-US" altLang="zh-CN" sz="4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=5</a:t>
            </a:r>
            <a:r>
              <a:rPr lang="zh-CN" altLang="en-US" sz="4000" b="1" smtClean="0"/>
              <a:t>这是什么？</a:t>
            </a:r>
          </a:p>
        </p:txBody>
      </p:sp>
      <p:pic>
        <p:nvPicPr>
          <p:cNvPr id="103427" name="Picture 3" descr="1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590800" y="4572000"/>
            <a:ext cx="1763713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28" name="Picture 4" descr="3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2590800"/>
            <a:ext cx="2070100" cy="276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29" name="Picture 5" descr="1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486400" y="1828800"/>
            <a:ext cx="94297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30" name="AutoShape 6"/>
          <p:cNvSpPr>
            <a:spLocks noChangeArrowheads="1"/>
          </p:cNvSpPr>
          <p:nvPr/>
        </p:nvSpPr>
        <p:spPr bwMode="auto">
          <a:xfrm>
            <a:off x="6477000" y="609600"/>
            <a:ext cx="2209800" cy="1441450"/>
          </a:xfrm>
          <a:prstGeom prst="cloudCallout">
            <a:avLst>
              <a:gd name="adj1" fmla="val -46769"/>
              <a:gd name="adj2" fmla="val 7004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2800" b="1"/>
              <a:t>一次函数</a:t>
            </a:r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>
            <a:off x="4716463" y="3789363"/>
            <a:ext cx="2827337" cy="1239837"/>
          </a:xfrm>
          <a:prstGeom prst="cloudCallout">
            <a:avLst>
              <a:gd name="adj1" fmla="val -45676"/>
              <a:gd name="adj2" fmla="val 3015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2800" b="1"/>
              <a:t>这是怎么回事？</a:t>
            </a:r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>
            <a:off x="2362200" y="1752600"/>
            <a:ext cx="2895600" cy="990600"/>
          </a:xfrm>
          <a:prstGeom prst="cloudCallout">
            <a:avLst>
              <a:gd name="adj1" fmla="val -60856"/>
              <a:gd name="adj2" fmla="val 75481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2400" b="1"/>
              <a:t>二元一次方程</a:t>
            </a:r>
          </a:p>
        </p:txBody>
      </p:sp>
      <p:sp>
        <p:nvSpPr>
          <p:cNvPr id="18441" name="WordArt 9"/>
          <p:cNvSpPr>
            <a:spLocks noChangeArrowheads="1" noChangeShapeType="1" noTextEdit="1"/>
          </p:cNvSpPr>
          <p:nvPr/>
        </p:nvSpPr>
        <p:spPr bwMode="auto">
          <a:xfrm>
            <a:off x="304800" y="0"/>
            <a:ext cx="2286000" cy="10287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9525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/>
                  </a:outerShdw>
                </a:effectLst>
                <a:latin typeface="宋体"/>
                <a:ea typeface="宋体"/>
              </a:rPr>
              <a:t>同学的争论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3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3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3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/>
      <p:bldP spid="103431" grpId="0"/>
      <p:bldP spid="1034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838200" y="914400"/>
            <a:ext cx="73152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3200" b="1">
                <a:latin typeface="Times New Roman" pitchFamily="18" charset="0"/>
              </a:rPr>
              <a:t>方程</a:t>
            </a:r>
            <a:r>
              <a:rPr kumimoji="1" lang="en-US" altLang="zh-CN" sz="4400" b="1">
                <a:latin typeface="Times New Roman" pitchFamily="18" charset="0"/>
              </a:rPr>
              <a:t>x+y=5</a:t>
            </a:r>
            <a:r>
              <a:rPr kumimoji="1" lang="zh-CN" altLang="en-US" sz="3200" b="1">
                <a:latin typeface="Times New Roman" pitchFamily="18" charset="0"/>
              </a:rPr>
              <a:t>可以转化为</a:t>
            </a: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1066800" y="4191000"/>
            <a:ext cx="35052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1" lang="zh-CN" altLang="en-US" sz="2400">
              <a:latin typeface="Times New Roman" pitchFamily="18" charset="0"/>
            </a:endParaRPr>
          </a:p>
          <a:p>
            <a:pPr eaLnBrk="1" hangingPunct="1">
              <a:spcBef>
                <a:spcPct val="50000"/>
              </a:spcBef>
            </a:pPr>
            <a:endParaRPr kumimoji="1" lang="zh-CN" altLang="en-US" sz="2400">
              <a:latin typeface="Times New Roman" pitchFamily="18" charset="0"/>
            </a:endParaRPr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685800" y="4267200"/>
            <a:ext cx="73914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rgbClr val="365CD4"/>
                </a:solidFill>
                <a:latin typeface="Times New Roman" pitchFamily="18" charset="0"/>
              </a:rPr>
              <a:t>任意一个二元一次方程都可以转化成</a:t>
            </a:r>
            <a:r>
              <a:rPr kumimoji="1" lang="en-US" altLang="zh-CN" sz="3600" b="1">
                <a:solidFill>
                  <a:srgbClr val="F55015"/>
                </a:solidFill>
                <a:latin typeface="Times New Roman" pitchFamily="18" charset="0"/>
              </a:rPr>
              <a:t>y=kx+b</a:t>
            </a:r>
            <a:r>
              <a:rPr kumimoji="1" lang="zh-CN" altLang="en-US" sz="3600" b="1">
                <a:solidFill>
                  <a:srgbClr val="365CD4"/>
                </a:solidFill>
                <a:latin typeface="Times New Roman" pitchFamily="18" charset="0"/>
              </a:rPr>
              <a:t>的形式</a:t>
            </a:r>
            <a:r>
              <a:rPr kumimoji="1" lang="en-US" altLang="zh-CN" sz="3600" b="1">
                <a:solidFill>
                  <a:srgbClr val="365CD4"/>
                </a:solidFill>
                <a:latin typeface="Times New Roman" pitchFamily="18" charset="0"/>
              </a:rPr>
              <a:t>,</a:t>
            </a:r>
            <a:r>
              <a:rPr kumimoji="1" lang="zh-CN" altLang="en-US" sz="3600" b="1">
                <a:solidFill>
                  <a:srgbClr val="365CD4"/>
                </a:solidFill>
                <a:latin typeface="Times New Roman" pitchFamily="18" charset="0"/>
              </a:rPr>
              <a:t>所以每个二元一次方程都对应一个一次函数</a:t>
            </a:r>
            <a:r>
              <a:rPr kumimoji="1" lang="en-US" altLang="zh-CN" sz="3600" b="1">
                <a:solidFill>
                  <a:srgbClr val="365CD4"/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914400" y="3352800"/>
            <a:ext cx="1676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4000" b="1" i="1">
                <a:solidFill>
                  <a:srgbClr val="990000"/>
                </a:solidFill>
                <a:latin typeface="Times New Roman" pitchFamily="18" charset="0"/>
              </a:rPr>
              <a:t>归纳</a:t>
            </a:r>
            <a:r>
              <a:rPr kumimoji="1" lang="en-US" altLang="zh-CN" sz="4000" b="1" i="1">
                <a:solidFill>
                  <a:srgbClr val="990000"/>
                </a:solidFill>
                <a:latin typeface="Times New Roman" pitchFamily="18" charset="0"/>
              </a:rPr>
              <a:t>:</a:t>
            </a:r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990600" y="1905000"/>
            <a:ext cx="70866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/>
            <a:r>
              <a:rPr kumimoji="1" lang="zh-CN" altLang="en-US" sz="3600" b="1" i="1">
                <a:solidFill>
                  <a:srgbClr val="F55015"/>
                </a:solidFill>
                <a:latin typeface="Times New Roman" pitchFamily="18" charset="0"/>
              </a:rPr>
              <a:t>思考</a:t>
            </a:r>
            <a:r>
              <a:rPr kumimoji="1" lang="zh-CN" altLang="en-US" sz="3600" b="1">
                <a:solidFill>
                  <a:srgbClr val="F55015"/>
                </a:solidFill>
                <a:latin typeface="Times New Roman" pitchFamily="18" charset="0"/>
              </a:rPr>
              <a:t>：</a:t>
            </a:r>
            <a:r>
              <a:rPr kumimoji="1" lang="zh-CN" altLang="en-US" sz="3600" b="1">
                <a:latin typeface="Times New Roman" pitchFamily="18" charset="0"/>
              </a:rPr>
              <a:t>是不是任意的二元一次方程都能进行这样的转换呢？</a:t>
            </a:r>
          </a:p>
        </p:txBody>
      </p:sp>
      <p:graphicFrame>
        <p:nvGraphicFramePr>
          <p:cNvPr id="19463" name="Object 7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2" imgW="114151" imgH="215619" progId="Equation.3">
                  <p:embed/>
                </p:oleObj>
              </mc:Choice>
              <mc:Fallback>
                <p:oleObj name="公式" r:id="rId2" imgW="114151" imgH="21561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456" name="Rectangle 8"/>
          <p:cNvSpPr>
            <a:spLocks noChangeArrowheads="1"/>
          </p:cNvSpPr>
          <p:nvPr/>
        </p:nvSpPr>
        <p:spPr bwMode="auto">
          <a:xfrm>
            <a:off x="5410200" y="685800"/>
            <a:ext cx="1897063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4800" b="1"/>
              <a:t>y=5</a:t>
            </a:r>
            <a:r>
              <a:rPr kumimoji="1" lang="en-US" altLang="zh-CN" sz="6000" b="1"/>
              <a:t>-x</a:t>
            </a:r>
            <a:endParaRPr kumimoji="1" lang="en-US" altLang="zh-CN"/>
          </a:p>
        </p:txBody>
      </p:sp>
      <p:pic>
        <p:nvPicPr>
          <p:cNvPr id="19465" name="Picture 9" descr="mso3836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772400" y="5638800"/>
            <a:ext cx="1050925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4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4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4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/>
      <p:bldP spid="104452" grpId="0"/>
      <p:bldP spid="104453" grpId="0"/>
      <p:bldP spid="104454" grpId="0"/>
      <p:bldP spid="1044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2" name="Group 2"/>
          <p:cNvGrpSpPr/>
          <p:nvPr/>
        </p:nvGrpSpPr>
        <p:grpSpPr>
          <a:xfrm>
            <a:off x="0" y="331788"/>
            <a:ext cx="3673475" cy="793750"/>
            <a:chOff x="1488" y="293"/>
            <a:chExt cx="2314" cy="777"/>
          </a:xfrm>
        </p:grpSpPr>
        <p:grpSp>
          <p:nvGrpSpPr>
            <p:cNvPr id="20490" name="Group 3"/>
            <p:cNvGrpSpPr/>
            <p:nvPr/>
          </p:nvGrpSpPr>
          <p:grpSpPr>
            <a:xfrm>
              <a:off x="1488" y="293"/>
              <a:ext cx="1200" cy="777"/>
              <a:chOff x="672" y="3503"/>
              <a:chExt cx="4176" cy="529"/>
            </a:xfrm>
          </p:grpSpPr>
          <p:sp>
            <p:nvSpPr>
              <p:cNvPr id="20493" name="AutoShape 4"/>
              <p:cNvSpPr>
                <a:spLocks noChangeArrowheads="1"/>
              </p:cNvSpPr>
              <p:nvPr/>
            </p:nvSpPr>
            <p:spPr bwMode="auto">
              <a:xfrm>
                <a:off x="672" y="3504"/>
                <a:ext cx="4080" cy="528"/>
              </a:xfrm>
              <a:prstGeom prst="horizontalScroll">
                <a:avLst>
                  <a:gd name="adj" fmla="val 12500"/>
                </a:avLst>
              </a:prstGeom>
              <a:gradFill rotWithShape="0">
                <a:gsLst>
                  <a:gs pos="0">
                    <a:srgbClr val="FFEDED"/>
                  </a:gs>
                  <a:gs pos="100000">
                    <a:srgbClr val="FFFFFF"/>
                  </a:gs>
                </a:gsLst>
                <a:path path="rect">
                  <a:fillToRect r="100000" b="100000"/>
                </a:path>
              </a:gradFill>
              <a:ln w="9525">
                <a:solidFill>
                  <a:srgbClr val="000099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94" name="Text Box 5"/>
              <p:cNvSpPr txBox="1">
                <a:spLocks noChangeArrowheads="1"/>
              </p:cNvSpPr>
              <p:nvPr/>
            </p:nvSpPr>
            <p:spPr bwMode="auto">
              <a:xfrm>
                <a:off x="721" y="3503"/>
                <a:ext cx="4127" cy="24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FEDED"/>
                        </a:gs>
                        <a:gs pos="100000">
                          <a:srgbClr val="FFFFFF"/>
                        </a:gs>
                      </a:gsLst>
                      <a:path path="rect">
                        <a:fillToRect r="100000" b="10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accent2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/>
              </a:p>
            </p:txBody>
          </p:sp>
        </p:grpSp>
        <p:sp>
          <p:nvSpPr>
            <p:cNvPr id="20491" name="Text Box 6"/>
            <p:cNvSpPr txBox="1">
              <a:spLocks noChangeArrowheads="1"/>
            </p:cNvSpPr>
            <p:nvPr/>
          </p:nvSpPr>
          <p:spPr bwMode="auto">
            <a:xfrm>
              <a:off x="1526" y="479"/>
              <a:ext cx="1210" cy="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400" b="1">
                  <a:solidFill>
                    <a:srgbClr val="FF0000"/>
                  </a:solidFill>
                  <a:latin typeface="Times New Roman" pitchFamily="18" charset="0"/>
                  <a:ea typeface="隶书" pitchFamily="49" charset="-122"/>
                </a:rPr>
                <a:t>师生互动</a:t>
              </a:r>
              <a:endParaRPr lang="zh-CN" altLang="en-US"/>
            </a:p>
          </p:txBody>
        </p:sp>
        <p:pic>
          <p:nvPicPr>
            <p:cNvPr id="20492" name="Picture 7" descr="qz_1rejo[1]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688" y="316"/>
              <a:ext cx="1114" cy="6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358775" y="1196975"/>
            <a:ext cx="8174038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/>
              <a:t>师</a:t>
            </a:r>
            <a:r>
              <a:rPr lang="zh-CN" altLang="en-US" sz="2400">
                <a:sym typeface="Wingdings" pitchFamily="2" charset="2"/>
              </a:rPr>
              <a:t></a:t>
            </a:r>
            <a:r>
              <a:rPr lang="en-US" altLang="zh-CN" sz="2400">
                <a:sym typeface="Wingdings" pitchFamily="2" charset="2"/>
              </a:rPr>
              <a:t>1)</a:t>
            </a:r>
            <a:r>
              <a:rPr lang="zh-CN" altLang="en-US" sz="2400">
                <a:sym typeface="Wingdings" pitchFamily="2" charset="2"/>
              </a:rPr>
              <a:t>方程</a:t>
            </a:r>
            <a:r>
              <a:rPr lang="en-US" altLang="zh-CN" sz="2400">
                <a:sym typeface="Wingdings" pitchFamily="2" charset="2"/>
              </a:rPr>
              <a:t>X+Y=5</a:t>
            </a:r>
            <a:r>
              <a:rPr lang="zh-CN" altLang="en-US" sz="2400">
                <a:sym typeface="Wingdings" pitchFamily="2" charset="2"/>
              </a:rPr>
              <a:t>的解有</a:t>
            </a:r>
            <a:r>
              <a:rPr lang="zh-CN" altLang="en-US" sz="2400" u="sng">
                <a:sym typeface="Wingdings" pitchFamily="2" charset="2"/>
              </a:rPr>
              <a:t> </a:t>
            </a:r>
            <a:r>
              <a:rPr lang="zh-CN" altLang="en-US" sz="2800" b="1" u="sng">
                <a:solidFill>
                  <a:srgbClr val="CC0066"/>
                </a:solidFill>
                <a:ea typeface="隶书" pitchFamily="49" charset="-122"/>
                <a:sym typeface="Wingdings" pitchFamily="2" charset="2"/>
              </a:rPr>
              <a:t>无数多个解</a:t>
            </a:r>
            <a:r>
              <a:rPr lang="zh-CN" altLang="en-US" sz="2400" u="sng">
                <a:sym typeface="Wingdings" pitchFamily="2" charset="2"/>
              </a:rPr>
              <a:t> </a:t>
            </a:r>
            <a:r>
              <a:rPr lang="en-US" altLang="zh-CN" sz="2400">
                <a:sym typeface="Wingdings" pitchFamily="2" charset="2"/>
              </a:rPr>
              <a:t>, </a:t>
            </a:r>
            <a:r>
              <a:rPr lang="en-US" altLang="zh-CN" sz="2400" u="sng">
                <a:solidFill>
                  <a:srgbClr val="CC0066"/>
                </a:solidFill>
                <a:sym typeface="Wingdings" pitchFamily="2" charset="2"/>
              </a:rPr>
              <a:t>(0,5) </a:t>
            </a:r>
            <a:r>
              <a:rPr lang="zh-CN" altLang="en-US" sz="2400" u="sng">
                <a:solidFill>
                  <a:srgbClr val="CC0066"/>
                </a:solidFill>
                <a:sym typeface="Wingdings" pitchFamily="2" charset="2"/>
              </a:rPr>
              <a:t>、</a:t>
            </a:r>
            <a:r>
              <a:rPr lang="en-US" altLang="zh-CN" sz="2400" u="sng">
                <a:solidFill>
                  <a:srgbClr val="CC0066"/>
                </a:solidFill>
                <a:sym typeface="Wingdings" pitchFamily="2" charset="2"/>
              </a:rPr>
              <a:t>(5,0) </a:t>
            </a:r>
            <a:r>
              <a:rPr lang="zh-CN" altLang="en-US" sz="2400" u="sng">
                <a:solidFill>
                  <a:srgbClr val="CC0066"/>
                </a:solidFill>
                <a:sym typeface="Wingdings" pitchFamily="2" charset="2"/>
              </a:rPr>
              <a:t>、</a:t>
            </a:r>
            <a:r>
              <a:rPr lang="en-US" altLang="zh-CN" sz="2400" u="sng">
                <a:solidFill>
                  <a:srgbClr val="CC0066"/>
                </a:solidFill>
                <a:sym typeface="Wingdings" pitchFamily="2" charset="2"/>
              </a:rPr>
              <a:t>(1,4) </a:t>
            </a:r>
            <a:r>
              <a:rPr lang="zh-CN" altLang="en-US" sz="2400" u="sng">
                <a:solidFill>
                  <a:srgbClr val="CC0066"/>
                </a:solidFill>
                <a:sym typeface="Wingdings" pitchFamily="2" charset="2"/>
              </a:rPr>
              <a:t>。。。。。。。</a:t>
            </a:r>
            <a:r>
              <a:rPr lang="en-US" altLang="zh-CN" sz="2400">
                <a:solidFill>
                  <a:srgbClr val="CC0066"/>
                </a:solidFill>
                <a:sym typeface="Wingdings" pitchFamily="2" charset="2"/>
              </a:rPr>
              <a:t>.</a:t>
            </a:r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358775" y="2133600"/>
            <a:ext cx="842486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/>
              <a:t>(2)</a:t>
            </a:r>
            <a:r>
              <a:rPr lang="zh-CN" altLang="en-US" sz="2400"/>
              <a:t>在直角坐标系中分别描出以这些解为坐标的点</a:t>
            </a:r>
            <a:r>
              <a:rPr lang="en-US" altLang="zh-CN" sz="2400"/>
              <a:t>,</a:t>
            </a:r>
            <a:r>
              <a:rPr lang="zh-CN" altLang="en-US" sz="2400"/>
              <a:t>它们都在函数</a:t>
            </a:r>
            <a:r>
              <a:rPr lang="en-US" altLang="zh-CN" sz="2400"/>
              <a:t>Y=5-X</a:t>
            </a:r>
            <a:r>
              <a:rPr lang="zh-CN" altLang="en-US" sz="2400"/>
              <a:t>上吗</a:t>
            </a:r>
            <a:r>
              <a:rPr lang="en-US" altLang="zh-CN" sz="2400"/>
              <a:t>? </a:t>
            </a:r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250825" y="2909888"/>
            <a:ext cx="86423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u="sng">
                <a:solidFill>
                  <a:srgbClr val="CC0066"/>
                </a:solidFill>
                <a:sym typeface="Wingdings" pitchFamily="2" charset="2"/>
              </a:rPr>
              <a:t>(0,5) </a:t>
            </a:r>
            <a:r>
              <a:rPr lang="zh-CN" altLang="en-US" sz="2400" u="sng">
                <a:solidFill>
                  <a:srgbClr val="CC0066"/>
                </a:solidFill>
                <a:sym typeface="Wingdings" pitchFamily="2" charset="2"/>
              </a:rPr>
              <a:t>、</a:t>
            </a:r>
            <a:r>
              <a:rPr lang="en-US" altLang="zh-CN" sz="2400" u="sng">
                <a:solidFill>
                  <a:srgbClr val="CC0066"/>
                </a:solidFill>
                <a:sym typeface="Wingdings" pitchFamily="2" charset="2"/>
              </a:rPr>
              <a:t>(5,0) </a:t>
            </a:r>
            <a:r>
              <a:rPr lang="zh-CN" altLang="en-US" sz="2400" u="sng">
                <a:solidFill>
                  <a:srgbClr val="CC0066"/>
                </a:solidFill>
                <a:sym typeface="Wingdings" pitchFamily="2" charset="2"/>
              </a:rPr>
              <a:t>、</a:t>
            </a:r>
            <a:r>
              <a:rPr lang="en-US" altLang="zh-CN" sz="2400" u="sng">
                <a:solidFill>
                  <a:srgbClr val="CC0066"/>
                </a:solidFill>
                <a:sym typeface="Wingdings" pitchFamily="2" charset="2"/>
              </a:rPr>
              <a:t>(1,4) </a:t>
            </a:r>
            <a:r>
              <a:rPr lang="en-US" altLang="zh-CN" sz="2400">
                <a:solidFill>
                  <a:srgbClr val="CC0066"/>
                </a:solidFill>
                <a:sym typeface="Wingdings" pitchFamily="2" charset="2"/>
              </a:rPr>
              <a:t>.</a:t>
            </a:r>
            <a:r>
              <a:rPr lang="zh-CN" altLang="en-US" sz="2800" b="1">
                <a:solidFill>
                  <a:srgbClr val="CC0066"/>
                </a:solidFill>
                <a:latin typeface="隶书" pitchFamily="49" charset="-122"/>
                <a:ea typeface="隶书" pitchFamily="49" charset="-122"/>
                <a:sym typeface="Wingdings" pitchFamily="2" charset="2"/>
              </a:rPr>
              <a:t>都在函数</a:t>
            </a:r>
            <a:r>
              <a:rPr lang="en-US" altLang="zh-CN" sz="2800" b="1">
                <a:solidFill>
                  <a:srgbClr val="CC0066"/>
                </a:solidFill>
                <a:latin typeface="隶书" pitchFamily="49" charset="-122"/>
                <a:ea typeface="隶书" pitchFamily="49" charset="-122"/>
                <a:sym typeface="Wingdings" pitchFamily="2" charset="2"/>
              </a:rPr>
              <a:t>Y=5-X</a:t>
            </a:r>
            <a:r>
              <a:rPr lang="zh-CN" altLang="en-US" sz="2800" b="1">
                <a:solidFill>
                  <a:srgbClr val="CC0066"/>
                </a:solidFill>
                <a:latin typeface="隶书" pitchFamily="49" charset="-122"/>
                <a:ea typeface="隶书" pitchFamily="49" charset="-122"/>
                <a:sym typeface="Wingdings" pitchFamily="2" charset="2"/>
              </a:rPr>
              <a:t>的图象上</a:t>
            </a:r>
            <a:r>
              <a:rPr lang="en-US" altLang="zh-CN" sz="2800" b="1">
                <a:solidFill>
                  <a:srgbClr val="CC0066"/>
                </a:solidFill>
                <a:latin typeface="隶书" pitchFamily="49" charset="-122"/>
                <a:ea typeface="隶书" pitchFamily="49" charset="-122"/>
                <a:sym typeface="Wingdings" pitchFamily="2" charset="2"/>
              </a:rPr>
              <a:t>.</a:t>
            </a:r>
            <a:endParaRPr lang="en-US" altLang="zh-CN" sz="2800" b="1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05483" name="Text Box 11"/>
          <p:cNvSpPr txBox="1">
            <a:spLocks noChangeArrowheads="1"/>
          </p:cNvSpPr>
          <p:nvPr/>
        </p:nvSpPr>
        <p:spPr bwMode="auto">
          <a:xfrm>
            <a:off x="323850" y="3429000"/>
            <a:ext cx="84963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/>
              <a:t>(3)</a:t>
            </a:r>
            <a:r>
              <a:rPr lang="zh-CN" altLang="en-US" sz="2400"/>
              <a:t>在一次函数</a:t>
            </a:r>
            <a:r>
              <a:rPr lang="en-US" altLang="zh-CN" sz="2400"/>
              <a:t>Y=5-X</a:t>
            </a:r>
            <a:r>
              <a:rPr lang="zh-CN" altLang="en-US" sz="2400"/>
              <a:t>的图象上任取一个点</a:t>
            </a:r>
            <a:r>
              <a:rPr lang="en-US" altLang="zh-CN" sz="2400"/>
              <a:t>,</a:t>
            </a:r>
            <a:r>
              <a:rPr lang="zh-CN" altLang="en-US" sz="2400"/>
              <a:t>它的坐标适合</a:t>
            </a:r>
            <a:r>
              <a:rPr lang="zh-CN" altLang="en-US" sz="2400">
                <a:sym typeface="Wingdings" pitchFamily="2" charset="2"/>
              </a:rPr>
              <a:t>方程</a:t>
            </a:r>
            <a:r>
              <a:rPr lang="en-US" altLang="zh-CN" sz="2400">
                <a:sym typeface="Wingdings" pitchFamily="2" charset="2"/>
              </a:rPr>
              <a:t>X+Y=5</a:t>
            </a:r>
            <a:r>
              <a:rPr lang="zh-CN" altLang="en-US" sz="2400">
                <a:sym typeface="Wingdings" pitchFamily="2" charset="2"/>
              </a:rPr>
              <a:t>吗</a:t>
            </a:r>
            <a:r>
              <a:rPr lang="en-US" altLang="zh-CN" sz="2400">
                <a:sym typeface="Wingdings" pitchFamily="2" charset="2"/>
              </a:rPr>
              <a:t>?</a:t>
            </a:r>
          </a:p>
        </p:txBody>
      </p:sp>
      <p:sp>
        <p:nvSpPr>
          <p:cNvPr id="105484" name="Text Box 12"/>
          <p:cNvSpPr txBox="1">
            <a:spLocks noChangeArrowheads="1"/>
          </p:cNvSpPr>
          <p:nvPr/>
        </p:nvSpPr>
        <p:spPr bwMode="auto">
          <a:xfrm>
            <a:off x="349250" y="4221163"/>
            <a:ext cx="844391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CC0066"/>
                </a:solidFill>
              </a:rPr>
              <a:t>在一次函数</a:t>
            </a:r>
            <a:r>
              <a:rPr lang="en-US" altLang="zh-CN" sz="2400" b="1">
                <a:solidFill>
                  <a:srgbClr val="CC0066"/>
                </a:solidFill>
              </a:rPr>
              <a:t>Y=5-X</a:t>
            </a:r>
            <a:r>
              <a:rPr lang="zh-CN" altLang="en-US" sz="2400" b="1">
                <a:solidFill>
                  <a:srgbClr val="CC0066"/>
                </a:solidFill>
              </a:rPr>
              <a:t>的图象上任取一个点</a:t>
            </a:r>
            <a:r>
              <a:rPr lang="en-US" altLang="zh-CN" sz="2400" b="1">
                <a:solidFill>
                  <a:srgbClr val="CC0066"/>
                </a:solidFill>
              </a:rPr>
              <a:t>(0,5),</a:t>
            </a:r>
            <a:r>
              <a:rPr lang="zh-CN" altLang="en-US" sz="2400" b="1">
                <a:solidFill>
                  <a:srgbClr val="CC0066"/>
                </a:solidFill>
              </a:rPr>
              <a:t>它的坐标适合</a:t>
            </a:r>
            <a:r>
              <a:rPr lang="zh-CN" altLang="en-US" sz="2400" b="1">
                <a:solidFill>
                  <a:srgbClr val="CC0066"/>
                </a:solidFill>
                <a:sym typeface="Wingdings" pitchFamily="2" charset="2"/>
              </a:rPr>
              <a:t>方程</a:t>
            </a:r>
            <a:r>
              <a:rPr lang="en-US" altLang="zh-CN" sz="2400" b="1">
                <a:solidFill>
                  <a:srgbClr val="CC0066"/>
                </a:solidFill>
                <a:sym typeface="Wingdings" pitchFamily="2" charset="2"/>
              </a:rPr>
              <a:t>X+Y=5.</a:t>
            </a:r>
          </a:p>
        </p:txBody>
      </p:sp>
      <p:sp>
        <p:nvSpPr>
          <p:cNvPr id="105485" name="Text Box 13"/>
          <p:cNvSpPr txBox="1">
            <a:spLocks noChangeArrowheads="1"/>
          </p:cNvSpPr>
          <p:nvPr/>
        </p:nvSpPr>
        <p:spPr bwMode="auto">
          <a:xfrm>
            <a:off x="322263" y="5013325"/>
            <a:ext cx="84978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/>
              <a:t>(4)</a:t>
            </a:r>
            <a:r>
              <a:rPr lang="zh-CN" altLang="en-US" sz="2400"/>
              <a:t>以</a:t>
            </a:r>
            <a:r>
              <a:rPr lang="zh-CN" altLang="en-US" sz="2400">
                <a:sym typeface="Wingdings" pitchFamily="2" charset="2"/>
              </a:rPr>
              <a:t>方程</a:t>
            </a:r>
            <a:r>
              <a:rPr lang="en-US" altLang="zh-CN" sz="2400">
                <a:sym typeface="Wingdings" pitchFamily="2" charset="2"/>
              </a:rPr>
              <a:t>X+Y=5</a:t>
            </a:r>
            <a:r>
              <a:rPr lang="zh-CN" altLang="en-US" sz="2400">
                <a:sym typeface="Wingdings" pitchFamily="2" charset="2"/>
              </a:rPr>
              <a:t>的解</a:t>
            </a:r>
            <a:r>
              <a:rPr lang="zh-CN" altLang="en-US" sz="2400"/>
              <a:t>为坐标的所有的点所组成的图象与一次函数</a:t>
            </a:r>
            <a:r>
              <a:rPr lang="en-US" altLang="zh-CN" sz="2400"/>
              <a:t>Y=5-X</a:t>
            </a:r>
            <a:r>
              <a:rPr lang="zh-CN" altLang="en-US" sz="2400"/>
              <a:t>的图象</a:t>
            </a:r>
            <a:r>
              <a:rPr lang="zh-CN" altLang="en-US" sz="2400">
                <a:sym typeface="Wingdings" pitchFamily="2" charset="2"/>
              </a:rPr>
              <a:t>相同吗 </a:t>
            </a:r>
            <a:r>
              <a:rPr lang="en-US" altLang="zh-CN" sz="2400">
                <a:sym typeface="Wingdings" pitchFamily="2" charset="2"/>
              </a:rPr>
              <a:t>?</a:t>
            </a:r>
          </a:p>
        </p:txBody>
      </p:sp>
      <p:sp>
        <p:nvSpPr>
          <p:cNvPr id="105486" name="Text Box 14"/>
          <p:cNvSpPr txBox="1">
            <a:spLocks noChangeArrowheads="1"/>
          </p:cNvSpPr>
          <p:nvPr/>
        </p:nvSpPr>
        <p:spPr bwMode="auto">
          <a:xfrm>
            <a:off x="322263" y="5876925"/>
            <a:ext cx="8497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CC0066"/>
                </a:solidFill>
              </a:rPr>
              <a:t>过</a:t>
            </a:r>
            <a:r>
              <a:rPr lang="en-US" altLang="zh-CN" sz="2400" b="1" u="sng">
                <a:solidFill>
                  <a:srgbClr val="CC0066"/>
                </a:solidFill>
                <a:sym typeface="Wingdings" pitchFamily="2" charset="2"/>
              </a:rPr>
              <a:t>(0,5) </a:t>
            </a:r>
            <a:r>
              <a:rPr lang="zh-CN" altLang="en-US" sz="2400" b="1" u="sng">
                <a:solidFill>
                  <a:srgbClr val="CC0066"/>
                </a:solidFill>
                <a:sym typeface="Wingdings" pitchFamily="2" charset="2"/>
              </a:rPr>
              <a:t>、</a:t>
            </a:r>
            <a:r>
              <a:rPr lang="en-US" altLang="zh-CN" sz="2400" b="1" u="sng">
                <a:solidFill>
                  <a:srgbClr val="CC0066"/>
                </a:solidFill>
                <a:sym typeface="Wingdings" pitchFamily="2" charset="2"/>
              </a:rPr>
              <a:t>(5,0)</a:t>
            </a:r>
            <a:r>
              <a:rPr lang="en-US" altLang="zh-CN" sz="2400" b="1">
                <a:solidFill>
                  <a:srgbClr val="CC0066"/>
                </a:solidFill>
                <a:sym typeface="Wingdings" pitchFamily="2" charset="2"/>
              </a:rPr>
              <a:t> </a:t>
            </a:r>
            <a:r>
              <a:rPr lang="zh-CN" altLang="en-US" sz="2400" b="1">
                <a:solidFill>
                  <a:srgbClr val="CC0066"/>
                </a:solidFill>
                <a:sym typeface="Wingdings" pitchFamily="2" charset="2"/>
              </a:rPr>
              <a:t>两点的直线图象与</a:t>
            </a:r>
            <a:r>
              <a:rPr lang="zh-CN" altLang="en-US" sz="2400" b="1">
                <a:solidFill>
                  <a:srgbClr val="CC0066"/>
                </a:solidFill>
              </a:rPr>
              <a:t>一次函数</a:t>
            </a:r>
            <a:r>
              <a:rPr lang="en-US" altLang="zh-CN" sz="2400" b="1">
                <a:solidFill>
                  <a:srgbClr val="CC0066"/>
                </a:solidFill>
              </a:rPr>
              <a:t>Y=5-X</a:t>
            </a:r>
            <a:r>
              <a:rPr lang="zh-CN" altLang="en-US" sz="2400" b="1">
                <a:solidFill>
                  <a:srgbClr val="CC0066"/>
                </a:solidFill>
              </a:rPr>
              <a:t>的图象</a:t>
            </a:r>
            <a:r>
              <a:rPr lang="zh-CN" altLang="en-US" sz="2400" b="1">
                <a:solidFill>
                  <a:srgbClr val="CC0066"/>
                </a:solidFill>
                <a:sym typeface="Wingdings" pitchFamily="2" charset="2"/>
              </a:rPr>
              <a:t>相同</a:t>
            </a:r>
            <a:r>
              <a:rPr lang="en-US" altLang="zh-CN" sz="2400" b="1">
                <a:solidFill>
                  <a:srgbClr val="CC0066"/>
                </a:solidFill>
                <a:sym typeface="Wingdings" pitchFamily="2" charset="2"/>
              </a:rPr>
              <a:t>.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5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5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80" grpId="0"/>
      <p:bldP spid="105481" grpId="0"/>
      <p:bldP spid="105482" grpId="0"/>
      <p:bldP spid="105483" grpId="0"/>
      <p:bldP spid="105484" grpId="0"/>
      <p:bldP spid="105485" grpId="0"/>
      <p:bldP spid="10548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381000" y="457200"/>
            <a:ext cx="7696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1" lang="zh-CN" altLang="en-US" sz="2400">
              <a:latin typeface="Times New Roman" pitchFamily="18" charset="0"/>
            </a:endParaRPr>
          </a:p>
        </p:txBody>
      </p:sp>
      <p:sp>
        <p:nvSpPr>
          <p:cNvPr id="21507" name="WordArt 3"/>
          <p:cNvSpPr>
            <a:spLocks noChangeArrowheads="1" noChangeShapeType="1" noTextEdit="1"/>
          </p:cNvSpPr>
          <p:nvPr/>
        </p:nvSpPr>
        <p:spPr bwMode="auto">
          <a:xfrm>
            <a:off x="2895600" y="381000"/>
            <a:ext cx="2133600" cy="609600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宋体"/>
                <a:ea typeface="宋体"/>
              </a:rPr>
              <a:t>归纳</a:t>
            </a:r>
          </a:p>
        </p:txBody>
      </p:sp>
      <p:grpSp>
        <p:nvGrpSpPr>
          <p:cNvPr id="106500" name="Group 4"/>
          <p:cNvGrpSpPr/>
          <p:nvPr/>
        </p:nvGrpSpPr>
        <p:grpSpPr>
          <a:xfrm>
            <a:off x="785813" y="2339975"/>
            <a:ext cx="7443787" cy="3298825"/>
            <a:chOff x="495" y="1474"/>
            <a:chExt cx="4689" cy="2078"/>
          </a:xfrm>
        </p:grpSpPr>
        <p:sp>
          <p:nvSpPr>
            <p:cNvPr id="21510" name="Line 5"/>
            <p:cNvSpPr>
              <a:spLocks noChangeShapeType="1"/>
            </p:cNvSpPr>
            <p:nvPr/>
          </p:nvSpPr>
          <p:spPr bwMode="auto">
            <a:xfrm>
              <a:off x="3327" y="1666"/>
              <a:ext cx="371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02" name="Rectangle 6"/>
            <p:cNvSpPr>
              <a:spLocks noChangeArrowheads="1"/>
            </p:cNvSpPr>
            <p:nvPr/>
          </p:nvSpPr>
          <p:spPr bwMode="auto">
            <a:xfrm>
              <a:off x="3663" y="2722"/>
              <a:ext cx="1521" cy="542"/>
            </a:xfrm>
            <a:prstGeom prst="rect">
              <a:avLst/>
            </a:prstGeom>
            <a:noFill/>
            <a:ln w="38100" algn="ctr">
              <a:solidFill>
                <a:schemeClr val="bg2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zh-CN" altLang="en-US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</a:rPr>
                <a:t>  在一次函数</a:t>
              </a:r>
              <a:r>
                <a:rPr lang="zh-CN" altLang="en-US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</a:rPr>
                <a:t> </a:t>
              </a:r>
            </a:p>
            <a:p>
              <a:pPr eaLnBrk="0" hangingPunct="0"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</a:rPr>
                <a:t>y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</a:rPr>
                <a:t>=kx+b</a:t>
              </a:r>
              <a:r>
                <a:rPr lang="zh-CN" altLang="en-US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  <a:ea typeface="Arial Unicode MS" pitchFamily="34" charset="-122"/>
                  <a:cs typeface="Arial Unicode MS" pitchFamily="34" charset="-122"/>
                </a:rPr>
                <a:t>的图象上</a:t>
              </a:r>
            </a:p>
          </p:txBody>
        </p:sp>
        <p:sp>
          <p:nvSpPr>
            <p:cNvPr id="21512" name="Line 7"/>
            <p:cNvSpPr>
              <a:spLocks noChangeShapeType="1"/>
            </p:cNvSpPr>
            <p:nvPr/>
          </p:nvSpPr>
          <p:spPr bwMode="auto">
            <a:xfrm>
              <a:off x="1948" y="1714"/>
              <a:ext cx="371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04" name="Text Box 8"/>
            <p:cNvSpPr txBox="1">
              <a:spLocks noChangeArrowheads="1"/>
            </p:cNvSpPr>
            <p:nvPr/>
          </p:nvSpPr>
          <p:spPr bwMode="auto">
            <a:xfrm>
              <a:off x="3759" y="1618"/>
              <a:ext cx="1334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defRPr/>
              </a:pPr>
              <a:r>
                <a:rPr lang="zh-CN" altLang="en-US" sz="2800" b="1">
                  <a:solidFill>
                    <a:srgbClr val="660033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点</a:t>
              </a:r>
              <a:r>
                <a:rPr lang="en-US" altLang="zh-CN" sz="2800" b="1">
                  <a:solidFill>
                    <a:srgbClr val="660033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( </a:t>
              </a:r>
              <a:endParaRPr lang="en-US" altLang="zh-CN" sz="2800" b="1">
                <a:solidFill>
                  <a:srgbClr val="66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1514" name="Line 9"/>
            <p:cNvSpPr>
              <a:spLocks noChangeShapeType="1"/>
            </p:cNvSpPr>
            <p:nvPr/>
          </p:nvSpPr>
          <p:spPr bwMode="auto">
            <a:xfrm flipH="1">
              <a:off x="3279" y="1906"/>
              <a:ext cx="370" cy="0"/>
            </a:xfrm>
            <a:prstGeom prst="line">
              <a:avLst/>
            </a:prstGeom>
            <a:noFill/>
            <a:ln w="57150">
              <a:solidFill>
                <a:srgbClr val="0000FF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06" name="Rectangle 10"/>
            <p:cNvSpPr>
              <a:spLocks noChangeArrowheads="1"/>
            </p:cNvSpPr>
            <p:nvPr/>
          </p:nvSpPr>
          <p:spPr bwMode="auto">
            <a:xfrm>
              <a:off x="2599" y="1474"/>
              <a:ext cx="1160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en-US" altLang="zh-CN" sz="2800" b="1" i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sym typeface="Wingdings" pitchFamily="2" charset="2"/>
                </a:rPr>
                <a:t>x</a:t>
              </a:r>
              <a:r>
                <a:rPr lang="en-US" altLang="zh-CN" sz="28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sym typeface="Wingdings" pitchFamily="2" charset="2"/>
                </a:rPr>
                <a:t> = </a:t>
              </a:r>
              <a:endParaRPr lang="en-US" altLang="zh-CN" sz="28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sym typeface="Wingdings" pitchFamily="2" charset="2"/>
              </a:endParaRPr>
            </a:p>
          </p:txBody>
        </p:sp>
        <p:sp>
          <p:nvSpPr>
            <p:cNvPr id="106507" name="Rectangle 11"/>
            <p:cNvSpPr>
              <a:spLocks noChangeArrowheads="1"/>
            </p:cNvSpPr>
            <p:nvPr/>
          </p:nvSpPr>
          <p:spPr bwMode="auto">
            <a:xfrm>
              <a:off x="2570" y="1746"/>
              <a:ext cx="1147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en-US" altLang="zh-CN" sz="2800" b="1" i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sym typeface="Wingdings" pitchFamily="2" charset="2"/>
                </a:rPr>
                <a:t>y </a:t>
              </a:r>
              <a:r>
                <a:rPr lang="en-US" altLang="zh-CN" sz="28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sym typeface="Wingdings" pitchFamily="2" charset="2"/>
                </a:rPr>
                <a:t>= </a:t>
              </a:r>
              <a:endParaRPr lang="en-US" altLang="zh-CN" sz="28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sym typeface="Wingdings" pitchFamily="2" charset="2"/>
              </a:endParaRPr>
            </a:p>
          </p:txBody>
        </p:sp>
        <p:sp>
          <p:nvSpPr>
            <p:cNvPr id="21517" name="AutoShape 12"/>
            <p:cNvSpPr/>
            <p:nvPr/>
          </p:nvSpPr>
          <p:spPr bwMode="auto">
            <a:xfrm>
              <a:off x="2524" y="1624"/>
              <a:ext cx="63" cy="408"/>
            </a:xfrm>
            <a:prstGeom prst="leftBrace">
              <a:avLst>
                <a:gd name="adj1" fmla="val 53968"/>
                <a:gd name="adj2" fmla="val 50000"/>
              </a:avLst>
            </a:prstGeom>
            <a:noFill/>
            <a:ln w="38100">
              <a:solidFill>
                <a:schemeClr val="accent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18" name="Line 13"/>
            <p:cNvSpPr>
              <a:spLocks noChangeShapeType="1"/>
            </p:cNvSpPr>
            <p:nvPr/>
          </p:nvSpPr>
          <p:spPr bwMode="auto">
            <a:xfrm flipH="1">
              <a:off x="1901" y="1848"/>
              <a:ext cx="370" cy="0"/>
            </a:xfrm>
            <a:prstGeom prst="line">
              <a:avLst/>
            </a:prstGeom>
            <a:noFill/>
            <a:ln w="57150">
              <a:solidFill>
                <a:srgbClr val="0000FF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510" name="Rectangle 14"/>
            <p:cNvSpPr>
              <a:spLocks noChangeArrowheads="1"/>
            </p:cNvSpPr>
            <p:nvPr/>
          </p:nvSpPr>
          <p:spPr bwMode="auto">
            <a:xfrm>
              <a:off x="495" y="1528"/>
              <a:ext cx="1316" cy="542"/>
            </a:xfrm>
            <a:prstGeom prst="rect">
              <a:avLst/>
            </a:prstGeom>
            <a:noFill/>
            <a:ln w="38100" algn="ctr">
              <a:solidFill>
                <a:schemeClr val="bg2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zh-CN" altLang="en-US" sz="24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方程 </a:t>
              </a:r>
            </a:p>
            <a:p>
              <a:pPr eaLnBrk="0" hangingPunct="0">
                <a:defRPr/>
              </a:pPr>
              <a:r>
                <a:rPr lang="en-US" altLang="zh-CN" sz="2400" b="1" i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ax</a:t>
              </a:r>
              <a:r>
                <a:rPr lang="en-US" altLang="zh-CN" sz="24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+b</a:t>
              </a:r>
              <a:r>
                <a:rPr lang="en-US" altLang="zh-CN" sz="2400" b="1" i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y</a:t>
              </a:r>
              <a:r>
                <a:rPr lang="en-US" altLang="zh-CN" sz="24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=c </a:t>
              </a:r>
              <a:r>
                <a:rPr lang="zh-CN" altLang="en-US" sz="24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的解</a:t>
              </a:r>
            </a:p>
          </p:txBody>
        </p:sp>
        <p:sp>
          <p:nvSpPr>
            <p:cNvPr id="21520" name="Line 15"/>
            <p:cNvSpPr>
              <a:spLocks noChangeShapeType="1"/>
            </p:cNvSpPr>
            <p:nvPr/>
          </p:nvSpPr>
          <p:spPr bwMode="auto">
            <a:xfrm flipH="1">
              <a:off x="4383" y="2002"/>
              <a:ext cx="0" cy="57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1" name="Line 16"/>
            <p:cNvSpPr>
              <a:spLocks noChangeShapeType="1"/>
            </p:cNvSpPr>
            <p:nvPr/>
          </p:nvSpPr>
          <p:spPr bwMode="auto">
            <a:xfrm flipH="1">
              <a:off x="4191" y="2002"/>
              <a:ext cx="0" cy="528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2" name="Line 17"/>
            <p:cNvSpPr>
              <a:spLocks noChangeShapeType="1"/>
            </p:cNvSpPr>
            <p:nvPr/>
          </p:nvSpPr>
          <p:spPr bwMode="auto">
            <a:xfrm>
              <a:off x="1695" y="2146"/>
              <a:ext cx="1776" cy="72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3" name="Line 18"/>
            <p:cNvSpPr>
              <a:spLocks noChangeShapeType="1"/>
            </p:cNvSpPr>
            <p:nvPr/>
          </p:nvSpPr>
          <p:spPr bwMode="auto">
            <a:xfrm flipH="1" flipV="1">
              <a:off x="1359" y="2290"/>
              <a:ext cx="2208" cy="86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4" name="AutoShape 19"/>
            <p:cNvSpPr>
              <a:spLocks noChangeArrowheads="1"/>
            </p:cNvSpPr>
            <p:nvPr/>
          </p:nvSpPr>
          <p:spPr bwMode="auto">
            <a:xfrm flipV="1">
              <a:off x="528" y="2592"/>
              <a:ext cx="1536" cy="960"/>
            </a:xfrm>
            <a:prstGeom prst="flowChartMagneticTap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5" name="Text Box 20"/>
            <p:cNvSpPr txBox="1">
              <a:spLocks noChangeArrowheads="1"/>
            </p:cNvSpPr>
            <p:nvPr/>
          </p:nvSpPr>
          <p:spPr bwMode="auto">
            <a:xfrm>
              <a:off x="912" y="2784"/>
              <a:ext cx="912" cy="5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zh-CN" altLang="en-US" sz="2800" b="1">
                  <a:solidFill>
                    <a:schemeClr val="accent2"/>
                  </a:solidFill>
                  <a:latin typeface="Times New Roman" pitchFamily="18" charset="0"/>
                </a:rPr>
                <a:t>从形到数</a:t>
              </a:r>
            </a:p>
          </p:txBody>
        </p:sp>
        <p:sp>
          <p:nvSpPr>
            <p:cNvPr id="21526" name="Text Box 21"/>
            <p:cNvSpPr txBox="1">
              <a:spLocks noChangeArrowheads="1"/>
            </p:cNvSpPr>
            <p:nvPr/>
          </p:nvSpPr>
          <p:spPr bwMode="auto">
            <a:xfrm rot="1122911">
              <a:off x="1730" y="2120"/>
              <a:ext cx="1296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zh-CN" altLang="en-US" sz="2800" b="1">
                  <a:latin typeface="Times New Roman" pitchFamily="18" charset="0"/>
                </a:rPr>
                <a:t>从数到形</a:t>
              </a:r>
            </a:p>
          </p:txBody>
        </p:sp>
      </p:grpSp>
      <p:sp>
        <p:nvSpPr>
          <p:cNvPr id="106518" name="Text Box 22"/>
          <p:cNvSpPr txBox="1">
            <a:spLocks noChangeArrowheads="1"/>
          </p:cNvSpPr>
          <p:nvPr/>
        </p:nvSpPr>
        <p:spPr bwMode="auto">
          <a:xfrm>
            <a:off x="539750" y="1341438"/>
            <a:ext cx="7696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3200" b="1">
                <a:solidFill>
                  <a:srgbClr val="FF3300"/>
                </a:solidFill>
                <a:latin typeface="Times New Roman" pitchFamily="18" charset="0"/>
              </a:rPr>
              <a:t>每个二元一次方程都可转化为一次函数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5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1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530" name="Group 2"/>
          <p:cNvGrpSpPr/>
          <p:nvPr/>
        </p:nvGrpSpPr>
        <p:grpSpPr>
          <a:xfrm>
            <a:off x="0" y="260350"/>
            <a:ext cx="7626350" cy="895350"/>
            <a:chOff x="340" y="164"/>
            <a:chExt cx="4804" cy="564"/>
          </a:xfrm>
        </p:grpSpPr>
        <p:grpSp>
          <p:nvGrpSpPr>
            <p:cNvPr id="22536" name="Group 3"/>
            <p:cNvGrpSpPr/>
            <p:nvPr/>
          </p:nvGrpSpPr>
          <p:grpSpPr>
            <a:xfrm>
              <a:off x="340" y="164"/>
              <a:ext cx="2376" cy="564"/>
              <a:chOff x="240" y="3456"/>
              <a:chExt cx="2376" cy="564"/>
            </a:xfrm>
          </p:grpSpPr>
          <p:grpSp>
            <p:nvGrpSpPr>
              <p:cNvPr id="22538" name="Group 4"/>
              <p:cNvGrpSpPr/>
              <p:nvPr/>
            </p:nvGrpSpPr>
            <p:grpSpPr>
              <a:xfrm>
                <a:off x="288" y="3456"/>
                <a:ext cx="1728" cy="515"/>
                <a:chOff x="1920" y="-32"/>
                <a:chExt cx="2112" cy="368"/>
              </a:xfrm>
            </p:grpSpPr>
            <p:sp>
              <p:nvSpPr>
                <p:cNvPr id="22541" name="Rectangle 5"/>
                <p:cNvSpPr>
                  <a:spLocks noChangeArrowheads="1"/>
                </p:cNvSpPr>
                <p:nvPr/>
              </p:nvSpPr>
              <p:spPr bwMode="auto">
                <a:xfrm>
                  <a:off x="1920" y="58"/>
                  <a:ext cx="2112" cy="278"/>
                </a:xfrm>
                <a:prstGeom prst="rect">
                  <a:avLst/>
                </a:prstGeom>
                <a:gradFill rotWithShape="0">
                  <a:gsLst>
                    <a:gs pos="0">
                      <a:srgbClr val="FFCC99"/>
                    </a:gs>
                    <a:gs pos="100000">
                      <a:srgbClr val="FFFFFF"/>
                    </a:gs>
                  </a:gsLst>
                  <a:path path="shape">
                    <a:fillToRect l="50000" t="50000" r="50000" b="50000"/>
                  </a:path>
                </a:gradFill>
                <a:ln w="38100">
                  <a:solidFill>
                    <a:srgbClr val="CC0000"/>
                  </a:solidFill>
                  <a:miter lim="800000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/>
                  <a:r>
                    <a:rPr lang="zh-CN" altLang="en-US" sz="3200">
                      <a:solidFill>
                        <a:srgbClr val="FF0000"/>
                      </a:solidFill>
                    </a:rPr>
                    <a:t>    </a:t>
                  </a:r>
                  <a:r>
                    <a:rPr lang="zh-CN" altLang="en-US" sz="3200">
                      <a:solidFill>
                        <a:srgbClr val="FF0000"/>
                      </a:solidFill>
                      <a:latin typeface="隶书" pitchFamily="49" charset="-122"/>
                      <a:ea typeface="隶书" pitchFamily="49" charset="-122"/>
                    </a:rPr>
                    <a:t>知识源于悟</a:t>
                  </a:r>
                </a:p>
              </p:txBody>
            </p:sp>
            <p:sp>
              <p:nvSpPr>
                <p:cNvPr id="107526" name="Rectangle 6" descr="PE03255_"/>
                <p:cNvSpPr>
                  <a:spLocks noChangeArrowheads="1"/>
                </p:cNvSpPr>
                <p:nvPr/>
              </p:nvSpPr>
              <p:spPr bwMode="auto">
                <a:xfrm>
                  <a:off x="3601" y="-32"/>
                  <a:ext cx="142" cy="34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blipFill dpi="0" rotWithShape="0">
                        <a:blip r:embed="rId2"/>
                        <a:srcRect/>
                        <a:stretch>
                          <a:fillRect/>
                        </a:stretch>
                      </a:blipFill>
                    </a14:hiddenFill>
                  </a:ext>
                  <a:ext uri="{91240B29-F687-4F45-9708-019B960494DF}">
                    <a14:hiddenLine xmlns:a14="http://schemas.microsoft.com/office/drawing/2010/main" w="38100">
                      <a:solidFill>
                        <a:srgbClr val="CC0000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0" hangingPunct="0">
                    <a:defRPr/>
                  </a:pPr>
                  <a:endParaRPr lang="zh-CN" altLang="en-US" sz="44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BatangChe" pitchFamily="49" charset="-127"/>
                  </a:endParaRPr>
                </a:p>
              </p:txBody>
            </p:sp>
          </p:grpSp>
          <p:pic>
            <p:nvPicPr>
              <p:cNvPr id="22539" name="Picture 7" descr="rcvzpuuu[1]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 bwMode="auto">
              <a:xfrm>
                <a:off x="2016" y="3504"/>
                <a:ext cx="600" cy="5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2540" name="Picture 8" descr="gif003[1]">
                <a:hlinkClick action="ppaction://hlinkshowjump?jump=lastslide"/>
              </p:cNvPr>
              <p:cNvPicPr>
                <a:picLocks noChangeAspect="1" noChangeArrowheads="1" noCrop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 bwMode="auto">
              <a:xfrm>
                <a:off x="240" y="3648"/>
                <a:ext cx="336" cy="3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22537" name="Rectangle 9"/>
            <p:cNvSpPr>
              <a:spLocks noChangeArrowheads="1"/>
            </p:cNvSpPr>
            <p:nvPr/>
          </p:nvSpPr>
          <p:spPr bwMode="auto">
            <a:xfrm>
              <a:off x="2888" y="240"/>
              <a:ext cx="2256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 cap="sq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r>
                <a:rPr lang="zh-CN" altLang="en-US" sz="4400">
                  <a:solidFill>
                    <a:srgbClr val="3333FF"/>
                  </a:solidFill>
                  <a:ea typeface="隶书" pitchFamily="49" charset="-122"/>
                </a:rPr>
                <a:t>益智的</a:t>
              </a:r>
              <a:r>
                <a:rPr lang="zh-CN" altLang="en-US" sz="4400">
                  <a:solidFill>
                    <a:srgbClr val="3333FF"/>
                  </a:solidFill>
                  <a:latin typeface="Times New Roman" pitchFamily="18" charset="0"/>
                  <a:ea typeface="隶书" pitchFamily="49" charset="-122"/>
                </a:rPr>
                <a:t>“</a:t>
              </a:r>
              <a:r>
                <a:rPr lang="zh-CN" altLang="en-US" sz="4400">
                  <a:solidFill>
                    <a:srgbClr val="3333FF"/>
                  </a:solidFill>
                  <a:ea typeface="隶书" pitchFamily="49" charset="-122"/>
                </a:rPr>
                <a:t>机会</a:t>
              </a:r>
              <a:r>
                <a:rPr lang="zh-CN" altLang="en-US" sz="4400">
                  <a:solidFill>
                    <a:srgbClr val="3333FF"/>
                  </a:solidFill>
                  <a:latin typeface="Times New Roman" pitchFamily="18" charset="0"/>
                  <a:ea typeface="隶书" pitchFamily="49" charset="-122"/>
                </a:rPr>
                <a:t>”</a:t>
              </a:r>
              <a:endParaRPr lang="zh-CN" altLang="en-US" sz="4400">
                <a:solidFill>
                  <a:srgbClr val="3333FF"/>
                </a:solidFill>
                <a:ea typeface="隶书" pitchFamily="49" charset="-122"/>
              </a:endParaRPr>
            </a:p>
          </p:txBody>
        </p:sp>
      </p:grpSp>
      <p:sp>
        <p:nvSpPr>
          <p:cNvPr id="107530" name="Text Box 10"/>
          <p:cNvSpPr txBox="1">
            <a:spLocks noChangeArrowheads="1"/>
          </p:cNvSpPr>
          <p:nvPr/>
        </p:nvSpPr>
        <p:spPr bwMode="auto">
          <a:xfrm>
            <a:off x="179388" y="1557338"/>
            <a:ext cx="8713787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chemeClr val="tx2"/>
                </a:solidFill>
              </a:rPr>
              <a:t>师</a:t>
            </a:r>
            <a:r>
              <a:rPr lang="en-US" altLang="zh-CN" sz="2800" b="1">
                <a:solidFill>
                  <a:schemeClr val="tx2"/>
                </a:solidFill>
              </a:rPr>
              <a:t>:</a:t>
            </a:r>
            <a:r>
              <a:rPr lang="zh-CN" altLang="en-US" sz="2800" b="1">
                <a:solidFill>
                  <a:schemeClr val="hlink"/>
                </a:solidFill>
              </a:rPr>
              <a:t>通过以上结论</a:t>
            </a:r>
            <a:r>
              <a:rPr lang="en-US" altLang="zh-CN" sz="2800" b="1">
                <a:solidFill>
                  <a:schemeClr val="hlink"/>
                </a:solidFill>
              </a:rPr>
              <a:t>,</a:t>
            </a:r>
            <a:r>
              <a:rPr lang="zh-CN" altLang="en-US" sz="2800" b="1">
                <a:solidFill>
                  <a:schemeClr val="hlink"/>
                </a:solidFill>
              </a:rPr>
              <a:t>你能分析研究出二元一次方程与一次函数图象的关系吗</a:t>
            </a:r>
            <a:r>
              <a:rPr lang="en-US" altLang="zh-CN" sz="2800" b="1">
                <a:solidFill>
                  <a:schemeClr val="hlink"/>
                </a:solidFill>
              </a:rPr>
              <a:t>?</a:t>
            </a:r>
          </a:p>
        </p:txBody>
      </p:sp>
      <p:sp>
        <p:nvSpPr>
          <p:cNvPr id="107531" name="Rectangle 11"/>
          <p:cNvSpPr>
            <a:spLocks noChangeArrowheads="1"/>
          </p:cNvSpPr>
          <p:nvPr/>
        </p:nvSpPr>
        <p:spPr bwMode="auto">
          <a:xfrm>
            <a:off x="250825" y="2651125"/>
            <a:ext cx="8642350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2"/>
                </a:solidFill>
              </a:rPr>
              <a:t>生</a:t>
            </a:r>
            <a:r>
              <a:rPr lang="en-US" altLang="zh-CN" sz="2800" b="1">
                <a:solidFill>
                  <a:schemeClr val="tx2"/>
                </a:solidFill>
              </a:rPr>
              <a:t>:</a:t>
            </a:r>
            <a:r>
              <a:rPr lang="zh-CN" altLang="en-US" sz="3200" b="1">
                <a:solidFill>
                  <a:schemeClr val="folHlink"/>
                </a:solidFill>
                <a:latin typeface="隶书" pitchFamily="49" charset="-122"/>
                <a:ea typeface="隶书" pitchFamily="49" charset="-122"/>
              </a:rPr>
              <a:t>二元一次方程</a:t>
            </a:r>
            <a:r>
              <a:rPr lang="zh-CN" altLang="en-US" sz="3200" b="1">
                <a:solidFill>
                  <a:schemeClr val="folHlink"/>
                </a:solidFill>
                <a:latin typeface="隶书" pitchFamily="49" charset="-122"/>
                <a:ea typeface="隶书" pitchFamily="49" charset="-122"/>
                <a:sym typeface="Wingdings" pitchFamily="2" charset="2"/>
              </a:rPr>
              <a:t>的解</a:t>
            </a:r>
            <a:r>
              <a:rPr lang="zh-CN" altLang="en-US" sz="3200" b="1">
                <a:solidFill>
                  <a:schemeClr val="folHlink"/>
                </a:solidFill>
                <a:latin typeface="隶书" pitchFamily="49" charset="-122"/>
                <a:ea typeface="隶书" pitchFamily="49" charset="-122"/>
              </a:rPr>
              <a:t>就是一次函数图象的点的     坐标</a:t>
            </a:r>
            <a:r>
              <a:rPr lang="en-US" altLang="zh-CN" sz="3200" b="1">
                <a:solidFill>
                  <a:schemeClr val="folHlink"/>
                </a:solidFill>
                <a:latin typeface="隶书" pitchFamily="49" charset="-122"/>
                <a:ea typeface="隶书" pitchFamily="49" charset="-122"/>
              </a:rPr>
              <a:t>;</a:t>
            </a:r>
            <a:r>
              <a:rPr lang="zh-CN" altLang="en-US" sz="3200" b="1">
                <a:solidFill>
                  <a:schemeClr val="folHlink"/>
                </a:solidFill>
                <a:latin typeface="隶书" pitchFamily="49" charset="-122"/>
                <a:ea typeface="隶书" pitchFamily="49" charset="-122"/>
              </a:rPr>
              <a:t>一次函数图象上的点的坐标就是二元一次方程</a:t>
            </a:r>
            <a:r>
              <a:rPr lang="zh-CN" altLang="en-US" sz="3200" b="1">
                <a:solidFill>
                  <a:schemeClr val="folHlink"/>
                </a:solidFill>
                <a:latin typeface="隶书" pitchFamily="49" charset="-122"/>
                <a:ea typeface="隶书" pitchFamily="49" charset="-122"/>
                <a:sym typeface="Wingdings" pitchFamily="2" charset="2"/>
              </a:rPr>
              <a:t>的解</a:t>
            </a:r>
            <a:r>
              <a:rPr lang="en-US" altLang="zh-CN" sz="3200" b="1">
                <a:solidFill>
                  <a:schemeClr val="folHlink"/>
                </a:solidFill>
                <a:latin typeface="隶书" pitchFamily="49" charset="-122"/>
                <a:ea typeface="隶书" pitchFamily="49" charset="-122"/>
                <a:sym typeface="Wingdings" pitchFamily="2" charset="2"/>
              </a:rPr>
              <a:t>.</a:t>
            </a:r>
          </a:p>
        </p:txBody>
      </p:sp>
      <p:sp>
        <p:nvSpPr>
          <p:cNvPr id="22533" name="PubBanner"/>
          <p:cNvSpPr>
            <a:spLocks noEditPoints="1" noChangeArrowheads="1"/>
          </p:cNvSpPr>
          <p:nvPr/>
        </p:nvSpPr>
        <p:spPr bwMode="auto">
          <a:xfrm>
            <a:off x="395288" y="4581525"/>
            <a:ext cx="2476500" cy="1511300"/>
          </a:xfrm>
          <a:custGeom>
            <a:gdLst>
              <a:gd name="T0" fmla="*/ 1238250 w 21600"/>
              <a:gd name="T1" fmla="*/ 0 h 21600"/>
              <a:gd name="T2" fmla="*/ 78423 w 21600"/>
              <a:gd name="T3" fmla="*/ 960515 h 21600"/>
              <a:gd name="T4" fmla="*/ 1238250 w 21600"/>
              <a:gd name="T5" fmla="*/ 878023 h 21600"/>
              <a:gd name="T6" fmla="*/ 2399453 w 21600"/>
              <a:gd name="T7" fmla="*/ 960515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2826 w 21600"/>
              <a:gd name="T13" fmla="*/ 4525 h 21600"/>
              <a:gd name="T14" fmla="*/ 18785 w 21600"/>
              <a:gd name="T15" fmla="*/ 12549 h 21600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8785" y="4525"/>
                </a:moveTo>
                <a:cubicBezTo>
                  <a:pt x="18684" y="3891"/>
                  <a:pt x="18494" y="3359"/>
                  <a:pt x="18152" y="2776"/>
                </a:cubicBezTo>
                <a:cubicBezTo>
                  <a:pt x="17708" y="2243"/>
                  <a:pt x="17125" y="1749"/>
                  <a:pt x="16453" y="1318"/>
                </a:cubicBezTo>
                <a:cubicBezTo>
                  <a:pt x="15667" y="925"/>
                  <a:pt x="14792" y="583"/>
                  <a:pt x="13816" y="342"/>
                </a:cubicBezTo>
                <a:cubicBezTo>
                  <a:pt x="12840" y="152"/>
                  <a:pt x="11826" y="0"/>
                  <a:pt x="10800" y="0"/>
                </a:cubicBezTo>
                <a:cubicBezTo>
                  <a:pt x="9735" y="0"/>
                  <a:pt x="8708" y="152"/>
                  <a:pt x="7732" y="342"/>
                </a:cubicBezTo>
                <a:cubicBezTo>
                  <a:pt x="6807" y="583"/>
                  <a:pt x="5932" y="925"/>
                  <a:pt x="5159" y="1318"/>
                </a:cubicBezTo>
                <a:cubicBezTo>
                  <a:pt x="4474" y="1749"/>
                  <a:pt x="3891" y="2243"/>
                  <a:pt x="3409" y="2776"/>
                </a:cubicBezTo>
                <a:cubicBezTo>
                  <a:pt x="3118" y="3359"/>
                  <a:pt x="2864" y="3891"/>
                  <a:pt x="2826" y="4525"/>
                </a:cubicBezTo>
                <a:lnTo>
                  <a:pt x="2826" y="6084"/>
                </a:lnTo>
                <a:lnTo>
                  <a:pt x="0" y="9152"/>
                </a:lnTo>
                <a:lnTo>
                  <a:pt x="684" y="13728"/>
                </a:lnTo>
                <a:lnTo>
                  <a:pt x="0" y="21600"/>
                </a:lnTo>
                <a:lnTo>
                  <a:pt x="2826" y="18684"/>
                </a:lnTo>
                <a:lnTo>
                  <a:pt x="2826" y="17074"/>
                </a:lnTo>
                <a:cubicBezTo>
                  <a:pt x="2864" y="16491"/>
                  <a:pt x="3118" y="15908"/>
                  <a:pt x="3409" y="15325"/>
                </a:cubicBezTo>
                <a:cubicBezTo>
                  <a:pt x="3891" y="14792"/>
                  <a:pt x="4474" y="14311"/>
                  <a:pt x="5159" y="13867"/>
                </a:cubicBezTo>
                <a:cubicBezTo>
                  <a:pt x="5932" y="13474"/>
                  <a:pt x="6807" y="13145"/>
                  <a:pt x="7732" y="12891"/>
                </a:cubicBezTo>
                <a:cubicBezTo>
                  <a:pt x="8708" y="12701"/>
                  <a:pt x="9735" y="12600"/>
                  <a:pt x="10800" y="12549"/>
                </a:cubicBezTo>
                <a:cubicBezTo>
                  <a:pt x="11826" y="12600"/>
                  <a:pt x="12840" y="12701"/>
                  <a:pt x="13816" y="12891"/>
                </a:cubicBezTo>
                <a:cubicBezTo>
                  <a:pt x="14792" y="13145"/>
                  <a:pt x="15667" y="13474"/>
                  <a:pt x="16453" y="13867"/>
                </a:cubicBezTo>
                <a:cubicBezTo>
                  <a:pt x="17125" y="14311"/>
                  <a:pt x="17708" y="14792"/>
                  <a:pt x="18152" y="15325"/>
                </a:cubicBezTo>
                <a:cubicBezTo>
                  <a:pt x="18494" y="15908"/>
                  <a:pt x="18684" y="16491"/>
                  <a:pt x="18785" y="17074"/>
                </a:cubicBezTo>
                <a:lnTo>
                  <a:pt x="18785" y="18684"/>
                </a:lnTo>
                <a:lnTo>
                  <a:pt x="21600" y="21600"/>
                </a:lnTo>
                <a:lnTo>
                  <a:pt x="20928" y="13728"/>
                </a:lnTo>
                <a:lnTo>
                  <a:pt x="21600" y="9152"/>
                </a:lnTo>
                <a:lnTo>
                  <a:pt x="18785" y="6084"/>
                </a:lnTo>
                <a:lnTo>
                  <a:pt x="18785" y="4525"/>
                </a:ln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34" name="WordArt 13"/>
          <p:cNvSpPr>
            <a:spLocks noChangeArrowheads="1" noChangeShapeType="1" noTextEdit="1"/>
          </p:cNvSpPr>
          <p:nvPr/>
        </p:nvSpPr>
        <p:spPr bwMode="auto">
          <a:xfrm>
            <a:off x="900113" y="5013325"/>
            <a:ext cx="1441450" cy="431800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200" kern="10">
                <a:ln w="9525">
                  <a:solidFill>
                    <a:srgbClr val="000000"/>
                  </a:solidFill>
                  <a:round/>
                </a:ln>
                <a:solidFill>
                  <a:srgbClr val="FF00FF"/>
                </a:solidFill>
                <a:latin typeface="宋体"/>
                <a:ea typeface="宋体"/>
              </a:rPr>
              <a:t>明确</a:t>
            </a:r>
          </a:p>
        </p:txBody>
      </p:sp>
      <p:sp>
        <p:nvSpPr>
          <p:cNvPr id="107534" name="Rectangle 14"/>
          <p:cNvSpPr>
            <a:spLocks noChangeArrowheads="1"/>
          </p:cNvSpPr>
          <p:nvPr/>
        </p:nvSpPr>
        <p:spPr bwMode="auto">
          <a:xfrm>
            <a:off x="3492500" y="4489450"/>
            <a:ext cx="4967288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66"/>
                </a:solidFill>
                <a:ea typeface="隶书" pitchFamily="49" charset="-122"/>
              </a:rPr>
              <a:t>二元一次方程与一次函数的基本关系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7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7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75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7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7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30" grpId="0"/>
      <p:bldP spid="107531" grpId="0"/>
      <p:bldP spid="1075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8546" name="Group 2"/>
          <p:cNvGrpSpPr/>
          <p:nvPr/>
        </p:nvGrpSpPr>
        <p:grpSpPr>
          <a:xfrm>
            <a:off x="468313" y="1268413"/>
            <a:ext cx="3259137" cy="519112"/>
            <a:chOff x="295" y="799"/>
            <a:chExt cx="2053" cy="327"/>
          </a:xfrm>
        </p:grpSpPr>
        <p:sp>
          <p:nvSpPr>
            <p:cNvPr id="23655" name="Text Box 3"/>
            <p:cNvSpPr txBox="1">
              <a:spLocks noChangeArrowheads="1"/>
            </p:cNvSpPr>
            <p:nvPr/>
          </p:nvSpPr>
          <p:spPr bwMode="auto">
            <a:xfrm>
              <a:off x="295" y="799"/>
              <a:ext cx="727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solidFill>
                    <a:srgbClr val="FF3300"/>
                  </a:solidFill>
                </a:rPr>
                <a:t>x+y=5</a:t>
              </a:r>
            </a:p>
          </p:txBody>
        </p:sp>
        <p:sp>
          <p:nvSpPr>
            <p:cNvPr id="23656" name="Text Box 4"/>
            <p:cNvSpPr txBox="1">
              <a:spLocks noChangeArrowheads="1"/>
            </p:cNvSpPr>
            <p:nvPr/>
          </p:nvSpPr>
          <p:spPr bwMode="auto">
            <a:xfrm>
              <a:off x="1292" y="799"/>
              <a:ext cx="1056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>
                  <a:solidFill>
                    <a:schemeClr val="tx2"/>
                  </a:solidFill>
                  <a:cs typeface="Arial"/>
                </a:rPr>
                <a:t>►  </a:t>
              </a:r>
              <a:r>
                <a:rPr lang="en-US" altLang="zh-CN" sz="2800">
                  <a:solidFill>
                    <a:schemeClr val="tx2"/>
                  </a:solidFill>
                </a:rPr>
                <a:t>y=5-x</a:t>
              </a:r>
            </a:p>
          </p:txBody>
        </p:sp>
      </p:grpSp>
      <p:grpSp>
        <p:nvGrpSpPr>
          <p:cNvPr id="108549" name="Group 5"/>
          <p:cNvGrpSpPr/>
          <p:nvPr/>
        </p:nvGrpSpPr>
        <p:grpSpPr>
          <a:xfrm>
            <a:off x="395288" y="2909888"/>
            <a:ext cx="3557587" cy="533400"/>
            <a:chOff x="249" y="1833"/>
            <a:chExt cx="2241" cy="336"/>
          </a:xfrm>
        </p:grpSpPr>
        <p:sp>
          <p:nvSpPr>
            <p:cNvPr id="23653" name="Text Box 6"/>
            <p:cNvSpPr txBox="1">
              <a:spLocks noChangeArrowheads="1"/>
            </p:cNvSpPr>
            <p:nvPr/>
          </p:nvSpPr>
          <p:spPr bwMode="auto">
            <a:xfrm>
              <a:off x="249" y="1842"/>
              <a:ext cx="115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3300"/>
                  </a:solidFill>
                </a:rPr>
                <a:t>2x-y=1</a:t>
              </a:r>
            </a:p>
          </p:txBody>
        </p:sp>
        <p:sp>
          <p:nvSpPr>
            <p:cNvPr id="23654" name="Text Box 7"/>
            <p:cNvSpPr txBox="1">
              <a:spLocks noChangeArrowheads="1"/>
            </p:cNvSpPr>
            <p:nvPr/>
          </p:nvSpPr>
          <p:spPr bwMode="auto">
            <a:xfrm>
              <a:off x="1338" y="1833"/>
              <a:ext cx="115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>
                  <a:solidFill>
                    <a:schemeClr val="tx2"/>
                  </a:solidFill>
                  <a:cs typeface="Arial"/>
                </a:rPr>
                <a:t>►  </a:t>
              </a:r>
              <a:r>
                <a:rPr lang="en-US" altLang="zh-CN" sz="2800">
                  <a:solidFill>
                    <a:schemeClr val="tx2"/>
                  </a:solidFill>
                </a:rPr>
                <a:t>y=2x-1</a:t>
              </a:r>
            </a:p>
          </p:txBody>
        </p:sp>
      </p:grpSp>
      <p:grpSp>
        <p:nvGrpSpPr>
          <p:cNvPr id="108552" name="Group 8"/>
          <p:cNvGrpSpPr/>
          <p:nvPr/>
        </p:nvGrpSpPr>
        <p:grpSpPr>
          <a:xfrm>
            <a:off x="611188" y="1773238"/>
            <a:ext cx="2719387" cy="1231900"/>
            <a:chOff x="385" y="1117"/>
            <a:chExt cx="1713" cy="776"/>
          </a:xfrm>
        </p:grpSpPr>
        <p:sp>
          <p:nvSpPr>
            <p:cNvPr id="23649" name="Text Box 9"/>
            <p:cNvSpPr txBox="1">
              <a:spLocks noChangeArrowheads="1"/>
            </p:cNvSpPr>
            <p:nvPr/>
          </p:nvSpPr>
          <p:spPr bwMode="auto">
            <a:xfrm>
              <a:off x="476" y="1162"/>
              <a:ext cx="894" cy="7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x=0</a:t>
              </a:r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y=5</a:t>
              </a:r>
            </a:p>
          </p:txBody>
        </p:sp>
        <p:sp>
          <p:nvSpPr>
            <p:cNvPr id="23650" name="Text Box 10"/>
            <p:cNvSpPr txBox="1">
              <a:spLocks noChangeArrowheads="1"/>
            </p:cNvSpPr>
            <p:nvPr/>
          </p:nvSpPr>
          <p:spPr bwMode="auto">
            <a:xfrm>
              <a:off x="1474" y="1117"/>
              <a:ext cx="624" cy="7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x=5</a:t>
              </a:r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y=0</a:t>
              </a:r>
            </a:p>
          </p:txBody>
        </p:sp>
        <p:sp>
          <p:nvSpPr>
            <p:cNvPr id="23651" name="AutoShape 11"/>
            <p:cNvSpPr/>
            <p:nvPr/>
          </p:nvSpPr>
          <p:spPr bwMode="auto">
            <a:xfrm>
              <a:off x="1429" y="1298"/>
              <a:ext cx="48" cy="480"/>
            </a:xfrm>
            <a:prstGeom prst="leftBrace">
              <a:avLst>
                <a:gd name="adj1" fmla="val 83333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652" name="AutoShape 12"/>
            <p:cNvSpPr/>
            <p:nvPr/>
          </p:nvSpPr>
          <p:spPr bwMode="auto">
            <a:xfrm>
              <a:off x="385" y="1253"/>
              <a:ext cx="48" cy="498"/>
            </a:xfrm>
            <a:prstGeom prst="leftBrace">
              <a:avLst>
                <a:gd name="adj1" fmla="val 86458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8557" name="Group 13"/>
          <p:cNvGrpSpPr/>
          <p:nvPr/>
        </p:nvGrpSpPr>
        <p:grpSpPr>
          <a:xfrm>
            <a:off x="611188" y="3429000"/>
            <a:ext cx="2940050" cy="1160463"/>
            <a:chOff x="385" y="2160"/>
            <a:chExt cx="1852" cy="731"/>
          </a:xfrm>
        </p:grpSpPr>
        <p:sp>
          <p:nvSpPr>
            <p:cNvPr id="23645" name="Text Box 14"/>
            <p:cNvSpPr txBox="1">
              <a:spLocks noChangeArrowheads="1"/>
            </p:cNvSpPr>
            <p:nvPr/>
          </p:nvSpPr>
          <p:spPr bwMode="auto">
            <a:xfrm>
              <a:off x="431" y="2160"/>
              <a:ext cx="624" cy="7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x=0</a:t>
              </a:r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y=-1</a:t>
              </a:r>
            </a:p>
          </p:txBody>
        </p:sp>
        <p:sp>
          <p:nvSpPr>
            <p:cNvPr id="23646" name="Text Box 15"/>
            <p:cNvSpPr txBox="1">
              <a:spLocks noChangeArrowheads="1"/>
            </p:cNvSpPr>
            <p:nvPr/>
          </p:nvSpPr>
          <p:spPr bwMode="auto">
            <a:xfrm>
              <a:off x="1565" y="2160"/>
              <a:ext cx="672" cy="7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x=0.5</a:t>
              </a:r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/>
                <a:t>y=0</a:t>
              </a:r>
            </a:p>
          </p:txBody>
        </p:sp>
        <p:sp>
          <p:nvSpPr>
            <p:cNvPr id="23647" name="AutoShape 16"/>
            <p:cNvSpPr/>
            <p:nvPr/>
          </p:nvSpPr>
          <p:spPr bwMode="auto">
            <a:xfrm>
              <a:off x="385" y="2341"/>
              <a:ext cx="48" cy="480"/>
            </a:xfrm>
            <a:prstGeom prst="leftBrace">
              <a:avLst>
                <a:gd name="adj1" fmla="val 83333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648" name="AutoShape 17"/>
            <p:cNvSpPr/>
            <p:nvPr/>
          </p:nvSpPr>
          <p:spPr bwMode="auto">
            <a:xfrm>
              <a:off x="1519" y="2341"/>
              <a:ext cx="48" cy="480"/>
            </a:xfrm>
            <a:prstGeom prst="leftBrace">
              <a:avLst>
                <a:gd name="adj1" fmla="val 83333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558" name="Group 18"/>
          <p:cNvGrpSpPr/>
          <p:nvPr/>
        </p:nvGrpSpPr>
        <p:grpSpPr>
          <a:xfrm>
            <a:off x="4572000" y="1412875"/>
            <a:ext cx="4078288" cy="4578350"/>
            <a:chOff x="2688" y="1311"/>
            <a:chExt cx="2720" cy="2947"/>
          </a:xfrm>
        </p:grpSpPr>
        <p:grpSp>
          <p:nvGrpSpPr>
            <p:cNvPr id="23595" name="Group 19"/>
            <p:cNvGrpSpPr/>
            <p:nvPr/>
          </p:nvGrpSpPr>
          <p:grpSpPr>
            <a:xfrm rot="5400000">
              <a:off x="2688" y="1680"/>
              <a:ext cx="2721" cy="2267"/>
              <a:chOff x="1200" y="1248"/>
              <a:chExt cx="2721" cy="2267"/>
            </a:xfrm>
          </p:grpSpPr>
          <p:grpSp>
            <p:nvGrpSpPr>
              <p:cNvPr id="23620" name="Group 20"/>
              <p:cNvGrpSpPr/>
              <p:nvPr/>
            </p:nvGrpSpPr>
            <p:grpSpPr>
              <a:xfrm>
                <a:off x="1200" y="1248"/>
                <a:ext cx="2720" cy="2267"/>
                <a:chOff x="1200" y="1248"/>
                <a:chExt cx="3120" cy="2544"/>
              </a:xfrm>
            </p:grpSpPr>
            <p:sp>
              <p:nvSpPr>
                <p:cNvPr id="23632" name="Line 21"/>
                <p:cNvSpPr>
                  <a:spLocks noChangeShapeType="1"/>
                </p:cNvSpPr>
                <p:nvPr/>
              </p:nvSpPr>
              <p:spPr bwMode="auto">
                <a:xfrm flipH="1">
                  <a:off x="120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33" name="Line 22"/>
                <p:cNvSpPr>
                  <a:spLocks noChangeShapeType="1"/>
                </p:cNvSpPr>
                <p:nvPr/>
              </p:nvSpPr>
              <p:spPr bwMode="auto">
                <a:xfrm flipH="1">
                  <a:off x="146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34" name="Line 23"/>
                <p:cNvSpPr>
                  <a:spLocks noChangeShapeType="1"/>
                </p:cNvSpPr>
                <p:nvPr/>
              </p:nvSpPr>
              <p:spPr bwMode="auto">
                <a:xfrm flipH="1">
                  <a:off x="172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35" name="Line 24"/>
                <p:cNvSpPr>
                  <a:spLocks noChangeShapeType="1"/>
                </p:cNvSpPr>
                <p:nvPr/>
              </p:nvSpPr>
              <p:spPr bwMode="auto">
                <a:xfrm flipH="1">
                  <a:off x="198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36" name="Line 25"/>
                <p:cNvSpPr>
                  <a:spLocks noChangeShapeType="1"/>
                </p:cNvSpPr>
                <p:nvPr/>
              </p:nvSpPr>
              <p:spPr bwMode="auto">
                <a:xfrm flipH="1">
                  <a:off x="224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37" name="Line 26"/>
                <p:cNvSpPr>
                  <a:spLocks noChangeShapeType="1"/>
                </p:cNvSpPr>
                <p:nvPr/>
              </p:nvSpPr>
              <p:spPr bwMode="auto">
                <a:xfrm flipH="1">
                  <a:off x="250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38" name="Line 27"/>
                <p:cNvSpPr>
                  <a:spLocks noChangeShapeType="1"/>
                </p:cNvSpPr>
                <p:nvPr/>
              </p:nvSpPr>
              <p:spPr bwMode="auto">
                <a:xfrm flipH="1">
                  <a:off x="276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39" name="Line 28"/>
                <p:cNvSpPr>
                  <a:spLocks noChangeShapeType="1"/>
                </p:cNvSpPr>
                <p:nvPr/>
              </p:nvSpPr>
              <p:spPr bwMode="auto">
                <a:xfrm flipH="1">
                  <a:off x="302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40" name="Line 29"/>
                <p:cNvSpPr>
                  <a:spLocks noChangeShapeType="1"/>
                </p:cNvSpPr>
                <p:nvPr/>
              </p:nvSpPr>
              <p:spPr bwMode="auto">
                <a:xfrm flipH="1">
                  <a:off x="328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41" name="Line 30"/>
                <p:cNvSpPr>
                  <a:spLocks noChangeShapeType="1"/>
                </p:cNvSpPr>
                <p:nvPr/>
              </p:nvSpPr>
              <p:spPr bwMode="auto">
                <a:xfrm flipH="1">
                  <a:off x="354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42" name="Line 31"/>
                <p:cNvSpPr>
                  <a:spLocks noChangeShapeType="1"/>
                </p:cNvSpPr>
                <p:nvPr/>
              </p:nvSpPr>
              <p:spPr bwMode="auto">
                <a:xfrm flipH="1">
                  <a:off x="380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43" name="Line 32"/>
                <p:cNvSpPr>
                  <a:spLocks noChangeShapeType="1"/>
                </p:cNvSpPr>
                <p:nvPr/>
              </p:nvSpPr>
              <p:spPr bwMode="auto">
                <a:xfrm flipH="1">
                  <a:off x="406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44" name="Line 33"/>
                <p:cNvSpPr>
                  <a:spLocks noChangeShapeType="1"/>
                </p:cNvSpPr>
                <p:nvPr/>
              </p:nvSpPr>
              <p:spPr bwMode="auto">
                <a:xfrm flipH="1">
                  <a:off x="432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3621" name="Line 34"/>
              <p:cNvSpPr>
                <a:spLocks noChangeShapeType="1"/>
              </p:cNvSpPr>
              <p:nvPr/>
            </p:nvSpPr>
            <p:spPr bwMode="auto">
              <a:xfrm rot="5400000" flipH="1">
                <a:off x="2560" y="-112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2" name="Line 35"/>
              <p:cNvSpPr>
                <a:spLocks noChangeShapeType="1"/>
              </p:cNvSpPr>
              <p:nvPr/>
            </p:nvSpPr>
            <p:spPr bwMode="auto">
              <a:xfrm rot="5400000" flipH="1">
                <a:off x="2560" y="11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3" name="Line 36"/>
              <p:cNvSpPr>
                <a:spLocks noChangeShapeType="1"/>
              </p:cNvSpPr>
              <p:nvPr/>
            </p:nvSpPr>
            <p:spPr bwMode="auto">
              <a:xfrm rot="5400000" flipH="1">
                <a:off x="2560" y="341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4" name="Line 37"/>
              <p:cNvSpPr>
                <a:spLocks noChangeShapeType="1"/>
              </p:cNvSpPr>
              <p:nvPr/>
            </p:nvSpPr>
            <p:spPr bwMode="auto">
              <a:xfrm rot="5400000" flipH="1">
                <a:off x="2560" y="568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5" name="Line 38"/>
              <p:cNvSpPr>
                <a:spLocks noChangeShapeType="1"/>
              </p:cNvSpPr>
              <p:nvPr/>
            </p:nvSpPr>
            <p:spPr bwMode="auto">
              <a:xfrm rot="5400000" flipH="1">
                <a:off x="2560" y="79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6" name="Line 39"/>
              <p:cNvSpPr>
                <a:spLocks noChangeShapeType="1"/>
              </p:cNvSpPr>
              <p:nvPr/>
            </p:nvSpPr>
            <p:spPr bwMode="auto">
              <a:xfrm rot="5400000" flipH="1">
                <a:off x="2560" y="1021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7" name="Line 40"/>
              <p:cNvSpPr>
                <a:spLocks noChangeShapeType="1"/>
              </p:cNvSpPr>
              <p:nvPr/>
            </p:nvSpPr>
            <p:spPr bwMode="auto">
              <a:xfrm rot="5400000" flipH="1">
                <a:off x="2561" y="1249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8" name="Line 41"/>
              <p:cNvSpPr>
                <a:spLocks noChangeShapeType="1"/>
              </p:cNvSpPr>
              <p:nvPr/>
            </p:nvSpPr>
            <p:spPr bwMode="auto">
              <a:xfrm rot="5400000" flipH="1">
                <a:off x="2560" y="147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29" name="Line 42"/>
              <p:cNvSpPr>
                <a:spLocks noChangeShapeType="1"/>
              </p:cNvSpPr>
              <p:nvPr/>
            </p:nvSpPr>
            <p:spPr bwMode="auto">
              <a:xfrm rot="5400000" flipH="1">
                <a:off x="2560" y="1701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30" name="Line 43"/>
              <p:cNvSpPr>
                <a:spLocks noChangeShapeType="1"/>
              </p:cNvSpPr>
              <p:nvPr/>
            </p:nvSpPr>
            <p:spPr bwMode="auto">
              <a:xfrm rot="5400000" flipH="1">
                <a:off x="2560" y="1928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31" name="Line 44"/>
              <p:cNvSpPr>
                <a:spLocks noChangeShapeType="1"/>
              </p:cNvSpPr>
              <p:nvPr/>
            </p:nvSpPr>
            <p:spPr bwMode="auto">
              <a:xfrm rot="5400000" flipH="1">
                <a:off x="2560" y="215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3596" name="Line 45"/>
            <p:cNvSpPr>
              <a:spLocks noChangeShapeType="1"/>
            </p:cNvSpPr>
            <p:nvPr/>
          </p:nvSpPr>
          <p:spPr bwMode="auto">
            <a:xfrm>
              <a:off x="2688" y="2810"/>
              <a:ext cx="2720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97" name="Line 46"/>
            <p:cNvSpPr>
              <a:spLocks noChangeShapeType="1"/>
            </p:cNvSpPr>
            <p:nvPr/>
          </p:nvSpPr>
          <p:spPr bwMode="auto">
            <a:xfrm rot="-5400000">
              <a:off x="2575" y="2785"/>
              <a:ext cx="2947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98" name="Text Box 47"/>
            <p:cNvSpPr txBox="1">
              <a:spLocks noChangeArrowheads="1"/>
            </p:cNvSpPr>
            <p:nvPr/>
          </p:nvSpPr>
          <p:spPr bwMode="auto">
            <a:xfrm>
              <a:off x="3932" y="2836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1600"/>
                <a:t>O</a:t>
              </a:r>
            </a:p>
          </p:txBody>
        </p:sp>
        <p:sp>
          <p:nvSpPr>
            <p:cNvPr id="23599" name="Text Box 48"/>
            <p:cNvSpPr txBox="1">
              <a:spLocks noChangeArrowheads="1"/>
            </p:cNvSpPr>
            <p:nvPr/>
          </p:nvSpPr>
          <p:spPr bwMode="auto">
            <a:xfrm>
              <a:off x="4896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4</a:t>
              </a:r>
            </a:p>
          </p:txBody>
        </p:sp>
        <p:sp>
          <p:nvSpPr>
            <p:cNvPr id="23600" name="Text Box 49"/>
            <p:cNvSpPr txBox="1">
              <a:spLocks noChangeArrowheads="1"/>
            </p:cNvSpPr>
            <p:nvPr/>
          </p:nvSpPr>
          <p:spPr bwMode="auto">
            <a:xfrm>
              <a:off x="4672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3</a:t>
              </a:r>
            </a:p>
          </p:txBody>
        </p:sp>
        <p:sp>
          <p:nvSpPr>
            <p:cNvPr id="23601" name="Text Box 50"/>
            <p:cNvSpPr txBox="1">
              <a:spLocks noChangeArrowheads="1"/>
            </p:cNvSpPr>
            <p:nvPr/>
          </p:nvSpPr>
          <p:spPr bwMode="auto">
            <a:xfrm>
              <a:off x="4176" y="316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23602" name="Text Box 51"/>
            <p:cNvSpPr txBox="1">
              <a:spLocks noChangeArrowheads="1"/>
            </p:cNvSpPr>
            <p:nvPr/>
          </p:nvSpPr>
          <p:spPr bwMode="auto">
            <a:xfrm>
              <a:off x="4224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1</a:t>
              </a:r>
            </a:p>
          </p:txBody>
        </p:sp>
        <p:sp>
          <p:nvSpPr>
            <p:cNvPr id="23603" name="Rectangle 52"/>
            <p:cNvSpPr>
              <a:spLocks noChangeArrowheads="1"/>
            </p:cNvSpPr>
            <p:nvPr/>
          </p:nvSpPr>
          <p:spPr bwMode="auto">
            <a:xfrm>
              <a:off x="4448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/>
                <a:t>2</a:t>
              </a:r>
            </a:p>
          </p:txBody>
        </p:sp>
        <p:sp>
          <p:nvSpPr>
            <p:cNvPr id="23604" name="Text Box 53"/>
            <p:cNvSpPr txBox="1">
              <a:spLocks noChangeArrowheads="1"/>
            </p:cNvSpPr>
            <p:nvPr/>
          </p:nvSpPr>
          <p:spPr bwMode="auto">
            <a:xfrm>
              <a:off x="3840" y="148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y</a:t>
              </a:r>
            </a:p>
          </p:txBody>
        </p:sp>
        <p:sp>
          <p:nvSpPr>
            <p:cNvPr id="23605" name="Text Box 54"/>
            <p:cNvSpPr txBox="1">
              <a:spLocks noChangeArrowheads="1"/>
            </p:cNvSpPr>
            <p:nvPr/>
          </p:nvSpPr>
          <p:spPr bwMode="auto">
            <a:xfrm>
              <a:off x="5280" y="292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x</a:t>
              </a:r>
            </a:p>
          </p:txBody>
        </p:sp>
        <p:sp>
          <p:nvSpPr>
            <p:cNvPr id="23606" name="Text Box 55"/>
            <p:cNvSpPr txBox="1">
              <a:spLocks noChangeArrowheads="1"/>
            </p:cNvSpPr>
            <p:nvPr/>
          </p:nvSpPr>
          <p:spPr bwMode="auto">
            <a:xfrm>
              <a:off x="4128" y="2316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2</a:t>
              </a:r>
            </a:p>
          </p:txBody>
        </p:sp>
        <p:sp>
          <p:nvSpPr>
            <p:cNvPr id="23607" name="Text Box 56"/>
            <p:cNvSpPr txBox="1">
              <a:spLocks noChangeArrowheads="1"/>
            </p:cNvSpPr>
            <p:nvPr/>
          </p:nvSpPr>
          <p:spPr bwMode="auto">
            <a:xfrm>
              <a:off x="4128" y="208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3</a:t>
              </a:r>
            </a:p>
          </p:txBody>
        </p:sp>
        <p:sp>
          <p:nvSpPr>
            <p:cNvPr id="23608" name="Text Box 57"/>
            <p:cNvSpPr txBox="1">
              <a:spLocks noChangeArrowheads="1"/>
            </p:cNvSpPr>
            <p:nvPr/>
          </p:nvSpPr>
          <p:spPr bwMode="auto">
            <a:xfrm>
              <a:off x="4128" y="1860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4</a:t>
              </a:r>
            </a:p>
          </p:txBody>
        </p:sp>
        <p:sp>
          <p:nvSpPr>
            <p:cNvPr id="23609" name="Text Box 58"/>
            <p:cNvSpPr txBox="1">
              <a:spLocks noChangeArrowheads="1"/>
            </p:cNvSpPr>
            <p:nvPr/>
          </p:nvSpPr>
          <p:spPr bwMode="auto">
            <a:xfrm>
              <a:off x="4128" y="1632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5</a:t>
              </a:r>
            </a:p>
          </p:txBody>
        </p:sp>
        <p:sp>
          <p:nvSpPr>
            <p:cNvPr id="23610" name="Text Box 59"/>
            <p:cNvSpPr txBox="1">
              <a:spLocks noChangeArrowheads="1"/>
            </p:cNvSpPr>
            <p:nvPr/>
          </p:nvSpPr>
          <p:spPr bwMode="auto">
            <a:xfrm>
              <a:off x="4128" y="2544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1</a:t>
              </a:r>
            </a:p>
          </p:txBody>
        </p:sp>
        <p:sp>
          <p:nvSpPr>
            <p:cNvPr id="23611" name="Text Box 60"/>
            <p:cNvSpPr txBox="1">
              <a:spLocks noChangeArrowheads="1"/>
            </p:cNvSpPr>
            <p:nvPr/>
          </p:nvSpPr>
          <p:spPr bwMode="auto">
            <a:xfrm>
              <a:off x="3760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-1</a:t>
              </a:r>
            </a:p>
          </p:txBody>
        </p:sp>
        <p:sp>
          <p:nvSpPr>
            <p:cNvPr id="23612" name="Text Box 61"/>
            <p:cNvSpPr txBox="1">
              <a:spLocks noChangeArrowheads="1"/>
            </p:cNvSpPr>
            <p:nvPr/>
          </p:nvSpPr>
          <p:spPr bwMode="auto">
            <a:xfrm>
              <a:off x="3536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-2</a:t>
              </a:r>
            </a:p>
          </p:txBody>
        </p:sp>
        <p:sp>
          <p:nvSpPr>
            <p:cNvPr id="23613" name="Text Box 62"/>
            <p:cNvSpPr txBox="1">
              <a:spLocks noChangeArrowheads="1"/>
            </p:cNvSpPr>
            <p:nvPr/>
          </p:nvSpPr>
          <p:spPr bwMode="auto">
            <a:xfrm>
              <a:off x="3088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-4</a:t>
              </a:r>
            </a:p>
          </p:txBody>
        </p:sp>
        <p:sp>
          <p:nvSpPr>
            <p:cNvPr id="23614" name="Rectangle 63"/>
            <p:cNvSpPr>
              <a:spLocks noChangeArrowheads="1"/>
            </p:cNvSpPr>
            <p:nvPr/>
          </p:nvSpPr>
          <p:spPr bwMode="auto">
            <a:xfrm>
              <a:off x="3312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/>
                <a:t>-3</a:t>
              </a:r>
            </a:p>
          </p:txBody>
        </p:sp>
        <p:sp>
          <p:nvSpPr>
            <p:cNvPr id="23615" name="Text Box 64"/>
            <p:cNvSpPr txBox="1">
              <a:spLocks noChangeArrowheads="1"/>
            </p:cNvSpPr>
            <p:nvPr/>
          </p:nvSpPr>
          <p:spPr bwMode="auto">
            <a:xfrm>
              <a:off x="4128" y="3684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-4</a:t>
              </a:r>
            </a:p>
          </p:txBody>
        </p:sp>
        <p:sp>
          <p:nvSpPr>
            <p:cNvPr id="23616" name="Text Box 65"/>
            <p:cNvSpPr txBox="1">
              <a:spLocks noChangeArrowheads="1"/>
            </p:cNvSpPr>
            <p:nvPr/>
          </p:nvSpPr>
          <p:spPr bwMode="auto">
            <a:xfrm>
              <a:off x="4128" y="3456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-3</a:t>
              </a:r>
            </a:p>
          </p:txBody>
        </p:sp>
        <p:sp>
          <p:nvSpPr>
            <p:cNvPr id="23617" name="Text Box 66"/>
            <p:cNvSpPr txBox="1">
              <a:spLocks noChangeArrowheads="1"/>
            </p:cNvSpPr>
            <p:nvPr/>
          </p:nvSpPr>
          <p:spPr bwMode="auto">
            <a:xfrm>
              <a:off x="4128" y="3228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-2</a:t>
              </a:r>
            </a:p>
          </p:txBody>
        </p:sp>
        <p:sp>
          <p:nvSpPr>
            <p:cNvPr id="23618" name="Text Box 67"/>
            <p:cNvSpPr txBox="1">
              <a:spLocks noChangeArrowheads="1"/>
            </p:cNvSpPr>
            <p:nvPr/>
          </p:nvSpPr>
          <p:spPr bwMode="auto">
            <a:xfrm>
              <a:off x="4128" y="300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-1</a:t>
              </a:r>
            </a:p>
          </p:txBody>
        </p:sp>
        <p:sp>
          <p:nvSpPr>
            <p:cNvPr id="23619" name="Text Box 68"/>
            <p:cNvSpPr txBox="1">
              <a:spLocks noChangeArrowheads="1"/>
            </p:cNvSpPr>
            <p:nvPr/>
          </p:nvSpPr>
          <p:spPr bwMode="auto">
            <a:xfrm>
              <a:off x="4128" y="3912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-5</a:t>
              </a:r>
            </a:p>
          </p:txBody>
        </p:sp>
      </p:grpSp>
      <p:grpSp>
        <p:nvGrpSpPr>
          <p:cNvPr id="108613" name="Group 69"/>
          <p:cNvGrpSpPr/>
          <p:nvPr/>
        </p:nvGrpSpPr>
        <p:grpSpPr>
          <a:xfrm>
            <a:off x="6559550" y="1928813"/>
            <a:ext cx="1801813" cy="1863725"/>
            <a:chOff x="4132" y="1215"/>
            <a:chExt cx="1135" cy="1174"/>
          </a:xfrm>
        </p:grpSpPr>
        <p:sp>
          <p:nvSpPr>
            <p:cNvPr id="23593" name="Oval 70"/>
            <p:cNvSpPr>
              <a:spLocks noChangeArrowheads="1"/>
            </p:cNvSpPr>
            <p:nvPr/>
          </p:nvSpPr>
          <p:spPr bwMode="auto">
            <a:xfrm>
              <a:off x="4132" y="1215"/>
              <a:ext cx="64" cy="6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94" name="Oval 71"/>
            <p:cNvSpPr>
              <a:spLocks noChangeArrowheads="1"/>
            </p:cNvSpPr>
            <p:nvPr/>
          </p:nvSpPr>
          <p:spPr bwMode="auto">
            <a:xfrm>
              <a:off x="5203" y="2323"/>
              <a:ext cx="64" cy="6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8616" name="Group 72"/>
          <p:cNvGrpSpPr/>
          <p:nvPr/>
        </p:nvGrpSpPr>
        <p:grpSpPr>
          <a:xfrm>
            <a:off x="6559550" y="3687763"/>
            <a:ext cx="273050" cy="458787"/>
            <a:chOff x="4132" y="2323"/>
            <a:chExt cx="172" cy="289"/>
          </a:xfrm>
        </p:grpSpPr>
        <p:sp>
          <p:nvSpPr>
            <p:cNvPr id="23591" name="Oval 73"/>
            <p:cNvSpPr>
              <a:spLocks noChangeArrowheads="1"/>
            </p:cNvSpPr>
            <p:nvPr/>
          </p:nvSpPr>
          <p:spPr bwMode="auto">
            <a:xfrm>
              <a:off x="4132" y="2546"/>
              <a:ext cx="64" cy="6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92" name="Oval 74"/>
            <p:cNvSpPr>
              <a:spLocks noChangeArrowheads="1"/>
            </p:cNvSpPr>
            <p:nvPr/>
          </p:nvSpPr>
          <p:spPr bwMode="auto">
            <a:xfrm>
              <a:off x="4240" y="2323"/>
              <a:ext cx="64" cy="6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8619" name="Group 75"/>
          <p:cNvGrpSpPr/>
          <p:nvPr/>
        </p:nvGrpSpPr>
        <p:grpSpPr>
          <a:xfrm>
            <a:off x="6019800" y="1143000"/>
            <a:ext cx="3505200" cy="4225925"/>
            <a:chOff x="3792" y="720"/>
            <a:chExt cx="2208" cy="2662"/>
          </a:xfrm>
        </p:grpSpPr>
        <p:sp>
          <p:nvSpPr>
            <p:cNvPr id="23589" name="Text Box 76"/>
            <p:cNvSpPr txBox="1">
              <a:spLocks noChangeArrowheads="1"/>
            </p:cNvSpPr>
            <p:nvPr/>
          </p:nvSpPr>
          <p:spPr bwMode="auto">
            <a:xfrm>
              <a:off x="4848" y="912"/>
              <a:ext cx="115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3300"/>
                  </a:solidFill>
                </a:rPr>
                <a:t>y=2x-1</a:t>
              </a:r>
            </a:p>
          </p:txBody>
        </p:sp>
        <p:sp>
          <p:nvSpPr>
            <p:cNvPr id="23590" name="Line 77"/>
            <p:cNvSpPr>
              <a:spLocks noChangeShapeType="1"/>
            </p:cNvSpPr>
            <p:nvPr/>
          </p:nvSpPr>
          <p:spPr bwMode="auto">
            <a:xfrm flipH="1">
              <a:off x="3792" y="720"/>
              <a:ext cx="1285" cy="266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8622" name="Group 78"/>
          <p:cNvGrpSpPr/>
          <p:nvPr/>
        </p:nvGrpSpPr>
        <p:grpSpPr>
          <a:xfrm>
            <a:off x="6400800" y="1752600"/>
            <a:ext cx="2443163" cy="2112963"/>
            <a:chOff x="4032" y="1104"/>
            <a:chExt cx="1539" cy="1331"/>
          </a:xfrm>
        </p:grpSpPr>
        <p:sp>
          <p:nvSpPr>
            <p:cNvPr id="23587" name="Line 79"/>
            <p:cNvSpPr>
              <a:spLocks noChangeShapeType="1"/>
            </p:cNvSpPr>
            <p:nvPr/>
          </p:nvSpPr>
          <p:spPr bwMode="auto">
            <a:xfrm>
              <a:off x="4032" y="1104"/>
              <a:ext cx="1285" cy="133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88" name="Text Box 80"/>
            <p:cNvSpPr txBox="1">
              <a:spLocks noChangeArrowheads="1"/>
            </p:cNvSpPr>
            <p:nvPr/>
          </p:nvSpPr>
          <p:spPr bwMode="auto">
            <a:xfrm>
              <a:off x="4800" y="1872"/>
              <a:ext cx="771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3300"/>
                  </a:solidFill>
                </a:rPr>
                <a:t>y=5-x</a:t>
              </a:r>
            </a:p>
          </p:txBody>
        </p:sp>
      </p:grpSp>
      <p:grpSp>
        <p:nvGrpSpPr>
          <p:cNvPr id="108625" name="Group 81"/>
          <p:cNvGrpSpPr/>
          <p:nvPr/>
        </p:nvGrpSpPr>
        <p:grpSpPr>
          <a:xfrm>
            <a:off x="7237413" y="2351088"/>
            <a:ext cx="1398587" cy="519112"/>
            <a:chOff x="4559" y="1481"/>
            <a:chExt cx="881" cy="327"/>
          </a:xfrm>
        </p:grpSpPr>
        <p:sp>
          <p:nvSpPr>
            <p:cNvPr id="23585" name="Oval 82"/>
            <p:cNvSpPr>
              <a:spLocks noChangeArrowheads="1"/>
            </p:cNvSpPr>
            <p:nvPr/>
          </p:nvSpPr>
          <p:spPr bwMode="auto">
            <a:xfrm>
              <a:off x="4559" y="1661"/>
              <a:ext cx="64" cy="67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accent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86" name="Text Box 83"/>
            <p:cNvSpPr txBox="1">
              <a:spLocks noChangeArrowheads="1"/>
            </p:cNvSpPr>
            <p:nvPr/>
          </p:nvSpPr>
          <p:spPr bwMode="auto">
            <a:xfrm>
              <a:off x="4646" y="1481"/>
              <a:ext cx="116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/>
              <a:endParaRPr lang="en-US" altLang="zh-CN" sz="2800" b="1">
                <a:solidFill>
                  <a:srgbClr val="FF3300"/>
                </a:solidFill>
                <a:latin typeface="宋体"/>
              </a:endParaRPr>
            </a:p>
          </p:txBody>
        </p:sp>
      </p:grpSp>
      <p:grpSp>
        <p:nvGrpSpPr>
          <p:cNvPr id="108628" name="Group 84"/>
          <p:cNvGrpSpPr/>
          <p:nvPr/>
        </p:nvGrpSpPr>
        <p:grpSpPr>
          <a:xfrm>
            <a:off x="304800" y="4495800"/>
            <a:ext cx="4114800" cy="1285875"/>
            <a:chOff x="432" y="3061"/>
            <a:chExt cx="2592" cy="810"/>
          </a:xfrm>
        </p:grpSpPr>
        <p:sp>
          <p:nvSpPr>
            <p:cNvPr id="23579" name="Text Box 85"/>
            <p:cNvSpPr txBox="1">
              <a:spLocks noChangeArrowheads="1"/>
            </p:cNvSpPr>
            <p:nvPr/>
          </p:nvSpPr>
          <p:spPr bwMode="auto">
            <a:xfrm>
              <a:off x="480" y="3061"/>
              <a:ext cx="727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solidFill>
                    <a:srgbClr val="FF3300"/>
                  </a:solidFill>
                </a:rPr>
                <a:t>x+y=5</a:t>
              </a:r>
            </a:p>
          </p:txBody>
        </p:sp>
        <p:sp>
          <p:nvSpPr>
            <p:cNvPr id="23580" name="Text Box 86"/>
            <p:cNvSpPr txBox="1">
              <a:spLocks noChangeArrowheads="1"/>
            </p:cNvSpPr>
            <p:nvPr/>
          </p:nvSpPr>
          <p:spPr bwMode="auto">
            <a:xfrm>
              <a:off x="480" y="3544"/>
              <a:ext cx="115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3300"/>
                  </a:solidFill>
                </a:rPr>
                <a:t>2x-y=1</a:t>
              </a:r>
            </a:p>
          </p:txBody>
        </p:sp>
        <p:sp>
          <p:nvSpPr>
            <p:cNvPr id="23581" name="Text Box 87"/>
            <p:cNvSpPr txBox="1">
              <a:spLocks noChangeArrowheads="1"/>
            </p:cNvSpPr>
            <p:nvPr/>
          </p:nvSpPr>
          <p:spPr bwMode="auto">
            <a:xfrm>
              <a:off x="2352" y="3120"/>
              <a:ext cx="672" cy="7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3300"/>
                  </a:solidFill>
                </a:rPr>
                <a:t>x=2</a:t>
              </a:r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solidFill>
                    <a:srgbClr val="FF3300"/>
                  </a:solidFill>
                </a:rPr>
                <a:t>y=3</a:t>
              </a:r>
            </a:p>
          </p:txBody>
        </p:sp>
        <p:sp>
          <p:nvSpPr>
            <p:cNvPr id="23582" name="AutoShape 88"/>
            <p:cNvSpPr/>
            <p:nvPr/>
          </p:nvSpPr>
          <p:spPr bwMode="auto">
            <a:xfrm>
              <a:off x="432" y="3245"/>
              <a:ext cx="48" cy="480"/>
            </a:xfrm>
            <a:prstGeom prst="leftBrace">
              <a:avLst>
                <a:gd name="adj1" fmla="val 83333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83" name="AutoShape 89"/>
            <p:cNvSpPr/>
            <p:nvPr/>
          </p:nvSpPr>
          <p:spPr bwMode="auto">
            <a:xfrm>
              <a:off x="2160" y="3246"/>
              <a:ext cx="48" cy="480"/>
            </a:xfrm>
            <a:prstGeom prst="leftBrace">
              <a:avLst>
                <a:gd name="adj1" fmla="val 83333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84" name="Text Box 90"/>
            <p:cNvSpPr txBox="1">
              <a:spLocks noChangeArrowheads="1"/>
            </p:cNvSpPr>
            <p:nvPr/>
          </p:nvSpPr>
          <p:spPr bwMode="auto">
            <a:xfrm>
              <a:off x="1440" y="3322"/>
              <a:ext cx="576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/>
                <a:t>的解</a:t>
              </a:r>
            </a:p>
          </p:txBody>
        </p:sp>
      </p:grpSp>
      <p:grpSp>
        <p:nvGrpSpPr>
          <p:cNvPr id="23565" name="Group 91"/>
          <p:cNvGrpSpPr/>
          <p:nvPr/>
        </p:nvGrpSpPr>
        <p:grpSpPr>
          <a:xfrm>
            <a:off x="0" y="0"/>
            <a:ext cx="3348038" cy="1223963"/>
            <a:chOff x="340" y="1774"/>
            <a:chExt cx="2540" cy="771"/>
          </a:xfrm>
        </p:grpSpPr>
        <p:pic>
          <p:nvPicPr>
            <p:cNvPr id="23573" name="Picture 92" descr="AG00029_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800" y="1832"/>
              <a:ext cx="1080" cy="6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23574" name="Group 93"/>
            <p:cNvGrpSpPr/>
            <p:nvPr/>
          </p:nvGrpSpPr>
          <p:grpSpPr>
            <a:xfrm>
              <a:off x="340" y="1774"/>
              <a:ext cx="1542" cy="771"/>
              <a:chOff x="340" y="1774"/>
              <a:chExt cx="1542" cy="771"/>
            </a:xfrm>
          </p:grpSpPr>
          <p:grpSp>
            <p:nvGrpSpPr>
              <p:cNvPr id="23575" name="Group 94"/>
              <p:cNvGrpSpPr/>
              <p:nvPr/>
            </p:nvGrpSpPr>
            <p:grpSpPr>
              <a:xfrm>
                <a:off x="340" y="1774"/>
                <a:ext cx="1381" cy="771"/>
                <a:chOff x="672" y="3504"/>
                <a:chExt cx="4176" cy="528"/>
              </a:xfrm>
            </p:grpSpPr>
            <p:sp>
              <p:nvSpPr>
                <p:cNvPr id="23577" name="AutoShape 95"/>
                <p:cNvSpPr>
                  <a:spLocks noChangeArrowheads="1"/>
                </p:cNvSpPr>
                <p:nvPr/>
              </p:nvSpPr>
              <p:spPr bwMode="auto">
                <a:xfrm>
                  <a:off x="672" y="3504"/>
                  <a:ext cx="4080" cy="528"/>
                </a:xfrm>
                <a:prstGeom prst="horizontalScroll">
                  <a:avLst>
                    <a:gd name="adj" fmla="val 12500"/>
                  </a:avLst>
                </a:prstGeom>
                <a:gradFill rotWithShape="0">
                  <a:gsLst>
                    <a:gs pos="0">
                      <a:srgbClr val="FFEDED"/>
                    </a:gs>
                    <a:gs pos="100000">
                      <a:srgbClr val="FFFFFF"/>
                    </a:gs>
                  </a:gsLst>
                  <a:path path="rect">
                    <a:fillToRect r="100000" b="100000"/>
                  </a:path>
                </a:gradFill>
                <a:ln w="9525">
                  <a:solidFill>
                    <a:srgbClr val="000099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578" name="Text Box 96"/>
                <p:cNvSpPr txBox="1">
                  <a:spLocks noChangeArrowheads="1"/>
                </p:cNvSpPr>
                <p:nvPr/>
              </p:nvSpPr>
              <p:spPr bwMode="auto">
                <a:xfrm>
                  <a:off x="718" y="3545"/>
                  <a:ext cx="4130" cy="15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gradFill rotWithShape="0">
                        <a:gsLst>
                          <a:gs pos="0">
                            <a:srgbClr val="FFEDED"/>
                          </a:gs>
                          <a:gs pos="100000">
                            <a:srgbClr val="FFFFFF"/>
                          </a:gs>
                        </a:gsLst>
                        <a:path path="rect">
                          <a:fillToRect r="100000" b="100000"/>
                        </a:path>
                      </a:gra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chemeClr val="accent2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anchor="ctr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ctr" eaLnBrk="1" hangingPunct="1"/>
                  <a:endParaRPr lang="zh-CN" altLang="en-US"/>
                </a:p>
              </p:txBody>
            </p:sp>
          </p:grpSp>
          <p:sp>
            <p:nvSpPr>
              <p:cNvPr id="23576" name="Text Box 97"/>
              <p:cNvSpPr txBox="1">
                <a:spLocks noChangeArrowheads="1"/>
              </p:cNvSpPr>
              <p:nvPr/>
            </p:nvSpPr>
            <p:spPr bwMode="auto">
              <a:xfrm>
                <a:off x="517" y="1931"/>
                <a:ext cx="1365" cy="4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3600" b="1">
                    <a:solidFill>
                      <a:srgbClr val="FF0000"/>
                    </a:solidFill>
                    <a:latin typeface="Times New Roman" pitchFamily="18" charset="0"/>
                    <a:ea typeface="隶书" pitchFamily="49" charset="-122"/>
                  </a:rPr>
                  <a:t>做一做</a:t>
                </a:r>
                <a:endParaRPr lang="zh-CN" altLang="en-US" sz="3600"/>
              </a:p>
            </p:txBody>
          </p:sp>
        </p:grpSp>
      </p:grpSp>
      <p:grpSp>
        <p:nvGrpSpPr>
          <p:cNvPr id="108642" name="Group 98"/>
          <p:cNvGrpSpPr/>
          <p:nvPr/>
        </p:nvGrpSpPr>
        <p:grpSpPr>
          <a:xfrm>
            <a:off x="179388" y="5824538"/>
            <a:ext cx="8713787" cy="1033462"/>
            <a:chOff x="135" y="1834"/>
            <a:chExt cx="5489" cy="651"/>
          </a:xfrm>
        </p:grpSpPr>
        <p:sp>
          <p:nvSpPr>
            <p:cNvPr id="23568" name="Text Box 99"/>
            <p:cNvSpPr txBox="1">
              <a:spLocks noChangeArrowheads="1"/>
            </p:cNvSpPr>
            <p:nvPr/>
          </p:nvSpPr>
          <p:spPr bwMode="auto">
            <a:xfrm>
              <a:off x="135" y="1971"/>
              <a:ext cx="5489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="1">
                  <a:solidFill>
                    <a:srgbClr val="FF33CC"/>
                  </a:solidFill>
                </a:rPr>
                <a:t>2)</a:t>
              </a:r>
              <a:r>
                <a:rPr lang="zh-CN" altLang="en-US" sz="2800" b="1">
                  <a:solidFill>
                    <a:srgbClr val="FF33CC"/>
                  </a:solidFill>
                </a:rPr>
                <a:t>交点坐标</a:t>
              </a:r>
              <a:r>
                <a:rPr lang="en-US" altLang="zh-CN" sz="2800" b="1">
                  <a:solidFill>
                    <a:srgbClr val="FF33CC"/>
                  </a:solidFill>
                </a:rPr>
                <a:t>(2,3)</a:t>
              </a:r>
              <a:r>
                <a:rPr lang="zh-CN" altLang="en-US" sz="2800" b="1">
                  <a:solidFill>
                    <a:srgbClr val="FF33CC"/>
                  </a:solidFill>
                </a:rPr>
                <a:t>与方程组                 的解有什么关系？</a:t>
              </a:r>
            </a:p>
          </p:txBody>
        </p:sp>
        <p:grpSp>
          <p:nvGrpSpPr>
            <p:cNvPr id="23569" name="Group 100"/>
            <p:cNvGrpSpPr/>
            <p:nvPr/>
          </p:nvGrpSpPr>
          <p:grpSpPr>
            <a:xfrm>
              <a:off x="2426" y="1834"/>
              <a:ext cx="1496" cy="651"/>
              <a:chOff x="2200" y="2795"/>
              <a:chExt cx="1496" cy="651"/>
            </a:xfrm>
          </p:grpSpPr>
          <p:sp>
            <p:nvSpPr>
              <p:cNvPr id="23570" name="Rectangle 101"/>
              <p:cNvSpPr>
                <a:spLocks noChangeArrowheads="1"/>
              </p:cNvSpPr>
              <p:nvPr/>
            </p:nvSpPr>
            <p:spPr bwMode="auto">
              <a:xfrm>
                <a:off x="2200" y="2795"/>
                <a:ext cx="417" cy="6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r>
                  <a:rPr lang="zh-CN" altLang="en-US" sz="6000"/>
                  <a:t>｛</a:t>
                </a:r>
              </a:p>
            </p:txBody>
          </p:sp>
          <p:sp>
            <p:nvSpPr>
              <p:cNvPr id="23571" name="Text Box 102"/>
              <p:cNvSpPr txBox="1">
                <a:spLocks noChangeArrowheads="1"/>
              </p:cNvSpPr>
              <p:nvPr/>
            </p:nvSpPr>
            <p:spPr bwMode="auto">
              <a:xfrm>
                <a:off x="2699" y="2840"/>
                <a:ext cx="90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/>
                  <a:t>X=Y=5</a:t>
                </a:r>
                <a:r>
                  <a:rPr lang="zh-CN" altLang="en-US" sz="2400"/>
                  <a:t>；</a:t>
                </a:r>
              </a:p>
            </p:txBody>
          </p:sp>
          <p:sp>
            <p:nvSpPr>
              <p:cNvPr id="23572" name="Text Box 103"/>
              <p:cNvSpPr txBox="1">
                <a:spLocks noChangeArrowheads="1"/>
              </p:cNvSpPr>
              <p:nvPr/>
            </p:nvSpPr>
            <p:spPr bwMode="auto">
              <a:xfrm>
                <a:off x="2653" y="3158"/>
                <a:ext cx="104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/>
                  <a:t>2X-Y=1</a:t>
                </a:r>
                <a:r>
                  <a:rPr lang="zh-CN" altLang="en-US" sz="2400"/>
                  <a:t>。</a:t>
                </a:r>
              </a:p>
            </p:txBody>
          </p:sp>
        </p:grpSp>
      </p:grpSp>
      <p:sp>
        <p:nvSpPr>
          <p:cNvPr id="23567" name="Rectangle 104"/>
          <p:cNvSpPr>
            <a:spLocks noChangeArrowheads="1"/>
          </p:cNvSpPr>
          <p:nvPr/>
        </p:nvSpPr>
        <p:spPr bwMode="auto">
          <a:xfrm>
            <a:off x="3810000" y="304800"/>
            <a:ext cx="4572000" cy="1443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rgbClr val="FF33CC"/>
                </a:solidFill>
              </a:rPr>
              <a:t>1) </a:t>
            </a:r>
            <a:r>
              <a:rPr lang="zh-CN" altLang="en-US" sz="2400" b="1">
                <a:solidFill>
                  <a:srgbClr val="FF33CC"/>
                </a:solidFill>
              </a:rPr>
              <a:t>在同一直角坐标系中分别作一次函数</a:t>
            </a:r>
            <a:r>
              <a:rPr lang="en-US" altLang="zh-CN" sz="2400" b="1">
                <a:solidFill>
                  <a:srgbClr val="FF33CC"/>
                </a:solidFill>
              </a:rPr>
              <a:t>Y=5-X</a:t>
            </a:r>
            <a:r>
              <a:rPr lang="zh-CN" altLang="en-US" sz="2400" b="1">
                <a:solidFill>
                  <a:srgbClr val="FF33CC"/>
                </a:solidFill>
              </a:rPr>
              <a:t>和</a:t>
            </a:r>
            <a:r>
              <a:rPr lang="en-US" altLang="zh-CN" sz="2400" b="1">
                <a:solidFill>
                  <a:srgbClr val="FF33CC"/>
                </a:solidFill>
              </a:rPr>
              <a:t>Y=2X-1</a:t>
            </a:r>
            <a:r>
              <a:rPr lang="zh-CN" altLang="en-US" sz="2400" b="1">
                <a:solidFill>
                  <a:srgbClr val="FF33CC"/>
                </a:solidFill>
              </a:rPr>
              <a:t>的图象</a:t>
            </a:r>
            <a:r>
              <a:rPr lang="en-US" altLang="zh-CN" sz="2400" b="1">
                <a:solidFill>
                  <a:srgbClr val="FF33CC"/>
                </a:solidFill>
              </a:rPr>
              <a:t>,</a:t>
            </a:r>
            <a:r>
              <a:rPr lang="zh-CN" altLang="en-US" sz="2400" b="1">
                <a:solidFill>
                  <a:srgbClr val="FF33CC"/>
                </a:solidFill>
              </a:rPr>
              <a:t>这两个图象有交点吗</a:t>
            </a:r>
            <a:r>
              <a:rPr lang="en-US" altLang="zh-CN" sz="2400" b="1">
                <a:solidFill>
                  <a:srgbClr val="FF33CC"/>
                </a:solidFill>
              </a:rPr>
              <a:t>?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70000"/>
              <a:buFont typeface="Wingdings" pitchFamily="2" charset="2"/>
              <a:buChar char="v"/>
            </a:pPr>
            <a:endParaRPr lang="zh-CN" altLang="en-US" sz="2400" b="1">
              <a:solidFill>
                <a:srgbClr val="FF33CC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8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08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08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08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08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570" name="Rectangle 2"/>
          <p:cNvSpPr>
            <a:spLocks noChangeArrowheads="1"/>
          </p:cNvSpPr>
          <p:nvPr/>
        </p:nvSpPr>
        <p:spPr bwMode="auto">
          <a:xfrm>
            <a:off x="468313" y="2651125"/>
            <a:ext cx="7488237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33CC"/>
                </a:solidFill>
                <a:latin typeface="Tahoma" pitchFamily="34" charset="0"/>
              </a:rPr>
              <a:t>   在同一直角坐标系中一次函数</a:t>
            </a:r>
            <a:r>
              <a:rPr lang="en-US" altLang="zh-CN" sz="3200" b="1">
                <a:solidFill>
                  <a:srgbClr val="FF33CC"/>
                </a:solidFill>
                <a:latin typeface="Tahoma" pitchFamily="34" charset="0"/>
              </a:rPr>
              <a:t>Y=5-X</a:t>
            </a:r>
            <a:r>
              <a:rPr lang="zh-CN" altLang="en-US" sz="3200" b="1">
                <a:solidFill>
                  <a:srgbClr val="FF33CC"/>
                </a:solidFill>
                <a:latin typeface="Tahoma" pitchFamily="34" charset="0"/>
              </a:rPr>
              <a:t>和</a:t>
            </a:r>
            <a:r>
              <a:rPr lang="en-US" altLang="zh-CN" sz="3200" b="1">
                <a:solidFill>
                  <a:srgbClr val="FF33CC"/>
                </a:solidFill>
                <a:latin typeface="Tahoma" pitchFamily="34" charset="0"/>
              </a:rPr>
              <a:t>Y=2X-1</a:t>
            </a:r>
            <a:r>
              <a:rPr lang="zh-CN" altLang="en-US" sz="3200" b="1">
                <a:solidFill>
                  <a:srgbClr val="FF33CC"/>
                </a:solidFill>
                <a:latin typeface="Tahoma" pitchFamily="34" charset="0"/>
              </a:rPr>
              <a:t>的图象有交点，交点坐标是（</a:t>
            </a:r>
            <a:r>
              <a:rPr lang="en-US" altLang="zh-CN" sz="3200" b="1">
                <a:solidFill>
                  <a:srgbClr val="FF33CC"/>
                </a:solidFill>
                <a:latin typeface="Tahoma" pitchFamily="34" charset="0"/>
              </a:rPr>
              <a:t>2</a:t>
            </a:r>
            <a:r>
              <a:rPr lang="zh-CN" altLang="en-US" sz="3200" b="1">
                <a:solidFill>
                  <a:srgbClr val="FF33CC"/>
                </a:solidFill>
                <a:latin typeface="Tahoma" pitchFamily="34" charset="0"/>
              </a:rPr>
              <a:t>，</a:t>
            </a:r>
            <a:r>
              <a:rPr lang="en-US" altLang="zh-CN" sz="3200" b="1">
                <a:solidFill>
                  <a:srgbClr val="FF33CC"/>
                </a:solidFill>
                <a:latin typeface="Tahoma" pitchFamily="34" charset="0"/>
              </a:rPr>
              <a:t>3</a:t>
            </a:r>
            <a:r>
              <a:rPr lang="zh-CN" altLang="en-US" sz="3200" b="1">
                <a:solidFill>
                  <a:srgbClr val="FF33CC"/>
                </a:solidFill>
                <a:latin typeface="Tahoma" pitchFamily="34" charset="0"/>
              </a:rPr>
              <a:t>）。</a:t>
            </a:r>
          </a:p>
        </p:txBody>
      </p:sp>
      <p:grpSp>
        <p:nvGrpSpPr>
          <p:cNvPr id="109571" name="Group 3"/>
          <p:cNvGrpSpPr/>
          <p:nvPr/>
        </p:nvGrpSpPr>
        <p:grpSpPr>
          <a:xfrm>
            <a:off x="533400" y="381000"/>
            <a:ext cx="8118475" cy="1214438"/>
            <a:chOff x="249" y="255"/>
            <a:chExt cx="5114" cy="765"/>
          </a:xfrm>
        </p:grpSpPr>
        <p:sp>
          <p:nvSpPr>
            <p:cNvPr id="24586" name="Rectangle 4"/>
            <p:cNvSpPr>
              <a:spLocks noChangeArrowheads="1"/>
            </p:cNvSpPr>
            <p:nvPr/>
          </p:nvSpPr>
          <p:spPr bwMode="auto">
            <a:xfrm>
              <a:off x="249" y="448"/>
              <a:ext cx="4763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33CC"/>
                  </a:solidFill>
                  <a:latin typeface="Tahoma" pitchFamily="34" charset="0"/>
                </a:rPr>
                <a:t>方程组                 的解是</a:t>
              </a:r>
            </a:p>
          </p:txBody>
        </p:sp>
        <p:sp>
          <p:nvSpPr>
            <p:cNvPr id="24587" name="Rectangle 5"/>
            <p:cNvSpPr>
              <a:spLocks noChangeArrowheads="1"/>
            </p:cNvSpPr>
            <p:nvPr/>
          </p:nvSpPr>
          <p:spPr bwMode="auto">
            <a:xfrm>
              <a:off x="1066" y="300"/>
              <a:ext cx="528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zh-CN" altLang="en-US" sz="6000"/>
                <a:t>｛</a:t>
              </a:r>
            </a:p>
          </p:txBody>
        </p:sp>
        <p:sp>
          <p:nvSpPr>
            <p:cNvPr id="24588" name="Text Box 6"/>
            <p:cNvSpPr txBox="1">
              <a:spLocks noChangeArrowheads="1"/>
            </p:cNvSpPr>
            <p:nvPr/>
          </p:nvSpPr>
          <p:spPr bwMode="auto">
            <a:xfrm>
              <a:off x="1453" y="314"/>
              <a:ext cx="114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/>
                <a:t>  </a:t>
              </a:r>
              <a:r>
                <a:rPr lang="en-US" altLang="zh-CN" sz="2400"/>
                <a:t>X+Y=5</a:t>
              </a:r>
              <a:r>
                <a:rPr lang="zh-CN" altLang="en-US" sz="2400"/>
                <a:t>；</a:t>
              </a:r>
            </a:p>
          </p:txBody>
        </p:sp>
        <p:sp>
          <p:nvSpPr>
            <p:cNvPr id="24589" name="Text Box 7"/>
            <p:cNvSpPr txBox="1">
              <a:spLocks noChangeArrowheads="1"/>
            </p:cNvSpPr>
            <p:nvPr/>
          </p:nvSpPr>
          <p:spPr bwMode="auto">
            <a:xfrm>
              <a:off x="1395" y="732"/>
              <a:ext cx="132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/>
                <a:t>  </a:t>
              </a:r>
              <a:r>
                <a:rPr lang="en-US" altLang="zh-CN" sz="2400"/>
                <a:t>2X-Y=1</a:t>
              </a:r>
              <a:r>
                <a:rPr lang="zh-CN" altLang="en-US" sz="2400"/>
                <a:t>。</a:t>
              </a:r>
            </a:p>
          </p:txBody>
        </p:sp>
        <p:grpSp>
          <p:nvGrpSpPr>
            <p:cNvPr id="24590" name="Group 8"/>
            <p:cNvGrpSpPr/>
            <p:nvPr/>
          </p:nvGrpSpPr>
          <p:grpSpPr>
            <a:xfrm>
              <a:off x="3470" y="255"/>
              <a:ext cx="1893" cy="765"/>
              <a:chOff x="2200" y="2795"/>
              <a:chExt cx="1496" cy="582"/>
            </a:xfrm>
          </p:grpSpPr>
          <p:sp>
            <p:nvSpPr>
              <p:cNvPr id="24591" name="Rectangle 9"/>
              <p:cNvSpPr>
                <a:spLocks noChangeArrowheads="1"/>
              </p:cNvSpPr>
              <p:nvPr/>
            </p:nvSpPr>
            <p:spPr bwMode="auto">
              <a:xfrm>
                <a:off x="2200" y="2795"/>
                <a:ext cx="417" cy="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r>
                  <a:rPr lang="zh-CN" altLang="en-US" sz="6000"/>
                  <a:t>｛</a:t>
                </a:r>
              </a:p>
            </p:txBody>
          </p:sp>
          <p:sp>
            <p:nvSpPr>
              <p:cNvPr id="24592" name="Text Box 10"/>
              <p:cNvSpPr txBox="1">
                <a:spLocks noChangeArrowheads="1"/>
              </p:cNvSpPr>
              <p:nvPr/>
            </p:nvSpPr>
            <p:spPr bwMode="auto">
              <a:xfrm>
                <a:off x="2699" y="2840"/>
                <a:ext cx="907" cy="21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/>
                  <a:t>X=2</a:t>
                </a:r>
                <a:r>
                  <a:rPr lang="zh-CN" altLang="en-US" sz="2400"/>
                  <a:t>；</a:t>
                </a:r>
              </a:p>
            </p:txBody>
          </p:sp>
          <p:sp>
            <p:nvSpPr>
              <p:cNvPr id="24593" name="Text Box 11"/>
              <p:cNvSpPr txBox="1">
                <a:spLocks noChangeArrowheads="1"/>
              </p:cNvSpPr>
              <p:nvPr/>
            </p:nvSpPr>
            <p:spPr bwMode="auto">
              <a:xfrm>
                <a:off x="2653" y="3158"/>
                <a:ext cx="1043" cy="21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/>
                  <a:t>Y=3</a:t>
                </a:r>
                <a:r>
                  <a:rPr lang="zh-CN" altLang="en-US" sz="2400"/>
                  <a:t>。</a:t>
                </a:r>
              </a:p>
            </p:txBody>
          </p:sp>
        </p:grpSp>
      </p:grpSp>
      <p:grpSp>
        <p:nvGrpSpPr>
          <p:cNvPr id="109580" name="Group 12"/>
          <p:cNvGrpSpPr/>
          <p:nvPr/>
        </p:nvGrpSpPr>
        <p:grpSpPr>
          <a:xfrm>
            <a:off x="228600" y="4419600"/>
            <a:ext cx="8208963" cy="1033463"/>
            <a:chOff x="158" y="2795"/>
            <a:chExt cx="5171" cy="651"/>
          </a:xfrm>
        </p:grpSpPr>
        <p:sp>
          <p:nvSpPr>
            <p:cNvPr id="24581" name="Text Box 13"/>
            <p:cNvSpPr txBox="1">
              <a:spLocks noChangeArrowheads="1"/>
            </p:cNvSpPr>
            <p:nvPr/>
          </p:nvSpPr>
          <p:spPr bwMode="auto">
            <a:xfrm>
              <a:off x="158" y="2976"/>
              <a:ext cx="5171" cy="371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solidFill>
                    <a:schemeClr val="folHlink"/>
                  </a:solidFill>
                </a:rPr>
                <a:t>  </a:t>
              </a:r>
              <a:r>
                <a:rPr lang="zh-CN" altLang="en-US" sz="3200" b="1">
                  <a:solidFill>
                    <a:srgbClr val="0000FF"/>
                  </a:solidFill>
                </a:rPr>
                <a:t>交点坐标</a:t>
              </a:r>
              <a:r>
                <a:rPr lang="en-US" altLang="zh-CN" sz="3200" b="1">
                  <a:solidFill>
                    <a:srgbClr val="0000FF"/>
                  </a:solidFill>
                </a:rPr>
                <a:t>(2,3)</a:t>
              </a:r>
              <a:r>
                <a:rPr lang="zh-CN" altLang="en-US" sz="3200" b="1">
                  <a:solidFill>
                    <a:srgbClr val="0000FF"/>
                  </a:solidFill>
                </a:rPr>
                <a:t>是方程组                 的解</a:t>
              </a:r>
            </a:p>
          </p:txBody>
        </p:sp>
        <p:grpSp>
          <p:nvGrpSpPr>
            <p:cNvPr id="24582" name="Group 14"/>
            <p:cNvGrpSpPr/>
            <p:nvPr/>
          </p:nvGrpSpPr>
          <p:grpSpPr>
            <a:xfrm>
              <a:off x="2699" y="2795"/>
              <a:ext cx="1526" cy="651"/>
              <a:chOff x="2200" y="2795"/>
              <a:chExt cx="1496" cy="651"/>
            </a:xfrm>
          </p:grpSpPr>
          <p:sp>
            <p:nvSpPr>
              <p:cNvPr id="24583" name="Rectangle 15"/>
              <p:cNvSpPr>
                <a:spLocks noChangeArrowheads="1"/>
              </p:cNvSpPr>
              <p:nvPr/>
            </p:nvSpPr>
            <p:spPr bwMode="auto">
              <a:xfrm>
                <a:off x="2200" y="2795"/>
                <a:ext cx="417" cy="6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r>
                  <a:rPr lang="zh-CN" altLang="en-US" sz="6000">
                    <a:solidFill>
                      <a:srgbClr val="0000FF"/>
                    </a:solidFill>
                  </a:rPr>
                  <a:t>｛</a:t>
                </a:r>
              </a:p>
            </p:txBody>
          </p:sp>
          <p:sp>
            <p:nvSpPr>
              <p:cNvPr id="24584" name="Text Box 16"/>
              <p:cNvSpPr txBox="1">
                <a:spLocks noChangeArrowheads="1"/>
              </p:cNvSpPr>
              <p:nvPr/>
            </p:nvSpPr>
            <p:spPr bwMode="auto">
              <a:xfrm>
                <a:off x="2699" y="2840"/>
                <a:ext cx="90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>
                    <a:solidFill>
                      <a:srgbClr val="0000CC"/>
                    </a:solidFill>
                  </a:rPr>
                  <a:t>X+Y=5</a:t>
                </a:r>
                <a:r>
                  <a:rPr lang="zh-CN" altLang="en-US" sz="2400">
                    <a:solidFill>
                      <a:schemeClr val="hlink"/>
                    </a:solidFill>
                  </a:rPr>
                  <a:t>；</a:t>
                </a:r>
              </a:p>
            </p:txBody>
          </p:sp>
          <p:sp>
            <p:nvSpPr>
              <p:cNvPr id="24585" name="Text Box 17"/>
              <p:cNvSpPr txBox="1">
                <a:spLocks noChangeArrowheads="1"/>
              </p:cNvSpPr>
              <p:nvPr/>
            </p:nvSpPr>
            <p:spPr bwMode="auto">
              <a:xfrm>
                <a:off x="2653" y="3158"/>
                <a:ext cx="104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>
                    <a:solidFill>
                      <a:srgbClr val="0000CC"/>
                    </a:solidFill>
                  </a:rPr>
                  <a:t>2X-Y=1</a:t>
                </a:r>
                <a:r>
                  <a:rPr lang="zh-CN" altLang="en-US" sz="2400">
                    <a:solidFill>
                      <a:schemeClr val="hlink"/>
                    </a:solidFill>
                  </a:rPr>
                  <a:t>。</a:t>
                </a: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9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9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9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9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602" name="Group 2"/>
          <p:cNvGrpSpPr/>
          <p:nvPr/>
        </p:nvGrpSpPr>
        <p:grpSpPr>
          <a:xfrm>
            <a:off x="4635500" y="1143000"/>
            <a:ext cx="4318000" cy="4678363"/>
            <a:chOff x="2688" y="1311"/>
            <a:chExt cx="2720" cy="2947"/>
          </a:xfrm>
        </p:grpSpPr>
        <p:grpSp>
          <p:nvGrpSpPr>
            <p:cNvPr id="25654" name="Group 3"/>
            <p:cNvGrpSpPr/>
            <p:nvPr/>
          </p:nvGrpSpPr>
          <p:grpSpPr>
            <a:xfrm rot="5400000">
              <a:off x="2688" y="1680"/>
              <a:ext cx="2721" cy="2267"/>
              <a:chOff x="1200" y="1248"/>
              <a:chExt cx="2721" cy="2267"/>
            </a:xfrm>
          </p:grpSpPr>
          <p:grpSp>
            <p:nvGrpSpPr>
              <p:cNvPr id="25679" name="Group 4"/>
              <p:cNvGrpSpPr/>
              <p:nvPr/>
            </p:nvGrpSpPr>
            <p:grpSpPr>
              <a:xfrm>
                <a:off x="1200" y="1248"/>
                <a:ext cx="2720" cy="2267"/>
                <a:chOff x="1200" y="1248"/>
                <a:chExt cx="3120" cy="2544"/>
              </a:xfrm>
            </p:grpSpPr>
            <p:sp>
              <p:nvSpPr>
                <p:cNvPr id="25691" name="Line 5"/>
                <p:cNvSpPr>
                  <a:spLocks noChangeShapeType="1"/>
                </p:cNvSpPr>
                <p:nvPr/>
              </p:nvSpPr>
              <p:spPr bwMode="auto">
                <a:xfrm flipH="1">
                  <a:off x="120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2" name="Line 6"/>
                <p:cNvSpPr>
                  <a:spLocks noChangeShapeType="1"/>
                </p:cNvSpPr>
                <p:nvPr/>
              </p:nvSpPr>
              <p:spPr bwMode="auto">
                <a:xfrm flipH="1">
                  <a:off x="146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3" name="Line 7"/>
                <p:cNvSpPr>
                  <a:spLocks noChangeShapeType="1"/>
                </p:cNvSpPr>
                <p:nvPr/>
              </p:nvSpPr>
              <p:spPr bwMode="auto">
                <a:xfrm flipH="1">
                  <a:off x="172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4" name="Line 8"/>
                <p:cNvSpPr>
                  <a:spLocks noChangeShapeType="1"/>
                </p:cNvSpPr>
                <p:nvPr/>
              </p:nvSpPr>
              <p:spPr bwMode="auto">
                <a:xfrm flipH="1">
                  <a:off x="198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5" name="Line 9"/>
                <p:cNvSpPr>
                  <a:spLocks noChangeShapeType="1"/>
                </p:cNvSpPr>
                <p:nvPr/>
              </p:nvSpPr>
              <p:spPr bwMode="auto">
                <a:xfrm flipH="1">
                  <a:off x="224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6" name="Line 10"/>
                <p:cNvSpPr>
                  <a:spLocks noChangeShapeType="1"/>
                </p:cNvSpPr>
                <p:nvPr/>
              </p:nvSpPr>
              <p:spPr bwMode="auto">
                <a:xfrm flipH="1">
                  <a:off x="250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7" name="Line 11"/>
                <p:cNvSpPr>
                  <a:spLocks noChangeShapeType="1"/>
                </p:cNvSpPr>
                <p:nvPr/>
              </p:nvSpPr>
              <p:spPr bwMode="auto">
                <a:xfrm flipH="1">
                  <a:off x="276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8" name="Line 12"/>
                <p:cNvSpPr>
                  <a:spLocks noChangeShapeType="1"/>
                </p:cNvSpPr>
                <p:nvPr/>
              </p:nvSpPr>
              <p:spPr bwMode="auto">
                <a:xfrm flipH="1">
                  <a:off x="302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699" name="Line 13"/>
                <p:cNvSpPr>
                  <a:spLocks noChangeShapeType="1"/>
                </p:cNvSpPr>
                <p:nvPr/>
              </p:nvSpPr>
              <p:spPr bwMode="auto">
                <a:xfrm flipH="1">
                  <a:off x="328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700" name="Line 14"/>
                <p:cNvSpPr>
                  <a:spLocks noChangeShapeType="1"/>
                </p:cNvSpPr>
                <p:nvPr/>
              </p:nvSpPr>
              <p:spPr bwMode="auto">
                <a:xfrm flipH="1">
                  <a:off x="354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701" name="Line 15"/>
                <p:cNvSpPr>
                  <a:spLocks noChangeShapeType="1"/>
                </p:cNvSpPr>
                <p:nvPr/>
              </p:nvSpPr>
              <p:spPr bwMode="auto">
                <a:xfrm flipH="1">
                  <a:off x="380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702" name="Line 16"/>
                <p:cNvSpPr>
                  <a:spLocks noChangeShapeType="1"/>
                </p:cNvSpPr>
                <p:nvPr/>
              </p:nvSpPr>
              <p:spPr bwMode="auto">
                <a:xfrm flipH="1">
                  <a:off x="406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703" name="Line 17"/>
                <p:cNvSpPr>
                  <a:spLocks noChangeShapeType="1"/>
                </p:cNvSpPr>
                <p:nvPr/>
              </p:nvSpPr>
              <p:spPr bwMode="auto">
                <a:xfrm flipH="1">
                  <a:off x="4320" y="1248"/>
                  <a:ext cx="0" cy="2544"/>
                </a:xfrm>
                <a:prstGeom prst="line">
                  <a:avLst/>
                </a:prstGeom>
                <a:noFill/>
                <a:ln w="9525">
                  <a:solidFill>
                    <a:srgbClr val="FF99CC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5680" name="Line 18"/>
              <p:cNvSpPr>
                <a:spLocks noChangeShapeType="1"/>
              </p:cNvSpPr>
              <p:nvPr/>
            </p:nvSpPr>
            <p:spPr bwMode="auto">
              <a:xfrm rot="5400000" flipH="1">
                <a:off x="2560" y="-112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1" name="Line 19"/>
              <p:cNvSpPr>
                <a:spLocks noChangeShapeType="1"/>
              </p:cNvSpPr>
              <p:nvPr/>
            </p:nvSpPr>
            <p:spPr bwMode="auto">
              <a:xfrm rot="5400000" flipH="1">
                <a:off x="2560" y="11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2" name="Line 20"/>
              <p:cNvSpPr>
                <a:spLocks noChangeShapeType="1"/>
              </p:cNvSpPr>
              <p:nvPr/>
            </p:nvSpPr>
            <p:spPr bwMode="auto">
              <a:xfrm rot="5400000" flipH="1">
                <a:off x="2560" y="341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3" name="Line 21"/>
              <p:cNvSpPr>
                <a:spLocks noChangeShapeType="1"/>
              </p:cNvSpPr>
              <p:nvPr/>
            </p:nvSpPr>
            <p:spPr bwMode="auto">
              <a:xfrm rot="5400000" flipH="1">
                <a:off x="2560" y="568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4" name="Line 22"/>
              <p:cNvSpPr>
                <a:spLocks noChangeShapeType="1"/>
              </p:cNvSpPr>
              <p:nvPr/>
            </p:nvSpPr>
            <p:spPr bwMode="auto">
              <a:xfrm rot="5400000" flipH="1">
                <a:off x="2560" y="79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5" name="Line 23"/>
              <p:cNvSpPr>
                <a:spLocks noChangeShapeType="1"/>
              </p:cNvSpPr>
              <p:nvPr/>
            </p:nvSpPr>
            <p:spPr bwMode="auto">
              <a:xfrm rot="5400000" flipH="1">
                <a:off x="2560" y="1021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6" name="Line 24"/>
              <p:cNvSpPr>
                <a:spLocks noChangeShapeType="1"/>
              </p:cNvSpPr>
              <p:nvPr/>
            </p:nvSpPr>
            <p:spPr bwMode="auto">
              <a:xfrm rot="5400000" flipH="1">
                <a:off x="2561" y="1249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7" name="Line 25"/>
              <p:cNvSpPr>
                <a:spLocks noChangeShapeType="1"/>
              </p:cNvSpPr>
              <p:nvPr/>
            </p:nvSpPr>
            <p:spPr bwMode="auto">
              <a:xfrm rot="5400000" flipH="1">
                <a:off x="2560" y="147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8" name="Line 26"/>
              <p:cNvSpPr>
                <a:spLocks noChangeShapeType="1"/>
              </p:cNvSpPr>
              <p:nvPr/>
            </p:nvSpPr>
            <p:spPr bwMode="auto">
              <a:xfrm rot="5400000" flipH="1">
                <a:off x="2560" y="1701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89" name="Line 27"/>
              <p:cNvSpPr>
                <a:spLocks noChangeShapeType="1"/>
              </p:cNvSpPr>
              <p:nvPr/>
            </p:nvSpPr>
            <p:spPr bwMode="auto">
              <a:xfrm rot="5400000" flipH="1">
                <a:off x="2560" y="1928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90" name="Line 28"/>
              <p:cNvSpPr>
                <a:spLocks noChangeShapeType="1"/>
              </p:cNvSpPr>
              <p:nvPr/>
            </p:nvSpPr>
            <p:spPr bwMode="auto">
              <a:xfrm rot="5400000" flipH="1">
                <a:off x="2560" y="2155"/>
                <a:ext cx="0" cy="2720"/>
              </a:xfrm>
              <a:prstGeom prst="line">
                <a:avLst/>
              </a:prstGeom>
              <a:noFill/>
              <a:ln w="9525">
                <a:solidFill>
                  <a:srgbClr val="FF99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5655" name="Line 29"/>
            <p:cNvSpPr>
              <a:spLocks noChangeShapeType="1"/>
            </p:cNvSpPr>
            <p:nvPr/>
          </p:nvSpPr>
          <p:spPr bwMode="auto">
            <a:xfrm>
              <a:off x="2688" y="2810"/>
              <a:ext cx="2720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56" name="Line 30"/>
            <p:cNvSpPr>
              <a:spLocks noChangeShapeType="1"/>
            </p:cNvSpPr>
            <p:nvPr/>
          </p:nvSpPr>
          <p:spPr bwMode="auto">
            <a:xfrm rot="-5400000">
              <a:off x="2575" y="2785"/>
              <a:ext cx="2947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tailEnd type="triangl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57" name="Text Box 31"/>
            <p:cNvSpPr txBox="1">
              <a:spLocks noChangeArrowheads="1"/>
            </p:cNvSpPr>
            <p:nvPr/>
          </p:nvSpPr>
          <p:spPr bwMode="auto">
            <a:xfrm>
              <a:off x="3932" y="2836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1600"/>
                <a:t>O</a:t>
              </a:r>
            </a:p>
          </p:txBody>
        </p:sp>
        <p:sp>
          <p:nvSpPr>
            <p:cNvPr id="25658" name="Text Box 32"/>
            <p:cNvSpPr txBox="1">
              <a:spLocks noChangeArrowheads="1"/>
            </p:cNvSpPr>
            <p:nvPr/>
          </p:nvSpPr>
          <p:spPr bwMode="auto">
            <a:xfrm>
              <a:off x="4896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4</a:t>
              </a:r>
            </a:p>
          </p:txBody>
        </p:sp>
        <p:sp>
          <p:nvSpPr>
            <p:cNvPr id="25659" name="Text Box 33"/>
            <p:cNvSpPr txBox="1">
              <a:spLocks noChangeArrowheads="1"/>
            </p:cNvSpPr>
            <p:nvPr/>
          </p:nvSpPr>
          <p:spPr bwMode="auto">
            <a:xfrm>
              <a:off x="4672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3</a:t>
              </a:r>
            </a:p>
          </p:txBody>
        </p:sp>
        <p:sp>
          <p:nvSpPr>
            <p:cNvPr id="25660" name="Text Box 34"/>
            <p:cNvSpPr txBox="1">
              <a:spLocks noChangeArrowheads="1"/>
            </p:cNvSpPr>
            <p:nvPr/>
          </p:nvSpPr>
          <p:spPr bwMode="auto">
            <a:xfrm>
              <a:off x="4176" y="316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zh-CN" altLang="en-US"/>
            </a:p>
          </p:txBody>
        </p:sp>
        <p:sp>
          <p:nvSpPr>
            <p:cNvPr id="25661" name="Text Box 35"/>
            <p:cNvSpPr txBox="1">
              <a:spLocks noChangeArrowheads="1"/>
            </p:cNvSpPr>
            <p:nvPr/>
          </p:nvSpPr>
          <p:spPr bwMode="auto">
            <a:xfrm>
              <a:off x="4224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1</a:t>
              </a:r>
            </a:p>
          </p:txBody>
        </p:sp>
        <p:sp>
          <p:nvSpPr>
            <p:cNvPr id="25662" name="Rectangle 36"/>
            <p:cNvSpPr>
              <a:spLocks noChangeArrowheads="1"/>
            </p:cNvSpPr>
            <p:nvPr/>
          </p:nvSpPr>
          <p:spPr bwMode="auto">
            <a:xfrm>
              <a:off x="4448" y="2865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/>
                <a:t>2</a:t>
              </a:r>
            </a:p>
          </p:txBody>
        </p:sp>
        <p:sp>
          <p:nvSpPr>
            <p:cNvPr id="25663" name="Text Box 37"/>
            <p:cNvSpPr txBox="1">
              <a:spLocks noChangeArrowheads="1"/>
            </p:cNvSpPr>
            <p:nvPr/>
          </p:nvSpPr>
          <p:spPr bwMode="auto">
            <a:xfrm>
              <a:off x="3840" y="148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y</a:t>
              </a:r>
            </a:p>
          </p:txBody>
        </p:sp>
        <p:sp>
          <p:nvSpPr>
            <p:cNvPr id="25664" name="Text Box 38"/>
            <p:cNvSpPr txBox="1">
              <a:spLocks noChangeArrowheads="1"/>
            </p:cNvSpPr>
            <p:nvPr/>
          </p:nvSpPr>
          <p:spPr bwMode="auto">
            <a:xfrm>
              <a:off x="5280" y="292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x</a:t>
              </a:r>
            </a:p>
          </p:txBody>
        </p:sp>
        <p:sp>
          <p:nvSpPr>
            <p:cNvPr id="25665" name="Text Box 39"/>
            <p:cNvSpPr txBox="1">
              <a:spLocks noChangeArrowheads="1"/>
            </p:cNvSpPr>
            <p:nvPr/>
          </p:nvSpPr>
          <p:spPr bwMode="auto">
            <a:xfrm>
              <a:off x="4128" y="2316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2</a:t>
              </a:r>
            </a:p>
          </p:txBody>
        </p:sp>
        <p:sp>
          <p:nvSpPr>
            <p:cNvPr id="25666" name="Text Box 40"/>
            <p:cNvSpPr txBox="1">
              <a:spLocks noChangeArrowheads="1"/>
            </p:cNvSpPr>
            <p:nvPr/>
          </p:nvSpPr>
          <p:spPr bwMode="auto">
            <a:xfrm>
              <a:off x="4128" y="2088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3</a:t>
              </a:r>
            </a:p>
          </p:txBody>
        </p:sp>
        <p:sp>
          <p:nvSpPr>
            <p:cNvPr id="25667" name="Text Box 41"/>
            <p:cNvSpPr txBox="1">
              <a:spLocks noChangeArrowheads="1"/>
            </p:cNvSpPr>
            <p:nvPr/>
          </p:nvSpPr>
          <p:spPr bwMode="auto">
            <a:xfrm>
              <a:off x="4128" y="1860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4</a:t>
              </a:r>
            </a:p>
          </p:txBody>
        </p:sp>
        <p:sp>
          <p:nvSpPr>
            <p:cNvPr id="25668" name="Text Box 42"/>
            <p:cNvSpPr txBox="1">
              <a:spLocks noChangeArrowheads="1"/>
            </p:cNvSpPr>
            <p:nvPr/>
          </p:nvSpPr>
          <p:spPr bwMode="auto">
            <a:xfrm>
              <a:off x="4128" y="1632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5</a:t>
              </a:r>
            </a:p>
          </p:txBody>
        </p:sp>
        <p:sp>
          <p:nvSpPr>
            <p:cNvPr id="25669" name="Text Box 43"/>
            <p:cNvSpPr txBox="1">
              <a:spLocks noChangeArrowheads="1"/>
            </p:cNvSpPr>
            <p:nvPr/>
          </p:nvSpPr>
          <p:spPr bwMode="auto">
            <a:xfrm>
              <a:off x="4128" y="2544"/>
              <a:ext cx="11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1</a:t>
              </a:r>
            </a:p>
          </p:txBody>
        </p:sp>
        <p:sp>
          <p:nvSpPr>
            <p:cNvPr id="25670" name="Text Box 44"/>
            <p:cNvSpPr txBox="1">
              <a:spLocks noChangeArrowheads="1"/>
            </p:cNvSpPr>
            <p:nvPr/>
          </p:nvSpPr>
          <p:spPr bwMode="auto">
            <a:xfrm>
              <a:off x="3760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-1</a:t>
              </a:r>
            </a:p>
          </p:txBody>
        </p:sp>
        <p:sp>
          <p:nvSpPr>
            <p:cNvPr id="25671" name="Text Box 45"/>
            <p:cNvSpPr txBox="1">
              <a:spLocks noChangeArrowheads="1"/>
            </p:cNvSpPr>
            <p:nvPr/>
          </p:nvSpPr>
          <p:spPr bwMode="auto">
            <a:xfrm>
              <a:off x="3536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-2</a:t>
              </a:r>
            </a:p>
          </p:txBody>
        </p:sp>
        <p:sp>
          <p:nvSpPr>
            <p:cNvPr id="25672" name="Text Box 46"/>
            <p:cNvSpPr txBox="1">
              <a:spLocks noChangeArrowheads="1"/>
            </p:cNvSpPr>
            <p:nvPr/>
          </p:nvSpPr>
          <p:spPr bwMode="auto">
            <a:xfrm>
              <a:off x="3088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-4</a:t>
              </a:r>
            </a:p>
          </p:txBody>
        </p:sp>
        <p:sp>
          <p:nvSpPr>
            <p:cNvPr id="25673" name="Rectangle 47"/>
            <p:cNvSpPr>
              <a:spLocks noChangeArrowheads="1"/>
            </p:cNvSpPr>
            <p:nvPr/>
          </p:nvSpPr>
          <p:spPr bwMode="auto">
            <a:xfrm>
              <a:off x="3312" y="288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/>
                <a:t>-3</a:t>
              </a:r>
            </a:p>
          </p:txBody>
        </p:sp>
        <p:sp>
          <p:nvSpPr>
            <p:cNvPr id="25674" name="Text Box 48"/>
            <p:cNvSpPr txBox="1">
              <a:spLocks noChangeArrowheads="1"/>
            </p:cNvSpPr>
            <p:nvPr/>
          </p:nvSpPr>
          <p:spPr bwMode="auto">
            <a:xfrm>
              <a:off x="4128" y="3684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-4</a:t>
              </a:r>
            </a:p>
          </p:txBody>
        </p:sp>
        <p:sp>
          <p:nvSpPr>
            <p:cNvPr id="25675" name="Text Box 49"/>
            <p:cNvSpPr txBox="1">
              <a:spLocks noChangeArrowheads="1"/>
            </p:cNvSpPr>
            <p:nvPr/>
          </p:nvSpPr>
          <p:spPr bwMode="auto">
            <a:xfrm>
              <a:off x="4128" y="3456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-3</a:t>
              </a:r>
            </a:p>
          </p:txBody>
        </p:sp>
        <p:sp>
          <p:nvSpPr>
            <p:cNvPr id="25676" name="Text Box 50"/>
            <p:cNvSpPr txBox="1">
              <a:spLocks noChangeArrowheads="1"/>
            </p:cNvSpPr>
            <p:nvPr/>
          </p:nvSpPr>
          <p:spPr bwMode="auto">
            <a:xfrm>
              <a:off x="4128" y="3228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-2</a:t>
              </a:r>
            </a:p>
          </p:txBody>
        </p:sp>
        <p:sp>
          <p:nvSpPr>
            <p:cNvPr id="25677" name="Text Box 51"/>
            <p:cNvSpPr txBox="1">
              <a:spLocks noChangeArrowheads="1"/>
            </p:cNvSpPr>
            <p:nvPr/>
          </p:nvSpPr>
          <p:spPr bwMode="auto">
            <a:xfrm>
              <a:off x="4128" y="3000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-1</a:t>
              </a:r>
            </a:p>
          </p:txBody>
        </p:sp>
        <p:sp>
          <p:nvSpPr>
            <p:cNvPr id="25678" name="Text Box 52"/>
            <p:cNvSpPr txBox="1">
              <a:spLocks noChangeArrowheads="1"/>
            </p:cNvSpPr>
            <p:nvPr/>
          </p:nvSpPr>
          <p:spPr bwMode="auto">
            <a:xfrm>
              <a:off x="4128" y="3912"/>
              <a:ext cx="159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CC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/>
                <a:t>-5</a:t>
              </a:r>
            </a:p>
          </p:txBody>
        </p:sp>
      </p:grpSp>
      <p:sp>
        <p:nvSpPr>
          <p:cNvPr id="110645" name="Oval 53"/>
          <p:cNvSpPr>
            <a:spLocks noChangeArrowheads="1"/>
          </p:cNvSpPr>
          <p:nvPr/>
        </p:nvSpPr>
        <p:spPr bwMode="auto">
          <a:xfrm>
            <a:off x="6705600" y="3124200"/>
            <a:ext cx="152400" cy="152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accent2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46" name="Oval 54"/>
          <p:cNvSpPr>
            <a:spLocks noChangeArrowheads="1"/>
          </p:cNvSpPr>
          <p:nvPr/>
        </p:nvSpPr>
        <p:spPr bwMode="auto">
          <a:xfrm>
            <a:off x="6019800" y="3429000"/>
            <a:ext cx="152400" cy="18415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accent2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47" name="Line 55"/>
          <p:cNvSpPr>
            <a:spLocks noChangeShapeType="1"/>
          </p:cNvSpPr>
          <p:nvPr/>
        </p:nvSpPr>
        <p:spPr bwMode="auto">
          <a:xfrm flipH="1">
            <a:off x="4572000" y="2133600"/>
            <a:ext cx="4318000" cy="215900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48" name="Oval 56"/>
          <p:cNvSpPr>
            <a:spLocks noChangeArrowheads="1"/>
          </p:cNvSpPr>
          <p:nvPr/>
        </p:nvSpPr>
        <p:spPr bwMode="auto">
          <a:xfrm>
            <a:off x="6705600" y="4191000"/>
            <a:ext cx="152400" cy="152400"/>
          </a:xfrm>
          <a:prstGeom prst="ellipse">
            <a:avLst/>
          </a:prstGeom>
          <a:solidFill>
            <a:srgbClr val="339966"/>
          </a:solidFill>
          <a:ln w="9525">
            <a:solidFill>
              <a:srgbClr val="339966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49" name="Oval 57"/>
          <p:cNvSpPr>
            <a:spLocks noChangeArrowheads="1"/>
          </p:cNvSpPr>
          <p:nvPr/>
        </p:nvSpPr>
        <p:spPr bwMode="auto">
          <a:xfrm>
            <a:off x="7086600" y="3429000"/>
            <a:ext cx="152400" cy="152400"/>
          </a:xfrm>
          <a:prstGeom prst="ellipse">
            <a:avLst/>
          </a:prstGeom>
          <a:solidFill>
            <a:srgbClr val="339966"/>
          </a:solidFill>
          <a:ln w="9525">
            <a:solidFill>
              <a:srgbClr val="339966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50" name="Line 58"/>
          <p:cNvSpPr>
            <a:spLocks noChangeShapeType="1"/>
          </p:cNvSpPr>
          <p:nvPr/>
        </p:nvSpPr>
        <p:spPr bwMode="auto">
          <a:xfrm flipH="1">
            <a:off x="6248400" y="990600"/>
            <a:ext cx="2159000" cy="431800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51" name="Oval 59"/>
          <p:cNvSpPr>
            <a:spLocks noChangeArrowheads="1"/>
          </p:cNvSpPr>
          <p:nvPr/>
        </p:nvSpPr>
        <p:spPr bwMode="auto">
          <a:xfrm>
            <a:off x="7467600" y="2743200"/>
            <a:ext cx="152400" cy="152400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52" name="Text Box 60"/>
          <p:cNvSpPr txBox="1">
            <a:spLocks noChangeArrowheads="1"/>
          </p:cNvSpPr>
          <p:nvPr/>
        </p:nvSpPr>
        <p:spPr bwMode="auto">
          <a:xfrm>
            <a:off x="7543800" y="2819400"/>
            <a:ext cx="184709" cy="523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/>
            <a:endParaRPr lang="en-US" altLang="zh-CN" sz="2800" b="1">
              <a:solidFill>
                <a:srgbClr val="FF3300"/>
              </a:solidFill>
              <a:latin typeface="宋体"/>
            </a:endParaRPr>
          </a:p>
        </p:txBody>
      </p:sp>
      <p:sp>
        <p:nvSpPr>
          <p:cNvPr id="110653" name="Text Box 61"/>
          <p:cNvSpPr txBox="1">
            <a:spLocks noChangeArrowheads="1"/>
          </p:cNvSpPr>
          <p:nvPr/>
        </p:nvSpPr>
        <p:spPr bwMode="auto">
          <a:xfrm>
            <a:off x="7315200" y="1447800"/>
            <a:ext cx="1828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>
                <a:solidFill>
                  <a:srgbClr val="009900"/>
                </a:solidFill>
              </a:rPr>
              <a:t>y=2x-2</a:t>
            </a:r>
          </a:p>
        </p:txBody>
      </p:sp>
      <p:grpSp>
        <p:nvGrpSpPr>
          <p:cNvPr id="110654" name="Group 62"/>
          <p:cNvGrpSpPr/>
          <p:nvPr/>
        </p:nvGrpSpPr>
        <p:grpSpPr>
          <a:xfrm>
            <a:off x="304800" y="5486400"/>
            <a:ext cx="4498975" cy="1160463"/>
            <a:chOff x="192" y="3456"/>
            <a:chExt cx="2834" cy="731"/>
          </a:xfrm>
        </p:grpSpPr>
        <p:grpSp>
          <p:nvGrpSpPr>
            <p:cNvPr id="25650" name="Group 63"/>
            <p:cNvGrpSpPr/>
            <p:nvPr/>
          </p:nvGrpSpPr>
          <p:grpSpPr>
            <a:xfrm>
              <a:off x="2256" y="3456"/>
              <a:ext cx="770" cy="731"/>
              <a:chOff x="1392" y="2640"/>
              <a:chExt cx="768" cy="731"/>
            </a:xfrm>
          </p:grpSpPr>
          <p:sp>
            <p:nvSpPr>
              <p:cNvPr id="25652" name="Text Box 64"/>
              <p:cNvSpPr txBox="1">
                <a:spLocks noChangeArrowheads="1"/>
              </p:cNvSpPr>
              <p:nvPr/>
            </p:nvSpPr>
            <p:spPr bwMode="auto">
              <a:xfrm>
                <a:off x="1488" y="2640"/>
                <a:ext cx="672" cy="7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rgbClr val="FF3300"/>
                    </a:solidFill>
                  </a:rPr>
                  <a:t>x=2</a:t>
                </a:r>
              </a:p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rgbClr val="FF3300"/>
                    </a:solidFill>
                  </a:rPr>
                  <a:t>y=2</a:t>
                </a:r>
              </a:p>
            </p:txBody>
          </p:sp>
          <p:sp>
            <p:nvSpPr>
              <p:cNvPr id="25653" name="AutoShape 65"/>
              <p:cNvSpPr/>
              <p:nvPr/>
            </p:nvSpPr>
            <p:spPr bwMode="auto">
              <a:xfrm>
                <a:off x="1392" y="2766"/>
                <a:ext cx="48" cy="480"/>
              </a:xfrm>
              <a:prstGeom prst="leftBrace">
                <a:avLst>
                  <a:gd name="adj1" fmla="val 83333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ctr"/>
                <a:r>
                  <a:rPr lang="zh-CN" altLang="en-US"/>
                  <a:t>    </a:t>
                </a:r>
              </a:p>
            </p:txBody>
          </p:sp>
        </p:grpSp>
        <p:sp>
          <p:nvSpPr>
            <p:cNvPr id="25651" name="Text Box 66"/>
            <p:cNvSpPr txBox="1">
              <a:spLocks noChangeArrowheads="1"/>
            </p:cNvSpPr>
            <p:nvPr/>
          </p:nvSpPr>
          <p:spPr bwMode="auto">
            <a:xfrm>
              <a:off x="192" y="3648"/>
              <a:ext cx="2160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0000FF"/>
                  </a:solidFill>
                </a:rPr>
                <a:t>所以方程组的解为</a:t>
              </a:r>
              <a:r>
                <a:rPr lang="en-US" altLang="zh-CN" sz="2800">
                  <a:solidFill>
                    <a:srgbClr val="0000FF"/>
                  </a:solidFill>
                </a:rPr>
                <a:t>:</a:t>
              </a:r>
              <a:r>
                <a:rPr lang="en-US" altLang="zh-CN" sz="2800"/>
                <a:t>         </a:t>
              </a:r>
            </a:p>
          </p:txBody>
        </p:sp>
      </p:grpSp>
      <p:grpSp>
        <p:nvGrpSpPr>
          <p:cNvPr id="110659" name="Group 67"/>
          <p:cNvGrpSpPr/>
          <p:nvPr/>
        </p:nvGrpSpPr>
        <p:grpSpPr>
          <a:xfrm>
            <a:off x="250825" y="3429000"/>
            <a:ext cx="4321175" cy="2112963"/>
            <a:chOff x="158" y="2160"/>
            <a:chExt cx="2722" cy="1331"/>
          </a:xfrm>
        </p:grpSpPr>
        <p:sp>
          <p:nvSpPr>
            <p:cNvPr id="25640" name="Text Box 68"/>
            <p:cNvSpPr txBox="1">
              <a:spLocks noChangeArrowheads="1"/>
            </p:cNvSpPr>
            <p:nvPr/>
          </p:nvSpPr>
          <p:spPr bwMode="auto">
            <a:xfrm>
              <a:off x="204" y="2160"/>
              <a:ext cx="2676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0000FF"/>
                  </a:solidFill>
                  <a:cs typeface="Arial"/>
                </a:rPr>
                <a:t>由（</a:t>
              </a:r>
              <a:r>
                <a:rPr lang="en-US" altLang="zh-CN" sz="2800" b="1">
                  <a:solidFill>
                    <a:srgbClr val="0000FF"/>
                  </a:solidFill>
                  <a:cs typeface="Arial"/>
                </a:rPr>
                <a:t>2</a:t>
              </a:r>
              <a:r>
                <a:rPr lang="zh-CN" altLang="en-US" sz="2800" b="1">
                  <a:solidFill>
                    <a:srgbClr val="0000FF"/>
                  </a:solidFill>
                  <a:cs typeface="Arial"/>
                </a:rPr>
                <a:t>）得</a:t>
              </a:r>
              <a:r>
                <a:rPr lang="zh-CN" altLang="en-US" sz="2800">
                  <a:solidFill>
                    <a:srgbClr val="0000FF"/>
                  </a:solidFill>
                  <a:cs typeface="Arial"/>
                </a:rPr>
                <a:t>   </a:t>
              </a:r>
              <a:r>
                <a:rPr lang="en-US" altLang="zh-CN" sz="2800">
                  <a:solidFill>
                    <a:srgbClr val="0000FF"/>
                  </a:solidFill>
                </a:rPr>
                <a:t>y=2x-2</a:t>
              </a:r>
            </a:p>
          </p:txBody>
        </p:sp>
        <p:grpSp>
          <p:nvGrpSpPr>
            <p:cNvPr id="25641" name="Group 69"/>
            <p:cNvGrpSpPr/>
            <p:nvPr/>
          </p:nvGrpSpPr>
          <p:grpSpPr>
            <a:xfrm>
              <a:off x="158" y="2432"/>
              <a:ext cx="2450" cy="1059"/>
              <a:chOff x="158" y="2160"/>
              <a:chExt cx="2450" cy="1059"/>
            </a:xfrm>
          </p:grpSpPr>
          <p:grpSp>
            <p:nvGrpSpPr>
              <p:cNvPr id="25642" name="Group 70"/>
              <p:cNvGrpSpPr/>
              <p:nvPr/>
            </p:nvGrpSpPr>
            <p:grpSpPr>
              <a:xfrm>
                <a:off x="1066" y="2160"/>
                <a:ext cx="672" cy="731"/>
                <a:chOff x="480" y="2640"/>
                <a:chExt cx="672" cy="731"/>
              </a:xfrm>
            </p:grpSpPr>
            <p:sp>
              <p:nvSpPr>
                <p:cNvPr id="25648" name="Text Box 71"/>
                <p:cNvSpPr txBox="1">
                  <a:spLocks noChangeArrowheads="1"/>
                </p:cNvSpPr>
                <p:nvPr/>
              </p:nvSpPr>
              <p:spPr bwMode="auto">
                <a:xfrm>
                  <a:off x="528" y="2640"/>
                  <a:ext cx="624" cy="73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800">
                      <a:solidFill>
                        <a:srgbClr val="0000FF"/>
                      </a:solidFill>
                    </a:rPr>
                    <a:t>x=0</a:t>
                  </a:r>
                </a:p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800">
                      <a:solidFill>
                        <a:srgbClr val="0000FF"/>
                      </a:solidFill>
                    </a:rPr>
                    <a:t>y=-2</a:t>
                  </a:r>
                </a:p>
              </p:txBody>
            </p:sp>
            <p:sp>
              <p:nvSpPr>
                <p:cNvPr id="25649" name="AutoShape 72"/>
                <p:cNvSpPr/>
                <p:nvPr/>
              </p:nvSpPr>
              <p:spPr bwMode="auto">
                <a:xfrm>
                  <a:off x="480" y="2769"/>
                  <a:ext cx="48" cy="480"/>
                </a:xfrm>
                <a:prstGeom prst="leftBrace">
                  <a:avLst>
                    <a:gd name="adj1" fmla="val 83333"/>
                    <a:gd name="adj2" fmla="val 50000"/>
                  </a:avLst>
                </a:prstGeom>
                <a:noFill/>
                <a:ln w="9525">
                  <a:solidFill>
                    <a:srgbClr val="0000FF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5643" name="Group 73"/>
              <p:cNvGrpSpPr/>
              <p:nvPr/>
            </p:nvGrpSpPr>
            <p:grpSpPr>
              <a:xfrm>
                <a:off x="1701" y="2160"/>
                <a:ext cx="768" cy="731"/>
                <a:chOff x="1392" y="2640"/>
                <a:chExt cx="768" cy="731"/>
              </a:xfrm>
            </p:grpSpPr>
            <p:sp>
              <p:nvSpPr>
                <p:cNvPr id="25646" name="Text Box 74"/>
                <p:cNvSpPr txBox="1">
                  <a:spLocks noChangeArrowheads="1"/>
                </p:cNvSpPr>
                <p:nvPr/>
              </p:nvSpPr>
              <p:spPr bwMode="auto">
                <a:xfrm>
                  <a:off x="1488" y="2640"/>
                  <a:ext cx="672" cy="73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800">
                      <a:solidFill>
                        <a:srgbClr val="0000FF"/>
                      </a:solidFill>
                    </a:rPr>
                    <a:t>x=1</a:t>
                  </a:r>
                </a:p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800">
                      <a:solidFill>
                        <a:srgbClr val="0000FF"/>
                      </a:solidFill>
                    </a:rPr>
                    <a:t>y=0</a:t>
                  </a:r>
                </a:p>
              </p:txBody>
            </p:sp>
            <p:sp>
              <p:nvSpPr>
                <p:cNvPr id="25647" name="AutoShape 75"/>
                <p:cNvSpPr/>
                <p:nvPr/>
              </p:nvSpPr>
              <p:spPr bwMode="auto">
                <a:xfrm>
                  <a:off x="1392" y="2766"/>
                  <a:ext cx="48" cy="480"/>
                </a:xfrm>
                <a:prstGeom prst="leftBrace">
                  <a:avLst>
                    <a:gd name="adj1" fmla="val 83333"/>
                    <a:gd name="adj2" fmla="val 50000"/>
                  </a:avLst>
                </a:prstGeom>
                <a:noFill/>
                <a:ln w="9525">
                  <a:solidFill>
                    <a:srgbClr val="0000FF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5644" name="Text Box 76"/>
              <p:cNvSpPr txBox="1">
                <a:spLocks noChangeArrowheads="1"/>
              </p:cNvSpPr>
              <p:nvPr/>
            </p:nvSpPr>
            <p:spPr bwMode="auto">
              <a:xfrm>
                <a:off x="158" y="2341"/>
                <a:ext cx="90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en-US" sz="2400" b="1">
                    <a:solidFill>
                      <a:srgbClr val="0000FF"/>
                    </a:solidFill>
                  </a:rPr>
                  <a:t>由此可得</a:t>
                </a:r>
              </a:p>
            </p:txBody>
          </p:sp>
          <p:sp>
            <p:nvSpPr>
              <p:cNvPr id="25645" name="Text Box 77"/>
              <p:cNvSpPr txBox="1">
                <a:spLocks noChangeArrowheads="1"/>
              </p:cNvSpPr>
              <p:nvPr/>
            </p:nvSpPr>
            <p:spPr bwMode="auto">
              <a:xfrm>
                <a:off x="204" y="2931"/>
                <a:ext cx="240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en-US" sz="2400" b="1">
                    <a:solidFill>
                      <a:srgbClr val="0000FF"/>
                    </a:solidFill>
                  </a:rPr>
                  <a:t>进而作出</a:t>
                </a:r>
                <a:r>
                  <a:rPr lang="en-US" altLang="zh-CN" sz="2400" b="1">
                    <a:solidFill>
                      <a:srgbClr val="0000FF"/>
                    </a:solidFill>
                  </a:rPr>
                  <a:t>Y=2X-2</a:t>
                </a:r>
                <a:r>
                  <a:rPr lang="zh-CN" altLang="en-US" sz="2400" b="1">
                    <a:solidFill>
                      <a:srgbClr val="0000FF"/>
                    </a:solidFill>
                  </a:rPr>
                  <a:t>的图象</a:t>
                </a:r>
              </a:p>
            </p:txBody>
          </p:sp>
        </p:grpSp>
      </p:grpSp>
      <p:sp>
        <p:nvSpPr>
          <p:cNvPr id="25614" name="Rectangle 78"/>
          <p:cNvSpPr>
            <a:spLocks noChangeArrowheads="1"/>
          </p:cNvSpPr>
          <p:nvPr/>
        </p:nvSpPr>
        <p:spPr bwMode="auto">
          <a:xfrm>
            <a:off x="7467600" y="0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25615" name="Rectangle 79"/>
          <p:cNvSpPr>
            <a:spLocks noChangeArrowheads="1"/>
          </p:cNvSpPr>
          <p:nvPr/>
        </p:nvSpPr>
        <p:spPr bwMode="auto">
          <a:xfrm>
            <a:off x="7504113" y="0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25616" name="Rectangle 80"/>
          <p:cNvSpPr>
            <a:spLocks noChangeArrowheads="1"/>
          </p:cNvSpPr>
          <p:nvPr/>
        </p:nvSpPr>
        <p:spPr bwMode="auto">
          <a:xfrm>
            <a:off x="7620000" y="152400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grpSp>
        <p:nvGrpSpPr>
          <p:cNvPr id="110673" name="Group 81"/>
          <p:cNvGrpSpPr/>
          <p:nvPr/>
        </p:nvGrpSpPr>
        <p:grpSpPr>
          <a:xfrm>
            <a:off x="446088" y="1490663"/>
            <a:ext cx="3514725" cy="1160462"/>
            <a:chOff x="281" y="939"/>
            <a:chExt cx="2214" cy="731"/>
          </a:xfrm>
        </p:grpSpPr>
        <p:grpSp>
          <p:nvGrpSpPr>
            <p:cNvPr id="25633" name="Group 82"/>
            <p:cNvGrpSpPr/>
            <p:nvPr/>
          </p:nvGrpSpPr>
          <p:grpSpPr>
            <a:xfrm>
              <a:off x="1142" y="939"/>
              <a:ext cx="667" cy="731"/>
              <a:chOff x="340" y="1429"/>
              <a:chExt cx="667" cy="731"/>
            </a:xfrm>
          </p:grpSpPr>
          <p:sp>
            <p:nvSpPr>
              <p:cNvPr id="25638" name="Text Box 83"/>
              <p:cNvSpPr txBox="1">
                <a:spLocks noChangeArrowheads="1"/>
              </p:cNvSpPr>
              <p:nvPr/>
            </p:nvSpPr>
            <p:spPr bwMode="auto">
              <a:xfrm>
                <a:off x="431" y="1429"/>
                <a:ext cx="576" cy="7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rgbClr val="0000FF"/>
                    </a:solidFill>
                  </a:rPr>
                  <a:t>x=0</a:t>
                </a:r>
              </a:p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rgbClr val="0000FF"/>
                    </a:solidFill>
                  </a:rPr>
                  <a:t>y=1</a:t>
                </a:r>
              </a:p>
            </p:txBody>
          </p:sp>
          <p:sp>
            <p:nvSpPr>
              <p:cNvPr id="25639" name="AutoShape 84"/>
              <p:cNvSpPr/>
              <p:nvPr/>
            </p:nvSpPr>
            <p:spPr bwMode="auto">
              <a:xfrm>
                <a:off x="340" y="1525"/>
                <a:ext cx="139" cy="635"/>
              </a:xfrm>
              <a:prstGeom prst="leftBrace">
                <a:avLst>
                  <a:gd name="adj1" fmla="val 38070"/>
                  <a:gd name="adj2" fmla="val 50000"/>
                </a:avLst>
              </a:prstGeom>
              <a:noFill/>
              <a:ln w="9525">
                <a:solidFill>
                  <a:srgbClr val="00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34" name="Group 85"/>
            <p:cNvGrpSpPr/>
            <p:nvPr/>
          </p:nvGrpSpPr>
          <p:grpSpPr>
            <a:xfrm>
              <a:off x="1823" y="939"/>
              <a:ext cx="672" cy="731"/>
              <a:chOff x="1344" y="1440"/>
              <a:chExt cx="672" cy="731"/>
            </a:xfrm>
          </p:grpSpPr>
          <p:sp>
            <p:nvSpPr>
              <p:cNvPr id="25636" name="Text Box 86"/>
              <p:cNvSpPr txBox="1">
                <a:spLocks noChangeArrowheads="1"/>
              </p:cNvSpPr>
              <p:nvPr/>
            </p:nvSpPr>
            <p:spPr bwMode="auto">
              <a:xfrm>
                <a:off x="1392" y="1440"/>
                <a:ext cx="624" cy="7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rgbClr val="0000FF"/>
                    </a:solidFill>
                  </a:rPr>
                  <a:t>x=-2</a:t>
                </a:r>
              </a:p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>
                    <a:solidFill>
                      <a:srgbClr val="0000FF"/>
                    </a:solidFill>
                  </a:rPr>
                  <a:t>y=0</a:t>
                </a:r>
              </a:p>
            </p:txBody>
          </p:sp>
          <p:sp>
            <p:nvSpPr>
              <p:cNvPr id="25637" name="AutoShape 87"/>
              <p:cNvSpPr/>
              <p:nvPr/>
            </p:nvSpPr>
            <p:spPr bwMode="auto">
              <a:xfrm>
                <a:off x="1344" y="1584"/>
                <a:ext cx="48" cy="480"/>
              </a:xfrm>
              <a:prstGeom prst="leftBrace">
                <a:avLst>
                  <a:gd name="adj1" fmla="val 83333"/>
                  <a:gd name="adj2" fmla="val 50000"/>
                </a:avLst>
              </a:prstGeom>
              <a:noFill/>
              <a:ln w="9525">
                <a:solidFill>
                  <a:srgbClr val="00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5635" name="Text Box 88"/>
            <p:cNvSpPr txBox="1">
              <a:spLocks noChangeArrowheads="1"/>
            </p:cNvSpPr>
            <p:nvPr/>
          </p:nvSpPr>
          <p:spPr bwMode="auto">
            <a:xfrm>
              <a:off x="281" y="1166"/>
              <a:ext cx="93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由此可得</a:t>
              </a:r>
            </a:p>
          </p:txBody>
        </p:sp>
      </p:grpSp>
      <p:grpSp>
        <p:nvGrpSpPr>
          <p:cNvPr id="110681" name="Group 89"/>
          <p:cNvGrpSpPr/>
          <p:nvPr/>
        </p:nvGrpSpPr>
        <p:grpSpPr>
          <a:xfrm>
            <a:off x="228600" y="838200"/>
            <a:ext cx="4321175" cy="681038"/>
            <a:chOff x="144" y="528"/>
            <a:chExt cx="2722" cy="429"/>
          </a:xfrm>
        </p:grpSpPr>
        <p:sp>
          <p:nvSpPr>
            <p:cNvPr id="25631" name="Text Box 90"/>
            <p:cNvSpPr txBox="1">
              <a:spLocks noChangeArrowheads="1"/>
            </p:cNvSpPr>
            <p:nvPr/>
          </p:nvSpPr>
          <p:spPr bwMode="auto">
            <a:xfrm>
              <a:off x="144" y="576"/>
              <a:ext cx="272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/>
              <a:r>
                <a:rPr lang="zh-CN" altLang="en-US" sz="2800">
                  <a:solidFill>
                    <a:srgbClr val="0000FF"/>
                  </a:solidFill>
                  <a:cs typeface="Arial"/>
                </a:rPr>
                <a:t>解 </a:t>
              </a:r>
              <a:r>
                <a:rPr lang="zh-CN" altLang="en-US" sz="2800" b="1">
                  <a:solidFill>
                    <a:srgbClr val="0000FF"/>
                  </a:solidFill>
                  <a:cs typeface="Arial"/>
                </a:rPr>
                <a:t>由（</a:t>
              </a:r>
              <a:r>
                <a:rPr lang="en-US" altLang="zh-CN" sz="2800" b="1">
                  <a:solidFill>
                    <a:srgbClr val="0000FF"/>
                  </a:solidFill>
                  <a:cs typeface="Arial"/>
                </a:rPr>
                <a:t>1</a:t>
              </a:r>
              <a:r>
                <a:rPr lang="zh-CN" altLang="en-US" sz="2800" b="1">
                  <a:solidFill>
                    <a:srgbClr val="0000FF"/>
                  </a:solidFill>
                  <a:cs typeface="Arial"/>
                </a:rPr>
                <a:t>）得</a:t>
              </a:r>
              <a:endParaRPr lang="zh-CN" altLang="en-US">
                <a:solidFill>
                  <a:srgbClr val="0000FF"/>
                </a:solidFill>
              </a:endParaRPr>
            </a:p>
          </p:txBody>
        </p:sp>
        <p:graphicFrame>
          <p:nvGraphicFramePr>
            <p:cNvPr id="25632" name="Object 91"/>
            <p:cNvGraphicFramePr>
              <a:graphicFrameLocks noChangeAspect="1"/>
            </p:cNvGraphicFramePr>
            <p:nvPr/>
          </p:nvGraphicFramePr>
          <p:xfrm>
            <a:off x="1632" y="528"/>
            <a:ext cx="1008" cy="42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name="公式" r:id="rId2" imgW="672808" imgH="393529" progId="Equation.3">
                    <p:embed/>
                  </p:oleObj>
                </mc:Choice>
                <mc:Fallback>
                  <p:oleObj name="公式" r:id="rId2" imgW="672808" imgH="393529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632" y="528"/>
                          <a:ext cx="1008" cy="42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5619" name="Text Box 92"/>
          <p:cNvSpPr txBox="1">
            <a:spLocks noChangeArrowheads="1"/>
          </p:cNvSpPr>
          <p:nvPr/>
        </p:nvSpPr>
        <p:spPr bwMode="auto">
          <a:xfrm>
            <a:off x="4495800" y="4876800"/>
            <a:ext cx="1066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/>
          </a:p>
        </p:txBody>
      </p:sp>
      <p:graphicFrame>
        <p:nvGraphicFramePr>
          <p:cNvPr id="110685" name="Object 93"/>
          <p:cNvGraphicFramePr>
            <a:graphicFrameLocks noChangeAspect="1"/>
          </p:cNvGraphicFramePr>
          <p:nvPr/>
        </p:nvGraphicFramePr>
        <p:xfrm>
          <a:off x="4038600" y="4191000"/>
          <a:ext cx="1600200" cy="681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公式" r:id="rId4" imgW="672808" imgH="393529" progId="Equation.3">
                  <p:embed/>
                </p:oleObj>
              </mc:Choice>
              <mc:Fallback>
                <p:oleObj name="公式" r:id="rId4" imgW="672808" imgH="3935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38600" y="4191000"/>
                        <a:ext cx="1600200" cy="681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0686" name="Group 94"/>
          <p:cNvGrpSpPr/>
          <p:nvPr/>
        </p:nvGrpSpPr>
        <p:grpSpPr>
          <a:xfrm>
            <a:off x="301625" y="2667000"/>
            <a:ext cx="3887788" cy="681038"/>
            <a:chOff x="190" y="1680"/>
            <a:chExt cx="2449" cy="429"/>
          </a:xfrm>
        </p:grpSpPr>
        <p:sp>
          <p:nvSpPr>
            <p:cNvPr id="25629" name="Text Box 95"/>
            <p:cNvSpPr txBox="1">
              <a:spLocks noChangeArrowheads="1"/>
            </p:cNvSpPr>
            <p:nvPr/>
          </p:nvSpPr>
          <p:spPr bwMode="auto">
            <a:xfrm>
              <a:off x="190" y="1756"/>
              <a:ext cx="244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进而作出 </a:t>
              </a:r>
              <a:r>
                <a:rPr lang="zh-CN" altLang="en-US" sz="2400">
                  <a:solidFill>
                    <a:srgbClr val="0000FF"/>
                  </a:solidFill>
                </a:rPr>
                <a:t>                 </a:t>
              </a:r>
              <a:r>
                <a:rPr lang="zh-CN" altLang="en-US" sz="2400" b="1">
                  <a:solidFill>
                    <a:srgbClr val="0000FF"/>
                  </a:solidFill>
                </a:rPr>
                <a:t>的图象</a:t>
              </a:r>
            </a:p>
          </p:txBody>
        </p:sp>
        <p:graphicFrame>
          <p:nvGraphicFramePr>
            <p:cNvPr id="25630" name="Object 96"/>
            <p:cNvGraphicFramePr>
              <a:graphicFrameLocks noChangeAspect="1"/>
            </p:cNvGraphicFramePr>
            <p:nvPr/>
          </p:nvGraphicFramePr>
          <p:xfrm>
            <a:off x="1056" y="1680"/>
            <a:ext cx="1008" cy="42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name="公式" r:id="rId5" imgW="672808" imgH="393529" progId="Equation.3">
                    <p:embed/>
                  </p:oleObj>
                </mc:Choice>
                <mc:Fallback>
                  <p:oleObj name="公式" r:id="rId5" imgW="672808" imgH="393529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056" y="1680"/>
                          <a:ext cx="1008" cy="42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5622" name="Group 97"/>
          <p:cNvGrpSpPr/>
          <p:nvPr/>
        </p:nvGrpSpPr>
        <p:grpSpPr>
          <a:xfrm>
            <a:off x="304800" y="152400"/>
            <a:ext cx="8569325" cy="1079500"/>
            <a:chOff x="249" y="0"/>
            <a:chExt cx="5398" cy="680"/>
          </a:xfrm>
        </p:grpSpPr>
        <p:grpSp>
          <p:nvGrpSpPr>
            <p:cNvPr id="25623" name="Group 98"/>
            <p:cNvGrpSpPr/>
            <p:nvPr/>
          </p:nvGrpSpPr>
          <p:grpSpPr>
            <a:xfrm>
              <a:off x="3969" y="0"/>
              <a:ext cx="1678" cy="680"/>
              <a:chOff x="384" y="480"/>
              <a:chExt cx="960" cy="926"/>
            </a:xfrm>
          </p:grpSpPr>
          <p:grpSp>
            <p:nvGrpSpPr>
              <p:cNvPr id="25625" name="Group 99"/>
              <p:cNvGrpSpPr/>
              <p:nvPr/>
            </p:nvGrpSpPr>
            <p:grpSpPr>
              <a:xfrm>
                <a:off x="432" y="480"/>
                <a:ext cx="912" cy="926"/>
                <a:chOff x="432" y="480"/>
                <a:chExt cx="912" cy="926"/>
              </a:xfrm>
            </p:grpSpPr>
            <p:sp>
              <p:nvSpPr>
                <p:cNvPr id="25627" name="Text Box 100"/>
                <p:cNvSpPr txBox="1">
                  <a:spLocks noChangeArrowheads="1"/>
                </p:cNvSpPr>
                <p:nvPr/>
              </p:nvSpPr>
              <p:spPr bwMode="auto">
                <a:xfrm>
                  <a:off x="432" y="480"/>
                  <a:ext cx="871" cy="44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1" hangingPunct="1"/>
                  <a:r>
                    <a:rPr lang="en-US" altLang="zh-CN" sz="2800">
                      <a:solidFill>
                        <a:srgbClr val="FF3300"/>
                      </a:solidFill>
                    </a:rPr>
                    <a:t>x-2y=-2</a:t>
                  </a:r>
                  <a:r>
                    <a:rPr lang="zh-CN" altLang="en-US" sz="2800">
                      <a:solidFill>
                        <a:srgbClr val="FF3300"/>
                      </a:solidFill>
                    </a:rPr>
                    <a:t>（</a:t>
                  </a:r>
                  <a:r>
                    <a:rPr lang="en-US" altLang="zh-CN" sz="2800">
                      <a:solidFill>
                        <a:srgbClr val="FF3300"/>
                      </a:solidFill>
                    </a:rPr>
                    <a:t>1</a:t>
                  </a:r>
                  <a:r>
                    <a:rPr lang="zh-CN" altLang="en-US" sz="2800">
                      <a:solidFill>
                        <a:srgbClr val="FF3300"/>
                      </a:solidFill>
                    </a:rPr>
                    <a:t>）</a:t>
                  </a:r>
                </a:p>
              </p:txBody>
            </p:sp>
            <p:sp>
              <p:nvSpPr>
                <p:cNvPr id="25628" name="Text Box 101"/>
                <p:cNvSpPr txBox="1">
                  <a:spLocks noChangeArrowheads="1"/>
                </p:cNvSpPr>
                <p:nvPr/>
              </p:nvSpPr>
              <p:spPr bwMode="auto">
                <a:xfrm>
                  <a:off x="432" y="960"/>
                  <a:ext cx="912" cy="44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800">
                      <a:solidFill>
                        <a:srgbClr val="FF3300"/>
                      </a:solidFill>
                    </a:rPr>
                    <a:t>2x-y=2  </a:t>
                  </a:r>
                  <a:r>
                    <a:rPr lang="zh-CN" altLang="en-US" sz="2800">
                      <a:solidFill>
                        <a:srgbClr val="FF3300"/>
                      </a:solidFill>
                    </a:rPr>
                    <a:t>（</a:t>
                  </a:r>
                  <a:r>
                    <a:rPr lang="en-US" altLang="zh-CN" sz="2800">
                      <a:solidFill>
                        <a:srgbClr val="FF3300"/>
                      </a:solidFill>
                    </a:rPr>
                    <a:t>2</a:t>
                  </a:r>
                  <a:r>
                    <a:rPr lang="zh-CN" altLang="en-US" sz="2800">
                      <a:solidFill>
                        <a:srgbClr val="FF3300"/>
                      </a:solidFill>
                    </a:rPr>
                    <a:t>）</a:t>
                  </a:r>
                </a:p>
              </p:txBody>
            </p:sp>
          </p:grpSp>
          <p:sp>
            <p:nvSpPr>
              <p:cNvPr id="25626" name="AutoShape 102"/>
              <p:cNvSpPr/>
              <p:nvPr/>
            </p:nvSpPr>
            <p:spPr bwMode="auto">
              <a:xfrm>
                <a:off x="384" y="644"/>
                <a:ext cx="48" cy="480"/>
              </a:xfrm>
              <a:prstGeom prst="leftBrace">
                <a:avLst>
                  <a:gd name="adj1" fmla="val 83333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5624" name="Text Box 103"/>
            <p:cNvSpPr txBox="1">
              <a:spLocks noChangeArrowheads="1"/>
            </p:cNvSpPr>
            <p:nvPr/>
          </p:nvSpPr>
          <p:spPr bwMode="auto">
            <a:xfrm>
              <a:off x="249" y="164"/>
              <a:ext cx="3811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3200" b="1">
                  <a:solidFill>
                    <a:srgbClr val="FF3300"/>
                  </a:solidFill>
                </a:rPr>
                <a:t>例</a:t>
              </a:r>
              <a:r>
                <a:rPr lang="en-US" altLang="zh-CN" sz="3200" b="1">
                  <a:solidFill>
                    <a:srgbClr val="FF3300"/>
                  </a:solidFill>
                </a:rPr>
                <a:t>1:</a:t>
              </a:r>
              <a:r>
                <a:rPr lang="zh-CN" altLang="en-US" sz="3200" b="1">
                  <a:solidFill>
                    <a:srgbClr val="FF3300"/>
                  </a:solidFill>
                </a:rPr>
                <a:t>用图象法解二元一次方程组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10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06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audio33333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10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0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10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106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audio44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0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0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45" grpId="0"/>
      <p:bldP spid="110646" grpId="0"/>
      <p:bldP spid="110647" grpId="0"/>
      <p:bldP spid="110648" grpId="0"/>
      <p:bldP spid="110649" grpId="0"/>
      <p:bldP spid="110650" grpId="0"/>
      <p:bldP spid="110651" grpId="0"/>
      <p:bldP spid="110652" grpId="0"/>
      <p:bldP spid="11065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22447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1619" name="Text Box 3"/>
          <p:cNvSpPr txBox="1">
            <a:spLocks noChangeArrowheads="1"/>
          </p:cNvSpPr>
          <p:nvPr/>
        </p:nvSpPr>
        <p:spPr bwMode="auto">
          <a:xfrm>
            <a:off x="533400" y="914400"/>
            <a:ext cx="3581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2400" b="1">
                <a:latin typeface="Times New Roman" pitchFamily="18" charset="0"/>
              </a:rPr>
              <a:t>（</a:t>
            </a:r>
            <a:r>
              <a:rPr kumimoji="1" lang="en-US" altLang="zh-CN" sz="2400" b="1">
                <a:latin typeface="Times New Roman" pitchFamily="18" charset="0"/>
              </a:rPr>
              <a:t>1</a:t>
            </a:r>
            <a:r>
              <a:rPr kumimoji="1" lang="zh-CN" altLang="en-US" sz="2400" b="1">
                <a:latin typeface="Times New Roman" pitchFamily="18" charset="0"/>
              </a:rPr>
              <a:t>）</a:t>
            </a:r>
            <a:r>
              <a:rPr kumimoji="1" lang="zh-CN" altLang="en-US" sz="2400" b="1">
                <a:solidFill>
                  <a:srgbClr val="FF3300"/>
                </a:solidFill>
                <a:latin typeface="Times New Roman" pitchFamily="18" charset="0"/>
              </a:rPr>
              <a:t>对应关系</a:t>
            </a:r>
            <a:r>
              <a:rPr kumimoji="1" lang="zh-CN" altLang="en-US" sz="2400" b="1">
                <a:latin typeface="Times New Roman" pitchFamily="18" charset="0"/>
              </a:rPr>
              <a:t> </a:t>
            </a:r>
          </a:p>
        </p:txBody>
      </p:sp>
      <p:sp>
        <p:nvSpPr>
          <p:cNvPr id="111620" name="Text Box 4"/>
          <p:cNvSpPr txBox="1">
            <a:spLocks noChangeArrowheads="1"/>
          </p:cNvSpPr>
          <p:nvPr/>
        </p:nvSpPr>
        <p:spPr bwMode="auto">
          <a:xfrm>
            <a:off x="762000" y="5105400"/>
            <a:ext cx="69342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kumimoji="1" lang="zh-CN" altLang="en-US" sz="2400" b="1">
                <a:latin typeface="Times New Roman" pitchFamily="18" charset="0"/>
              </a:rPr>
              <a:t> ①将方程组中各方程化为</a:t>
            </a:r>
            <a:r>
              <a:rPr kumimoji="1" lang="en-US" altLang="zh-CN" sz="2400" b="1">
                <a:latin typeface="Times New Roman" pitchFamily="18" charset="0"/>
              </a:rPr>
              <a:t>y=kx+b</a:t>
            </a:r>
            <a:r>
              <a:rPr kumimoji="1" lang="zh-CN" altLang="en-US" sz="2400" b="1">
                <a:latin typeface="Times New Roman" pitchFamily="18" charset="0"/>
              </a:rPr>
              <a:t>的形式；</a:t>
            </a:r>
          </a:p>
          <a:p>
            <a:pPr algn="just" eaLnBrk="1" hangingPunct="1">
              <a:spcBef>
                <a:spcPct val="50000"/>
              </a:spcBef>
            </a:pPr>
            <a:r>
              <a:rPr kumimoji="1" lang="zh-CN" altLang="en-US" sz="2400" b="1">
                <a:latin typeface="Times New Roman" pitchFamily="18" charset="0"/>
              </a:rPr>
              <a:t> ②画出各个一次函数的图象； 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2400" b="1">
                <a:latin typeface="Times New Roman" pitchFamily="18" charset="0"/>
              </a:rPr>
              <a:t> ③由交点坐标得出方程组的解． </a:t>
            </a:r>
          </a:p>
        </p:txBody>
      </p:sp>
      <p:grpSp>
        <p:nvGrpSpPr>
          <p:cNvPr id="111621" name="Group 5"/>
          <p:cNvGrpSpPr/>
          <p:nvPr/>
        </p:nvGrpSpPr>
        <p:grpSpPr>
          <a:xfrm>
            <a:off x="1295400" y="1600200"/>
            <a:ext cx="6934200" cy="2798763"/>
            <a:chOff x="480" y="624"/>
            <a:chExt cx="4368" cy="1763"/>
          </a:xfrm>
        </p:grpSpPr>
        <p:sp>
          <p:nvSpPr>
            <p:cNvPr id="26635" name="Text Box 6"/>
            <p:cNvSpPr txBox="1">
              <a:spLocks noChangeArrowheads="1"/>
            </p:cNvSpPr>
            <p:nvPr/>
          </p:nvSpPr>
          <p:spPr bwMode="auto">
            <a:xfrm>
              <a:off x="480" y="672"/>
              <a:ext cx="1440" cy="576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just"/>
              <a:r>
                <a:rPr lang="zh-CN" altLang="en-US" sz="2800" b="1">
                  <a:latin typeface="Times New Roman" pitchFamily="18" charset="0"/>
                </a:rPr>
                <a:t>二元一次方程组的解</a:t>
              </a:r>
            </a:p>
          </p:txBody>
        </p:sp>
        <p:sp>
          <p:nvSpPr>
            <p:cNvPr id="26636" name="Text Box 7"/>
            <p:cNvSpPr txBox="1">
              <a:spLocks noChangeArrowheads="1"/>
            </p:cNvSpPr>
            <p:nvPr/>
          </p:nvSpPr>
          <p:spPr bwMode="auto">
            <a:xfrm>
              <a:off x="3312" y="624"/>
              <a:ext cx="1536" cy="576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just"/>
              <a:r>
                <a:rPr lang="zh-CN" altLang="en-US" sz="2800" b="1">
                  <a:latin typeface="Times New Roman" pitchFamily="18" charset="0"/>
                </a:rPr>
                <a:t>两个一次函数图的交点坐标</a:t>
              </a:r>
            </a:p>
          </p:txBody>
        </p:sp>
        <p:sp>
          <p:nvSpPr>
            <p:cNvPr id="26637" name="Text Box 8"/>
            <p:cNvSpPr txBox="1">
              <a:spLocks noChangeArrowheads="1"/>
            </p:cNvSpPr>
            <p:nvPr/>
          </p:nvSpPr>
          <p:spPr bwMode="auto">
            <a:xfrm>
              <a:off x="1309" y="865"/>
              <a:ext cx="203" cy="2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just"/>
              <a:endParaRPr lang="zh-CN" altLang="en-US" sz="2800">
                <a:latin typeface="Times New Roman" pitchFamily="18" charset="0"/>
              </a:endParaRPr>
            </a:p>
          </p:txBody>
        </p:sp>
        <p:sp>
          <p:nvSpPr>
            <p:cNvPr id="26638" name="Line 9"/>
            <p:cNvSpPr>
              <a:spLocks noChangeShapeType="1"/>
            </p:cNvSpPr>
            <p:nvPr/>
          </p:nvSpPr>
          <p:spPr bwMode="auto">
            <a:xfrm>
              <a:off x="2208" y="960"/>
              <a:ext cx="86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39" name="Text Box 10"/>
            <p:cNvSpPr txBox="1">
              <a:spLocks noChangeArrowheads="1"/>
            </p:cNvSpPr>
            <p:nvPr/>
          </p:nvSpPr>
          <p:spPr bwMode="auto">
            <a:xfrm>
              <a:off x="1056" y="2016"/>
              <a:ext cx="1776" cy="37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zh-CN" altLang="en-US" sz="3200" b="1">
                  <a:latin typeface="Times New Roman" pitchFamily="18" charset="0"/>
                </a:rPr>
                <a:t>两个一次函数</a:t>
              </a:r>
            </a:p>
          </p:txBody>
        </p:sp>
        <p:sp>
          <p:nvSpPr>
            <p:cNvPr id="26640" name="Line 11"/>
            <p:cNvSpPr>
              <a:spLocks noChangeShapeType="1"/>
            </p:cNvSpPr>
            <p:nvPr/>
          </p:nvSpPr>
          <p:spPr bwMode="auto">
            <a:xfrm>
              <a:off x="1248" y="1296"/>
              <a:ext cx="288" cy="6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41" name="Line 12"/>
            <p:cNvSpPr>
              <a:spLocks noChangeShapeType="1"/>
            </p:cNvSpPr>
            <p:nvPr/>
          </p:nvSpPr>
          <p:spPr bwMode="auto">
            <a:xfrm flipV="1">
              <a:off x="2592" y="1296"/>
              <a:ext cx="816" cy="72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1629" name="Rectangle 13"/>
          <p:cNvSpPr>
            <a:spLocks noChangeArrowheads="1"/>
          </p:cNvSpPr>
          <p:nvPr/>
        </p:nvSpPr>
        <p:spPr bwMode="auto">
          <a:xfrm>
            <a:off x="914400" y="4572000"/>
            <a:ext cx="3910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kumimoji="1" lang="en-US" altLang="zh-CN" sz="2400" b="1">
                <a:solidFill>
                  <a:srgbClr val="FF3300"/>
                </a:solidFill>
                <a:latin typeface="Times New Roman" pitchFamily="18" charset="0"/>
              </a:rPr>
              <a:t>(2)</a:t>
            </a:r>
            <a:r>
              <a:rPr kumimoji="1" lang="zh-CN" altLang="en-US" sz="2400" b="1">
                <a:solidFill>
                  <a:srgbClr val="FF3300"/>
                </a:solidFill>
                <a:latin typeface="Times New Roman" pitchFamily="18" charset="0"/>
              </a:rPr>
              <a:t>图象法解方程组的步骤：</a:t>
            </a:r>
          </a:p>
        </p:txBody>
      </p:sp>
      <p:sp>
        <p:nvSpPr>
          <p:cNvPr id="26631" name="WordArt 14"/>
          <p:cNvSpPr>
            <a:spLocks noChangeArrowheads="1" noChangeShapeType="1" noTextEdit="1"/>
          </p:cNvSpPr>
          <p:nvPr/>
        </p:nvSpPr>
        <p:spPr bwMode="auto">
          <a:xfrm>
            <a:off x="762000" y="304800"/>
            <a:ext cx="44196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12700">
                  <a:solidFill>
                    <a:srgbClr val="3333CC"/>
                  </a:solidFill>
                  <a:round/>
                </a:ln>
                <a:solidFill>
                  <a:srgbClr val="B2B2B2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宋体"/>
                <a:ea typeface="宋体"/>
              </a:rPr>
              <a:t>自己总结</a:t>
            </a:r>
          </a:p>
        </p:txBody>
      </p:sp>
      <p:grpSp>
        <p:nvGrpSpPr>
          <p:cNvPr id="26632" name="Group 15"/>
          <p:cNvGrpSpPr/>
          <p:nvPr/>
        </p:nvGrpSpPr>
        <p:grpSpPr>
          <a:xfrm>
            <a:off x="7135813" y="5176838"/>
            <a:ext cx="2008187" cy="1681162"/>
            <a:chOff x="4586" y="144"/>
            <a:chExt cx="1174" cy="1059"/>
          </a:xfrm>
        </p:grpSpPr>
        <p:pic>
          <p:nvPicPr>
            <p:cNvPr id="26633" name="Picture 16" descr="PE03254_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586" y="144"/>
              <a:ext cx="1174" cy="1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6634" name="Picture 17" descr="5(1)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800" y="384"/>
              <a:ext cx="576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6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6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6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build="p"/>
      <p:bldP spid="111620" grpId="0" uiExpand="1" build="p"/>
      <p:bldP spid="11162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Picture 2" descr="gif003[1]">
            <a:hlinkClick action="ppaction://hlinkshowjump?jump=lastslide"/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77200" y="5943600"/>
            <a:ext cx="681038" cy="681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7651" name="WordArt 3"/>
          <p:cNvSpPr>
            <a:spLocks noChangeArrowheads="1" noChangeShapeType="1" noTextEdit="1"/>
          </p:cNvSpPr>
          <p:nvPr/>
        </p:nvSpPr>
        <p:spPr bwMode="auto">
          <a:xfrm>
            <a:off x="4191000" y="533400"/>
            <a:ext cx="3600450" cy="576263"/>
          </a:xfrm>
          <a:prstGeom prst="rect">
            <a:avLst/>
          </a:prstGeom>
        </p:spPr>
        <p:txBody>
          <a:bodyPr wrap="none" fromWordArt="1">
            <a:prstTxWarp prst="textFadeUp">
              <a:avLst>
                <a:gd name="adj" fmla="val 9991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chemeClr val="accent2"/>
                  </a:solidFill>
                  <a:round/>
                </a:ln>
                <a:gradFill rotWithShape="1">
                  <a:gsLst>
                    <a:gs pos="0">
                      <a:srgbClr val="520402"/>
                    </a:gs>
                    <a:gs pos="100000">
                      <a:srgbClr val="FFCC00"/>
                    </a:gs>
                  </a:gsLst>
                  <a:lin ang="5400000" scaled="1"/>
                </a:gradFill>
                <a:effectLst>
                  <a:outerShdw dist="35921" dir="2700000" sy="50000" rotWithShape="0">
                    <a:srgbClr val="875B0D">
                      <a:alpha val="70000"/>
                    </a:srgbClr>
                  </a:outerShdw>
                </a:effectLst>
                <a:latin typeface="华文行楷"/>
                <a:ea typeface="华文行楷"/>
              </a:rPr>
              <a:t>你一定能行的！</a:t>
            </a:r>
          </a:p>
        </p:txBody>
      </p:sp>
      <p:grpSp>
        <p:nvGrpSpPr>
          <p:cNvPr id="27652" name="Group 4"/>
          <p:cNvGrpSpPr/>
          <p:nvPr/>
        </p:nvGrpSpPr>
        <p:grpSpPr>
          <a:xfrm>
            <a:off x="381000" y="304800"/>
            <a:ext cx="2520950" cy="798513"/>
            <a:chOff x="208" y="2872"/>
            <a:chExt cx="1588" cy="503"/>
          </a:xfrm>
        </p:grpSpPr>
        <p:sp>
          <p:nvSpPr>
            <p:cNvPr id="112645" name="Rectangle 5"/>
            <p:cNvSpPr>
              <a:spLocks noChangeArrowheads="1"/>
            </p:cNvSpPr>
            <p:nvPr/>
          </p:nvSpPr>
          <p:spPr bwMode="auto">
            <a:xfrm>
              <a:off x="208" y="2916"/>
              <a:ext cx="488" cy="459"/>
            </a:xfrm>
            <a:prstGeom prst="rect">
              <a:avLst/>
            </a:prstGeom>
            <a:solidFill>
              <a:srgbClr val="00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57150" algn="ctr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 eaLnBrk="0" hangingPunct="0">
                <a:defRPr/>
              </a:pPr>
              <a:endPara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grpSp>
          <p:nvGrpSpPr>
            <p:cNvPr id="27665" name="Group 6"/>
            <p:cNvGrpSpPr>
              <a:grpSpLocks noChangeAspect="1"/>
            </p:cNvGrpSpPr>
            <p:nvPr/>
          </p:nvGrpSpPr>
          <p:grpSpPr>
            <a:xfrm>
              <a:off x="317" y="2967"/>
              <a:ext cx="271" cy="334"/>
              <a:chOff x="884" y="2387"/>
              <a:chExt cx="771" cy="1089"/>
            </a:xfrm>
          </p:grpSpPr>
          <p:sp>
            <p:nvSpPr>
              <p:cNvPr id="27675" name="Freeform 7"/>
              <p:cNvSpPr>
                <a:spLocks noChangeAspect="1"/>
              </p:cNvSpPr>
              <p:nvPr/>
            </p:nvSpPr>
            <p:spPr bwMode="auto">
              <a:xfrm>
                <a:off x="1020" y="2387"/>
                <a:ext cx="635" cy="272"/>
              </a:xfrm>
              <a:custGeom>
                <a:gdLst>
                  <a:gd name="T0" fmla="*/ 272 w 635"/>
                  <a:gd name="T1" fmla="*/ 0 h 272"/>
                  <a:gd name="T2" fmla="*/ 545 w 635"/>
                  <a:gd name="T3" fmla="*/ 91 h 272"/>
                  <a:gd name="T4" fmla="*/ 635 w 635"/>
                  <a:gd name="T5" fmla="*/ 227 h 272"/>
                  <a:gd name="T6" fmla="*/ 363 w 635"/>
                  <a:gd name="T7" fmla="*/ 272 h 272"/>
                  <a:gd name="T8" fmla="*/ 91 w 635"/>
                  <a:gd name="T9" fmla="*/ 182 h 272"/>
                  <a:gd name="T10" fmla="*/ 0 w 635"/>
                  <a:gd name="T11" fmla="*/ 0 h 272"/>
                  <a:gd name="T12" fmla="*/ 272 w 635"/>
                  <a:gd name="T13" fmla="*/ 0 h 27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35" h="272">
                    <a:moveTo>
                      <a:pt x="272" y="0"/>
                    </a:moveTo>
                    <a:lnTo>
                      <a:pt x="545" y="91"/>
                    </a:lnTo>
                    <a:lnTo>
                      <a:pt x="635" y="227"/>
                    </a:lnTo>
                    <a:lnTo>
                      <a:pt x="363" y="272"/>
                    </a:lnTo>
                    <a:lnTo>
                      <a:pt x="91" y="182"/>
                    </a:lnTo>
                    <a:lnTo>
                      <a:pt x="0" y="0"/>
                    </a:lnTo>
                    <a:lnTo>
                      <a:pt x="272" y="0"/>
                    </a:lnTo>
                    <a:close/>
                  </a:path>
                </a:pathLst>
              </a:custGeom>
              <a:noFill/>
              <a:ln w="38100" cap="flat" cmpd="sng">
                <a:solidFill>
                  <a:srgbClr val="FFFFFF"/>
                </a:solidFill>
                <a:prstDash val="solid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6" name="Freeform 8"/>
              <p:cNvSpPr>
                <a:spLocks noChangeAspect="1"/>
              </p:cNvSpPr>
              <p:nvPr/>
            </p:nvSpPr>
            <p:spPr bwMode="auto">
              <a:xfrm>
                <a:off x="884" y="2387"/>
                <a:ext cx="771" cy="771"/>
              </a:xfrm>
              <a:custGeom>
                <a:gdLst>
                  <a:gd name="T0" fmla="*/ 136 w 771"/>
                  <a:gd name="T1" fmla="*/ 0 h 771"/>
                  <a:gd name="T2" fmla="*/ 0 w 771"/>
                  <a:gd name="T3" fmla="*/ 499 h 771"/>
                  <a:gd name="T4" fmla="*/ 91 w 771"/>
                  <a:gd name="T5" fmla="*/ 680 h 771"/>
                  <a:gd name="T6" fmla="*/ 363 w 771"/>
                  <a:gd name="T7" fmla="*/ 771 h 771"/>
                  <a:gd name="T8" fmla="*/ 635 w 771"/>
                  <a:gd name="T9" fmla="*/ 726 h 771"/>
                  <a:gd name="T10" fmla="*/ 771 w 771"/>
                  <a:gd name="T11" fmla="*/ 227 h 771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771" h="771">
                    <a:moveTo>
                      <a:pt x="136" y="0"/>
                    </a:moveTo>
                    <a:lnTo>
                      <a:pt x="0" y="499"/>
                    </a:lnTo>
                    <a:lnTo>
                      <a:pt x="91" y="680"/>
                    </a:lnTo>
                    <a:lnTo>
                      <a:pt x="363" y="771"/>
                    </a:lnTo>
                    <a:lnTo>
                      <a:pt x="635" y="726"/>
                    </a:lnTo>
                    <a:lnTo>
                      <a:pt x="771" y="227"/>
                    </a:lnTo>
                  </a:path>
                </a:pathLst>
              </a:custGeom>
              <a:noFill/>
              <a:ln w="38100" cap="flat" cmpd="sng">
                <a:solidFill>
                  <a:srgbClr val="FFFFFF"/>
                </a:solidFill>
                <a:prstDash val="solid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7" name="Line 9"/>
              <p:cNvSpPr>
                <a:spLocks noChangeAspect="1" noChangeShapeType="1"/>
              </p:cNvSpPr>
              <p:nvPr/>
            </p:nvSpPr>
            <p:spPr bwMode="auto">
              <a:xfrm flipH="1">
                <a:off x="975" y="2568"/>
                <a:ext cx="136" cy="454"/>
              </a:xfrm>
              <a:prstGeom prst="line">
                <a:avLst/>
              </a:prstGeom>
              <a:noFill/>
              <a:ln w="38100">
                <a:solidFill>
                  <a:srgbClr val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8" name="Line 10"/>
              <p:cNvSpPr>
                <a:spLocks noChangeAspect="1" noChangeShapeType="1"/>
              </p:cNvSpPr>
              <p:nvPr/>
            </p:nvSpPr>
            <p:spPr bwMode="auto">
              <a:xfrm flipH="1">
                <a:off x="1247" y="2659"/>
                <a:ext cx="136" cy="499"/>
              </a:xfrm>
              <a:prstGeom prst="line">
                <a:avLst/>
              </a:prstGeom>
              <a:noFill/>
              <a:ln w="38100">
                <a:solidFill>
                  <a:srgbClr val="FFFF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9" name="Freeform 11"/>
              <p:cNvSpPr>
                <a:spLocks noChangeAspect="1"/>
              </p:cNvSpPr>
              <p:nvPr/>
            </p:nvSpPr>
            <p:spPr bwMode="auto">
              <a:xfrm>
                <a:off x="884" y="2931"/>
                <a:ext cx="635" cy="545"/>
              </a:xfrm>
              <a:custGeom>
                <a:gdLst>
                  <a:gd name="T0" fmla="*/ 0 w 635"/>
                  <a:gd name="T1" fmla="*/ 0 h 590"/>
                  <a:gd name="T2" fmla="*/ 46 w 635"/>
                  <a:gd name="T3" fmla="*/ 294 h 590"/>
                  <a:gd name="T4" fmla="*/ 136 w 635"/>
                  <a:gd name="T5" fmla="*/ 545 h 590"/>
                  <a:gd name="T6" fmla="*/ 272 w 635"/>
                  <a:gd name="T7" fmla="*/ 419 h 590"/>
                  <a:gd name="T8" fmla="*/ 545 w 635"/>
                  <a:gd name="T9" fmla="*/ 251 h 590"/>
                  <a:gd name="T10" fmla="*/ 635 w 635"/>
                  <a:gd name="T11" fmla="*/ 168 h 59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35" h="590">
                    <a:moveTo>
                      <a:pt x="0" y="0"/>
                    </a:moveTo>
                    <a:lnTo>
                      <a:pt x="46" y="318"/>
                    </a:lnTo>
                    <a:lnTo>
                      <a:pt x="136" y="590"/>
                    </a:lnTo>
                    <a:lnTo>
                      <a:pt x="272" y="454"/>
                    </a:lnTo>
                    <a:lnTo>
                      <a:pt x="545" y="272"/>
                    </a:lnTo>
                    <a:lnTo>
                      <a:pt x="635" y="182"/>
                    </a:lnTo>
                  </a:path>
                </a:pathLst>
              </a:custGeom>
              <a:noFill/>
              <a:ln w="38100" cap="flat" cmpd="sng">
                <a:solidFill>
                  <a:srgbClr val="FFFFFF"/>
                </a:solidFill>
                <a:prstDash val="solid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7666" name="Rectangle 12"/>
            <p:cNvSpPr>
              <a:spLocks noChangeAspect="1" noChangeArrowheads="1"/>
            </p:cNvSpPr>
            <p:nvPr/>
          </p:nvSpPr>
          <p:spPr bwMode="auto">
            <a:xfrm>
              <a:off x="750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67" name="Rectangle 13"/>
            <p:cNvSpPr>
              <a:spLocks noChangeAspect="1" noChangeArrowheads="1"/>
            </p:cNvSpPr>
            <p:nvPr/>
          </p:nvSpPr>
          <p:spPr bwMode="auto">
            <a:xfrm>
              <a:off x="885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68" name="Rectangle 14"/>
            <p:cNvSpPr>
              <a:spLocks noChangeAspect="1" noChangeArrowheads="1"/>
            </p:cNvSpPr>
            <p:nvPr/>
          </p:nvSpPr>
          <p:spPr bwMode="auto">
            <a:xfrm>
              <a:off x="1021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69" name="Rectangle 15"/>
            <p:cNvSpPr>
              <a:spLocks noChangeAspect="1" noChangeArrowheads="1"/>
            </p:cNvSpPr>
            <p:nvPr/>
          </p:nvSpPr>
          <p:spPr bwMode="auto">
            <a:xfrm>
              <a:off x="1156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70" name="Rectangle 16"/>
            <p:cNvSpPr>
              <a:spLocks noChangeAspect="1" noChangeArrowheads="1"/>
            </p:cNvSpPr>
            <p:nvPr/>
          </p:nvSpPr>
          <p:spPr bwMode="auto">
            <a:xfrm>
              <a:off x="1291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71" name="Rectangle 17"/>
            <p:cNvSpPr>
              <a:spLocks noChangeAspect="1" noChangeArrowheads="1"/>
            </p:cNvSpPr>
            <p:nvPr/>
          </p:nvSpPr>
          <p:spPr bwMode="auto">
            <a:xfrm>
              <a:off x="1427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72" name="Rectangle 18"/>
            <p:cNvSpPr>
              <a:spLocks noChangeAspect="1" noChangeArrowheads="1"/>
            </p:cNvSpPr>
            <p:nvPr/>
          </p:nvSpPr>
          <p:spPr bwMode="auto">
            <a:xfrm>
              <a:off x="1562" y="3194"/>
              <a:ext cx="82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73" name="Rectangle 19"/>
            <p:cNvSpPr>
              <a:spLocks noChangeAspect="1" noChangeArrowheads="1"/>
            </p:cNvSpPr>
            <p:nvPr/>
          </p:nvSpPr>
          <p:spPr bwMode="auto">
            <a:xfrm>
              <a:off x="1698" y="3194"/>
              <a:ext cx="81" cy="135"/>
            </a:xfrm>
            <a:prstGeom prst="rect">
              <a:avLst/>
            </a:prstGeom>
            <a:solidFill>
              <a:srgbClr val="006600"/>
            </a:solidFill>
            <a:ln w="57150" algn="ctr">
              <a:solidFill>
                <a:srgbClr val="0066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74" name="WordArt 20" descr="20041213522068548"/>
            <p:cNvSpPr>
              <a:spLocks noChangeAspect="1" noChangeArrowheads="1" noChangeShapeType="1" noTextEdit="1"/>
            </p:cNvSpPr>
            <p:nvPr/>
          </p:nvSpPr>
          <p:spPr bwMode="auto">
            <a:xfrm>
              <a:off x="752" y="2872"/>
              <a:ext cx="1044" cy="24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r>
                <a:rPr lang="zh-CN" altLang="en-US" sz="3600" b="1" kern="10">
                  <a:ln w="12700">
                    <a:solidFill>
                      <a:srgbClr val="FF3399"/>
                    </a:solidFill>
                    <a:round/>
                  </a:ln>
                  <a:blipFill dpi="0" rotWithShape="0">
                    <a:blip r:embed="rId3"/>
                    <a:stretch>
                      <a:fillRect/>
                    </a:stretch>
                  </a:blipFill>
                  <a:effectLst>
                    <a:outerShdw dist="45791" dir="2021404" algn="ctr" rotWithShape="0">
                      <a:srgbClr val="808080"/>
                    </a:outerShdw>
                  </a:effectLst>
                  <a:latin typeface="华文行楷"/>
                  <a:ea typeface="华文行楷"/>
                </a:rPr>
                <a:t>做 一 做</a:t>
              </a:r>
            </a:p>
          </p:txBody>
        </p:sp>
      </p:grpSp>
      <p:grpSp>
        <p:nvGrpSpPr>
          <p:cNvPr id="112661" name="Group 21"/>
          <p:cNvGrpSpPr/>
          <p:nvPr/>
        </p:nvGrpSpPr>
        <p:grpSpPr>
          <a:xfrm>
            <a:off x="381000" y="1524000"/>
            <a:ext cx="8382000" cy="1890713"/>
            <a:chOff x="480" y="576"/>
            <a:chExt cx="5280" cy="1191"/>
          </a:xfrm>
        </p:grpSpPr>
        <p:graphicFrame>
          <p:nvGraphicFramePr>
            <p:cNvPr id="27662" name="Object 22"/>
            <p:cNvGraphicFramePr>
              <a:graphicFrameLocks noChangeAspect="1"/>
            </p:cNvGraphicFramePr>
            <p:nvPr/>
          </p:nvGraphicFramePr>
          <p:xfrm>
            <a:off x="1680" y="1008"/>
            <a:ext cx="940" cy="75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name="Equation" r:id="rId4" imgW="698500" imgH="457200" progId="Equation.3">
                    <p:embed/>
                  </p:oleObj>
                </mc:Choice>
                <mc:Fallback>
                  <p:oleObj name="Equation" r:id="rId4" imgW="698500" imgH="457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680" y="1008"/>
                          <a:ext cx="940" cy="75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7663" name="Text Box 23"/>
            <p:cNvSpPr txBox="1">
              <a:spLocks noChangeArrowheads="1"/>
            </p:cNvSpPr>
            <p:nvPr/>
          </p:nvSpPr>
          <p:spPr bwMode="auto">
            <a:xfrm>
              <a:off x="480" y="576"/>
              <a:ext cx="5280" cy="97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200">
                  <a:latin typeface="Times New Roman" pitchFamily="18" charset="0"/>
                </a:rPr>
                <a:t>1</a:t>
              </a:r>
              <a:r>
                <a:rPr lang="zh-CN" altLang="en-US" sz="3200">
                  <a:latin typeface="Times New Roman" pitchFamily="18" charset="0"/>
                </a:rPr>
                <a:t>、一次函数</a:t>
              </a:r>
              <a:r>
                <a:rPr lang="en-US" altLang="zh-CN" sz="3200">
                  <a:latin typeface="Times New Roman" pitchFamily="18" charset="0"/>
                </a:rPr>
                <a:t>y=5-x</a:t>
              </a:r>
              <a:r>
                <a:rPr lang="zh-CN" altLang="en-US" sz="3200">
                  <a:latin typeface="Times New Roman" pitchFamily="18" charset="0"/>
                </a:rPr>
                <a:t>与</a:t>
              </a:r>
              <a:r>
                <a:rPr lang="en-US" altLang="zh-CN" sz="3200">
                  <a:latin typeface="Times New Roman" pitchFamily="18" charset="0"/>
                </a:rPr>
                <a:t>y=2x-1</a:t>
              </a:r>
              <a:r>
                <a:rPr lang="zh-CN" altLang="en-US" sz="3200">
                  <a:latin typeface="Times New Roman" pitchFamily="18" charset="0"/>
                </a:rPr>
                <a:t>图象的交点为</a:t>
              </a:r>
              <a:r>
                <a:rPr lang="en-US" altLang="zh-CN" sz="3200">
                  <a:latin typeface="Times New Roman" pitchFamily="18" charset="0"/>
                </a:rPr>
                <a:t>(2,3),   </a:t>
              </a:r>
            </a:p>
            <a:p>
              <a:endParaRPr lang="en-US" altLang="zh-CN" sz="3200">
                <a:latin typeface="Times New Roman" pitchFamily="18" charset="0"/>
              </a:endParaRPr>
            </a:p>
            <a:p>
              <a:r>
                <a:rPr lang="zh-CN" altLang="en-US" sz="3200">
                  <a:latin typeface="Times New Roman" pitchFamily="18" charset="0"/>
                </a:rPr>
                <a:t>则方程组                   的解为</a:t>
              </a:r>
              <a:r>
                <a:rPr lang="zh-CN" altLang="en-US" sz="3200" u="sng">
                  <a:latin typeface="Times New Roman" pitchFamily="18" charset="0"/>
                </a:rPr>
                <a:t>               </a:t>
              </a:r>
              <a:r>
                <a:rPr lang="en-US" altLang="zh-CN" sz="3200">
                  <a:latin typeface="Times New Roman" pitchFamily="18" charset="0"/>
                </a:rPr>
                <a:t>.</a:t>
              </a:r>
            </a:p>
          </p:txBody>
        </p:sp>
      </p:grpSp>
      <p:grpSp>
        <p:nvGrpSpPr>
          <p:cNvPr id="112664" name="Group 24"/>
          <p:cNvGrpSpPr/>
          <p:nvPr/>
        </p:nvGrpSpPr>
        <p:grpSpPr>
          <a:xfrm>
            <a:off x="592138" y="3505200"/>
            <a:ext cx="8551862" cy="2514600"/>
            <a:chOff x="373" y="1536"/>
            <a:chExt cx="5387" cy="1584"/>
          </a:xfrm>
        </p:grpSpPr>
        <p:graphicFrame>
          <p:nvGraphicFramePr>
            <p:cNvPr id="27657" name="Object 25"/>
            <p:cNvGraphicFramePr>
              <a:graphicFrameLocks noChangeAspect="1"/>
            </p:cNvGraphicFramePr>
            <p:nvPr/>
          </p:nvGraphicFramePr>
          <p:xfrm>
            <a:off x="2957" y="1584"/>
            <a:ext cx="1235" cy="65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7" name="Equation" r:id="rId6" imgW="812447" imgH="457002" progId="Equation.3">
                    <p:embed/>
                  </p:oleObj>
                </mc:Choice>
                <mc:Fallback>
                  <p:oleObj name="Equation" r:id="rId6" imgW="812447" imgH="457002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957" y="1584"/>
                          <a:ext cx="1235" cy="65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7658" name="Object 26"/>
            <p:cNvGraphicFramePr>
              <a:graphicFrameLocks noChangeAspect="1"/>
            </p:cNvGraphicFramePr>
            <p:nvPr/>
          </p:nvGraphicFramePr>
          <p:xfrm>
            <a:off x="5131" y="1536"/>
            <a:ext cx="629" cy="62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name="Equation" r:id="rId8" imgW="444307" imgH="457002" progId="Equation.3">
                    <p:embed/>
                  </p:oleObj>
                </mc:Choice>
                <mc:Fallback>
                  <p:oleObj name="Equation" r:id="rId8" imgW="444307" imgH="457002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5131" y="1536"/>
                          <a:ext cx="629" cy="6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7659" name="Object 27"/>
            <p:cNvGraphicFramePr>
              <a:graphicFrameLocks noChangeAspect="1"/>
            </p:cNvGraphicFramePr>
            <p:nvPr/>
          </p:nvGraphicFramePr>
          <p:xfrm>
            <a:off x="1375" y="2280"/>
            <a:ext cx="964" cy="53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name="Equation" r:id="rId10" imgW="672808" imgH="393529" progId="Equation.3">
                    <p:embed/>
                  </p:oleObj>
                </mc:Choice>
                <mc:Fallback>
                  <p:oleObj name="Equation" r:id="rId10" imgW="672808" imgH="393529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375" y="2280"/>
                          <a:ext cx="964" cy="53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7660" name="Object 28"/>
            <p:cNvGraphicFramePr>
              <a:graphicFrameLocks noChangeAspect="1"/>
            </p:cNvGraphicFramePr>
            <p:nvPr/>
          </p:nvGraphicFramePr>
          <p:xfrm>
            <a:off x="2734" y="2376"/>
            <a:ext cx="1109" cy="31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name="Equation" r:id="rId12" imgW="660113" imgH="203112" progId="Equation.3">
                    <p:embed/>
                  </p:oleObj>
                </mc:Choice>
                <mc:Fallback>
                  <p:oleObj name="Equation" r:id="rId12" imgW="660113" imgH="203112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734" y="2376"/>
                          <a:ext cx="1109" cy="31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7661" name="Rectangle 29"/>
            <p:cNvSpPr>
              <a:spLocks noChangeArrowheads="1"/>
            </p:cNvSpPr>
            <p:nvPr/>
          </p:nvSpPr>
          <p:spPr bwMode="auto">
            <a:xfrm>
              <a:off x="373" y="1680"/>
              <a:ext cx="5387" cy="1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en-US" altLang="zh-CN" sz="3200">
                  <a:latin typeface="Times New Roman" pitchFamily="18" charset="0"/>
                </a:rPr>
                <a:t>2</a:t>
              </a:r>
              <a:r>
                <a:rPr lang="zh-CN" altLang="en-US" sz="3200">
                  <a:latin typeface="Times New Roman" pitchFamily="18" charset="0"/>
                </a:rPr>
                <a:t>、若二元一次方程组                     的解为            </a:t>
              </a:r>
              <a:r>
                <a:rPr lang="en-US" altLang="zh-CN" sz="3200">
                  <a:latin typeface="Times New Roman" pitchFamily="18" charset="0"/>
                </a:rPr>
                <a:t>,</a:t>
              </a:r>
            </a:p>
            <a:p>
              <a:pPr eaLnBrk="0" hangingPunct="0">
                <a:spcBef>
                  <a:spcPct val="50000"/>
                </a:spcBef>
              </a:pPr>
              <a:r>
                <a:rPr lang="zh-CN" altLang="en-US" sz="3200">
                  <a:latin typeface="Times New Roman" pitchFamily="18" charset="0"/>
                </a:rPr>
                <a:t>则函数                  与                     的图象的交点坐标为</a:t>
              </a:r>
              <a:r>
                <a:rPr lang="zh-CN" altLang="en-US" sz="3200" u="sng">
                  <a:latin typeface="Times New Roman" pitchFamily="18" charset="0"/>
                </a:rPr>
                <a:t>                </a:t>
              </a:r>
              <a:r>
                <a:rPr lang="en-US" altLang="zh-CN" sz="3200">
                  <a:latin typeface="Times New Roman" pitchFamily="18" charset="0"/>
                </a:rPr>
                <a:t>. </a:t>
              </a:r>
            </a:p>
          </p:txBody>
        </p:sp>
      </p:grpSp>
      <p:graphicFrame>
        <p:nvGraphicFramePr>
          <p:cNvPr id="112670" name="Object 30"/>
          <p:cNvGraphicFramePr>
            <a:graphicFrameLocks noChangeAspect="1"/>
          </p:cNvGraphicFramePr>
          <p:nvPr/>
        </p:nvGraphicFramePr>
        <p:xfrm>
          <a:off x="5334000" y="1981200"/>
          <a:ext cx="1216025" cy="1303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公式" r:id="rId14" imgW="514340" imgH="552379" progId="Equation.3">
                  <p:embed/>
                </p:oleObj>
              </mc:Choice>
              <mc:Fallback>
                <p:oleObj name="公式" r:id="rId14" imgW="514340" imgH="55237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334000" y="1981200"/>
                        <a:ext cx="1216025" cy="1303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71" name="Text Box 31"/>
          <p:cNvSpPr txBox="1">
            <a:spLocks noChangeArrowheads="1"/>
          </p:cNvSpPr>
          <p:nvPr/>
        </p:nvSpPr>
        <p:spPr bwMode="auto">
          <a:xfrm>
            <a:off x="1905000" y="5410200"/>
            <a:ext cx="1524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3300"/>
                </a:solidFill>
                <a:latin typeface="Times New Roman" pitchFamily="18" charset="0"/>
              </a:rPr>
              <a:t>（</a:t>
            </a:r>
            <a:r>
              <a:rPr kumimoji="1" lang="en-US" altLang="zh-CN" sz="2800" b="1">
                <a:solidFill>
                  <a:srgbClr val="FF3300"/>
                </a:solidFill>
                <a:latin typeface="Times New Roman" pitchFamily="18" charset="0"/>
              </a:rPr>
              <a:t>2</a:t>
            </a:r>
            <a:r>
              <a:rPr kumimoji="1" lang="zh-CN" altLang="en-US" sz="2800" b="1">
                <a:solidFill>
                  <a:srgbClr val="FF3300"/>
                </a:solidFill>
                <a:latin typeface="Times New Roman" pitchFamily="18" charset="0"/>
              </a:rPr>
              <a:t>，</a:t>
            </a:r>
            <a:r>
              <a:rPr kumimoji="1" lang="en-US" altLang="zh-CN" sz="2800" b="1">
                <a:solidFill>
                  <a:srgbClr val="FF3300"/>
                </a:solidFill>
                <a:latin typeface="Times New Roman" pitchFamily="18" charset="0"/>
              </a:rPr>
              <a:t>2</a:t>
            </a:r>
            <a:r>
              <a:rPr kumimoji="1" lang="zh-CN" altLang="en-US" sz="2800" b="1">
                <a:solidFill>
                  <a:srgbClr val="FF3300"/>
                </a:solidFill>
                <a:latin typeface="Times New Roman" pitchFamily="18" charset="0"/>
              </a:rPr>
              <a:t>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7" name="audio2222215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914400"/>
            <a:ext cx="8839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indent="266700" algn="just"/>
            <a:r>
              <a:rPr kumimoji="1" lang="en-US" altLang="zh-CN" sz="2800" b="1">
                <a:latin typeface="宋体"/>
              </a:rPr>
              <a:t>3</a:t>
            </a:r>
            <a:r>
              <a:rPr kumimoji="1" lang="zh-CN" altLang="en-US" sz="2800" b="1">
                <a:latin typeface="宋体"/>
              </a:rPr>
              <a:t>．根据下列图象，你能说出是哪些方程组的解</a:t>
            </a:r>
            <a:r>
              <a:rPr kumimoji="1" lang="en-US" altLang="zh-CN" sz="2800" b="1">
                <a:latin typeface="宋体"/>
              </a:rPr>
              <a:t>?</a:t>
            </a:r>
            <a:r>
              <a:rPr kumimoji="1" lang="zh-CN" altLang="en-US" sz="2800" b="1">
                <a:latin typeface="宋体"/>
              </a:rPr>
              <a:t>这些解是什么</a:t>
            </a:r>
            <a:r>
              <a:rPr kumimoji="1" lang="en-US" altLang="zh-CN" sz="2800" b="1">
                <a:latin typeface="宋体"/>
              </a:rPr>
              <a:t>?</a:t>
            </a:r>
            <a:endParaRPr kumimoji="1" lang="en-US" altLang="zh-CN" sz="2800" b="1">
              <a:latin typeface="Times New Roman" pitchFamily="18" charset="0"/>
            </a:endParaRP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4152900" y="3233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4281488" y="33289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3669" name="Group 5"/>
          <p:cNvGrpSpPr/>
          <p:nvPr/>
        </p:nvGrpSpPr>
        <p:grpSpPr>
          <a:xfrm>
            <a:off x="304800" y="2057400"/>
            <a:ext cx="3581400" cy="3502025"/>
            <a:chOff x="192" y="816"/>
            <a:chExt cx="2256" cy="2206"/>
          </a:xfrm>
        </p:grpSpPr>
        <p:grpSp>
          <p:nvGrpSpPr>
            <p:cNvPr id="28705" name="Group 6"/>
            <p:cNvGrpSpPr/>
            <p:nvPr/>
          </p:nvGrpSpPr>
          <p:grpSpPr>
            <a:xfrm>
              <a:off x="192" y="816"/>
              <a:ext cx="2256" cy="2206"/>
              <a:chOff x="192" y="816"/>
              <a:chExt cx="2256" cy="2206"/>
            </a:xfrm>
          </p:grpSpPr>
          <p:sp>
            <p:nvSpPr>
              <p:cNvPr id="28709" name="Line 7"/>
              <p:cNvSpPr>
                <a:spLocks noChangeShapeType="1"/>
              </p:cNvSpPr>
              <p:nvPr/>
            </p:nvSpPr>
            <p:spPr bwMode="auto">
              <a:xfrm>
                <a:off x="192" y="2042"/>
                <a:ext cx="198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10" name="Line 8"/>
              <p:cNvSpPr>
                <a:spLocks noChangeShapeType="1"/>
              </p:cNvSpPr>
              <p:nvPr/>
            </p:nvSpPr>
            <p:spPr bwMode="auto">
              <a:xfrm flipH="1" flipV="1">
                <a:off x="1122" y="939"/>
                <a:ext cx="0" cy="208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11" name="Line 9"/>
              <p:cNvSpPr>
                <a:spLocks noChangeShapeType="1"/>
              </p:cNvSpPr>
              <p:nvPr/>
            </p:nvSpPr>
            <p:spPr bwMode="auto">
              <a:xfrm>
                <a:off x="877" y="1186"/>
                <a:ext cx="931" cy="110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12" name="Line 10"/>
              <p:cNvSpPr>
                <a:spLocks noChangeShapeType="1"/>
              </p:cNvSpPr>
              <p:nvPr/>
            </p:nvSpPr>
            <p:spPr bwMode="auto">
              <a:xfrm flipV="1">
                <a:off x="998" y="1184"/>
                <a:ext cx="559" cy="147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13" name="Text Box 11"/>
              <p:cNvSpPr txBox="1">
                <a:spLocks noChangeArrowheads="1"/>
              </p:cNvSpPr>
              <p:nvPr/>
            </p:nvSpPr>
            <p:spPr bwMode="auto">
              <a:xfrm>
                <a:off x="1684" y="2044"/>
                <a:ext cx="116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just"/>
                <a:endParaRPr lang="zh-CN" altLang="en-US" sz="1000">
                  <a:latin typeface="Times New Roman" pitchFamily="18" charset="0"/>
                </a:endParaRPr>
              </a:p>
            </p:txBody>
          </p:sp>
          <p:sp>
            <p:nvSpPr>
              <p:cNvPr id="28714" name="Text Box 12"/>
              <p:cNvSpPr txBox="1">
                <a:spLocks noChangeArrowheads="1"/>
              </p:cNvSpPr>
              <p:nvPr/>
            </p:nvSpPr>
            <p:spPr bwMode="auto">
              <a:xfrm>
                <a:off x="1311" y="818"/>
                <a:ext cx="116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just"/>
                <a:endParaRPr lang="zh-CN" altLang="en-US" sz="1000">
                  <a:latin typeface="Times New Roman" pitchFamily="18" charset="0"/>
                </a:endParaRPr>
              </a:p>
            </p:txBody>
          </p:sp>
          <p:sp>
            <p:nvSpPr>
              <p:cNvPr id="28715" name="Text Box 13"/>
              <p:cNvSpPr txBox="1">
                <a:spLocks noChangeArrowheads="1"/>
              </p:cNvSpPr>
              <p:nvPr/>
            </p:nvSpPr>
            <p:spPr bwMode="auto">
              <a:xfrm>
                <a:off x="812" y="816"/>
                <a:ext cx="116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just"/>
                <a:endParaRPr lang="zh-CN" altLang="en-US" sz="1000">
                  <a:latin typeface="Times New Roman" pitchFamily="18" charset="0"/>
                </a:endParaRPr>
              </a:p>
            </p:txBody>
          </p:sp>
          <p:sp>
            <p:nvSpPr>
              <p:cNvPr id="28716" name="Text Box 14"/>
              <p:cNvSpPr txBox="1">
                <a:spLocks noChangeArrowheads="1"/>
              </p:cNvSpPr>
              <p:nvPr/>
            </p:nvSpPr>
            <p:spPr bwMode="auto">
              <a:xfrm>
                <a:off x="2053" y="1796"/>
                <a:ext cx="116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just"/>
                <a:endParaRPr lang="zh-CN" altLang="en-US" sz="1000">
                  <a:latin typeface="Times New Roman" pitchFamily="18" charset="0"/>
                </a:endParaRPr>
              </a:p>
            </p:txBody>
          </p:sp>
          <p:sp>
            <p:nvSpPr>
              <p:cNvPr id="28717" name="Text Box 15"/>
              <p:cNvSpPr txBox="1">
                <a:spLocks noChangeArrowheads="1"/>
              </p:cNvSpPr>
              <p:nvPr/>
            </p:nvSpPr>
            <p:spPr bwMode="auto">
              <a:xfrm>
                <a:off x="874" y="2042"/>
                <a:ext cx="116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just"/>
                <a:endParaRPr lang="zh-CN" altLang="en-US" sz="1000">
                  <a:latin typeface="Times New Roman" pitchFamily="18" charset="0"/>
                </a:endParaRPr>
              </a:p>
            </p:txBody>
          </p:sp>
          <p:sp>
            <p:nvSpPr>
              <p:cNvPr id="28718" name="Line 16"/>
              <p:cNvSpPr>
                <a:spLocks noChangeShapeType="1"/>
              </p:cNvSpPr>
              <p:nvPr/>
            </p:nvSpPr>
            <p:spPr bwMode="auto">
              <a:xfrm flipH="1">
                <a:off x="1344" y="1728"/>
                <a:ext cx="0" cy="3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19" name="Line 17"/>
              <p:cNvSpPr>
                <a:spLocks noChangeShapeType="1"/>
              </p:cNvSpPr>
              <p:nvPr/>
            </p:nvSpPr>
            <p:spPr bwMode="auto">
              <a:xfrm flipH="1">
                <a:off x="1104" y="1728"/>
                <a:ext cx="24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20" name="Text Box 18"/>
              <p:cNvSpPr txBox="1">
                <a:spLocks noChangeArrowheads="1"/>
              </p:cNvSpPr>
              <p:nvPr/>
            </p:nvSpPr>
            <p:spPr bwMode="auto">
              <a:xfrm>
                <a:off x="936" y="1551"/>
                <a:ext cx="116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just"/>
                <a:endParaRPr lang="zh-CN" altLang="en-US" sz="1000">
                  <a:latin typeface="Times New Roman" pitchFamily="18" charset="0"/>
                </a:endParaRPr>
              </a:p>
            </p:txBody>
          </p:sp>
          <p:graphicFrame>
            <p:nvGraphicFramePr>
              <p:cNvPr id="28721" name="Object 19"/>
              <p:cNvGraphicFramePr>
                <a:graphicFrameLocks noChangeAspect="1"/>
              </p:cNvGraphicFramePr>
              <p:nvPr/>
            </p:nvGraphicFramePr>
            <p:xfrm>
              <a:off x="1488" y="864"/>
              <a:ext cx="732" cy="322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2" r:id="rId2" imgW="647419" imgH="203112" progId="Equation.3">
                      <p:embed/>
                    </p:oleObj>
                  </mc:Choice>
                  <mc:Fallback>
                    <p:oleObj r:id="rId2" imgW="647419" imgH="203112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1488" y="864"/>
                            <a:ext cx="732" cy="32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8722" name="Object 20"/>
              <p:cNvGraphicFramePr>
                <a:graphicFrameLocks noChangeAspect="1"/>
              </p:cNvGraphicFramePr>
              <p:nvPr/>
            </p:nvGraphicFramePr>
            <p:xfrm>
              <a:off x="1536" y="2204"/>
              <a:ext cx="912" cy="656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3" r:id="rId4" imgW="837836" imgH="393529" progId="Equation.3">
                      <p:embed/>
                    </p:oleObj>
                  </mc:Choice>
                  <mc:Fallback>
                    <p:oleObj r:id="rId4" imgW="837836" imgH="393529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1536" y="2204"/>
                            <a:ext cx="912" cy="65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8723" name="Text Box 21"/>
              <p:cNvSpPr txBox="1">
                <a:spLocks noChangeArrowheads="1"/>
              </p:cNvSpPr>
              <p:nvPr/>
            </p:nvSpPr>
            <p:spPr bwMode="auto">
              <a:xfrm>
                <a:off x="1248" y="2160"/>
                <a:ext cx="33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kumimoji="1" lang="en-US" altLang="zh-CN" sz="2400">
                    <a:latin typeface="Times New Roman" pitchFamily="18" charset="0"/>
                  </a:rPr>
                  <a:t>1</a:t>
                </a:r>
              </a:p>
            </p:txBody>
          </p:sp>
          <p:sp>
            <p:nvSpPr>
              <p:cNvPr id="28724" name="Text Box 22"/>
              <p:cNvSpPr txBox="1">
                <a:spLocks noChangeArrowheads="1"/>
              </p:cNvSpPr>
              <p:nvPr/>
            </p:nvSpPr>
            <p:spPr bwMode="auto">
              <a:xfrm>
                <a:off x="768" y="1392"/>
                <a:ext cx="33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kumimoji="1" lang="en-US" altLang="zh-CN" sz="2400">
                    <a:latin typeface="Times New Roman" pitchFamily="18" charset="0"/>
                  </a:rPr>
                  <a:t>1</a:t>
                </a:r>
              </a:p>
            </p:txBody>
          </p:sp>
        </p:grpSp>
        <p:sp>
          <p:nvSpPr>
            <p:cNvPr id="28706" name="Text Box 23"/>
            <p:cNvSpPr txBox="1">
              <a:spLocks noChangeArrowheads="1"/>
            </p:cNvSpPr>
            <p:nvPr/>
          </p:nvSpPr>
          <p:spPr bwMode="auto">
            <a:xfrm>
              <a:off x="2016" y="1968"/>
              <a:ext cx="43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en-US" altLang="zh-CN" sz="2800" b="1">
                  <a:latin typeface="Times New Roman" pitchFamily="18" charset="0"/>
                </a:rPr>
                <a:t>x</a:t>
              </a:r>
            </a:p>
          </p:txBody>
        </p:sp>
        <p:sp>
          <p:nvSpPr>
            <p:cNvPr id="28707" name="Text Box 24"/>
            <p:cNvSpPr txBox="1">
              <a:spLocks noChangeArrowheads="1"/>
            </p:cNvSpPr>
            <p:nvPr/>
          </p:nvSpPr>
          <p:spPr bwMode="auto">
            <a:xfrm>
              <a:off x="1152" y="816"/>
              <a:ext cx="480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en-US" altLang="zh-CN" sz="2800" b="1">
                  <a:latin typeface="Times New Roman" pitchFamily="18" charset="0"/>
                </a:rPr>
                <a:t>y</a:t>
              </a:r>
            </a:p>
          </p:txBody>
        </p:sp>
        <p:sp>
          <p:nvSpPr>
            <p:cNvPr id="28708" name="Text Box 25"/>
            <p:cNvSpPr txBox="1">
              <a:spLocks noChangeArrowheads="1"/>
            </p:cNvSpPr>
            <p:nvPr/>
          </p:nvSpPr>
          <p:spPr bwMode="auto">
            <a:xfrm>
              <a:off x="912" y="1968"/>
              <a:ext cx="43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en-US" altLang="zh-CN" sz="2800" b="1">
                  <a:latin typeface="Times New Roman" pitchFamily="18" charset="0"/>
                </a:rPr>
                <a:t>0</a:t>
              </a:r>
            </a:p>
          </p:txBody>
        </p:sp>
      </p:grpSp>
      <p:grpSp>
        <p:nvGrpSpPr>
          <p:cNvPr id="113690" name="Group 26"/>
          <p:cNvGrpSpPr/>
          <p:nvPr/>
        </p:nvGrpSpPr>
        <p:grpSpPr>
          <a:xfrm>
            <a:off x="4648200" y="2209800"/>
            <a:ext cx="4267200" cy="3276600"/>
            <a:chOff x="2832" y="912"/>
            <a:chExt cx="2688" cy="2064"/>
          </a:xfrm>
        </p:grpSpPr>
        <p:grpSp>
          <p:nvGrpSpPr>
            <p:cNvPr id="28683" name="Group 27"/>
            <p:cNvGrpSpPr/>
            <p:nvPr/>
          </p:nvGrpSpPr>
          <p:grpSpPr>
            <a:xfrm>
              <a:off x="2832" y="912"/>
              <a:ext cx="2583" cy="2064"/>
              <a:chOff x="2832" y="912"/>
              <a:chExt cx="2583" cy="2064"/>
            </a:xfrm>
          </p:grpSpPr>
          <p:grpSp>
            <p:nvGrpSpPr>
              <p:cNvPr id="28687" name="Group 28"/>
              <p:cNvGrpSpPr/>
              <p:nvPr/>
            </p:nvGrpSpPr>
            <p:grpSpPr>
              <a:xfrm>
                <a:off x="3456" y="1104"/>
                <a:ext cx="1822" cy="1872"/>
                <a:chOff x="2774" y="4878"/>
                <a:chExt cx="3363" cy="2808"/>
              </a:xfrm>
            </p:grpSpPr>
            <p:sp>
              <p:nvSpPr>
                <p:cNvPr id="28692" name="Line 29"/>
                <p:cNvSpPr>
                  <a:spLocks noChangeShapeType="1"/>
                </p:cNvSpPr>
                <p:nvPr/>
              </p:nvSpPr>
              <p:spPr bwMode="auto">
                <a:xfrm>
                  <a:off x="2774" y="6438"/>
                  <a:ext cx="336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693" name="Line 30"/>
                <p:cNvSpPr>
                  <a:spLocks noChangeShapeType="1"/>
                </p:cNvSpPr>
                <p:nvPr/>
              </p:nvSpPr>
              <p:spPr bwMode="auto">
                <a:xfrm flipH="1" flipV="1">
                  <a:off x="4349" y="5034"/>
                  <a:ext cx="0" cy="265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694" name="Line 31"/>
                <p:cNvSpPr>
                  <a:spLocks noChangeShapeType="1"/>
                </p:cNvSpPr>
                <p:nvPr/>
              </p:nvSpPr>
              <p:spPr bwMode="auto">
                <a:xfrm>
                  <a:off x="3409" y="5973"/>
                  <a:ext cx="2095" cy="10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695" name="Line 32"/>
                <p:cNvSpPr>
                  <a:spLocks noChangeShapeType="1"/>
                </p:cNvSpPr>
                <p:nvPr/>
              </p:nvSpPr>
              <p:spPr bwMode="auto">
                <a:xfrm flipV="1">
                  <a:off x="2984" y="5346"/>
                  <a:ext cx="2100" cy="140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696" name="Text Box 33"/>
                <p:cNvSpPr txBox="1">
                  <a:spLocks noChangeArrowheads="1"/>
                </p:cNvSpPr>
                <p:nvPr/>
              </p:nvSpPr>
              <p:spPr bwMode="auto">
                <a:xfrm>
                  <a:off x="5301" y="6440"/>
                  <a:ext cx="214" cy="23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just"/>
                  <a:endParaRPr lang="zh-CN" altLang="en-US" sz="1000">
                    <a:latin typeface="Times New Roman" pitchFamily="18" charset="0"/>
                  </a:endParaRPr>
                </a:p>
              </p:txBody>
            </p:sp>
            <p:sp>
              <p:nvSpPr>
                <p:cNvPr id="28697" name="Text Box 34"/>
                <p:cNvSpPr txBox="1">
                  <a:spLocks noChangeArrowheads="1"/>
                </p:cNvSpPr>
                <p:nvPr/>
              </p:nvSpPr>
              <p:spPr bwMode="auto">
                <a:xfrm>
                  <a:off x="3824" y="4878"/>
                  <a:ext cx="214" cy="23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just"/>
                  <a:endParaRPr lang="zh-CN" altLang="en-US" sz="1000">
                    <a:latin typeface="Times New Roman" pitchFamily="18" charset="0"/>
                  </a:endParaRPr>
                </a:p>
              </p:txBody>
            </p:sp>
            <p:sp>
              <p:nvSpPr>
                <p:cNvPr id="28698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5923" y="6125"/>
                  <a:ext cx="214" cy="23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just"/>
                  <a:endParaRPr lang="zh-CN" altLang="en-US" sz="1000">
                    <a:latin typeface="Times New Roman" pitchFamily="18" charset="0"/>
                  </a:endParaRPr>
                </a:p>
              </p:txBody>
            </p:sp>
            <p:sp>
              <p:nvSpPr>
                <p:cNvPr id="28699" name="Text Box 36"/>
                <p:cNvSpPr txBox="1">
                  <a:spLocks noChangeArrowheads="1"/>
                </p:cNvSpPr>
                <p:nvPr/>
              </p:nvSpPr>
              <p:spPr bwMode="auto">
                <a:xfrm>
                  <a:off x="3930" y="6440"/>
                  <a:ext cx="214" cy="23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just"/>
                  <a:endParaRPr lang="zh-CN" altLang="en-US" sz="1000">
                    <a:latin typeface="Times New Roman" pitchFamily="18" charset="0"/>
                  </a:endParaRPr>
                </a:p>
              </p:txBody>
            </p:sp>
            <p:sp>
              <p:nvSpPr>
                <p:cNvPr id="28700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3409" y="6285"/>
                  <a:ext cx="214" cy="23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just"/>
                  <a:endParaRPr lang="zh-CN" altLang="en-US" sz="1000">
                    <a:latin typeface="Times New Roman" pitchFamily="18" charset="0"/>
                  </a:endParaRPr>
                </a:p>
              </p:txBody>
            </p:sp>
            <p:sp>
              <p:nvSpPr>
                <p:cNvPr id="28701" name="Line 38"/>
                <p:cNvSpPr>
                  <a:spLocks noChangeShapeType="1"/>
                </p:cNvSpPr>
                <p:nvPr/>
              </p:nvSpPr>
              <p:spPr bwMode="auto">
                <a:xfrm flipH="1">
                  <a:off x="3824" y="6282"/>
                  <a:ext cx="0" cy="1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prstDash val="dash"/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702" name="Line 39"/>
                <p:cNvSpPr>
                  <a:spLocks noChangeShapeType="1"/>
                </p:cNvSpPr>
                <p:nvPr/>
              </p:nvSpPr>
              <p:spPr bwMode="auto">
                <a:xfrm flipH="1" flipV="1">
                  <a:off x="3824" y="6126"/>
                  <a:ext cx="525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prstDash val="dash"/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703" name="Text Box 40"/>
                <p:cNvSpPr txBox="1">
                  <a:spLocks noChangeArrowheads="1"/>
                </p:cNvSpPr>
                <p:nvPr/>
              </p:nvSpPr>
              <p:spPr bwMode="auto">
                <a:xfrm>
                  <a:off x="4035" y="5813"/>
                  <a:ext cx="214" cy="23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just"/>
                  <a:endParaRPr lang="zh-CN" altLang="en-US" sz="1000">
                    <a:latin typeface="Times New Roman" pitchFamily="18" charset="0"/>
                  </a:endParaRPr>
                </a:p>
              </p:txBody>
            </p:sp>
            <p:sp>
              <p:nvSpPr>
                <p:cNvPr id="28704" name="Text Box 41"/>
                <p:cNvSpPr txBox="1">
                  <a:spLocks noChangeArrowheads="1"/>
                </p:cNvSpPr>
                <p:nvPr/>
              </p:nvSpPr>
              <p:spPr bwMode="auto">
                <a:xfrm>
                  <a:off x="4980" y="4878"/>
                  <a:ext cx="214" cy="23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pPr algn="just"/>
                  <a:endParaRPr lang="zh-CN" altLang="en-US" sz="1000">
                    <a:latin typeface="Times New Roman" pitchFamily="18" charset="0"/>
                  </a:endParaRPr>
                </a:p>
              </p:txBody>
            </p:sp>
          </p:grpSp>
          <p:graphicFrame>
            <p:nvGraphicFramePr>
              <p:cNvPr id="28688" name="Object 42"/>
              <p:cNvGraphicFramePr>
                <a:graphicFrameLocks noChangeAspect="1"/>
              </p:cNvGraphicFramePr>
              <p:nvPr/>
            </p:nvGraphicFramePr>
            <p:xfrm>
              <a:off x="4416" y="912"/>
              <a:ext cx="999" cy="493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4" r:id="rId6" imgW="583947" imgH="203112" progId="Equation.3">
                      <p:embed/>
                    </p:oleObj>
                  </mc:Choice>
                  <mc:Fallback>
                    <p:oleObj r:id="rId6" imgW="583947" imgH="203112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4416" y="912"/>
                            <a:ext cx="999" cy="49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8689" name="Object 43"/>
              <p:cNvGraphicFramePr>
                <a:graphicFrameLocks noChangeAspect="1"/>
              </p:cNvGraphicFramePr>
              <p:nvPr/>
            </p:nvGraphicFramePr>
            <p:xfrm>
              <a:off x="2832" y="1056"/>
              <a:ext cx="1053" cy="685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5" r:id="rId8" imgW="596641" imgH="393529" progId="Equation.3">
                      <p:embed/>
                    </p:oleObj>
                  </mc:Choice>
                  <mc:Fallback>
                    <p:oleObj r:id="rId8" imgW="596641" imgH="393529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2832" y="1056"/>
                            <a:ext cx="1053" cy="68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8690" name="Text Box 44"/>
              <p:cNvSpPr txBox="1">
                <a:spLocks noChangeArrowheads="1"/>
              </p:cNvSpPr>
              <p:nvPr/>
            </p:nvSpPr>
            <p:spPr bwMode="auto">
              <a:xfrm>
                <a:off x="3888" y="2112"/>
                <a:ext cx="480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kumimoji="1" lang="en-US" altLang="zh-CN" sz="2400" b="1">
                    <a:latin typeface="Times New Roman" pitchFamily="18" charset="0"/>
                  </a:rPr>
                  <a:t>-2</a:t>
                </a:r>
              </a:p>
            </p:txBody>
          </p:sp>
          <p:sp>
            <p:nvSpPr>
              <p:cNvPr id="28691" name="Text Box 45"/>
              <p:cNvSpPr txBox="1">
                <a:spLocks noChangeArrowheads="1"/>
              </p:cNvSpPr>
              <p:nvPr/>
            </p:nvSpPr>
            <p:spPr bwMode="auto">
              <a:xfrm>
                <a:off x="4320" y="1776"/>
                <a:ext cx="52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kumimoji="1" lang="en-US" altLang="zh-CN" sz="2400">
                    <a:latin typeface="Times New Roman" pitchFamily="18" charset="0"/>
                  </a:rPr>
                  <a:t>1</a:t>
                </a:r>
              </a:p>
            </p:txBody>
          </p:sp>
        </p:grpSp>
        <p:sp>
          <p:nvSpPr>
            <p:cNvPr id="28684" name="Text Box 46"/>
            <p:cNvSpPr txBox="1">
              <a:spLocks noChangeArrowheads="1"/>
            </p:cNvSpPr>
            <p:nvPr/>
          </p:nvSpPr>
          <p:spPr bwMode="auto">
            <a:xfrm>
              <a:off x="5088" y="2073"/>
              <a:ext cx="43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en-US" altLang="zh-CN" sz="2800" b="1">
                  <a:latin typeface="Times New Roman" pitchFamily="18" charset="0"/>
                </a:rPr>
                <a:t>x</a:t>
              </a:r>
            </a:p>
          </p:txBody>
        </p:sp>
        <p:sp>
          <p:nvSpPr>
            <p:cNvPr id="28685" name="Text Box 47"/>
            <p:cNvSpPr txBox="1">
              <a:spLocks noChangeArrowheads="1"/>
            </p:cNvSpPr>
            <p:nvPr/>
          </p:nvSpPr>
          <p:spPr bwMode="auto">
            <a:xfrm>
              <a:off x="4080" y="1104"/>
              <a:ext cx="480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en-US" altLang="zh-CN" sz="2800" b="1">
                  <a:latin typeface="Times New Roman" pitchFamily="18" charset="0"/>
                </a:rPr>
                <a:t>y</a:t>
              </a:r>
            </a:p>
          </p:txBody>
        </p:sp>
        <p:sp>
          <p:nvSpPr>
            <p:cNvPr id="28686" name="Text Box 48"/>
            <p:cNvSpPr txBox="1">
              <a:spLocks noChangeArrowheads="1"/>
            </p:cNvSpPr>
            <p:nvPr/>
          </p:nvSpPr>
          <p:spPr bwMode="auto">
            <a:xfrm>
              <a:off x="4272" y="2112"/>
              <a:ext cx="43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en-US" altLang="zh-CN" sz="2800" b="1">
                  <a:latin typeface="Times New Roman" pitchFamily="18" charset="0"/>
                </a:rPr>
                <a:t>0</a:t>
              </a:r>
            </a:p>
          </p:txBody>
        </p:sp>
      </p:grpSp>
      <p:pic>
        <p:nvPicPr>
          <p:cNvPr id="28679" name="Picture 49" descr="GL_297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43800" y="6019800"/>
            <a:ext cx="661988" cy="66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0" name="Picture 50" descr="Happy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3400" y="304800"/>
            <a:ext cx="468313" cy="46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1" name="Picture 51" descr="Happy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371600" y="304800"/>
            <a:ext cx="468313" cy="46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2" name="Picture 52" descr="Happy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209800" y="304800"/>
            <a:ext cx="468313" cy="46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36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3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698" name="Group 2"/>
          <p:cNvGrpSpPr/>
          <p:nvPr/>
        </p:nvGrpSpPr>
        <p:grpSpPr>
          <a:xfrm>
            <a:off x="990600" y="381000"/>
            <a:ext cx="7696200" cy="1373188"/>
            <a:chOff x="480" y="1536"/>
            <a:chExt cx="4848" cy="865"/>
          </a:xfrm>
        </p:grpSpPr>
        <p:sp>
          <p:nvSpPr>
            <p:cNvPr id="29703" name="Rectangle 3"/>
            <p:cNvSpPr>
              <a:spLocks noChangeArrowheads="1"/>
            </p:cNvSpPr>
            <p:nvPr/>
          </p:nvSpPr>
          <p:spPr bwMode="auto">
            <a:xfrm>
              <a:off x="480" y="1536"/>
              <a:ext cx="4848" cy="8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just"/>
              <a:r>
                <a:rPr kumimoji="1" lang="zh-CN" altLang="en-US" sz="2800" b="1">
                  <a:latin typeface="Times New Roman" pitchFamily="18" charset="0"/>
                </a:rPr>
                <a:t>求直线                  与                   直线的交点坐标。你有哪些方法</a:t>
              </a:r>
              <a:r>
                <a:rPr kumimoji="1" lang="en-US" altLang="zh-CN" sz="2800" b="1">
                  <a:latin typeface="Times New Roman" pitchFamily="18" charset="0"/>
                </a:rPr>
                <a:t>?</a:t>
              </a:r>
              <a:r>
                <a:rPr kumimoji="1" lang="zh-CN" altLang="en-US" sz="2800" b="1">
                  <a:latin typeface="Times New Roman" pitchFamily="18" charset="0"/>
                </a:rPr>
                <a:t>与同伴交流，并一起分析各种方法的利弊．    </a:t>
              </a:r>
            </a:p>
          </p:txBody>
        </p:sp>
        <p:graphicFrame>
          <p:nvGraphicFramePr>
            <p:cNvPr id="29704" name="Object 4"/>
            <p:cNvGraphicFramePr>
              <a:graphicFrameLocks noChangeAspect="1"/>
            </p:cNvGraphicFramePr>
            <p:nvPr/>
          </p:nvGraphicFramePr>
          <p:xfrm>
            <a:off x="2544" y="1536"/>
            <a:ext cx="1008" cy="30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6" r:id="rId2" imgW="660113" imgH="203112" progId="Equation.3">
                    <p:embed/>
                  </p:oleObj>
                </mc:Choice>
                <mc:Fallback>
                  <p:oleObj r:id="rId2" imgW="660113" imgH="203112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544" y="1536"/>
                          <a:ext cx="1008" cy="30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9705" name="Object 5"/>
            <p:cNvGraphicFramePr>
              <a:graphicFrameLocks noChangeAspect="1"/>
            </p:cNvGraphicFramePr>
            <p:nvPr/>
          </p:nvGraphicFramePr>
          <p:xfrm>
            <a:off x="1200" y="1536"/>
            <a:ext cx="1104" cy="38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r:id="rId4" imgW="672808" imgH="203112" progId="Equation.3">
                    <p:embed/>
                  </p:oleObj>
                </mc:Choice>
                <mc:Fallback>
                  <p:oleObj r:id="rId4" imgW="672808" imgH="203112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200" y="1536"/>
                          <a:ext cx="1104" cy="38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14694" name="Rectangle 6"/>
          <p:cNvSpPr>
            <a:spLocks noChangeArrowheads="1"/>
          </p:cNvSpPr>
          <p:nvPr/>
        </p:nvSpPr>
        <p:spPr bwMode="auto">
          <a:xfrm>
            <a:off x="533400" y="4648200"/>
            <a:ext cx="7924800" cy="15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kumimoji="1" lang="zh-CN" altLang="en-US" sz="2800" b="1">
                <a:latin typeface="Times New Roman" pitchFamily="18" charset="0"/>
              </a:rPr>
              <a:t>解法思路</a:t>
            </a:r>
            <a:r>
              <a:rPr kumimoji="1" lang="en-US" altLang="zh-CN" sz="2800" b="1">
                <a:latin typeface="Times New Roman" pitchFamily="18" charset="0"/>
              </a:rPr>
              <a:t>2</a:t>
            </a:r>
            <a:r>
              <a:rPr kumimoji="1" lang="zh-CN" altLang="en-US" sz="2800" b="1">
                <a:latin typeface="Times New Roman" pitchFamily="18" charset="0"/>
              </a:rPr>
              <a:t>：由解方程组，得到交点坐标．</a:t>
            </a:r>
            <a:r>
              <a:rPr kumimoji="1" lang="en-US" altLang="zh-CN" sz="2800" b="1">
                <a:latin typeface="Times New Roman" pitchFamily="18" charset="0"/>
              </a:rPr>
              <a:t>(</a:t>
            </a:r>
            <a:r>
              <a:rPr kumimoji="1" lang="zh-CN" altLang="en-US" sz="2800" b="1">
                <a:latin typeface="Times New Roman" pitchFamily="18" charset="0"/>
              </a:rPr>
              <a:t>把形的问题归结为数的解决，便捷准确</a:t>
            </a:r>
            <a:r>
              <a:rPr kumimoji="1" lang="en-US" altLang="zh-CN" sz="2800" b="1">
                <a:latin typeface="Times New Roman" pitchFamily="18" charset="0"/>
              </a:rPr>
              <a:t>)</a:t>
            </a:r>
          </a:p>
          <a:p>
            <a:pPr eaLnBrk="0" hangingPunct="0">
              <a:spcBef>
                <a:spcPct val="50000"/>
              </a:spcBef>
            </a:pPr>
            <a:endParaRPr kumimoji="1" lang="zh-CN" altLang="en-US" sz="2800" b="1">
              <a:latin typeface="Times New Roman" pitchFamily="18" charset="0"/>
            </a:endParaRPr>
          </a:p>
        </p:txBody>
      </p:sp>
      <p:sp>
        <p:nvSpPr>
          <p:cNvPr id="114695" name="Rectangle 7"/>
          <p:cNvSpPr>
            <a:spLocks noChangeArrowheads="1"/>
          </p:cNvSpPr>
          <p:nvPr/>
        </p:nvSpPr>
        <p:spPr bwMode="auto">
          <a:xfrm>
            <a:off x="609600" y="2895600"/>
            <a:ext cx="81534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kumimoji="1" lang="zh-CN" altLang="en-US" sz="2800" b="1">
                <a:latin typeface="Times New Roman" pitchFamily="18" charset="0"/>
              </a:rPr>
              <a:t>解法思路</a:t>
            </a:r>
            <a:r>
              <a:rPr kumimoji="1" lang="en-US" altLang="zh-CN" sz="2800" b="1">
                <a:latin typeface="Times New Roman" pitchFamily="18" charset="0"/>
              </a:rPr>
              <a:t>l</a:t>
            </a:r>
            <a:r>
              <a:rPr kumimoji="1" lang="zh-CN" altLang="en-US" sz="2800" b="1">
                <a:latin typeface="Times New Roman" pitchFamily="18" charset="0"/>
              </a:rPr>
              <a:t>：画出图象找出交点，确定交点坐标近似值．</a:t>
            </a:r>
            <a:r>
              <a:rPr kumimoji="1" lang="en-US" altLang="zh-CN" sz="2800" b="1">
                <a:latin typeface="Times New Roman" pitchFamily="18" charset="0"/>
              </a:rPr>
              <a:t>(</a:t>
            </a:r>
            <a:r>
              <a:rPr kumimoji="1" lang="zh-CN" altLang="en-US" sz="2800" b="1">
                <a:latin typeface="Times New Roman" pitchFamily="18" charset="0"/>
              </a:rPr>
              <a:t>因作图误差可能有较大差别</a:t>
            </a:r>
            <a:r>
              <a:rPr kumimoji="1" lang="en-US" altLang="zh-CN" sz="2800" b="1">
                <a:latin typeface="Times New Roman" pitchFamily="18" charset="0"/>
              </a:rPr>
              <a:t>)</a:t>
            </a:r>
          </a:p>
        </p:txBody>
      </p:sp>
      <p:sp>
        <p:nvSpPr>
          <p:cNvPr id="29701" name="WordArt 8"/>
          <p:cNvSpPr>
            <a:spLocks noChangeArrowheads="1" noChangeShapeType="1" noTextEdit="1"/>
          </p:cNvSpPr>
          <p:nvPr/>
        </p:nvSpPr>
        <p:spPr bwMode="auto">
          <a:xfrm rot="5400000">
            <a:off x="23812" y="661988"/>
            <a:ext cx="1247775" cy="685800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fontAlgn="auto"/>
            <a:r>
              <a:rPr lang="zh-CN" altLang="en-US" sz="3600" b="1" kern="10">
                <a:ln w="9525">
                  <a:solidFill>
                    <a:srgbClr val="800000"/>
                  </a:solidFill>
                  <a:round/>
                </a:ln>
                <a:solidFill>
                  <a:srgbClr val="800000"/>
                </a:solidFill>
                <a:effectLst>
                  <a:outerShdw dist="35921" dir="2700000" algn="ctr" rotWithShape="0">
                    <a:srgbClr val="C0C0C0"/>
                  </a:outerShdw>
                </a:effectLst>
                <a:latin typeface="隶书"/>
                <a:ea typeface="隶书"/>
              </a:rPr>
              <a:t>探究</a:t>
            </a:r>
          </a:p>
        </p:txBody>
      </p:sp>
      <p:pic>
        <p:nvPicPr>
          <p:cNvPr id="29702" name="Picture 9" descr="GL_297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77200" y="6196013"/>
            <a:ext cx="661988" cy="66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46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46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4" grpId="0"/>
      <p:bldP spid="11469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3330575" y="0"/>
            <a:ext cx="4033838" cy="782638"/>
          </a:xfrm>
          <a:prstGeom prst="rect">
            <a:avLst/>
          </a:prstGeom>
          <a:solidFill>
            <a:srgbClr val="3A31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4400" i="1">
                <a:solidFill>
                  <a:srgbClr val="FFCC00"/>
                </a:solidFill>
                <a:ea typeface="隶书" pitchFamily="49" charset="-122"/>
              </a:rPr>
              <a:t>知识的升华</a:t>
            </a:r>
            <a:endParaRPr lang="zh-CN" altLang="en-US">
              <a:solidFill>
                <a:srgbClr val="FFCC00"/>
              </a:solidFill>
            </a:endParaRPr>
          </a:p>
        </p:txBody>
      </p:sp>
      <p:grpSp>
        <p:nvGrpSpPr>
          <p:cNvPr id="30723" name="Group 3"/>
          <p:cNvGrpSpPr/>
          <p:nvPr/>
        </p:nvGrpSpPr>
        <p:grpSpPr>
          <a:xfrm>
            <a:off x="228600" y="0"/>
            <a:ext cx="3036888" cy="828675"/>
            <a:chOff x="480" y="2656"/>
            <a:chExt cx="1776" cy="522"/>
          </a:xfrm>
        </p:grpSpPr>
        <p:grpSp>
          <p:nvGrpSpPr>
            <p:cNvPr id="30731" name="Group 4"/>
            <p:cNvGrpSpPr/>
            <p:nvPr/>
          </p:nvGrpSpPr>
          <p:grpSpPr>
            <a:xfrm>
              <a:off x="480" y="2656"/>
              <a:ext cx="1680" cy="522"/>
              <a:chOff x="672" y="3504"/>
              <a:chExt cx="4176" cy="528"/>
            </a:xfrm>
          </p:grpSpPr>
          <p:sp>
            <p:nvSpPr>
              <p:cNvPr id="30734" name="AutoShape 5"/>
              <p:cNvSpPr>
                <a:spLocks noChangeArrowheads="1"/>
              </p:cNvSpPr>
              <p:nvPr/>
            </p:nvSpPr>
            <p:spPr bwMode="auto">
              <a:xfrm>
                <a:off x="672" y="3504"/>
                <a:ext cx="4080" cy="528"/>
              </a:xfrm>
              <a:prstGeom prst="horizontalScroll">
                <a:avLst>
                  <a:gd name="adj" fmla="val 12500"/>
                </a:avLst>
              </a:prstGeom>
              <a:gradFill rotWithShape="0">
                <a:gsLst>
                  <a:gs pos="0">
                    <a:srgbClr val="FFEDED"/>
                  </a:gs>
                  <a:gs pos="100000">
                    <a:srgbClr val="FFFFFF"/>
                  </a:gs>
                </a:gsLst>
                <a:path path="rect">
                  <a:fillToRect r="100000" b="100000"/>
                </a:path>
              </a:gradFill>
              <a:ln w="9525">
                <a:solidFill>
                  <a:srgbClr val="000099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35" name="Text Box 6"/>
              <p:cNvSpPr txBox="1">
                <a:spLocks noChangeArrowheads="1"/>
              </p:cNvSpPr>
              <p:nvPr/>
            </p:nvSpPr>
            <p:spPr bwMode="auto">
              <a:xfrm>
                <a:off x="719" y="3507"/>
                <a:ext cx="4129" cy="2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FEDED"/>
                        </a:gs>
                        <a:gs pos="100000">
                          <a:srgbClr val="FFFFFF"/>
                        </a:gs>
                      </a:gsLst>
                      <a:path path="rect">
                        <a:fillToRect r="100000" b="10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accent2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/>
              </a:p>
            </p:txBody>
          </p:sp>
        </p:grpSp>
        <p:pic>
          <p:nvPicPr>
            <p:cNvPr id="30732" name="Picture 7" descr="打开书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152" y="2736"/>
              <a:ext cx="396" cy="3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733" name="Text Box 8"/>
            <p:cNvSpPr txBox="1">
              <a:spLocks noChangeArrowheads="1"/>
            </p:cNvSpPr>
            <p:nvPr/>
          </p:nvSpPr>
          <p:spPr bwMode="auto">
            <a:xfrm>
              <a:off x="528" y="2736"/>
              <a:ext cx="1728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/>
              <a:r>
                <a:rPr lang="zh-CN" altLang="en-US" sz="3200">
                  <a:solidFill>
                    <a:srgbClr val="FF0000"/>
                  </a:solidFill>
                  <a:latin typeface="Times New Roman" pitchFamily="18" charset="0"/>
                  <a:ea typeface="隶书" pitchFamily="49" charset="-122"/>
                </a:rPr>
                <a:t>小结       拓展</a:t>
              </a:r>
              <a:endParaRPr lang="zh-CN" altLang="en-US"/>
            </a:p>
          </p:txBody>
        </p:sp>
      </p:grpSp>
      <p:sp>
        <p:nvSpPr>
          <p:cNvPr id="30724" name="Text Box 9"/>
          <p:cNvSpPr txBox="1">
            <a:spLocks noChangeArrowheads="1"/>
          </p:cNvSpPr>
          <p:nvPr/>
        </p:nvSpPr>
        <p:spPr bwMode="auto">
          <a:xfrm>
            <a:off x="250825" y="1196975"/>
            <a:ext cx="619283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/>
          </a:p>
        </p:txBody>
      </p:sp>
      <p:sp>
        <p:nvSpPr>
          <p:cNvPr id="115722" name="Rectangle 10"/>
          <p:cNvSpPr>
            <a:spLocks noChangeArrowheads="1"/>
          </p:cNvSpPr>
          <p:nvPr/>
        </p:nvSpPr>
        <p:spPr bwMode="auto">
          <a:xfrm>
            <a:off x="323850" y="995363"/>
            <a:ext cx="67691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33CC"/>
                </a:solidFill>
              </a:rPr>
              <a:t>1) </a:t>
            </a:r>
            <a:r>
              <a:rPr lang="zh-CN" altLang="en-US" sz="2800" b="1">
                <a:solidFill>
                  <a:srgbClr val="FF33CC"/>
                </a:solidFill>
              </a:rPr>
              <a:t>二元一次方程与一次函数的区别与联系</a:t>
            </a:r>
          </a:p>
        </p:txBody>
      </p:sp>
      <p:sp>
        <p:nvSpPr>
          <p:cNvPr id="115723" name="Text Box 11"/>
          <p:cNvSpPr txBox="1">
            <a:spLocks noChangeArrowheads="1"/>
          </p:cNvSpPr>
          <p:nvPr/>
        </p:nvSpPr>
        <p:spPr bwMode="auto">
          <a:xfrm>
            <a:off x="827088" y="1700213"/>
            <a:ext cx="8101012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二元一次方程的解是一次函数上点的坐标</a:t>
            </a:r>
            <a:r>
              <a:rPr lang="en-US" altLang="zh-CN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; </a:t>
            </a:r>
            <a:r>
              <a:rPr lang="zh-CN" altLang="en-US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一次函数上每一个点的坐标就是二元一次方程的一组解</a:t>
            </a:r>
            <a:r>
              <a:rPr lang="en-US" altLang="zh-CN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.</a:t>
            </a:r>
          </a:p>
        </p:txBody>
      </p:sp>
      <p:sp>
        <p:nvSpPr>
          <p:cNvPr id="115724" name="Rectangle 12"/>
          <p:cNvSpPr>
            <a:spLocks noChangeArrowheads="1"/>
          </p:cNvSpPr>
          <p:nvPr/>
        </p:nvSpPr>
        <p:spPr bwMode="auto">
          <a:xfrm>
            <a:off x="395288" y="2636838"/>
            <a:ext cx="83534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33CC"/>
                </a:solidFill>
              </a:rPr>
              <a:t>2) </a:t>
            </a:r>
            <a:r>
              <a:rPr lang="zh-CN" altLang="en-US" sz="2800" b="1">
                <a:solidFill>
                  <a:srgbClr val="FF33CC"/>
                </a:solidFill>
              </a:rPr>
              <a:t>二元一次方程组的解法总共学习了哪几种</a:t>
            </a:r>
            <a:r>
              <a:rPr lang="en-US" altLang="zh-CN" sz="2800" b="1">
                <a:solidFill>
                  <a:srgbClr val="FF33CC"/>
                </a:solidFill>
              </a:rPr>
              <a:t>?</a:t>
            </a:r>
          </a:p>
        </p:txBody>
      </p:sp>
      <p:sp>
        <p:nvSpPr>
          <p:cNvPr id="115725" name="Text Box 13"/>
          <p:cNvSpPr txBox="1">
            <a:spLocks noChangeArrowheads="1"/>
          </p:cNvSpPr>
          <p:nvPr/>
        </p:nvSpPr>
        <p:spPr bwMode="auto">
          <a:xfrm>
            <a:off x="755650" y="3168650"/>
            <a:ext cx="53641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加减法</a:t>
            </a:r>
            <a:r>
              <a:rPr lang="en-US" altLang="zh-CN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;</a:t>
            </a:r>
            <a:r>
              <a:rPr lang="zh-CN" altLang="en-US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代入法</a:t>
            </a:r>
            <a:r>
              <a:rPr lang="en-US" altLang="zh-CN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;</a:t>
            </a:r>
            <a:r>
              <a:rPr lang="zh-CN" altLang="en-US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图象法</a:t>
            </a:r>
            <a:r>
              <a:rPr lang="en-US" altLang="zh-CN" sz="2800" b="1">
                <a:solidFill>
                  <a:srgbClr val="0000FF"/>
                </a:solidFill>
                <a:latin typeface="华文细黑" pitchFamily="2" charset="-122"/>
                <a:ea typeface="华文细黑" pitchFamily="2" charset="-122"/>
              </a:rPr>
              <a:t>.</a:t>
            </a:r>
          </a:p>
        </p:txBody>
      </p:sp>
      <p:sp>
        <p:nvSpPr>
          <p:cNvPr id="115726" name="Text Box 14"/>
          <p:cNvSpPr txBox="1">
            <a:spLocks noChangeArrowheads="1"/>
          </p:cNvSpPr>
          <p:nvPr/>
        </p:nvSpPr>
        <p:spPr bwMode="auto">
          <a:xfrm>
            <a:off x="322263" y="3789363"/>
            <a:ext cx="84978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>
                <a:solidFill>
                  <a:srgbClr val="FF33CC"/>
                </a:solidFill>
              </a:rPr>
              <a:t>3) </a:t>
            </a:r>
            <a:r>
              <a:rPr lang="zh-CN" altLang="en-US" sz="2800" b="1">
                <a:solidFill>
                  <a:srgbClr val="FF33CC"/>
                </a:solidFill>
              </a:rPr>
              <a:t>方法归纳</a:t>
            </a:r>
          </a:p>
        </p:txBody>
      </p:sp>
      <p:sp>
        <p:nvSpPr>
          <p:cNvPr id="115727" name="Text Box 15"/>
          <p:cNvSpPr txBox="1">
            <a:spLocks noChangeArrowheads="1"/>
          </p:cNvSpPr>
          <p:nvPr/>
        </p:nvSpPr>
        <p:spPr bwMode="auto">
          <a:xfrm>
            <a:off x="395288" y="4365625"/>
            <a:ext cx="835342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用图象法解二元一次方程组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优点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:</a:t>
            </a: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方法简便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,</a:t>
            </a: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形象直观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;</a:t>
            </a: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体现了数形结合思想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.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不足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:</a:t>
            </a: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一般情况下求出的是近似数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;</a:t>
            </a: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要想精确还要用代    数方法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,</a:t>
            </a:r>
            <a:r>
              <a:rPr lang="zh-CN" altLang="en-US" sz="2800" b="1">
                <a:solidFill>
                  <a:srgbClr val="0000FF"/>
                </a:solidFill>
                <a:ea typeface="华文细黑" pitchFamily="2" charset="-122"/>
              </a:rPr>
              <a:t>进行细致计算</a:t>
            </a:r>
            <a:r>
              <a:rPr lang="en-US" altLang="zh-CN" sz="2800" b="1">
                <a:solidFill>
                  <a:srgbClr val="0000FF"/>
                </a:solidFill>
                <a:ea typeface="华文细黑" pitchFamily="2" charset="-122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1157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1157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1157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1157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1157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1157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22" grpId="0"/>
      <p:bldP spid="115723" grpId="0"/>
      <p:bldP spid="115724" grpId="0"/>
      <p:bldP spid="115725" grpId="0"/>
      <p:bldP spid="115726" grpId="0"/>
      <p:bldP spid="11572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1746" name="Object 2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公式" r:id="rId2" imgW="114151" imgH="215619" progId="Equation.3">
                  <p:embed/>
                </p:oleObj>
              </mc:Choice>
              <mc:Fallback>
                <p:oleObj name="公式" r:id="rId2" imgW="114151" imgH="21561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1747" name="Group 3"/>
          <p:cNvGrpSpPr/>
          <p:nvPr/>
        </p:nvGrpSpPr>
        <p:grpSpPr>
          <a:xfrm>
            <a:off x="609600" y="2133600"/>
            <a:ext cx="8001000" cy="3678238"/>
            <a:chOff x="384" y="1344"/>
            <a:chExt cx="5040" cy="2317"/>
          </a:xfrm>
        </p:grpSpPr>
        <p:sp>
          <p:nvSpPr>
            <p:cNvPr id="31753" name="Text Box 4"/>
            <p:cNvSpPr txBox="1">
              <a:spLocks noChangeArrowheads="1"/>
            </p:cNvSpPr>
            <p:nvPr/>
          </p:nvSpPr>
          <p:spPr bwMode="auto">
            <a:xfrm>
              <a:off x="384" y="1488"/>
              <a:ext cx="5040" cy="19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="1"/>
                <a:t>1</a:t>
              </a:r>
              <a:r>
                <a:rPr lang="zh-CN" altLang="en-US" sz="2800" b="1"/>
                <a:t>、方程组                                有 </a:t>
              </a:r>
              <a:r>
                <a:rPr lang="zh-CN" altLang="en-US" sz="2800" b="1" u="sng"/>
                <a:t>            </a:t>
              </a:r>
              <a:r>
                <a:rPr lang="zh-CN" altLang="en-US" sz="2800" b="1"/>
                <a:t>个解；</a:t>
              </a:r>
            </a:p>
            <a:p>
              <a:pPr eaLnBrk="1" hangingPunct="1">
                <a:spcBef>
                  <a:spcPct val="50000"/>
                </a:spcBef>
              </a:pPr>
              <a:endParaRPr lang="zh-CN" altLang="en-US" sz="2800" b="1"/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 b="1"/>
                <a:t>2</a:t>
              </a:r>
              <a:r>
                <a:rPr lang="zh-CN" altLang="en-US" sz="2800" b="1"/>
                <a:t>、方程组                                  有</a:t>
              </a:r>
              <a:r>
                <a:rPr lang="zh-CN" altLang="en-US" sz="2800" b="1" u="sng"/>
                <a:t>             </a:t>
              </a:r>
              <a:r>
                <a:rPr lang="zh-CN" altLang="en-US" sz="2800" b="1"/>
                <a:t>个解；</a:t>
              </a:r>
            </a:p>
            <a:p>
              <a:pPr eaLnBrk="1" hangingPunct="1">
                <a:spcBef>
                  <a:spcPct val="50000"/>
                </a:spcBef>
              </a:pPr>
              <a:endParaRPr lang="zh-CN" altLang="en-US" sz="2800" b="1"/>
            </a:p>
            <a:p>
              <a:pPr eaLnBrk="1" hangingPunct="1">
                <a:spcBef>
                  <a:spcPct val="50000"/>
                </a:spcBef>
              </a:pPr>
              <a:r>
                <a:rPr lang="en-US" altLang="zh-CN" sz="2800" b="1"/>
                <a:t>3</a:t>
              </a:r>
              <a:r>
                <a:rPr lang="zh-CN" altLang="en-US" sz="2800" b="1"/>
                <a:t>、方程组                                有 </a:t>
              </a:r>
              <a:r>
                <a:rPr lang="zh-CN" altLang="en-US" sz="2800" b="1" u="sng"/>
                <a:t>            </a:t>
              </a:r>
              <a:r>
                <a:rPr lang="zh-CN" altLang="en-US" sz="2800" b="1"/>
                <a:t>个解；</a:t>
              </a:r>
            </a:p>
          </p:txBody>
        </p:sp>
        <p:graphicFrame>
          <p:nvGraphicFramePr>
            <p:cNvPr id="31754" name="Object 5"/>
            <p:cNvGraphicFramePr>
              <a:graphicFrameLocks noChangeAspect="1"/>
            </p:cNvGraphicFramePr>
            <p:nvPr/>
          </p:nvGraphicFramePr>
          <p:xfrm>
            <a:off x="1584" y="1344"/>
            <a:ext cx="1330" cy="6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name="公式" r:id="rId4" imgW="774364" imgH="558558" progId="Equation.3">
                    <p:embed/>
                  </p:oleObj>
                </mc:Choice>
                <mc:Fallback>
                  <p:oleObj name="公式" r:id="rId4" imgW="774364" imgH="558558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584" y="1344"/>
                          <a:ext cx="1330" cy="68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755" name="Object 6"/>
            <p:cNvGraphicFramePr>
              <a:graphicFrameLocks noChangeAspect="1"/>
            </p:cNvGraphicFramePr>
            <p:nvPr/>
          </p:nvGraphicFramePr>
          <p:xfrm>
            <a:off x="1536" y="2160"/>
            <a:ext cx="1723" cy="6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0" name="公式" r:id="rId6" imgW="1002865" imgH="558558" progId="Equation.3">
                    <p:embed/>
                  </p:oleObj>
                </mc:Choice>
                <mc:Fallback>
                  <p:oleObj name="公式" r:id="rId6" imgW="1002865" imgH="558558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536" y="2160"/>
                          <a:ext cx="1723" cy="68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756" name="Object 7"/>
            <p:cNvGraphicFramePr>
              <a:graphicFrameLocks noChangeAspect="1"/>
            </p:cNvGraphicFramePr>
            <p:nvPr/>
          </p:nvGraphicFramePr>
          <p:xfrm>
            <a:off x="1584" y="2976"/>
            <a:ext cx="1527" cy="68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name="公式" r:id="rId8" imgW="889000" imgH="558800" progId="Equation.3">
                    <p:embed/>
                  </p:oleObj>
                </mc:Choice>
                <mc:Fallback>
                  <p:oleObj name="公式" r:id="rId8" imgW="889000" imgH="5588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584" y="2976"/>
                          <a:ext cx="1527" cy="68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1748" name="Text Box 8"/>
          <p:cNvSpPr txBox="1">
            <a:spLocks noChangeArrowheads="1"/>
          </p:cNvSpPr>
          <p:nvPr/>
        </p:nvSpPr>
        <p:spPr bwMode="auto">
          <a:xfrm>
            <a:off x="6172200" y="2286000"/>
            <a:ext cx="5048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>
                <a:solidFill>
                  <a:srgbClr val="FF3300"/>
                </a:solidFill>
              </a:rPr>
              <a:t>0</a:t>
            </a:r>
          </a:p>
        </p:txBody>
      </p:sp>
      <p:sp>
        <p:nvSpPr>
          <p:cNvPr id="31749" name="Text Box 9"/>
          <p:cNvSpPr txBox="1">
            <a:spLocks noChangeArrowheads="1"/>
          </p:cNvSpPr>
          <p:nvPr/>
        </p:nvSpPr>
        <p:spPr bwMode="auto">
          <a:xfrm>
            <a:off x="6172200" y="3581400"/>
            <a:ext cx="1219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</a:rPr>
              <a:t>无数</a:t>
            </a:r>
          </a:p>
        </p:txBody>
      </p:sp>
      <p:sp>
        <p:nvSpPr>
          <p:cNvPr id="31750" name="Text Box 10"/>
          <p:cNvSpPr txBox="1">
            <a:spLocks noChangeArrowheads="1"/>
          </p:cNvSpPr>
          <p:nvPr/>
        </p:nvSpPr>
        <p:spPr bwMode="auto">
          <a:xfrm>
            <a:off x="6172200" y="4800600"/>
            <a:ext cx="7191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</a:rPr>
              <a:t>一</a:t>
            </a:r>
          </a:p>
        </p:txBody>
      </p:sp>
      <p:sp>
        <p:nvSpPr>
          <p:cNvPr id="31751" name="WordArt 11"/>
          <p:cNvSpPr>
            <a:spLocks noChangeArrowheads="1" noChangeShapeType="1" noTextEdit="1"/>
          </p:cNvSpPr>
          <p:nvPr/>
        </p:nvSpPr>
        <p:spPr bwMode="auto">
          <a:xfrm>
            <a:off x="457200" y="457200"/>
            <a:ext cx="1828800" cy="1028700"/>
          </a:xfrm>
          <a:prstGeom prst="rect">
            <a:avLst/>
          </a:prstGeom>
        </p:spPr>
        <p:txBody>
          <a:bodyPr wrap="none" fromWordArt="1">
            <a:prstTxWarp prst="textCanUp">
              <a:avLst>
                <a:gd name="adj" fmla="val 85713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9525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宋体"/>
                <a:ea typeface="宋体"/>
              </a:rPr>
              <a:t>想一想：</a:t>
            </a:r>
          </a:p>
        </p:txBody>
      </p:sp>
      <p:sp>
        <p:nvSpPr>
          <p:cNvPr id="31752" name="Rectangle 12"/>
          <p:cNvSpPr>
            <a:spLocks noChangeArrowheads="1"/>
          </p:cNvSpPr>
          <p:nvPr/>
        </p:nvSpPr>
        <p:spPr bwMode="auto">
          <a:xfrm>
            <a:off x="3048000" y="762000"/>
            <a:ext cx="4876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300"/>
                </a:solidFill>
              </a:rPr>
              <a:t>从函数角度解释：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770" name="Group 2"/>
          <p:cNvGrpSpPr/>
          <p:nvPr/>
        </p:nvGrpSpPr>
        <p:grpSpPr>
          <a:xfrm>
            <a:off x="762000" y="1371600"/>
            <a:ext cx="6443663" cy="1366838"/>
            <a:chOff x="1488" y="294"/>
            <a:chExt cx="2314" cy="776"/>
          </a:xfrm>
        </p:grpSpPr>
        <p:grpSp>
          <p:nvGrpSpPr>
            <p:cNvPr id="32772" name="Group 3"/>
            <p:cNvGrpSpPr/>
            <p:nvPr/>
          </p:nvGrpSpPr>
          <p:grpSpPr>
            <a:xfrm>
              <a:off x="1488" y="294"/>
              <a:ext cx="1200" cy="776"/>
              <a:chOff x="672" y="3504"/>
              <a:chExt cx="4176" cy="528"/>
            </a:xfrm>
          </p:grpSpPr>
          <p:sp>
            <p:nvSpPr>
              <p:cNvPr id="32775" name="AutoShape 4"/>
              <p:cNvSpPr>
                <a:spLocks noChangeArrowheads="1"/>
              </p:cNvSpPr>
              <p:nvPr/>
            </p:nvSpPr>
            <p:spPr bwMode="auto">
              <a:xfrm>
                <a:off x="672" y="3504"/>
                <a:ext cx="4080" cy="528"/>
              </a:xfrm>
              <a:prstGeom prst="horizontalScroll">
                <a:avLst>
                  <a:gd name="adj" fmla="val 12500"/>
                </a:avLst>
              </a:prstGeom>
              <a:gradFill rotWithShape="0">
                <a:gsLst>
                  <a:gs pos="0">
                    <a:srgbClr val="FFEDED"/>
                  </a:gs>
                  <a:gs pos="100000">
                    <a:srgbClr val="FFFFFF"/>
                  </a:gs>
                </a:gsLst>
                <a:path path="rect">
                  <a:fillToRect r="100000" b="100000"/>
                </a:path>
              </a:gradFill>
              <a:ln w="9525">
                <a:solidFill>
                  <a:srgbClr val="000099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76" name="Text Box 5"/>
              <p:cNvSpPr txBox="1">
                <a:spLocks noChangeArrowheads="1"/>
              </p:cNvSpPr>
              <p:nvPr/>
            </p:nvSpPr>
            <p:spPr bwMode="auto">
              <a:xfrm>
                <a:off x="721" y="3554"/>
                <a:ext cx="4127" cy="14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FEDED"/>
                        </a:gs>
                        <a:gs pos="100000">
                          <a:srgbClr val="FFFFFF"/>
                        </a:gs>
                      </a:gsLst>
                      <a:path path="rect">
                        <a:fillToRect r="100000" b="10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accent2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ctr" eaLnBrk="1" hangingPunct="1"/>
                <a:endParaRPr lang="zh-CN" altLang="en-US"/>
              </a:p>
            </p:txBody>
          </p:sp>
        </p:grpSp>
        <p:sp>
          <p:nvSpPr>
            <p:cNvPr id="32773" name="Text Box 6"/>
            <p:cNvSpPr txBox="1">
              <a:spLocks noChangeArrowheads="1"/>
            </p:cNvSpPr>
            <p:nvPr/>
          </p:nvSpPr>
          <p:spPr bwMode="auto">
            <a:xfrm>
              <a:off x="1526" y="480"/>
              <a:ext cx="1210" cy="3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3600" b="1">
                  <a:solidFill>
                    <a:srgbClr val="FF0000"/>
                  </a:solidFill>
                  <a:latin typeface="Times New Roman" pitchFamily="18" charset="0"/>
                  <a:ea typeface="隶书" pitchFamily="49" charset="-122"/>
                </a:rPr>
                <a:t>作业</a:t>
              </a:r>
              <a:endParaRPr lang="zh-CN" altLang="en-US" sz="3600"/>
            </a:p>
          </p:txBody>
        </p:sp>
        <p:pic>
          <p:nvPicPr>
            <p:cNvPr id="32774" name="Picture 7" descr="qz_1rejo[1]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688" y="316"/>
              <a:ext cx="1114" cy="6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2771" name="Rectangle 8"/>
          <p:cNvSpPr>
            <a:spLocks noChangeArrowheads="1"/>
          </p:cNvSpPr>
          <p:nvPr/>
        </p:nvSpPr>
        <p:spPr bwMode="auto">
          <a:xfrm>
            <a:off x="381000" y="4267200"/>
            <a:ext cx="8208963" cy="701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tx2"/>
                </a:solidFill>
              </a:rPr>
              <a:t>课本</a:t>
            </a:r>
            <a:r>
              <a:rPr lang="en-US" altLang="zh-CN" sz="4000" b="1">
                <a:solidFill>
                  <a:schemeClr val="tx2"/>
                </a:solidFill>
              </a:rPr>
              <a:t>:</a:t>
            </a:r>
            <a:endParaRPr lang="zh-CN" altLang="en-US" sz="40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794" name="Picture 2" descr="Img20953597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495800" y="0"/>
            <a:ext cx="48545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5" name="Picture 3" descr="花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4138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6" name="WordArt 4"/>
          <p:cNvSpPr>
            <a:spLocks noChangeArrowheads="1" noChangeShapeType="1" noTextEdit="1"/>
          </p:cNvSpPr>
          <p:nvPr/>
        </p:nvSpPr>
        <p:spPr bwMode="auto">
          <a:xfrm>
            <a:off x="1600200" y="3068638"/>
            <a:ext cx="3259138" cy="2265362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4400" b="1" kern="1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/>
                  </a:outerShdw>
                </a:effectLst>
                <a:latin typeface="华文行楷"/>
                <a:ea typeface="华文行楷"/>
              </a:rPr>
              <a:t>再见</a:t>
            </a:r>
          </a:p>
        </p:txBody>
      </p:sp>
    </p:spTree>
  </p:cSld>
  <p:clrMapOvr>
    <a:masterClrMapping/>
  </p:clrMapOvr>
  <p:transition>
    <p:split orient="vert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https://d.book118.com/357161064156006046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7">
      <vt:lpstr>Arial</vt:lpstr>
      <vt:lpstr>Calibri</vt:lpstr>
      <vt:lpstr>宋体</vt:lpstr>
      <vt:lpstr>华文中宋</vt:lpstr>
      <vt:lpstr>微软雅黑</vt:lpstr>
      <vt:lpstr>华文新魏</vt:lpstr>
      <vt:lpstr>Book Antiqua</vt:lpstr>
      <vt:lpstr>Arial Unicode MS</vt:lpstr>
      <vt:lpstr>Wingdings</vt:lpstr>
      <vt:lpstr>Times New Roman</vt:lpstr>
      <vt:lpstr>隶书</vt:lpstr>
      <vt:lpstr>BatangChe</vt:lpstr>
      <vt:lpstr>Tahoma</vt:lpstr>
      <vt:lpstr>华文行楷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x+y=5这是什么？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2024-09-22T04:53:22.315</cp:lastPrinted>
  <dcterms:created xsi:type="dcterms:W3CDTF">2024-09-21T20:53:22Z</dcterms:created>
  <dcterms:modified xsi:type="dcterms:W3CDTF">2024-09-21T20:53:24Z</dcterms:modified>
</cp:coreProperties>
</file>