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75B12F9-1073-4C20-87C9-20DF8F6CA8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6A5E7B-C7A5-4E7B-AE0E-5A7AF6F43F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023F4B0-253E-4EA3-A936-B82C4CA5AE4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E14E56B-EE8A-427D-85A3-FBB1BBA956D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9D32705-F3A1-4D8C-B626-05CBC5F28E3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ED00E07-6871-471A-B383-E2667064F5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D8BC481-5403-4EA5-9F67-A171F8B8749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1E7A137-413F-4285-B09F-91B5C3AACBB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519B3D-3E32-44BA-ADD5-49357C7748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F8D6AF9-73B0-4F67-BED0-16A74E220ED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60F513C-7A18-4E1E-8704-C1F788426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8002005046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01821" y="1505581"/>
            <a:ext cx="1059395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AF57"/>
                </a:solidFill>
                <a:latin typeface="Microsoft Yahei"/>
                <a:ea typeface="Microsoft Yahei"/>
                <a:cs typeface="Microsoft Yahei"/>
              </a:rPr>
              <a:t>幼师实习准备总结</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实习背景与目的</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实习前准备工作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实习期间工作表现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实习收获与成长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反思与展望</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solidFill>
                <a:latin typeface="Microsoft Yahei"/>
                <a:ea typeface="Microsoft Yahei"/>
                <a:cs typeface="Microsoft Yahei"/>
              </a:rPr>
              <a:t>目</a:t>
            </a:r>
          </a:p>
          <a:p>
            <a:pPr algn="ctr">
              <a:lnSpc>
                <a:spcPct val="125000"/>
              </a:lnSpc>
            </a:pPr>
            <a:r>
              <a:rPr lang="en-US" sz="7650" b="1">
                <a:solidFill>
                  <a:srgbClr val="FFFFFF"/>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01</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实习背景与目的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教育行业发展趋势</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随着国家对教育事业的重视和投入增加，教育行业持续蓬勃发展，对于幼师的需求也逐渐增大。</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幼儿园教育现状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幼儿园教育作为孩子成长的关键时期，对于幼师的专业素养和教育方法有着更高的要求。</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个人职业规划</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选择幼师作为职业发展方向，希望通过实习更好地了解这一行业，为未来的职业发展打下基础。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实习背景介绍</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通过实习，可以将所学的理论知识与实践相结合，提升教育实践能力，更好地掌握幼儿教育的方法和技巧。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提升教育实践能力</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实习过程中可以深入了解幼儿园的运作流程和管理模式，为今后独立工作做好准备。</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了解幼儿园运作流程</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与同事、家长和孩子建立良好的关系，拓展人际关系网络，有利于未来职业发展和个人成长。</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拓展人际关系网络</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实习目的和意义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实习单位及岗位概述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实习单位介绍</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本次实习所在的幼儿园是一所具有丰富教育资源和先进教育理念的学校，注重培养孩子的综合素质和创新能力。</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实习岗位描述</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在实习期间，主要担任助理教师的角色，协助主班老师进行日常教学工作，包括课程设计、课堂管理、学生辅导等。同时，也参与幼儿园的各类活动和家长沟通工作。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02</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实习前准备工作</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掌握幼儿发展心理学、教育学等基础理论，了解幼儿成长规律和教育原则。</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学习幼儿教育理论</a:t>
            </a:r>
          </a:p>
        </p:txBody>
      </p:sp>
      <p:pic>
        <p:nvPicPr>
          <p:cNvPr id="5" name="Picture 5"/>
          <p:cNvPicPr>
            <a:picLocks noChangeAspect="1"/>
          </p:cNvPicPr>
          <p:nvPr/>
        </p:nvPicPr>
        <p:blipFill>
          <a:blip r:embed="rId2"/>
          <a:srcRect l="16792" r="16792"/>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熟悉幼儿园各类教学方法和技巧，如故事讲述、游戏设计、手工制作等。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提升教育教学技能</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加强音乐、舞蹈、美术等方面的艺术修养，以更好地引导幼儿进行艺术活动和审美体验。</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培养艺术素养</a:t>
            </a:r>
          </a:p>
        </p:txBody>
      </p:sp>
      <p:sp>
        <p:nvSpPr>
          <p:cNvPr id="10" name="AutoShape 10"/>
          <p:cNvSpPr/>
          <p:nvPr/>
        </p:nvSpPr>
        <p:spPr>
          <a:xfrm>
            <a:off x="763829" y="3237602"/>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知识储备与技能提升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深入了解实习所在年龄段的幼儿生理、心理发展特点，以便更好地理解和关心他们。</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研究幼儿年龄特点</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分析幼儿行为表现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15" name="Picture 15"/>
          <p:cNvPicPr>
            <a:picLocks noChangeAspect="1"/>
          </p:cNvPicPr>
          <p:nvPr/>
        </p:nvPicPr>
        <p:blipFill>
          <a:blip r:embed="rId3"/>
          <a:srcRect l="16675" r="1667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掌握幼儿教育目标</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20" name="Picture 20"/>
          <p:cNvPicPr>
            <a:picLocks noChangeAspect="1"/>
          </p:cNvPicPr>
          <p:nvPr/>
        </p:nvPicPr>
        <p:blipFill>
          <a:blip r:embed="rId4"/>
          <a:srcRect l="9667" r="9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学习观察和分析幼儿行为的方法，以发现他们的兴趣、需求和问题。</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熟悉幼儿园教育目标及课程要求，以便有针对性地开展教育教学活动。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了解幼儿特点及教育需求</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了解幼儿园工作流程</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向幼儿园老师请教日常工作流程，包括教学计划制定、活动组织、家园沟通等方面的内容，以便更好地融入工作。</a:t>
            </a:r>
          </a:p>
        </p:txBody>
      </p:sp>
      <p:sp>
        <p:nvSpPr>
          <p:cNvPr id="8" name="AutoShape 8"/>
          <p:cNvSpPr/>
          <p:nvPr/>
        </p:nvSpPr>
        <p:spPr>
          <a:xfrm>
            <a:off x="4935912" y="181958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参观幼儿园环境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提前参观实习所在的幼儿园，了解园所设施、布局及安全要求。</a:t>
            </a:r>
          </a:p>
        </p:txBody>
      </p:sp>
      <p:sp>
        <p:nvSpPr>
          <p:cNvPr id="12" name="AutoShape 12"/>
          <p:cNvSpPr/>
          <p:nvPr/>
        </p:nvSpPr>
        <p:spPr>
          <a:xfrm>
            <a:off x="4935912" y="3457771"/>
            <a:ext cx="993758" cy="99375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学习幼儿园规章制度</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认真阅读并理解幼儿园的各类规章制度，如作息制度、卫生保健制度、安全制度等。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6FFF4"/>
                  </a:solidFill>
                  <a:latin typeface="Calibri"/>
                  <a:ea typeface="+mn-ea"/>
                  <a:cs typeface="+mn-cs"/>
                </a:defRPr>
              </a:lvl1pPr>
              <a:lvl2pPr marL="457200" algn="l" defTabSz="914400" rtl="0" eaLnBrk="1" latinLnBrk="0" hangingPunct="1">
                <a:defRPr sz="1800" kern="1200">
                  <a:solidFill>
                    <a:srgbClr val="F6FFF4"/>
                  </a:solidFill>
                  <a:latin typeface="Calibri"/>
                  <a:ea typeface="+mn-ea"/>
                  <a:cs typeface="+mn-cs"/>
                </a:defRPr>
              </a:lvl2pPr>
              <a:lvl3pPr marL="914400" algn="l" defTabSz="914400" rtl="0" eaLnBrk="1" latinLnBrk="0" hangingPunct="1">
                <a:defRPr sz="1800" kern="1200">
                  <a:solidFill>
                    <a:srgbClr val="F6FFF4"/>
                  </a:solidFill>
                  <a:latin typeface="Calibri"/>
                  <a:ea typeface="+mn-ea"/>
                  <a:cs typeface="+mn-cs"/>
                </a:defRPr>
              </a:lvl3pPr>
              <a:lvl4pPr marL="1371600" algn="l" defTabSz="914400" rtl="0" eaLnBrk="1" latinLnBrk="0" hangingPunct="1">
                <a:defRPr sz="1800" kern="1200">
                  <a:solidFill>
                    <a:srgbClr val="F6FFF4"/>
                  </a:solidFill>
                  <a:latin typeface="Calibri"/>
                  <a:ea typeface="+mn-ea"/>
                  <a:cs typeface="+mn-cs"/>
                </a:defRPr>
              </a:lvl4pPr>
              <a:lvl5pPr marL="1828800" algn="l" defTabSz="914400" rtl="0" eaLnBrk="1" latinLnBrk="0" hangingPunct="1">
                <a:defRPr sz="1800" kern="1200">
                  <a:solidFill>
                    <a:srgbClr val="F6FFF4"/>
                  </a:solidFill>
                  <a:latin typeface="Calibri"/>
                  <a:ea typeface="+mn-ea"/>
                  <a:cs typeface="+mn-cs"/>
                </a:defRPr>
              </a:lvl5pPr>
              <a:lvl6pPr marL="2286000" algn="l" defTabSz="914400" rtl="0" eaLnBrk="1" latinLnBrk="0" hangingPunct="1">
                <a:defRPr sz="1800" kern="1200">
                  <a:solidFill>
                    <a:srgbClr val="F6FFF4"/>
                  </a:solidFill>
                  <a:latin typeface="Calibri"/>
                  <a:ea typeface="+mn-ea"/>
                  <a:cs typeface="+mn-cs"/>
                </a:defRPr>
              </a:lvl6pPr>
              <a:lvl7pPr marL="2743200" algn="l" defTabSz="914400" rtl="0" eaLnBrk="1" latinLnBrk="0" hangingPunct="1">
                <a:defRPr sz="1800" kern="1200">
                  <a:solidFill>
                    <a:srgbClr val="F6FFF4"/>
                  </a:solidFill>
                  <a:latin typeface="Calibri"/>
                  <a:ea typeface="+mn-ea"/>
                  <a:cs typeface="+mn-cs"/>
                </a:defRPr>
              </a:lvl7pPr>
              <a:lvl8pPr marL="3200400" algn="l" defTabSz="914400" rtl="0" eaLnBrk="1" latinLnBrk="0" hangingPunct="1">
                <a:defRPr sz="1800" kern="1200">
                  <a:solidFill>
                    <a:srgbClr val="F6FFF4"/>
                  </a:solidFill>
                  <a:latin typeface="Calibri"/>
                  <a:ea typeface="+mn-ea"/>
                  <a:cs typeface="+mn-cs"/>
                </a:defRPr>
              </a:lvl8pPr>
              <a:lvl9pPr marL="3657600" algn="l" defTabSz="914400" rtl="0" eaLnBrk="1" latinLnBrk="0" hangingPunct="1">
                <a:defRPr sz="1800" kern="1200">
                  <a:solidFill>
                    <a:srgbClr val="F6FFF4"/>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熟悉幼儿园环境与规章制度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01317" y="1367784"/>
            <a:ext cx="7680985"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rgbClr val="00AF57"/>
                </a:solidFill>
                <a:latin typeface="Microsoft Yahei"/>
                <a:ea typeface="Microsoft Yahei"/>
                <a:cs typeface="Microsoft Yahei"/>
              </a:rPr>
              <a:t>03</a:t>
            </a:r>
          </a:p>
        </p:txBody>
      </p:sp>
      <p:sp>
        <p:nvSpPr>
          <p:cNvPr id="3" name="TextBox 3"/>
          <p:cNvSpPr txBox="1"/>
          <p:nvPr/>
        </p:nvSpPr>
        <p:spPr>
          <a:xfrm>
            <a:off x="501317" y="3039024"/>
            <a:ext cx="9429750"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rgbClr val="00AF57"/>
                </a:solidFill>
                <a:latin typeface="Microsoft Yahei"/>
                <a:ea typeface="Microsoft Yahei"/>
                <a:cs typeface="Microsoft Yahei"/>
              </a:rPr>
              <a:t>实习期间工作表现</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https://d.book118.com/358002005046006027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65</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2024-09-05T04:07:04.791</cp:lastPrinted>
  <dcterms:created xsi:type="dcterms:W3CDTF">2024-09-04T20:07:04Z</dcterms:created>
  <dcterms:modified xsi:type="dcterms:W3CDTF">2024-09-04T20:07:06Z</dcterms:modified>
</cp:coreProperties>
</file>