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D32554-DB7C-43A1-83E6-B52C51819D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C908C0-E903-4747-ADF3-BCD637721B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36DBA0-2D4B-48B8-8D84-879BF9195A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2174B5-FFC4-4384-BE5D-882BAEF16E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D2E610-9B62-4798-919E-1A232BCF34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9BF3BE-B01A-41A2-AD73-3BA12ED1A3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8BD250-E4A4-436D-A18F-F592CD4C2A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5464E1-9A5A-46CC-9FED-3C6C050BB8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5905BA-A894-4ED3-8499-0C3B5EF1D5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DA4EDF-A0DE-4828-84A9-65F04922A3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1C6BD7-071D-4AD5-AACF-582CCE8020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0305512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风险评估方法和技术方案介绍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风险评估基本概念与意义</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定量风险评估方法</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定性风险评估方法</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技术方案选择与优化</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风险评估工具与技术应用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风险评估实践挑战与对策</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风险评估基本概念与意义</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197" b="8197"/>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风险评估定义及作用</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风险评估是对信息资产面临的威胁、存在的弱点、造成的影响，以及三者综合作用而带来风险的可能性的评估。</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风险评估作为信息安全管理的重要环节，其作用是识别组织面临的各种风险，评估风险可能带来的危害和影响，为制定风险应对措施提供依据。</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技术风险</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因技术缺陷或漏洞导致的风险，如系统安全漏洞、网络攻击等。这类风险具有高度的专业性和隐蔽性。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管理风险</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因管理不善或制度缺陷导致的风险，如内部人员违规操作、信息泄露等。这类风险具有较大的可控性和可预防性。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环境风险</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因外部环境变化导致的风险，如政策法规调整、自然灾害等。这类风险具有较大的不确定性和难以预测性。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常见风险类型与特点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监督和检查</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对风险评估和应对措施的执行情况进行监督和检查，确保风险得到有效控制。</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制定风险应对措施</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根据风险评估结果，制定相应的风险应对措施，如风险规避、风险降低、风险转移等。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分析风险</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对识别出的风险进行分析，评估其可能性和影响程度。</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确定评估目标和范围</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明确评估的对象、目的和范围，为后续评估工作提供指导。</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识别风险</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通过各种手段和方法，识别出组织面临的各种风险。</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风险评估流程概述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定量风险评估方法</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概率风险评估法</a:t>
              </a:r>
            </a:p>
          </p:txBody>
        </p:sp>
      </p:grpSp>
      <p:sp>
        <p:nvSpPr>
          <p:cNvPr id="29" name="TextBox 29"/>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原理</a:t>
            </a:r>
          </a:p>
        </p:txBody>
      </p:sp>
      <p:sp>
        <p:nvSpPr>
          <p:cNvPr id="30" name="TextBox 30"/>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通过分析和计算系统或项目中各种可能事件的发生概率，以及这些事件对系统或项目目标的影响程度，来评估系统或项目的风险水平。</a:t>
            </a:r>
          </a:p>
        </p:txBody>
      </p:sp>
      <p:sp>
        <p:nvSpPr>
          <p:cNvPr id="31" name="TextBox 31"/>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优点</a:t>
            </a:r>
          </a:p>
        </p:txBody>
      </p:sp>
      <p:sp>
        <p:nvSpPr>
          <p:cNvPr id="32" name="TextBox 32"/>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能够综合考虑多种风险因素，提供相对准确的风险评估结果。</a:t>
            </a:r>
          </a:p>
        </p:txBody>
      </p:sp>
      <p:sp>
        <p:nvSpPr>
          <p:cNvPr id="33" name="TextBox 33"/>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应用范围</a:t>
            </a:r>
          </a:p>
        </p:txBody>
      </p:sp>
      <p:sp>
        <p:nvSpPr>
          <p:cNvPr id="34" name="TextBox 34"/>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适用于具有多种可能结果，且每种结果发生概率可预测的系统或项目风险评估。</a:t>
            </a:r>
          </a:p>
        </p:txBody>
      </p:sp>
      <p:sp>
        <p:nvSpPr>
          <p:cNvPr id="35" name="TextBox 35"/>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缺点</a:t>
            </a:r>
          </a:p>
        </p:txBody>
      </p:sp>
      <p:sp>
        <p:nvSpPr>
          <p:cNvPr id="36" name="TextBox 36"/>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需要大量的数据支持，计算过程复杂，对评估人员的专业素质要求较高。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9460" r="19460"/>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通过对系统或项目中可能发生的故障进行层层分解，找出导致故障发生的根本原因，从而评估系统或项目的风险水平。</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原理</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适用于对系统或项目的可靠性、安全性要求较高的领域，如航空航天、核能等。</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应用范围</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能够直观地展示故障发生的逻辑关系和原因，有助于找出系统或项目的薄弱环节。</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优点</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需要对系统或项目有深入的了解，分解过程可能较为繁琐。</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缺点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故障树分析法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事件树分析法</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原理</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从某一初始事件出发，分析其在不同条件下可能引发的一系列后续事件，从而评估系统或项目的风险水平。</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应用范围</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适用于对系统或项目的运行过程进行动态分析，预测可能发生的各种情况。</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优点</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能够展示事件之间的逻辑关系和演变过程，有助于制定针对性的风险控制措施。</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缺点</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需要对系统或项目的运行过程有全面的了解，分析过程可能较为复杂。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原理</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应用范围</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优点</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缺点</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蒙特卡罗模拟法</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适用于具有大量不确定因素，且难以用解析方法求解的系统或项目风险评估。</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能够处理多种不确定因素，提供丰富的模拟结果，有助于了解系统或项目的风险分布情况。</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需要大量的计算资源支持，模拟过程可能较长，且结果受随机数生成技术的影响较大。</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通过随机数生成技术，模拟系统或项目中各种不确定因素的变化情况，从而评估系统或项目的风险水平。</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定性风险评估方法</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33" r="2383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833" r="1283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原理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应用范围</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优点</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缺点</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安全检查表法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通过事先编制好的安全检查表，对系统或设备进行检查，以识别和评估潜在的风险。</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简单易行，便于操作，能够快速识别出主要风险。</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适用于各类系统、设备、设施等的安全检查，特别是针对已知风险因素的识别。</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依赖于检查表的编制质量，可能无法识别出未知风险。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在项目或系统实施前，对其可能存在的危险性进行预先分析，以评估其潜在风险。</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原理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适用于新项目、新系统或变更项目的风险评估。</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应用范围</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能够在项目实施前识别出潜在风险，避免或减少风险事故的发生。</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优点</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需要较高的专业知识和经验，分析过程可能较为复杂。</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缺点</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预先危险性分析法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通过分析系统或设备的故障模式及其产生的影响，来评估其潜在风险。</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原理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应用范围</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优点</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缺点</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适用于复杂系统、设备或产品的风险评估，特别是针对安全性要求较高的场合。</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能够系统地识别和分析各种故障模式及其影响，有助于制定有效的风险控制措施。</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分析过程较为复杂，需要较高的专业知识和经验。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故障模式与影响分析法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92949"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361408"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16169" y="2771013"/>
            <a:ext cx="724567" cy="72523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898202"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766661"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21327" y="2771013"/>
            <a:ext cx="724567" cy="72523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8" name="AutoShape 8"/>
          <p:cNvSpPr/>
          <p:nvPr/>
        </p:nvSpPr>
        <p:spPr>
          <a:xfrm>
            <a:off x="6293548"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61913"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916674" y="2771013"/>
            <a:ext cx="724567" cy="72523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11" name="AutoShape 11"/>
          <p:cNvSpPr/>
          <p:nvPr/>
        </p:nvSpPr>
        <p:spPr>
          <a:xfrm>
            <a:off x="8698802"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567166"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321927" y="2771013"/>
            <a:ext cx="724567" cy="72523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492031"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01</a:t>
            </a:r>
          </a:p>
        </p:txBody>
      </p:sp>
      <p:sp>
        <p:nvSpPr>
          <p:cNvPr id="15" name="TextBox 15"/>
          <p:cNvSpPr txBox="1"/>
          <p:nvPr/>
        </p:nvSpPr>
        <p:spPr>
          <a:xfrm>
            <a:off x="3885914"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02</a:t>
            </a:r>
          </a:p>
        </p:txBody>
      </p:sp>
      <p:sp>
        <p:nvSpPr>
          <p:cNvPr id="16" name="TextBox 16"/>
          <p:cNvSpPr txBox="1"/>
          <p:nvPr/>
        </p:nvSpPr>
        <p:spPr>
          <a:xfrm>
            <a:off x="6274498"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03</a:t>
            </a:r>
          </a:p>
        </p:txBody>
      </p:sp>
      <p:sp>
        <p:nvSpPr>
          <p:cNvPr id="17" name="TextBox 17"/>
          <p:cNvSpPr txBox="1"/>
          <p:nvPr/>
        </p:nvSpPr>
        <p:spPr>
          <a:xfrm>
            <a:off x="8689277"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04</a:t>
            </a:r>
          </a:p>
        </p:txBody>
      </p:sp>
      <p:sp>
        <p:nvSpPr>
          <p:cNvPr id="18" name="TextBox 18"/>
          <p:cNvSpPr txBox="1"/>
          <p:nvPr/>
        </p:nvSpPr>
        <p:spPr>
          <a:xfrm>
            <a:off x="1348692"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原理</a:t>
            </a:r>
          </a:p>
        </p:txBody>
      </p:sp>
      <p:sp>
        <p:nvSpPr>
          <p:cNvPr id="19" name="TextBox 19"/>
          <p:cNvSpPr txBox="1"/>
          <p:nvPr/>
        </p:nvSpPr>
        <p:spPr>
          <a:xfrm>
            <a:off x="15394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通过分析系统或设备在偏离正常操作条件时可能发生的危险和可操作性问题，来评估其潜在风险。</a:t>
            </a:r>
          </a:p>
        </p:txBody>
      </p:sp>
      <p:sp>
        <p:nvSpPr>
          <p:cNvPr id="20" name="TextBox 20"/>
          <p:cNvSpPr txBox="1"/>
          <p:nvPr/>
        </p:nvSpPr>
        <p:spPr>
          <a:xfrm>
            <a:off x="3753945"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应用范围</a:t>
            </a:r>
          </a:p>
        </p:txBody>
      </p:sp>
      <p:sp>
        <p:nvSpPr>
          <p:cNvPr id="21" name="TextBox 21"/>
          <p:cNvSpPr txBox="1"/>
          <p:nvPr/>
        </p:nvSpPr>
        <p:spPr>
          <a:xfrm>
            <a:off x="39446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适用于化工、石油、天然气等行业的系统或设备的风险评估。</a:t>
            </a:r>
          </a:p>
        </p:txBody>
      </p:sp>
      <p:sp>
        <p:nvSpPr>
          <p:cNvPr id="22" name="TextBox 22"/>
          <p:cNvSpPr txBox="1"/>
          <p:nvPr/>
        </p:nvSpPr>
        <p:spPr>
          <a:xfrm>
            <a:off x="6149292"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优点</a:t>
            </a:r>
          </a:p>
        </p:txBody>
      </p:sp>
      <p:sp>
        <p:nvSpPr>
          <p:cNvPr id="23" name="TextBox 23"/>
          <p:cNvSpPr txBox="1"/>
          <p:nvPr/>
        </p:nvSpPr>
        <p:spPr>
          <a:xfrm>
            <a:off x="63400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能够系统地识别和分析各种危险和可操作性问题，有助于制定针对性的风险控制措施。</a:t>
            </a:r>
          </a:p>
        </p:txBody>
      </p:sp>
      <p:sp>
        <p:nvSpPr>
          <p:cNvPr id="24" name="TextBox 24"/>
          <p:cNvSpPr txBox="1"/>
          <p:nvPr/>
        </p:nvSpPr>
        <p:spPr>
          <a:xfrm>
            <a:off x="8554545"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缺点</a:t>
            </a:r>
          </a:p>
        </p:txBody>
      </p:sp>
      <p:sp>
        <p:nvSpPr>
          <p:cNvPr id="25" name="TextBox 25"/>
          <p:cNvSpPr txBox="1"/>
          <p:nvPr/>
        </p:nvSpPr>
        <p:spPr>
          <a:xfrm>
            <a:off x="87452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需要较高的专业知识和经验，分析过程可能较为复杂。</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危险与可操作性研究</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https://d.book118.com/358003055120006036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2024-09-16T05:53:34.304</cp:lastPrinted>
  <dcterms:created xsi:type="dcterms:W3CDTF">2024-09-15T21:53:34Z</dcterms:created>
  <dcterms:modified xsi:type="dcterms:W3CDTF">2024-09-15T21:53:36Z</dcterms:modified>
</cp:coreProperties>
</file>