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21C598-EE1B-4B20-9B6D-69CB4440F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9B2C69-00C7-4D48-AA44-EA12B92A0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0730F0-D529-4D77-A540-68C366538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8F0F81-708F-41BF-8F5B-9D7F9375E6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35AF3E-1E00-478C-BC4D-754E0FBAAF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07E56B-3BCD-4636-9CF8-6CE2DD7F01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FDB243-5972-4FFB-A58D-2D6650A811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35046-1D60-4AC0-8F20-48673A698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67340D-EA12-4792-A44A-7A0584885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FB2B0F-95DA-4DA3-AC7B-86A63615B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DB6C09-1D0F-41D7-A10C-50C11169C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535940" y="514605"/>
            <a:ext cx="7848600" cy="696974"/>
          </a:xfrm>
          <a:prstGeom prst="rect">
            <a:avLst/>
          </a:prstGeom>
        </p:spPr>
        <p:txBody>
          <a:bodyPr wrap="square" lIns="0" tIns="0" rIns="0" bIns="0">
            <a:spAutoFit/>
          </a:bodyPr>
          <a:lstStyle>
            <a:lvl1pPr>
              <a:defRPr sz="4000" b="0" i="0">
                <a:solidFill>
                  <a:srgbClr val="808080"/>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808080"/>
                </a:solidFill>
                <a:latin typeface="宋体"/>
                <a:cs typeface="宋体"/>
              </a:defRPr>
            </a:lvl1pPr>
          </a:lstStyle>
          <a:p/>
        </p:txBody>
      </p:sp>
      <p:sp>
        <p:nvSpPr>
          <p:cNvPr id="3" name="Holder 3"/>
          <p:cNvSpPr>
            <a:spLocks noGrp="1"/>
          </p:cNvSpPr>
          <p:nvPr>
            <p:ph type="body" idx="1"/>
          </p:nvPr>
        </p:nvSpPr>
        <p:spPr/>
        <p:txBody>
          <a:bodyPr lIns="0" tIns="0" rIns="0" bIns="0"/>
          <a:lstStyle>
            <a:lvl1pPr>
              <a:defRPr sz="32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808080"/>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808080"/>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00"/>
          </a:solidFill>
        </p:spPr>
        <p:txBody>
          <a:bodyPr wrap="square" lIns="0" tIns="0" rIns="0" bIns="0" rtlCol="0"/>
          <a:lstStyle/>
          <a:p/>
        </p:txBody>
      </p:sp>
      <p:sp>
        <p:nvSpPr>
          <p:cNvPr id="2" name="Holder 2"/>
          <p:cNvSpPr>
            <a:spLocks noGrp="1"/>
          </p:cNvSpPr>
          <p:nvPr>
            <p:ph type="title"/>
          </p:nvPr>
        </p:nvSpPr>
        <p:spPr>
          <a:xfrm>
            <a:off x="3035300" y="544512"/>
            <a:ext cx="3073400" cy="635000"/>
          </a:xfrm>
          <a:prstGeom prst="rect">
            <a:avLst/>
          </a:prstGeom>
        </p:spPr>
        <p:txBody>
          <a:bodyPr wrap="square" lIns="0" tIns="0" rIns="0" bIns="0">
            <a:spAutoFit/>
          </a:bodyPr>
          <a:lstStyle>
            <a:lvl1pPr>
              <a:defRPr sz="4000" b="0" i="0">
                <a:solidFill>
                  <a:srgbClr val="808080"/>
                </a:solidFill>
                <a:latin typeface="宋体"/>
                <a:cs typeface="宋体"/>
              </a:defRPr>
            </a:lvl1pPr>
          </a:lstStyle>
          <a:p/>
        </p:txBody>
      </p:sp>
      <p:sp>
        <p:nvSpPr>
          <p:cNvPr id="3" name="Holder 3"/>
          <p:cNvSpPr>
            <a:spLocks noGrp="1"/>
          </p:cNvSpPr>
          <p:nvPr>
            <p:ph type="body" idx="1"/>
          </p:nvPr>
        </p:nvSpPr>
        <p:spPr>
          <a:xfrm>
            <a:off x="535940" y="1645920"/>
            <a:ext cx="7909559" cy="2463800"/>
          </a:xfrm>
          <a:prstGeom prst="rect">
            <a:avLst/>
          </a:prstGeom>
        </p:spPr>
        <p:txBody>
          <a:bodyPr wrap="square" lIns="0" tIns="0" rIns="0" bIns="0">
            <a:spAutoFit/>
          </a:bodyPr>
          <a:lstStyle>
            <a:lvl1pPr>
              <a:defRPr sz="32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0506512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6858000"/>
            <a:chExt cx="9144000" cy="6858000"/>
          </a:xfrm>
        </p:grpSpPr>
        <p:pic>
          <p:nvPicPr>
            <p:cNvPr id="3" name="object 3"/>
            <p:cNvPicPr/>
            <p:nvPr/>
          </p:nvPicPr>
          <p:blipFill>
            <a:blip r:embed="rId2"/>
            <a:stretch>
              <a:fillRect/>
            </a:stretch>
          </p:blipFill>
          <p:spPr>
            <a:xfrm>
              <a:off x="0" y="0"/>
              <a:ext cx="9144000" cy="6858000"/>
            </a:xfrm>
            <a:prstGeom prst="rect">
              <a:avLst/>
            </a:prstGeom>
          </p:spPr>
        </p:pic>
        <p:sp>
          <p:nvSpPr>
            <p:cNvPr id="4" name="object 4"/>
            <p:cNvSpPr/>
            <p:nvPr/>
          </p:nvSpPr>
          <p:spPr>
            <a:xfrm>
              <a:off x="5867399" y="2060574"/>
              <a:ext cx="3276600" cy="3024505"/>
            </a:xfrm>
            <a:custGeom>
              <a:rect l="l" t="t" r="r" b="b"/>
              <a:pathLst>
                <a:path w="3276600" h="3024504">
                  <a:moveTo>
                    <a:pt x="325947" y="3024187"/>
                  </a:moveTo>
                  <a:lnTo>
                    <a:pt x="277781" y="3020653"/>
                  </a:lnTo>
                  <a:lnTo>
                    <a:pt x="231809" y="3010387"/>
                  </a:lnTo>
                  <a:lnTo>
                    <a:pt x="188536" y="2993893"/>
                  </a:lnTo>
                  <a:lnTo>
                    <a:pt x="148465" y="2971675"/>
                  </a:lnTo>
                  <a:lnTo>
                    <a:pt x="112101" y="2944238"/>
                  </a:lnTo>
                  <a:lnTo>
                    <a:pt x="79949" y="2912085"/>
                  </a:lnTo>
                  <a:lnTo>
                    <a:pt x="52512" y="2875722"/>
                  </a:lnTo>
                  <a:lnTo>
                    <a:pt x="30294" y="2835651"/>
                  </a:lnTo>
                  <a:lnTo>
                    <a:pt x="13800" y="2792378"/>
                  </a:lnTo>
                  <a:lnTo>
                    <a:pt x="3534" y="2746406"/>
                  </a:lnTo>
                  <a:lnTo>
                    <a:pt x="0" y="2698240"/>
                  </a:lnTo>
                  <a:lnTo>
                    <a:pt x="0" y="325946"/>
                  </a:lnTo>
                  <a:lnTo>
                    <a:pt x="3534" y="277780"/>
                  </a:lnTo>
                  <a:lnTo>
                    <a:pt x="13800" y="231809"/>
                  </a:lnTo>
                  <a:lnTo>
                    <a:pt x="30294" y="188536"/>
                  </a:lnTo>
                  <a:lnTo>
                    <a:pt x="52511" y="148465"/>
                  </a:lnTo>
                  <a:lnTo>
                    <a:pt x="79949" y="112101"/>
                  </a:lnTo>
                  <a:lnTo>
                    <a:pt x="112101" y="79949"/>
                  </a:lnTo>
                  <a:lnTo>
                    <a:pt x="148465" y="52512"/>
                  </a:lnTo>
                  <a:lnTo>
                    <a:pt x="188535" y="30294"/>
                  </a:lnTo>
                  <a:lnTo>
                    <a:pt x="231808" y="13800"/>
                  </a:lnTo>
                  <a:lnTo>
                    <a:pt x="277780" y="3534"/>
                  </a:lnTo>
                  <a:lnTo>
                    <a:pt x="325946" y="0"/>
                  </a:lnTo>
                  <a:lnTo>
                    <a:pt x="3276600" y="0"/>
                  </a:lnTo>
                  <a:lnTo>
                    <a:pt x="3276600" y="3024187"/>
                  </a:lnTo>
                  <a:lnTo>
                    <a:pt x="325947" y="3024187"/>
                  </a:lnTo>
                  <a:close/>
                </a:path>
              </a:pathLst>
            </a:custGeom>
            <a:solidFill>
              <a:srgbClr val="000000">
                <a:alpha val="29803"/>
              </a:srgbClr>
            </a:solidFill>
          </p:spPr>
          <p:txBody>
            <a:bodyPr wrap="square" lIns="0" tIns="0" rIns="0" bIns="0" rtlCol="0"/>
            <a:lstStyle/>
            <a:p/>
          </p:txBody>
        </p:sp>
      </p:grpSp>
      <p:sp>
        <p:nvSpPr>
          <p:cNvPr id="5" name="object 5"/>
          <p:cNvSpPr txBox="1">
            <a:spLocks noGrp="1"/>
          </p:cNvSpPr>
          <p:nvPr>
            <p:ph type="title"/>
          </p:nvPr>
        </p:nvSpPr>
        <p:spPr>
          <a:xfrm>
            <a:off x="5960427" y="2394029"/>
            <a:ext cx="3454400" cy="711200"/>
          </a:xfrm>
          <a:prstGeom prst="rect">
            <a:avLst/>
          </a:prstGeom>
        </p:spPr>
        <p:txBody>
          <a:bodyPr vert="horz" wrap="square" lIns="0" tIns="12700" rIns="0" bIns="0" rtlCol="0">
            <a:spAutoFit/>
          </a:bodyPr>
          <a:lstStyle/>
          <a:p>
            <a:pPr marL="12700">
              <a:lnSpc>
                <a:spcPct val="100000"/>
              </a:lnSpc>
              <a:spcBef>
                <a:spcPts val="100"/>
              </a:spcBef>
            </a:pPr>
            <a:r>
              <a:rPr sz="4500" spc="-10">
                <a:solidFill>
                  <a:srgbClr val="000000"/>
                </a:solidFill>
              </a:rPr>
              <a:t>汽车保险理赔</a:t>
            </a:r>
            <a:endParaRPr sz="45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1700" y="515620"/>
            <a:ext cx="2260600" cy="695960"/>
          </a:xfrm>
          <a:prstGeom prst="rect">
            <a:avLst/>
          </a:prstGeom>
        </p:spPr>
        <p:txBody>
          <a:bodyPr vert="horz" wrap="square" lIns="0" tIns="12700" rIns="0" bIns="0" rtlCol="0">
            <a:spAutoFit/>
          </a:bodyPr>
          <a:lstStyle/>
          <a:p>
            <a:pPr marL="12700">
              <a:lnSpc>
                <a:spcPct val="100000"/>
              </a:lnSpc>
              <a:spcBef>
                <a:spcPts val="100"/>
              </a:spcBef>
            </a:pPr>
            <a:r>
              <a:rPr sz="4400" spc="-15"/>
              <a:t>内容介绍</a:t>
            </a:r>
            <a:endParaRPr sz="4400"/>
          </a:p>
        </p:txBody>
      </p:sp>
      <p:sp>
        <p:nvSpPr>
          <p:cNvPr id="3" name="object 3"/>
          <p:cNvSpPr txBox="1"/>
          <p:nvPr/>
        </p:nvSpPr>
        <p:spPr>
          <a:xfrm>
            <a:off x="1595993" y="1524458"/>
            <a:ext cx="5715000" cy="2366645"/>
          </a:xfrm>
          <a:prstGeom prst="rect">
            <a:avLst/>
          </a:prstGeom>
        </p:spPr>
        <p:txBody>
          <a:bodyPr vert="horz" wrap="square" lIns="0" tIns="109855" rIns="0" bIns="0" rtlCol="0">
            <a:spAutoFit/>
          </a:bodyPr>
          <a:lstStyle/>
          <a:p>
            <a:pPr marL="12700">
              <a:lnSpc>
                <a:spcPct val="100000"/>
              </a:lnSpc>
              <a:spcBef>
                <a:spcPts val="865"/>
              </a:spcBef>
            </a:pPr>
            <a:r>
              <a:rPr sz="3200" spc="-5">
                <a:solidFill>
                  <a:srgbClr val="FFFFFF"/>
                </a:solidFill>
                <a:latin typeface="宋体"/>
                <a:cs typeface="宋体"/>
              </a:rPr>
              <a:t>一、汽车保险理赔流程简介</a:t>
            </a:r>
            <a:endParaRPr sz="3200">
              <a:latin typeface="宋体"/>
              <a:cs typeface="宋体"/>
            </a:endParaRPr>
          </a:p>
          <a:p>
            <a:pPr marL="12700" marR="5080" algn="just">
              <a:lnSpc>
                <a:spcPct val="120000"/>
              </a:lnSpc>
            </a:pPr>
            <a:r>
              <a:rPr sz="3200" spc="-5">
                <a:solidFill>
                  <a:srgbClr val="FFFFFF"/>
                </a:solidFill>
                <a:latin typeface="宋体"/>
                <a:cs typeface="宋体"/>
              </a:rPr>
              <a:t>二、汽车保险理赔中常见的问题三、保险公司不负责赔偿的情形四、汽车保险购买技巧</a:t>
            </a:r>
            <a:endParaRPr sz="32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79475" y="460375"/>
            <a:ext cx="6121400" cy="635000"/>
          </a:xfrm>
          <a:prstGeom prst="rect">
            <a:avLst/>
          </a:prstGeom>
        </p:spPr>
        <p:txBody>
          <a:bodyPr vert="horz" wrap="square" lIns="0" tIns="12700" rIns="0" bIns="0" rtlCol="0">
            <a:spAutoFit/>
          </a:bodyPr>
          <a:lstStyle/>
          <a:p>
            <a:pPr marL="12700">
              <a:lnSpc>
                <a:spcPct val="100000"/>
              </a:lnSpc>
              <a:spcBef>
                <a:spcPts val="100"/>
              </a:spcBef>
            </a:pPr>
            <a:r>
              <a:rPr spc="-5"/>
              <a:t>一、汽车保险理赔流程简介</a:t>
            </a:r>
          </a:p>
        </p:txBody>
      </p:sp>
      <p:sp>
        <p:nvSpPr>
          <p:cNvPr id="3" name="object 3"/>
          <p:cNvSpPr txBox="1"/>
          <p:nvPr/>
        </p:nvSpPr>
        <p:spPr>
          <a:xfrm>
            <a:off x="535940" y="1645920"/>
            <a:ext cx="7747000" cy="1976120"/>
          </a:xfrm>
          <a:prstGeom prst="rect">
            <a:avLst/>
          </a:prstGeom>
        </p:spPr>
        <p:txBody>
          <a:bodyPr vert="horz" wrap="square" lIns="0" tIns="12700" rIns="0" bIns="0" rtlCol="0">
            <a:spAutoFit/>
          </a:bodyPr>
          <a:lstStyle/>
          <a:p>
            <a:pPr marL="355600" marR="5080" indent="-342900" algn="just">
              <a:lnSpc>
                <a:spcPct val="100000"/>
              </a:lnSpc>
              <a:spcBef>
                <a:spcPts val="100"/>
              </a:spcBef>
            </a:pPr>
            <a:r>
              <a:rPr sz="3200" spc="-5">
                <a:solidFill>
                  <a:srgbClr val="FFFFFF"/>
                </a:solidFill>
                <a:latin typeface="宋体"/>
                <a:cs typeface="宋体"/>
              </a:rPr>
              <a:t>对于车主来说，发生事故后和保险公司打交道是再寻常不过的事了。可大部分车主都不太熟悉保险条款及理赔程序，这为自己的理赔带来了很多的不便和困难。</a:t>
            </a:r>
            <a:endParaRPr sz="32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87475" y="460375"/>
            <a:ext cx="5105400" cy="635000"/>
          </a:xfrm>
          <a:prstGeom prst="rect">
            <a:avLst/>
          </a:prstGeom>
        </p:spPr>
        <p:txBody>
          <a:bodyPr vert="horz" wrap="square" lIns="0" tIns="12700" rIns="0" bIns="0" rtlCol="0">
            <a:spAutoFit/>
          </a:bodyPr>
          <a:lstStyle/>
          <a:p>
            <a:pPr marL="12700">
              <a:lnSpc>
                <a:spcPct val="100000"/>
              </a:lnSpc>
              <a:spcBef>
                <a:spcPts val="100"/>
              </a:spcBef>
            </a:pPr>
            <a:r>
              <a:rPr spc="-5"/>
              <a:t>第一步：明确所负责任</a:t>
            </a:r>
          </a:p>
        </p:txBody>
      </p:sp>
      <p:sp>
        <p:nvSpPr>
          <p:cNvPr id="3" name="object 3"/>
          <p:cNvSpPr txBox="1"/>
          <p:nvPr/>
        </p:nvSpPr>
        <p:spPr>
          <a:xfrm>
            <a:off x="535940" y="1645920"/>
            <a:ext cx="8153400" cy="2171700"/>
          </a:xfrm>
          <a:prstGeom prst="rect">
            <a:avLst/>
          </a:prstGeom>
        </p:spPr>
        <p:txBody>
          <a:bodyPr vert="horz" wrap="square" lIns="0" tIns="12700" rIns="0" bIns="0" rtlCol="0">
            <a:spAutoFit/>
          </a:bodyPr>
          <a:lstStyle/>
          <a:p>
            <a:pPr marL="12700">
              <a:lnSpc>
                <a:spcPct val="100000"/>
              </a:lnSpc>
              <a:spcBef>
                <a:spcPts val="100"/>
              </a:spcBef>
            </a:pPr>
            <a:r>
              <a:rPr sz="3200" spc="-5">
                <a:solidFill>
                  <a:srgbClr val="FFFFFF"/>
                </a:solidFill>
                <a:latin typeface="宋体"/>
                <a:cs typeface="宋体"/>
              </a:rPr>
              <a:t>以撞车事故索赔为例说明索赔程序</a:t>
            </a:r>
            <a:endParaRPr sz="3200">
              <a:latin typeface="宋体"/>
              <a:cs typeface="宋体"/>
            </a:endParaRPr>
          </a:p>
          <a:p>
            <a:pPr>
              <a:lnSpc>
                <a:spcPct val="100000"/>
              </a:lnSpc>
              <a:spcBef>
                <a:spcPts val="55"/>
              </a:spcBef>
            </a:pPr>
            <a:endParaRPr sz="4150">
              <a:latin typeface="宋体"/>
              <a:cs typeface="宋体"/>
            </a:endParaRPr>
          </a:p>
          <a:p>
            <a:pPr marL="355600" marR="5080" indent="-342900">
              <a:lnSpc>
                <a:spcPct val="100000"/>
              </a:lnSpc>
            </a:pPr>
            <a:r>
              <a:rPr sz="3200" spc="-5">
                <a:solidFill>
                  <a:srgbClr val="FFFFFF"/>
                </a:solidFill>
                <a:latin typeface="宋体"/>
                <a:cs typeface="宋体"/>
              </a:rPr>
              <a:t>撞车以后，最好先明确在事故中负不负责任，</a:t>
            </a:r>
            <a:r>
              <a:rPr sz="3200" spc="-10">
                <a:solidFill>
                  <a:srgbClr val="FFFFFF"/>
                </a:solidFill>
                <a:latin typeface="宋体"/>
                <a:cs typeface="宋体"/>
              </a:rPr>
              <a:t>再向保险公司报案。</a:t>
            </a:r>
            <a:endParaRPr sz="32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第二步：报案</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a:lnSpc>
                <a:spcPts val="3745"/>
              </a:lnSpc>
              <a:spcBef>
                <a:spcPts val="100"/>
              </a:spcBef>
            </a:pPr>
            <a:r>
              <a:rPr spc="-5"/>
              <a:t>在报案时，要做的事有：</a:t>
            </a:r>
          </a:p>
          <a:p>
            <a:pPr marL="355600">
              <a:lnSpc>
                <a:spcPts val="3745"/>
              </a:lnSpc>
            </a:pPr>
            <a:r>
              <a:rPr>
                <a:latin typeface="Arial"/>
                <a:cs typeface="Arial"/>
              </a:rPr>
              <a:t>1</a:t>
            </a:r>
            <a:r>
              <a:rPr spc="-5"/>
              <a:t>、带上保险单、行驶证和驾驶证。</a:t>
            </a:r>
          </a:p>
          <a:p>
            <a:pPr marL="355600">
              <a:lnSpc>
                <a:spcPct val="100000"/>
              </a:lnSpc>
            </a:pPr>
            <a:r>
              <a:rPr>
                <a:latin typeface="Arial"/>
                <a:cs typeface="Arial"/>
              </a:rPr>
              <a:t>2</a:t>
            </a:r>
            <a:r>
              <a:rPr spc="-5"/>
              <a:t>、开上您及对方的车到您的保险公司。</a:t>
            </a:r>
          </a:p>
          <a:p>
            <a:pPr marL="355600" marR="5080">
              <a:lnSpc>
                <a:spcPct val="100000"/>
              </a:lnSpc>
            </a:pPr>
            <a:r>
              <a:rPr>
                <a:latin typeface="Arial"/>
                <a:cs typeface="Arial"/>
              </a:rPr>
              <a:t>3</a:t>
            </a:r>
            <a:r>
              <a:rPr spc="-5"/>
              <a:t>、在保险公司理赔部填写《车辆出险登记</a:t>
            </a:r>
            <a:r>
              <a:rPr spc="-20"/>
              <a:t>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第三步：定损</a:t>
            </a:r>
          </a:p>
        </p:txBody>
      </p:sp>
      <p:sp>
        <p:nvSpPr>
          <p:cNvPr id="3" name="object 3"/>
          <p:cNvSpPr txBox="1"/>
          <p:nvPr/>
        </p:nvSpPr>
        <p:spPr>
          <a:xfrm>
            <a:off x="535940" y="1611768"/>
            <a:ext cx="7934959" cy="3909060"/>
          </a:xfrm>
          <a:prstGeom prst="rect">
            <a:avLst/>
          </a:prstGeom>
        </p:spPr>
        <p:txBody>
          <a:bodyPr vert="horz" wrap="square" lIns="0" tIns="55244" rIns="0" bIns="0" rtlCol="0">
            <a:spAutoFit/>
          </a:bodyPr>
          <a:lstStyle/>
          <a:p>
            <a:pPr marL="355600" marR="5080" indent="-342900" algn="just">
              <a:lnSpc>
                <a:spcPct val="90000"/>
              </a:lnSpc>
              <a:spcBef>
                <a:spcPts val="434"/>
              </a:spcBef>
            </a:pPr>
            <a:r>
              <a:rPr sz="2800" spc="-5">
                <a:solidFill>
                  <a:srgbClr val="FFFFFF"/>
                </a:solidFill>
                <a:latin typeface="宋体"/>
                <a:cs typeface="宋体"/>
              </a:rPr>
              <a:t>定损时，要拿着《车辆出险登记表》去找理赔部定损人员，并把其中的一联交给他们，由他们确定修理项目和修理费用。定损后，会给您一张《定</a:t>
            </a:r>
            <a:r>
              <a:rPr sz="2800">
                <a:solidFill>
                  <a:srgbClr val="FFFFFF"/>
                </a:solidFill>
                <a:latin typeface="宋体"/>
                <a:cs typeface="宋体"/>
              </a:rPr>
              <a:t>损单》</a:t>
            </a:r>
            <a:r>
              <a:rPr sz="2800">
                <a:solidFill>
                  <a:srgbClr val="FFFFFF"/>
                </a:solidFill>
                <a:latin typeface="Arial"/>
                <a:cs typeface="Arial"/>
              </a:rPr>
              <a:t>,</a:t>
            </a:r>
            <a:r>
              <a:rPr sz="2800" spc="-5">
                <a:solidFill>
                  <a:srgbClr val="FFFFFF"/>
                </a:solidFill>
                <a:latin typeface="宋体"/>
                <a:cs typeface="宋体"/>
              </a:rPr>
              <a:t>定损目前是保险公司的特权，但您也要维护自己的利益。一定要留意：</a:t>
            </a:r>
            <a:endParaRPr sz="2800">
              <a:latin typeface="宋体"/>
              <a:cs typeface="宋体"/>
            </a:endParaRPr>
          </a:p>
          <a:p>
            <a:pPr marL="355600">
              <a:lnSpc>
                <a:spcPts val="2855"/>
              </a:lnSpc>
            </a:pPr>
            <a:r>
              <a:rPr sz="2800" spc="-5">
                <a:solidFill>
                  <a:srgbClr val="FFFFFF"/>
                </a:solidFill>
                <a:latin typeface="宋体"/>
                <a:cs typeface="宋体"/>
              </a:rPr>
              <a:t>一、不要遗漏修理项目；</a:t>
            </a:r>
            <a:endParaRPr sz="2800">
              <a:latin typeface="宋体"/>
              <a:cs typeface="宋体"/>
            </a:endParaRPr>
          </a:p>
          <a:p>
            <a:pPr marL="355600" marR="5080" algn="just">
              <a:lnSpc>
                <a:spcPct val="90000"/>
              </a:lnSpc>
              <a:spcBef>
                <a:spcPts val="165"/>
              </a:spcBef>
            </a:pPr>
            <a:r>
              <a:rPr sz="2800">
                <a:solidFill>
                  <a:srgbClr val="FFFFFF"/>
                </a:solidFill>
                <a:latin typeface="宋体"/>
                <a:cs typeface="宋体"/>
              </a:rPr>
              <a:t>二、注意修理费不能定得太低，以防修车时不够</a:t>
            </a:r>
            <a:r>
              <a:rPr sz="2800" spc="-45">
                <a:solidFill>
                  <a:srgbClr val="FFFFFF"/>
                </a:solidFill>
                <a:latin typeface="宋体"/>
                <a:cs typeface="宋体"/>
              </a:rPr>
              <a:t>用。如果在保险公司指定的修理 厂修车，您就不</a:t>
            </a:r>
            <a:r>
              <a:rPr sz="2800">
                <a:solidFill>
                  <a:srgbClr val="FFFFFF"/>
                </a:solidFill>
                <a:latin typeface="宋体"/>
                <a:cs typeface="宋体"/>
              </a:rPr>
              <a:t>必管修理费定的高低</a:t>
            </a:r>
            <a:r>
              <a:rPr sz="2800">
                <a:solidFill>
                  <a:srgbClr val="FFFFFF"/>
                </a:solidFill>
                <a:latin typeface="Arial"/>
                <a:cs typeface="Arial"/>
              </a:rPr>
              <a:t>——</a:t>
            </a:r>
            <a:r>
              <a:rPr sz="2800">
                <a:solidFill>
                  <a:srgbClr val="FFFFFF"/>
                </a:solidFill>
                <a:latin typeface="宋体"/>
                <a:cs typeface="宋体"/>
              </a:rPr>
              <a:t>反正修理厂保证把您的车修好，若修不好保险公司得负责。</a:t>
            </a:r>
            <a:endParaRPr sz="28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第四步：修车</a:t>
            </a:r>
          </a:p>
        </p:txBody>
      </p:sp>
      <p:sp>
        <p:nvSpPr>
          <p:cNvPr id="3" name="object 3"/>
          <p:cNvSpPr txBox="1"/>
          <p:nvPr/>
        </p:nvSpPr>
        <p:spPr>
          <a:xfrm>
            <a:off x="535940" y="1611768"/>
            <a:ext cx="8034020" cy="3909060"/>
          </a:xfrm>
          <a:prstGeom prst="rect">
            <a:avLst/>
          </a:prstGeom>
        </p:spPr>
        <p:txBody>
          <a:bodyPr vert="horz" wrap="square" lIns="0" tIns="12700" rIns="0" bIns="0" rtlCol="0">
            <a:spAutoFit/>
          </a:bodyPr>
          <a:lstStyle/>
          <a:p>
            <a:pPr marL="12700">
              <a:lnSpc>
                <a:spcPts val="3115"/>
              </a:lnSpc>
              <a:spcBef>
                <a:spcPts val="100"/>
              </a:spcBef>
            </a:pPr>
            <a:r>
              <a:rPr sz="2800" spc="-5">
                <a:solidFill>
                  <a:srgbClr val="FFFFFF"/>
                </a:solidFill>
                <a:latin typeface="宋体"/>
                <a:cs typeface="宋体"/>
              </a:rPr>
              <a:t>修车时有两件事要做：</a:t>
            </a:r>
            <a:endParaRPr sz="2800">
              <a:latin typeface="宋体"/>
              <a:cs typeface="宋体"/>
            </a:endParaRPr>
          </a:p>
          <a:p>
            <a:pPr marL="355600" marR="5080">
              <a:lnSpc>
                <a:spcPct val="91500"/>
              </a:lnSpc>
              <a:spcBef>
                <a:spcPts val="40"/>
              </a:spcBef>
            </a:pPr>
            <a:r>
              <a:rPr sz="2800">
                <a:solidFill>
                  <a:srgbClr val="FFFFFF"/>
                </a:solidFill>
                <a:latin typeface="Arial"/>
                <a:cs typeface="Arial"/>
              </a:rPr>
              <a:t>1</a:t>
            </a:r>
            <a:r>
              <a:rPr sz="2800" spc="-5">
                <a:solidFill>
                  <a:srgbClr val="FFFFFF"/>
                </a:solidFill>
                <a:latin typeface="宋体"/>
                <a:cs typeface="宋体"/>
              </a:rPr>
              <a:t>、送车。送车时要拿上《定损单》，把它和车一</a:t>
            </a:r>
            <a:r>
              <a:rPr sz="2800" spc="-45">
                <a:solidFill>
                  <a:srgbClr val="FFFFFF"/>
                </a:solidFill>
                <a:latin typeface="宋体"/>
                <a:cs typeface="宋体"/>
              </a:rPr>
              <a:t>起交给修理厂。修理厂将按照《定 损单》上所定</a:t>
            </a:r>
            <a:r>
              <a:rPr sz="2800" spc="-5">
                <a:solidFill>
                  <a:srgbClr val="FFFFFF"/>
                </a:solidFill>
                <a:latin typeface="宋体"/>
                <a:cs typeface="宋体"/>
              </a:rPr>
              <a:t>项目修车，并会给您一张《提车单》作为提车时</a:t>
            </a:r>
            <a:r>
              <a:rPr sz="2800" spc="-15">
                <a:solidFill>
                  <a:srgbClr val="FFFFFF"/>
                </a:solidFill>
                <a:latin typeface="宋体"/>
                <a:cs typeface="宋体"/>
              </a:rPr>
              <a:t>的证明。</a:t>
            </a:r>
            <a:endParaRPr sz="2800">
              <a:latin typeface="宋体"/>
              <a:cs typeface="宋体"/>
            </a:endParaRPr>
          </a:p>
          <a:p>
            <a:pPr marL="355600">
              <a:lnSpc>
                <a:spcPts val="2780"/>
              </a:lnSpc>
            </a:pPr>
            <a:r>
              <a:rPr sz="2800">
                <a:solidFill>
                  <a:srgbClr val="FFFFFF"/>
                </a:solidFill>
                <a:latin typeface="Arial"/>
                <a:cs typeface="Arial"/>
              </a:rPr>
              <a:t>2</a:t>
            </a:r>
            <a:r>
              <a:rPr sz="2800" spc="-5">
                <a:solidFill>
                  <a:srgbClr val="FFFFFF"/>
                </a:solidFill>
                <a:latin typeface="宋体"/>
                <a:cs typeface="宋体"/>
              </a:rPr>
              <a:t>、交费提车。车修好后，您可以凭《提车单》支</a:t>
            </a:r>
            <a:endParaRPr sz="2800">
              <a:latin typeface="宋体"/>
              <a:cs typeface="宋体"/>
            </a:endParaRPr>
          </a:p>
          <a:p>
            <a:pPr marL="355600" marR="202565" algn="just">
              <a:lnSpc>
                <a:spcPts val="3020"/>
              </a:lnSpc>
              <a:spcBef>
                <a:spcPts val="290"/>
              </a:spcBef>
            </a:pPr>
            <a:r>
              <a:rPr sz="2800" spc="-5">
                <a:solidFill>
                  <a:srgbClr val="FFFFFF"/>
                </a:solidFill>
                <a:latin typeface="宋体"/>
                <a:cs typeface="宋体"/>
              </a:rPr>
              <a:t>付修理费后把自己的车提回。同时向修理厂索要下列手续单据：修车发票、托修单、施工单以及</a:t>
            </a:r>
            <a:r>
              <a:rPr sz="2800" spc="-15">
                <a:solidFill>
                  <a:srgbClr val="FFFFFF"/>
                </a:solidFill>
                <a:latin typeface="宋体"/>
                <a:cs typeface="宋体"/>
              </a:rPr>
              <a:t>材料单。</a:t>
            </a:r>
            <a:endParaRPr sz="2800">
              <a:latin typeface="宋体"/>
              <a:cs typeface="宋体"/>
            </a:endParaRPr>
          </a:p>
          <a:p>
            <a:pPr marL="355600">
              <a:lnSpc>
                <a:spcPts val="2990"/>
              </a:lnSpc>
            </a:pPr>
            <a:r>
              <a:rPr sz="2800" spc="-5">
                <a:solidFill>
                  <a:srgbClr val="FFFFFF"/>
                </a:solidFill>
                <a:latin typeface="宋体"/>
                <a:cs typeface="宋体"/>
              </a:rPr>
              <a:t>注意：这些手续都必须盖上修理厂的公章。</a:t>
            </a:r>
            <a:endParaRPr sz="28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19300" y="544512"/>
            <a:ext cx="5105400" cy="635000"/>
          </a:xfrm>
          <a:prstGeom prst="rect">
            <a:avLst/>
          </a:prstGeom>
        </p:spPr>
        <p:txBody>
          <a:bodyPr vert="horz" wrap="square" lIns="0" tIns="12700" rIns="0" bIns="0" rtlCol="0">
            <a:spAutoFit/>
          </a:bodyPr>
          <a:lstStyle/>
          <a:p>
            <a:pPr marL="12700">
              <a:lnSpc>
                <a:spcPct val="100000"/>
              </a:lnSpc>
              <a:spcBef>
                <a:spcPts val="100"/>
              </a:spcBef>
            </a:pPr>
            <a:r>
              <a:rPr spc="-5"/>
              <a:t>第五步：开具事故证明</a:t>
            </a:r>
          </a:p>
        </p:txBody>
      </p:sp>
      <p:sp>
        <p:nvSpPr>
          <p:cNvPr id="3" name="object 3"/>
          <p:cNvSpPr txBox="1"/>
          <p:nvPr/>
        </p:nvSpPr>
        <p:spPr>
          <a:xfrm>
            <a:off x="762952" y="1530032"/>
            <a:ext cx="7683500" cy="3049270"/>
          </a:xfrm>
          <a:prstGeom prst="rect">
            <a:avLst/>
          </a:prstGeom>
        </p:spPr>
        <p:txBody>
          <a:bodyPr vert="horz" wrap="square" lIns="0" tIns="12700" rIns="0" bIns="0" rtlCol="0">
            <a:spAutoFit/>
          </a:bodyPr>
          <a:lstStyle/>
          <a:p>
            <a:pPr marL="355600" marR="5080" indent="-342900">
              <a:lnSpc>
                <a:spcPct val="100000"/>
              </a:lnSpc>
              <a:spcBef>
                <a:spcPts val="100"/>
              </a:spcBef>
            </a:pPr>
            <a:r>
              <a:rPr sz="3200" spc="-5">
                <a:solidFill>
                  <a:srgbClr val="FFFFFF"/>
                </a:solidFill>
                <a:latin typeface="宋体"/>
                <a:cs typeface="宋体"/>
              </a:rPr>
              <a:t>修完车后，您可以拿着对方车的修车发票和对方车主一起去交通队结案。结案后，您可得到一张《事故证明》，也可以拿</a:t>
            </a:r>
            <a:r>
              <a:rPr sz="3200" spc="-50">
                <a:solidFill>
                  <a:srgbClr val="FFFFFF"/>
                </a:solidFill>
                <a:latin typeface="宋体"/>
                <a:cs typeface="宋体"/>
              </a:rPr>
              <a:t> </a:t>
            </a:r>
            <a:r>
              <a:rPr sz="3200" spc="-10">
                <a:solidFill>
                  <a:srgbClr val="FFFFFF"/>
                </a:solidFill>
                <a:latin typeface="宋体"/>
                <a:cs typeface="宋体"/>
              </a:rPr>
              <a:t>回自己被扣的证件。</a:t>
            </a:r>
            <a:endParaRPr sz="3200">
              <a:latin typeface="宋体"/>
              <a:cs typeface="宋体"/>
            </a:endParaRPr>
          </a:p>
          <a:p>
            <a:pPr marL="355600" marR="415290" indent="-4445">
              <a:lnSpc>
                <a:spcPct val="104900"/>
              </a:lnSpc>
              <a:spcBef>
                <a:spcPts val="390"/>
              </a:spcBef>
            </a:pPr>
            <a:r>
              <a:rPr sz="3200" spc="-5">
                <a:solidFill>
                  <a:srgbClr val="FFFFFF"/>
                </a:solidFill>
                <a:latin typeface="宋体"/>
                <a:cs typeface="宋体"/>
              </a:rPr>
              <a:t>注意：《事故证明》一定要盖上交通队</a:t>
            </a:r>
            <a:r>
              <a:rPr sz="3200" spc="-15">
                <a:solidFill>
                  <a:srgbClr val="FFFFFF"/>
                </a:solidFill>
                <a:latin typeface="宋体"/>
                <a:cs typeface="宋体"/>
              </a:rPr>
              <a:t>的公章。</a:t>
            </a:r>
            <a:endParaRPr sz="32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27300" y="544512"/>
            <a:ext cx="4089400" cy="635000"/>
          </a:xfrm>
          <a:prstGeom prst="rect">
            <a:avLst/>
          </a:prstGeom>
        </p:spPr>
        <p:txBody>
          <a:bodyPr vert="horz" wrap="square" lIns="0" tIns="12700" rIns="0" bIns="0" rtlCol="0">
            <a:spAutoFit/>
          </a:bodyPr>
          <a:lstStyle/>
          <a:p>
            <a:pPr marL="12700">
              <a:lnSpc>
                <a:spcPct val="100000"/>
              </a:lnSpc>
              <a:spcBef>
                <a:spcPts val="100"/>
              </a:spcBef>
            </a:pPr>
            <a:r>
              <a:rPr spc="-10"/>
              <a:t>第六步：递交单证</a:t>
            </a:r>
          </a:p>
        </p:txBody>
      </p:sp>
      <p:sp>
        <p:nvSpPr>
          <p:cNvPr id="3" name="object 3"/>
          <p:cNvSpPr txBox="1"/>
          <p:nvPr/>
        </p:nvSpPr>
        <p:spPr>
          <a:xfrm>
            <a:off x="762952" y="1471033"/>
            <a:ext cx="7683500" cy="3902710"/>
          </a:xfrm>
          <a:prstGeom prst="rect">
            <a:avLst/>
          </a:prstGeom>
        </p:spPr>
        <p:txBody>
          <a:bodyPr vert="horz" wrap="square" lIns="0" tIns="12700" rIns="0" bIns="0" rtlCol="0">
            <a:spAutoFit/>
          </a:bodyPr>
          <a:lstStyle/>
          <a:p>
            <a:pPr marL="12700">
              <a:lnSpc>
                <a:spcPts val="2535"/>
              </a:lnSpc>
              <a:spcBef>
                <a:spcPts val="100"/>
              </a:spcBef>
            </a:pPr>
            <a:r>
              <a:rPr sz="2400" spc="-5">
                <a:solidFill>
                  <a:srgbClr val="FFFFFF"/>
                </a:solidFill>
                <a:latin typeface="宋体"/>
                <a:cs typeface="宋体"/>
              </a:rPr>
              <a:t>到现在为止，索赔所需的全部单证都齐了。它们是：</a:t>
            </a:r>
            <a:endParaRPr sz="2400">
              <a:latin typeface="宋体"/>
              <a:cs typeface="宋体"/>
            </a:endParaRPr>
          </a:p>
          <a:p>
            <a:pPr marL="355600">
              <a:lnSpc>
                <a:spcPts val="2245"/>
              </a:lnSpc>
            </a:pPr>
            <a:r>
              <a:rPr sz="2400">
                <a:solidFill>
                  <a:srgbClr val="FFFFFF"/>
                </a:solidFill>
                <a:latin typeface="Arial"/>
                <a:cs typeface="Arial"/>
              </a:rPr>
              <a:t>1</a:t>
            </a:r>
            <a:r>
              <a:rPr sz="2400" spc="-10">
                <a:solidFill>
                  <a:srgbClr val="FFFFFF"/>
                </a:solidFill>
                <a:latin typeface="宋体"/>
                <a:cs typeface="宋体"/>
              </a:rPr>
              <a:t>、《出险通知书》</a:t>
            </a:r>
            <a:endParaRPr sz="2400">
              <a:latin typeface="宋体"/>
              <a:cs typeface="宋体"/>
            </a:endParaRPr>
          </a:p>
          <a:p>
            <a:pPr marL="355600">
              <a:lnSpc>
                <a:spcPts val="2305"/>
              </a:lnSpc>
            </a:pPr>
            <a:r>
              <a:rPr sz="2400">
                <a:solidFill>
                  <a:srgbClr val="FFFFFF"/>
                </a:solidFill>
                <a:latin typeface="Arial"/>
                <a:cs typeface="Arial"/>
              </a:rPr>
              <a:t>2</a:t>
            </a:r>
            <a:r>
              <a:rPr sz="2400" spc="-10">
                <a:solidFill>
                  <a:srgbClr val="FFFFFF"/>
                </a:solidFill>
                <a:latin typeface="宋体"/>
                <a:cs typeface="宋体"/>
              </a:rPr>
              <a:t>、《定损单》</a:t>
            </a:r>
            <a:endParaRPr sz="2400">
              <a:latin typeface="宋体"/>
              <a:cs typeface="宋体"/>
            </a:endParaRPr>
          </a:p>
          <a:p>
            <a:pPr marL="355600">
              <a:lnSpc>
                <a:spcPts val="2305"/>
              </a:lnSpc>
            </a:pPr>
            <a:r>
              <a:rPr sz="2400">
                <a:solidFill>
                  <a:srgbClr val="FFFFFF"/>
                </a:solidFill>
                <a:latin typeface="Arial"/>
                <a:cs typeface="Arial"/>
              </a:rPr>
              <a:t>3</a:t>
            </a:r>
            <a:r>
              <a:rPr sz="2400" spc="-10">
                <a:solidFill>
                  <a:srgbClr val="FFFFFF"/>
                </a:solidFill>
                <a:latin typeface="宋体"/>
                <a:cs typeface="宋体"/>
              </a:rPr>
              <a:t>、《修车发票》</a:t>
            </a:r>
            <a:endParaRPr sz="2400">
              <a:latin typeface="宋体"/>
              <a:cs typeface="宋体"/>
            </a:endParaRPr>
          </a:p>
          <a:p>
            <a:pPr marL="355600" marR="140335">
              <a:lnSpc>
                <a:spcPts val="2420"/>
              </a:lnSpc>
              <a:spcBef>
                <a:spcPts val="175"/>
              </a:spcBef>
            </a:pPr>
            <a:r>
              <a:rPr sz="2400">
                <a:solidFill>
                  <a:srgbClr val="FFFFFF"/>
                </a:solidFill>
                <a:latin typeface="Arial"/>
                <a:cs typeface="Arial"/>
              </a:rPr>
              <a:t>4</a:t>
            </a:r>
            <a:r>
              <a:rPr sz="2400">
                <a:solidFill>
                  <a:srgbClr val="FFFFFF"/>
                </a:solidFill>
                <a:latin typeface="宋体"/>
                <a:cs typeface="宋体"/>
              </a:rPr>
              <a:t>、《托修单》</a:t>
            </a:r>
            <a:r>
              <a:rPr sz="2400">
                <a:solidFill>
                  <a:srgbClr val="FFFFFF"/>
                </a:solidFill>
                <a:latin typeface="Arial"/>
                <a:cs typeface="Arial"/>
              </a:rPr>
              <a:t>——</a:t>
            </a:r>
            <a:r>
              <a:rPr sz="2400" spc="-5">
                <a:solidFill>
                  <a:srgbClr val="FFFFFF"/>
                </a:solidFill>
                <a:latin typeface="宋体"/>
                <a:cs typeface="宋体"/>
              </a:rPr>
              <a:t>车主是单位的需盖公章；车主是个</a:t>
            </a:r>
            <a:r>
              <a:rPr sz="2400" spc="-10">
                <a:solidFill>
                  <a:srgbClr val="FFFFFF"/>
                </a:solidFill>
                <a:latin typeface="宋体"/>
                <a:cs typeface="宋体"/>
              </a:rPr>
              <a:t>人的需签字。</a:t>
            </a:r>
            <a:endParaRPr sz="2400">
              <a:latin typeface="宋体"/>
              <a:cs typeface="宋体"/>
            </a:endParaRPr>
          </a:p>
          <a:p>
            <a:pPr marL="355600">
              <a:lnSpc>
                <a:spcPts val="1895"/>
              </a:lnSpc>
            </a:pPr>
            <a:r>
              <a:rPr sz="2400">
                <a:solidFill>
                  <a:srgbClr val="FFFFFF"/>
                </a:solidFill>
                <a:latin typeface="Arial"/>
                <a:cs typeface="Arial"/>
              </a:rPr>
              <a:t>5</a:t>
            </a:r>
            <a:r>
              <a:rPr sz="2400" spc="-10">
                <a:solidFill>
                  <a:srgbClr val="FFFFFF"/>
                </a:solidFill>
                <a:latin typeface="宋体"/>
                <a:cs typeface="宋体"/>
              </a:rPr>
              <a:t>、《施工单》</a:t>
            </a:r>
            <a:endParaRPr sz="2400">
              <a:latin typeface="宋体"/>
              <a:cs typeface="宋体"/>
            </a:endParaRPr>
          </a:p>
          <a:p>
            <a:pPr marL="355600">
              <a:lnSpc>
                <a:spcPts val="2305"/>
              </a:lnSpc>
            </a:pPr>
            <a:r>
              <a:rPr sz="2400">
                <a:solidFill>
                  <a:srgbClr val="FFFFFF"/>
                </a:solidFill>
                <a:latin typeface="Arial"/>
                <a:cs typeface="Arial"/>
              </a:rPr>
              <a:t>6</a:t>
            </a:r>
            <a:r>
              <a:rPr sz="2400" spc="-10">
                <a:solidFill>
                  <a:srgbClr val="FFFFFF"/>
                </a:solidFill>
                <a:latin typeface="宋体"/>
                <a:cs typeface="宋体"/>
              </a:rPr>
              <a:t>、《材料单》</a:t>
            </a:r>
            <a:endParaRPr sz="2400">
              <a:latin typeface="宋体"/>
              <a:cs typeface="宋体"/>
            </a:endParaRPr>
          </a:p>
          <a:p>
            <a:pPr marL="355600">
              <a:lnSpc>
                <a:spcPts val="2305"/>
              </a:lnSpc>
            </a:pPr>
            <a:r>
              <a:rPr sz="2400">
                <a:solidFill>
                  <a:srgbClr val="FFFFFF"/>
                </a:solidFill>
                <a:latin typeface="Arial"/>
                <a:cs typeface="Arial"/>
              </a:rPr>
              <a:t>7</a:t>
            </a:r>
            <a:r>
              <a:rPr sz="2400" spc="-10">
                <a:solidFill>
                  <a:srgbClr val="FFFFFF"/>
                </a:solidFill>
                <a:latin typeface="宋体"/>
                <a:cs typeface="宋体"/>
              </a:rPr>
              <a:t>、《事故证明</a:t>
            </a:r>
            <a:endParaRPr sz="2400">
              <a:latin typeface="宋体"/>
              <a:cs typeface="宋体"/>
            </a:endParaRPr>
          </a:p>
          <a:p>
            <a:pPr marL="355600" marR="140335">
              <a:lnSpc>
                <a:spcPts val="2420"/>
              </a:lnSpc>
              <a:spcBef>
                <a:spcPts val="175"/>
              </a:spcBef>
            </a:pPr>
            <a:r>
              <a:rPr sz="2400">
                <a:solidFill>
                  <a:srgbClr val="FFFFFF"/>
                </a:solidFill>
                <a:latin typeface="Arial"/>
                <a:cs typeface="Arial"/>
              </a:rPr>
              <a:t>8</a:t>
            </a:r>
            <a:r>
              <a:rPr sz="2400">
                <a:solidFill>
                  <a:srgbClr val="FFFFFF"/>
                </a:solidFill>
                <a:latin typeface="宋体"/>
                <a:cs typeface="宋体"/>
              </a:rPr>
              <a:t>、《赔款结算单》</a:t>
            </a:r>
            <a:r>
              <a:rPr sz="2400">
                <a:solidFill>
                  <a:srgbClr val="FFFFFF"/>
                </a:solidFill>
                <a:latin typeface="Arial"/>
                <a:cs typeface="Arial"/>
              </a:rPr>
              <a:t>——</a:t>
            </a:r>
            <a:r>
              <a:rPr sz="2400" spc="-5">
                <a:solidFill>
                  <a:srgbClr val="FFFFFF"/>
                </a:solidFill>
                <a:latin typeface="宋体"/>
                <a:cs typeface="宋体"/>
              </a:rPr>
              <a:t>车主是单位的需盖公章；车主</a:t>
            </a:r>
            <a:r>
              <a:rPr sz="2400" spc="-10">
                <a:solidFill>
                  <a:srgbClr val="FFFFFF"/>
                </a:solidFill>
                <a:latin typeface="宋体"/>
                <a:cs typeface="宋体"/>
              </a:rPr>
              <a:t>是个人的需签字。</a:t>
            </a:r>
            <a:endParaRPr sz="2400">
              <a:latin typeface="宋体"/>
              <a:cs typeface="宋体"/>
            </a:endParaRPr>
          </a:p>
          <a:p>
            <a:pPr marL="355600">
              <a:lnSpc>
                <a:spcPts val="2010"/>
              </a:lnSpc>
            </a:pPr>
            <a:r>
              <a:rPr sz="2400" spc="-5">
                <a:solidFill>
                  <a:srgbClr val="FFFFFF"/>
                </a:solidFill>
                <a:latin typeface="宋体"/>
                <a:cs typeface="宋体"/>
              </a:rPr>
              <a:t>您把这些手续交给保险公司理赔部，就可以等着领赔款</a:t>
            </a:r>
            <a:endParaRPr sz="2400">
              <a:latin typeface="宋体"/>
              <a:cs typeface="宋体"/>
            </a:endParaRPr>
          </a:p>
          <a:p>
            <a:pPr marL="355600">
              <a:lnSpc>
                <a:spcPts val="2590"/>
              </a:lnSpc>
            </a:pPr>
            <a:r>
              <a:rPr sz="2400" spc="-25">
                <a:solidFill>
                  <a:srgbClr val="FFFFFF"/>
                </a:solidFill>
                <a:latin typeface="宋体"/>
                <a:cs typeface="宋体"/>
              </a:rPr>
              <a:t>了。</a:t>
            </a:r>
            <a:endParaRPr sz="24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645920"/>
            <a:ext cx="7797165" cy="1952625"/>
          </a:xfrm>
          <a:prstGeom prst="rect">
            <a:avLst/>
          </a:prstGeom>
        </p:spPr>
        <p:txBody>
          <a:bodyPr vert="horz" wrap="square" lIns="0" tIns="20320" rIns="0" bIns="0" rtlCol="0">
            <a:spAutoFit/>
          </a:bodyPr>
          <a:lstStyle/>
          <a:p>
            <a:pPr marL="355600" marR="5080" indent="-342900" algn="just">
              <a:lnSpc>
                <a:spcPct val="98400"/>
              </a:lnSpc>
              <a:spcBef>
                <a:spcPts val="160"/>
              </a:spcBef>
            </a:pPr>
            <a:r>
              <a:rPr sz="3200" spc="-5">
                <a:solidFill>
                  <a:srgbClr val="FFFFFF"/>
                </a:solidFill>
                <a:latin typeface="宋体"/>
                <a:cs typeface="宋体"/>
              </a:rPr>
              <a:t>车辆被盗抢的情况下，如果被保险人丢失了行驶证、购车原始发票、车辆购置附加费</a:t>
            </a:r>
            <a:r>
              <a:rPr sz="3200">
                <a:solidFill>
                  <a:srgbClr val="FFFFFF"/>
                </a:solidFill>
                <a:latin typeface="宋体"/>
                <a:cs typeface="宋体"/>
              </a:rPr>
              <a:t>凭证，每一项都将增加</a:t>
            </a:r>
            <a:r>
              <a:rPr sz="3200" spc="-10">
                <a:solidFill>
                  <a:srgbClr val="FFFFFF"/>
                </a:solidFill>
                <a:latin typeface="Arial"/>
                <a:cs typeface="Arial"/>
              </a:rPr>
              <a:t>0.5%</a:t>
            </a:r>
            <a:r>
              <a:rPr sz="3200" spc="-10">
                <a:solidFill>
                  <a:srgbClr val="FFFFFF"/>
                </a:solidFill>
                <a:latin typeface="宋体"/>
                <a:cs typeface="宋体"/>
              </a:rPr>
              <a:t>的免赔，丢失</a:t>
            </a:r>
            <a:r>
              <a:rPr sz="3200">
                <a:solidFill>
                  <a:srgbClr val="FFFFFF"/>
                </a:solidFill>
                <a:latin typeface="宋体"/>
                <a:cs typeface="宋体"/>
              </a:rPr>
              <a:t>车钥匙增加</a:t>
            </a:r>
            <a:r>
              <a:rPr sz="3200" spc="-10">
                <a:solidFill>
                  <a:srgbClr val="FFFFFF"/>
                </a:solidFill>
                <a:latin typeface="Arial"/>
                <a:cs typeface="Arial"/>
              </a:rPr>
              <a:t>5%</a:t>
            </a:r>
            <a:r>
              <a:rPr sz="3200" spc="-15">
                <a:solidFill>
                  <a:srgbClr val="FFFFFF"/>
                </a:solidFill>
                <a:latin typeface="宋体"/>
                <a:cs typeface="宋体"/>
              </a:rPr>
              <a:t>的免赔。</a:t>
            </a:r>
            <a:endParaRPr sz="3200">
              <a:latin typeface="宋体"/>
              <a:cs typeface="宋体"/>
            </a:endParaRPr>
          </a:p>
        </p:txBody>
      </p:sp>
      <p:sp>
        <p:nvSpPr>
          <p:cNvPr id="3" name="object 3"/>
          <p:cNvSpPr txBox="1"/>
          <p:nvPr/>
        </p:nvSpPr>
        <p:spPr>
          <a:xfrm>
            <a:off x="535940" y="3694176"/>
            <a:ext cx="7747000" cy="513080"/>
          </a:xfrm>
          <a:prstGeom prst="rect">
            <a:avLst/>
          </a:prstGeom>
        </p:spPr>
        <p:txBody>
          <a:bodyPr vert="horz" wrap="square" lIns="0" tIns="12700" rIns="0" bIns="0" rtlCol="0">
            <a:spAutoFit/>
          </a:bodyPr>
          <a:lstStyle/>
          <a:p>
            <a:pPr marL="12700">
              <a:lnSpc>
                <a:spcPct val="100000"/>
              </a:lnSpc>
              <a:spcBef>
                <a:spcPts val="100"/>
              </a:spcBef>
            </a:pPr>
            <a:r>
              <a:rPr sz="3200" spc="-5">
                <a:solidFill>
                  <a:srgbClr val="FFFFFF"/>
                </a:solidFill>
                <a:latin typeface="宋体"/>
                <a:cs typeface="宋体"/>
              </a:rPr>
              <a:t>所以，尽量不要将这些物品单独放在车里。</a:t>
            </a:r>
            <a:endParaRPr sz="32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878037" y="514605"/>
            <a:ext cx="5387975" cy="635000"/>
          </a:xfrm>
          <a:prstGeom prst="rect">
            <a:avLst/>
          </a:prstGeom>
        </p:spPr>
        <p:txBody>
          <a:bodyPr vert="horz" wrap="square" lIns="0" tIns="12700" rIns="0" bIns="0" rtlCol="0">
            <a:spAutoFit/>
          </a:bodyPr>
          <a:lstStyle/>
          <a:p>
            <a:pPr marL="12700">
              <a:lnSpc>
                <a:spcPct val="100000"/>
              </a:lnSpc>
              <a:spcBef>
                <a:spcPts val="100"/>
              </a:spcBef>
            </a:pPr>
            <a:r>
              <a:rPr b="1">
                <a:latin typeface="Arial"/>
                <a:cs typeface="Arial"/>
              </a:rPr>
              <a:t>5</a:t>
            </a:r>
            <a:r>
              <a:rPr b="1" spc="-5">
                <a:latin typeface="Microsoft JhengHei"/>
                <a:cs typeface="Microsoft JhengHei"/>
              </a:rPr>
              <a:t>、车在外地出险怎么办</a:t>
            </a:r>
          </a:p>
        </p:txBody>
      </p:sp>
      <p:sp>
        <p:nvSpPr>
          <p:cNvPr id="3" name="object 3"/>
          <p:cNvSpPr txBox="1"/>
          <p:nvPr/>
        </p:nvSpPr>
        <p:spPr>
          <a:xfrm>
            <a:off x="535940" y="1644332"/>
            <a:ext cx="7848600" cy="3609975"/>
          </a:xfrm>
          <a:prstGeom prst="rect">
            <a:avLst/>
          </a:prstGeom>
        </p:spPr>
        <p:txBody>
          <a:bodyPr vert="horz" wrap="square" lIns="0" tIns="12700" rIns="0" bIns="0" rtlCol="0">
            <a:spAutoFit/>
          </a:bodyPr>
          <a:lstStyle/>
          <a:p>
            <a:pPr marL="355600" marR="5080" indent="-342900" algn="just">
              <a:lnSpc>
                <a:spcPct val="100000"/>
              </a:lnSpc>
              <a:spcBef>
                <a:spcPts val="100"/>
              </a:spcBef>
            </a:pPr>
            <a:r>
              <a:rPr sz="2800" spc="-5">
                <a:solidFill>
                  <a:srgbClr val="FFFFFF"/>
                </a:solidFill>
                <a:latin typeface="宋体"/>
                <a:cs typeface="宋体"/>
              </a:rPr>
              <a:t>如果车在外地出险，同样要保护好现场，立即向当地的公安交通管理部门和保险公司在当地机构报案，并在４８小时内通知您的承保公司，说明您的保单，出险时间、地点、原因及经过。</a:t>
            </a:r>
            <a:endParaRPr sz="2800">
              <a:latin typeface="宋体"/>
              <a:cs typeface="宋体"/>
            </a:endParaRPr>
          </a:p>
          <a:p>
            <a:pPr marL="355600" marR="5080" indent="-342900" algn="just">
              <a:lnSpc>
                <a:spcPct val="100000"/>
              </a:lnSpc>
              <a:spcBef>
                <a:spcPts val="670"/>
              </a:spcBef>
            </a:pPr>
            <a:r>
              <a:rPr sz="2800" spc="-5">
                <a:solidFill>
                  <a:srgbClr val="FFFFFF"/>
                </a:solidFill>
                <a:latin typeface="宋体"/>
                <a:cs typeface="宋体"/>
              </a:rPr>
              <a:t>承保公司一般是要求当地公司代查勘。这时一定要注意让当地公司按规定程序照相，出具代查勘报告，问清何时、如何转交给承保公司。</a:t>
            </a:r>
            <a:endParaRPr sz="2800">
              <a:latin typeface="宋体"/>
              <a:cs typeface="宋体"/>
            </a:endParaRPr>
          </a:p>
          <a:p>
            <a:pPr marL="12700">
              <a:lnSpc>
                <a:spcPct val="100000"/>
              </a:lnSpc>
              <a:spcBef>
                <a:spcPts val="675"/>
              </a:spcBef>
            </a:pPr>
            <a:r>
              <a:rPr sz="2800" spc="-5">
                <a:solidFill>
                  <a:srgbClr val="FFFFFF"/>
                </a:solidFill>
                <a:latin typeface="宋体"/>
                <a:cs typeface="宋体"/>
              </a:rPr>
              <a:t>回家后，再到保险公司填出险通知书并索赔。</a:t>
            </a:r>
            <a:endParaRPr sz="28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5525" y="373317"/>
            <a:ext cx="7419975" cy="1275080"/>
          </a:xfrm>
          <a:prstGeom prst="rect">
            <a:avLst/>
          </a:prstGeom>
        </p:spPr>
        <p:txBody>
          <a:bodyPr vert="horz" wrap="square" lIns="0" tIns="0" rIns="0" bIns="0" rtlCol="0">
            <a:spAutoFit/>
          </a:bodyPr>
          <a:lstStyle/>
          <a:p>
            <a:pPr marL="2185670" marR="5080" indent="-2173605">
              <a:lnSpc>
                <a:spcPts val="5040"/>
              </a:lnSpc>
            </a:pPr>
            <a:r>
              <a:rPr b="1">
                <a:latin typeface="Arial"/>
                <a:cs typeface="Arial"/>
              </a:rPr>
              <a:t>6</a:t>
            </a:r>
            <a:r>
              <a:rPr b="1" spc="-5">
                <a:latin typeface="Microsoft JhengHei"/>
                <a:cs typeface="Microsoft JhengHei"/>
              </a:rPr>
              <a:t>、车出险后一定要在保险公司的</a:t>
            </a:r>
            <a:r>
              <a:rPr b="1" spc="-10">
                <a:latin typeface="Microsoft JhengHei"/>
                <a:cs typeface="Microsoft JhengHei"/>
              </a:rPr>
              <a:t>定点厂修吗？</a:t>
            </a:r>
          </a:p>
        </p:txBody>
      </p:sp>
      <p:sp>
        <p:nvSpPr>
          <p:cNvPr id="3" name="object 3"/>
          <p:cNvSpPr txBox="1"/>
          <p:nvPr/>
        </p:nvSpPr>
        <p:spPr>
          <a:xfrm>
            <a:off x="762952" y="1818957"/>
            <a:ext cx="7340600" cy="2951480"/>
          </a:xfrm>
          <a:prstGeom prst="rect">
            <a:avLst/>
          </a:prstGeom>
        </p:spPr>
        <p:txBody>
          <a:bodyPr vert="horz" wrap="square" lIns="0" tIns="12700" rIns="0" bIns="0" rtlCol="0">
            <a:spAutoFit/>
          </a:bodyPr>
          <a:lstStyle/>
          <a:p>
            <a:pPr marL="355600" marR="5080" indent="-342900" algn="just">
              <a:lnSpc>
                <a:spcPct val="100000"/>
              </a:lnSpc>
              <a:spcBef>
                <a:spcPts val="100"/>
              </a:spcBef>
            </a:pPr>
            <a:r>
              <a:rPr sz="3200" spc="-5">
                <a:solidFill>
                  <a:srgbClr val="FFFFFF"/>
                </a:solidFill>
                <a:latin typeface="宋体"/>
                <a:cs typeface="宋体"/>
              </a:rPr>
              <a:t>不一定。在哪里修车是客户的权利，有权选择是否在保险公司的定点厂修理。但是要在修理前通知保险公司，让保险公司的事故负责核定损失人员给事故车拍照和核定车辆的修理费用。以做为修理结束后向保险公司索赔的依据。</a:t>
            </a:r>
            <a:endParaRPr sz="32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4400" spc="-5"/>
              <a:t>三、保险公司不负责赔偿的情形</a:t>
            </a:r>
            <a:endParaRPr sz="4400"/>
          </a:p>
        </p:txBody>
      </p:sp>
      <p:sp>
        <p:nvSpPr>
          <p:cNvPr id="3" name="object 3"/>
          <p:cNvSpPr txBox="1"/>
          <p:nvPr/>
        </p:nvSpPr>
        <p:spPr>
          <a:xfrm>
            <a:off x="535940" y="2231135"/>
            <a:ext cx="4495800" cy="513080"/>
          </a:xfrm>
          <a:prstGeom prst="rect">
            <a:avLst/>
          </a:prstGeom>
        </p:spPr>
        <p:txBody>
          <a:bodyPr vert="horz" wrap="square" lIns="0" tIns="12700" rIns="0" bIns="0" rtlCol="0">
            <a:spAutoFit/>
          </a:bodyPr>
          <a:lstStyle/>
          <a:p>
            <a:pPr marL="12700">
              <a:lnSpc>
                <a:spcPct val="100000"/>
              </a:lnSpc>
              <a:spcBef>
                <a:spcPts val="100"/>
              </a:spcBef>
            </a:pPr>
            <a:r>
              <a:rPr sz="3200" spc="-5">
                <a:solidFill>
                  <a:srgbClr val="FFFFFF"/>
                </a:solidFill>
                <a:latin typeface="宋体"/>
                <a:cs typeface="宋体"/>
              </a:rPr>
              <a:t>保险公司拒赔的常见情形</a:t>
            </a:r>
            <a:endParaRPr sz="32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47563" y="526168"/>
            <a:ext cx="7849234" cy="635000"/>
          </a:xfrm>
          <a:prstGeom prst="rect">
            <a:avLst/>
          </a:prstGeom>
        </p:spPr>
        <p:txBody>
          <a:bodyPr vert="horz" wrap="square" lIns="0" tIns="12700" rIns="0" bIns="0" rtlCol="0">
            <a:spAutoFit/>
          </a:bodyPr>
          <a:lstStyle/>
          <a:p>
            <a:pPr marL="12700">
              <a:lnSpc>
                <a:spcPct val="100000"/>
              </a:lnSpc>
              <a:spcBef>
                <a:spcPts val="100"/>
              </a:spcBef>
            </a:pPr>
            <a:r>
              <a:rPr sz="3600">
                <a:latin typeface="Arial"/>
                <a:cs typeface="Arial"/>
              </a:rPr>
              <a:t>1</a:t>
            </a:r>
            <a:r>
              <a:rPr sz="3600"/>
              <a:t>、</a:t>
            </a:r>
            <a:r>
              <a:rPr spc="-5"/>
              <a:t>常见违章行为不能获得保险赔偿</a:t>
            </a:r>
            <a:endParaRPr sz="3600">
              <a:latin typeface="Arial"/>
              <a:cs typeface="Arial"/>
            </a:endParaRPr>
          </a:p>
        </p:txBody>
      </p:sp>
      <p:sp>
        <p:nvSpPr>
          <p:cNvPr id="3" name="object 3"/>
          <p:cNvSpPr txBox="1"/>
          <p:nvPr/>
        </p:nvSpPr>
        <p:spPr>
          <a:xfrm>
            <a:off x="878840" y="1524458"/>
            <a:ext cx="7698105" cy="3366135"/>
          </a:xfrm>
          <a:prstGeom prst="rect">
            <a:avLst/>
          </a:prstGeom>
        </p:spPr>
        <p:txBody>
          <a:bodyPr vert="horz" wrap="square" lIns="0" tIns="109855" rIns="0" bIns="0" rtlCol="0">
            <a:spAutoFit/>
          </a:bodyPr>
          <a:lstStyle/>
          <a:p>
            <a:pPr marL="120014">
              <a:lnSpc>
                <a:spcPct val="100000"/>
              </a:lnSpc>
              <a:spcBef>
                <a:spcPts val="865"/>
              </a:spcBef>
            </a:pPr>
            <a:r>
              <a:rPr sz="3200">
                <a:solidFill>
                  <a:srgbClr val="FFFFFF"/>
                </a:solidFill>
                <a:latin typeface="Arial"/>
                <a:cs typeface="Arial"/>
              </a:rPr>
              <a:t>A</a:t>
            </a:r>
            <a:r>
              <a:rPr sz="3200" spc="-5">
                <a:solidFill>
                  <a:srgbClr val="FFFFFF"/>
                </a:solidFill>
                <a:latin typeface="宋体"/>
                <a:cs typeface="宋体"/>
              </a:rPr>
              <a:t>、无有驾驶证的；车证不符的。</a:t>
            </a:r>
            <a:endParaRPr sz="3200">
              <a:latin typeface="宋体"/>
              <a:cs typeface="宋体"/>
            </a:endParaRPr>
          </a:p>
          <a:p>
            <a:pPr marL="12700" marR="27305" indent="63500">
              <a:lnSpc>
                <a:spcPct val="104900"/>
              </a:lnSpc>
              <a:spcBef>
                <a:spcPts val="580"/>
              </a:spcBef>
            </a:pPr>
            <a:r>
              <a:rPr sz="3200">
                <a:solidFill>
                  <a:srgbClr val="FFFFFF"/>
                </a:solidFill>
                <a:latin typeface="Arial"/>
                <a:cs typeface="Arial"/>
              </a:rPr>
              <a:t>B</a:t>
            </a:r>
            <a:r>
              <a:rPr sz="3200" spc="-5">
                <a:solidFill>
                  <a:srgbClr val="FFFFFF"/>
                </a:solidFill>
                <a:latin typeface="宋体"/>
                <a:cs typeface="宋体"/>
              </a:rPr>
              <a:t>、驾驶员饮酒、吸毒、被药物麻醉后驾车</a:t>
            </a:r>
            <a:r>
              <a:rPr sz="3200" spc="-10">
                <a:solidFill>
                  <a:srgbClr val="FFFFFF"/>
                </a:solidFill>
                <a:latin typeface="宋体"/>
                <a:cs typeface="宋体"/>
              </a:rPr>
              <a:t>发生保险事故。</a:t>
            </a:r>
            <a:endParaRPr sz="3200">
              <a:latin typeface="宋体"/>
              <a:cs typeface="宋体"/>
            </a:endParaRPr>
          </a:p>
          <a:p>
            <a:pPr marL="76200">
              <a:lnSpc>
                <a:spcPct val="100000"/>
              </a:lnSpc>
              <a:spcBef>
                <a:spcPts val="580"/>
              </a:spcBef>
            </a:pPr>
            <a:r>
              <a:rPr sz="3200">
                <a:solidFill>
                  <a:srgbClr val="FFFFFF"/>
                </a:solidFill>
                <a:latin typeface="Arial"/>
                <a:cs typeface="Arial"/>
              </a:rPr>
              <a:t>C</a:t>
            </a:r>
            <a:r>
              <a:rPr sz="3200" spc="-5">
                <a:solidFill>
                  <a:srgbClr val="FFFFFF"/>
                </a:solidFill>
                <a:latin typeface="宋体"/>
                <a:cs typeface="宋体"/>
              </a:rPr>
              <a:t>、保险车辆肇事逃逸。</a:t>
            </a:r>
            <a:endParaRPr sz="3200">
              <a:latin typeface="宋体"/>
              <a:cs typeface="宋体"/>
            </a:endParaRPr>
          </a:p>
          <a:p>
            <a:pPr marL="12700" marR="5080" indent="63500">
              <a:lnSpc>
                <a:spcPct val="104900"/>
              </a:lnSpc>
              <a:spcBef>
                <a:spcPts val="580"/>
              </a:spcBef>
            </a:pPr>
            <a:r>
              <a:rPr sz="3200">
                <a:solidFill>
                  <a:srgbClr val="FFFFFF"/>
                </a:solidFill>
                <a:latin typeface="Arial"/>
                <a:cs typeface="Arial"/>
              </a:rPr>
              <a:t>D</a:t>
            </a:r>
            <a:r>
              <a:rPr sz="3200" spc="-5">
                <a:solidFill>
                  <a:srgbClr val="FFFFFF"/>
                </a:solidFill>
                <a:latin typeface="宋体"/>
                <a:cs typeface="宋体"/>
              </a:rPr>
              <a:t>、非经营性的单位和私有车辆用做营业用</a:t>
            </a:r>
            <a:r>
              <a:rPr sz="3200">
                <a:solidFill>
                  <a:srgbClr val="FFFFFF"/>
                </a:solidFill>
                <a:latin typeface="宋体"/>
                <a:cs typeface="宋体"/>
              </a:rPr>
              <a:t>途（俗称黑车）</a:t>
            </a:r>
            <a:r>
              <a:rPr sz="3200" spc="-50">
                <a:solidFill>
                  <a:srgbClr val="FFFFFF"/>
                </a:solidFill>
                <a:latin typeface="宋体"/>
                <a:cs typeface="宋体"/>
              </a:rPr>
              <a:t>。</a:t>
            </a:r>
            <a:endParaRPr sz="32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878037" y="514605"/>
            <a:ext cx="5387975" cy="635000"/>
          </a:xfrm>
          <a:prstGeom prst="rect">
            <a:avLst/>
          </a:prstGeom>
        </p:spPr>
        <p:txBody>
          <a:bodyPr vert="horz" wrap="square" lIns="0" tIns="12700" rIns="0" bIns="0" rtlCol="0">
            <a:spAutoFit/>
          </a:bodyPr>
          <a:lstStyle/>
          <a:p>
            <a:pPr marL="12700">
              <a:lnSpc>
                <a:spcPct val="100000"/>
              </a:lnSpc>
              <a:spcBef>
                <a:spcPts val="100"/>
              </a:spcBef>
            </a:pPr>
            <a:r>
              <a:rPr>
                <a:latin typeface="Arial"/>
                <a:cs typeface="Arial"/>
              </a:rPr>
              <a:t>2</a:t>
            </a:r>
            <a:r>
              <a:rPr spc="-5"/>
              <a:t>、未年检的车出险不赔</a:t>
            </a:r>
          </a:p>
        </p:txBody>
      </p:sp>
      <p:sp>
        <p:nvSpPr>
          <p:cNvPr id="3" name="object 3"/>
          <p:cNvSpPr txBox="1"/>
          <p:nvPr/>
        </p:nvSpPr>
        <p:spPr>
          <a:xfrm>
            <a:off x="535940" y="1645920"/>
            <a:ext cx="8496300" cy="1000760"/>
          </a:xfrm>
          <a:prstGeom prst="rect">
            <a:avLst/>
          </a:prstGeom>
        </p:spPr>
        <p:txBody>
          <a:bodyPr vert="horz" wrap="square" lIns="0" tIns="12700" rIns="0" bIns="0" rtlCol="0">
            <a:spAutoFit/>
          </a:bodyPr>
          <a:lstStyle/>
          <a:p>
            <a:pPr marL="12700">
              <a:lnSpc>
                <a:spcPct val="100000"/>
              </a:lnSpc>
              <a:spcBef>
                <a:spcPts val="100"/>
              </a:spcBef>
            </a:pPr>
            <a:r>
              <a:rPr sz="3200" spc="-5">
                <a:solidFill>
                  <a:srgbClr val="FFFFFF"/>
                </a:solidFill>
                <a:latin typeface="宋体"/>
                <a:cs typeface="宋体"/>
              </a:rPr>
              <a:t>在保险合同中有规定：保险只对合格车辆生</a:t>
            </a:r>
            <a:endParaRPr sz="3200">
              <a:latin typeface="宋体"/>
              <a:cs typeface="宋体"/>
            </a:endParaRPr>
          </a:p>
          <a:p>
            <a:pPr marL="355600">
              <a:lnSpc>
                <a:spcPct val="100000"/>
              </a:lnSpc>
            </a:pPr>
            <a:r>
              <a:rPr sz="3200" spc="-5">
                <a:solidFill>
                  <a:srgbClr val="FFFFFF"/>
                </a:solidFill>
                <a:latin typeface="宋体"/>
                <a:cs typeface="宋体"/>
              </a:rPr>
              <a:t>效，对于未年检的车辆只能视为不合格车辆。</a:t>
            </a:r>
            <a:endParaRPr sz="32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https://d.book118.com/358005065124006024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21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21</vt:i4>
      </vt:variant>
    </vt:vector>
  </HeadingPairs>
  <TitlesOfParts>
    <vt:vector baseType="lpstr" size="26">
      <vt:lpstr>Arial</vt:lpstr>
      <vt:lpstr>Calibri</vt:lpstr>
      <vt:lpstr>宋体</vt:lpstr>
      <vt:lpstr>Microsoft JhengHei</vt:lpstr>
      <vt:lpstr>Office Theme</vt:lpstr>
      <vt:lpstr>汽车保险理赔</vt:lpstr>
      <vt:lpstr>内容介绍</vt:lpstr>
      <vt:lpstr>一、汽车保险理赔流程简介</vt:lpstr>
      <vt:lpstr>第一步：明确所负责任</vt:lpstr>
      <vt:lpstr>第二步：报案</vt:lpstr>
      <vt:lpstr>第三步：定损</vt:lpstr>
      <vt:lpstr>第四步：修车</vt:lpstr>
      <vt:lpstr>第五步：开具事故证明</vt:lpstr>
      <vt:lpstr>第六步：递交单证</vt:lpstr>
      <vt:lpstr>PowerPoint Presentation</vt:lpstr>
      <vt:lpstr>PowerPoint Presentation</vt:lpstr>
      <vt:lpstr>PowerPoint Presentation</vt:lpstr>
      <vt:lpstr>PowerPoint Presentation</vt:lpstr>
      <vt:lpstr>PowerPoint Presentation</vt:lpstr>
      <vt:lpstr>PowerPoint Presentation</vt:lpstr>
      <vt:lpstr>5、车在外地出险怎么办</vt:lpstr>
      <vt:lpstr>6、车出险后一定要在保险公司的定点厂修吗？</vt:lpstr>
      <vt:lpstr>三、保险公司不负责赔偿的情形</vt:lpstr>
      <vt:lpstr>1、常见违章行为不能获得保险赔偿</vt:lpstr>
      <vt:lpstr>2、未年检的车出险不赔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2024-09-01T04:04:06.809</cp:lastPrinted>
  <dcterms:created xsi:type="dcterms:W3CDTF">2024-08-31T20:04:06Z</dcterms:created>
  <dcterms:modified xsi:type="dcterms:W3CDTF">2024-08-31T20:04:07Z</dcterms:modified>
</cp:coreProperties>
</file>