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F537F35-4A31-43B4-AFA5-080041799F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9C7AFD1-F0C0-44B9-9F96-E2D5E30258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31458A3-9493-4740-BBF0-5A3721FC8B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5B98E7E-A67F-4DA3-8D75-D63DC6F866D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FCB73E5-AA63-47A4-81CA-D2A61BCFF87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5F1CD40-3800-41F8-AAD9-98FD4B4C9B5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4F7E100-DA51-4455-97BB-53D94E92831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C8BDBF7-7CD7-4923-96E2-087B49493CC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64C27E7-06FF-414F-8BFD-72273DBAF28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11D5FF0-A9BC-40B3-800C-C84F964750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5ADA00-75F5-4F3A-B719-525FA00E41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58030000133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5315495" y="927427"/>
            <a:ext cx="812800" cy="731520"/>
          </a:xfrm>
          <a:prstGeom prst="rect">
            <a:avLst/>
          </a:prstGeom>
        </p:spPr>
      </p:pic>
      <p:sp>
        <p:nvSpPr>
          <p:cNvPr id="3" name="AutoShape 3"/>
          <p:cNvSpPr/>
          <p:nvPr/>
        </p:nvSpPr>
        <p:spPr>
          <a:xfrm rot="2657183">
            <a:off x="7142739" y="769563"/>
            <a:ext cx="642029" cy="542157"/>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685974">
            <a:off x="6633365" y="506931"/>
            <a:ext cx="340936" cy="340936"/>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685974">
            <a:off x="7446339" y="236818"/>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685974">
            <a:off x="11517212" y="2896896"/>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685974">
            <a:off x="6777271" y="3320747"/>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3"/>
          <a:stretch>
            <a:fillRect/>
          </a:stretch>
        </p:blipFill>
        <p:spPr>
          <a:xfrm flipH="1">
            <a:off x="8211116" y="641491"/>
            <a:ext cx="3983355" cy="5732145"/>
          </a:xfrm>
          <a:prstGeom prst="rect">
            <a:avLst/>
          </a:prstGeom>
        </p:spPr>
      </p:pic>
      <p:sp>
        <p:nvSpPr>
          <p:cNvPr id="9" name="AutoShape 9"/>
          <p:cNvSpPr/>
          <p:nvPr/>
        </p:nvSpPr>
        <p:spPr>
          <a:xfrm rot="2657183">
            <a:off x="11213724" y="770198"/>
            <a:ext cx="642029" cy="542157"/>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2685974">
            <a:off x="10704350" y="507566"/>
            <a:ext cx="340936" cy="340936"/>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2685974">
            <a:off x="11517324" y="237453"/>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04" y="6381115"/>
            <a:ext cx="12195175" cy="47688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931384" y="1759797"/>
            <a:ext cx="7657616" cy="2750967"/>
          </a:xfrm>
          <a:prstGeom prst="rect">
            <a:avLst/>
          </a:prstGeom>
        </p:spPr>
        <p:txBody>
          <a:bodyPr vert="horz" wrap="square" lIns="114300" tIns="57150" rIns="114300" bIns="5715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700" b="1">
                <a:solidFill>
                  <a:schemeClr val="accent1">
                    <a:alpha val="100000"/>
                  </a:schemeClr>
                </a:solidFill>
                <a:latin typeface="Microsoft Yahei"/>
                <a:ea typeface="Microsoft Yahei"/>
                <a:cs typeface="Microsoft Yahei"/>
              </a:rPr>
              <a:t>先进集体演讲稿</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sp>
        <p:nvSpPr>
          <p:cNvPr id="4" name="AutoShape 4"/>
          <p:cNvSpPr/>
          <p:nvPr/>
        </p:nvSpPr>
        <p:spPr>
          <a:xfrm>
            <a:off x="-704" y="6381115"/>
            <a:ext cx="12195175" cy="476885"/>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42202" y="3100183"/>
            <a:ext cx="3335655" cy="6248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724">
                <a:solidFill>
                  <a:schemeClr val="accent1">
                    <a:alpha val="100000"/>
                  </a:schemeClr>
                </a:solidFill>
                <a:latin typeface="微软雅黑"/>
                <a:ea typeface="微软雅黑"/>
                <a:cs typeface="微软雅黑"/>
              </a:rPr>
              <a:t>Contents</a:t>
            </a:r>
          </a:p>
        </p:txBody>
      </p:sp>
      <p:sp>
        <p:nvSpPr>
          <p:cNvPr id="6" name="TextBox 6"/>
          <p:cNvSpPr txBox="1"/>
          <p:nvPr/>
        </p:nvSpPr>
        <p:spPr>
          <a:xfrm>
            <a:off x="742202" y="2288631"/>
            <a:ext cx="3335655" cy="10058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800" b="1">
                <a:solidFill>
                  <a:schemeClr val="accent1">
                    <a:alpha val="100000"/>
                  </a:schemeClr>
                </a:solidFill>
                <a:latin typeface="微软雅黑"/>
                <a:ea typeface="微软雅黑"/>
                <a:cs typeface="微软雅黑"/>
              </a:rPr>
              <a:t>目录</a:t>
            </a:r>
          </a:p>
        </p:txBody>
      </p:sp>
      <p:sp>
        <p:nvSpPr>
          <p:cNvPr id="7" name="TextBox 7"/>
          <p:cNvSpPr txBox="1"/>
          <p:nvPr/>
        </p:nvSpPr>
        <p:spPr>
          <a:xfrm>
            <a:off x="4912220" y="714964"/>
            <a:ext cx="5606620" cy="4770438"/>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先进集体特点及优势</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先进集体成员素质与能力要求</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先进集体建设策略与方法</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先进集体在企业中作用与价值</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如何成为一名优秀先进集体成员</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grpSp>
        <p:nvGrpSpPr>
          <p:cNvPr id="5" name="Group 5"/>
          <p:cNvGrpSpPr/>
          <p:nvPr/>
        </p:nvGrpSpPr>
        <p:grpSpPr>
          <a:xfrm>
            <a:off x="4023413" y="1756561"/>
            <a:ext cx="4145173" cy="823690"/>
            <a:chOff x="4023413" y="1756561"/>
            <a:chExt cx="4145173" cy="823690"/>
          </a:xfrm>
        </p:grpSpPr>
        <p:sp>
          <p:nvSpPr>
            <p:cNvPr id="6" name="TextBox 6"/>
            <p:cNvSpPr txBox="1"/>
            <p:nvPr/>
          </p:nvSpPr>
          <p:spPr>
            <a:xfrm>
              <a:off x="4023413" y="1756561"/>
              <a:ext cx="4145173" cy="82369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01</a:t>
              </a:r>
            </a:p>
          </p:txBody>
        </p:sp>
      </p:grpSp>
      <p:sp>
        <p:nvSpPr>
          <p:cNvPr id="7" name="TextBox 7"/>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通过演讲，宣传先进集体的优秀品质和崇高精神，激发听众的敬仰和学习之情。</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弘扬先进精神</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推广先进经验</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凝聚团队力量</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7250" b="1725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介绍先进集体在工作、学习、创新等方面的成功经验，为其他单位和个人提供借鉴和启示。</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通过表彰先进集体，增强团队成员的荣誉感和归属感，促进团队凝聚力和向心力的提升。</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演讲目的和背景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定义</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先进集体是指在各个领域、各个行业中表现突出、成绩显著的优秀集体，它们具有高度的组织性、纪律性和创造力，是推动社会进步和发展的重要力量。</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引领作用</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先进集体在各个领域中的创新实践和成功经验，对于推动同行业或同领域的发展具有引领和示范作用。</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团队力量</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先进集体所展现出的团结协作、拼搏进取的精神，对于增强团队的凝聚力和战斗力具有深远的影响。</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榜样作用</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先进集体是社会的楷模和榜样，它们的优秀品质和卓越成就对于激发人们的向上心和进取心具有积极的促进作用。</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先进集体定义及意义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grpSp>
        <p:nvGrpSpPr>
          <p:cNvPr id="5" name="Group 5"/>
          <p:cNvGrpSpPr/>
          <p:nvPr/>
        </p:nvGrpSpPr>
        <p:grpSpPr>
          <a:xfrm>
            <a:off x="4023413" y="1756561"/>
            <a:ext cx="4145173" cy="823690"/>
            <a:chOff x="4023413" y="1756561"/>
            <a:chExt cx="4145173" cy="823690"/>
          </a:xfrm>
        </p:grpSpPr>
        <p:sp>
          <p:nvSpPr>
            <p:cNvPr id="6" name="TextBox 6"/>
            <p:cNvSpPr txBox="1"/>
            <p:nvPr/>
          </p:nvSpPr>
          <p:spPr>
            <a:xfrm>
              <a:off x="4023413" y="1756561"/>
              <a:ext cx="4145173" cy="82369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02</a:t>
              </a:r>
            </a:p>
          </p:txBody>
        </p:sp>
      </p:grpSp>
      <p:sp>
        <p:nvSpPr>
          <p:cNvPr id="7" name="TextBox 7"/>
          <p:cNvSpPr txBox="1"/>
          <p:nvPr/>
        </p:nvSpPr>
        <p:spPr>
          <a:xfrm>
            <a:off x="2996924" y="3138126"/>
            <a:ext cx="6198152" cy="1708246"/>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alpha val="100000"/>
                  </a:schemeClr>
                </a:solidFill>
                <a:latin typeface="Microsoft Yahei"/>
                <a:ea typeface="Microsoft Yahei"/>
                <a:cs typeface="Microsoft Yahei"/>
              </a:rPr>
              <a:t>先进集体特点及优势</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先进集体的成员之间能够相互信任、支持和协作，形成紧密的团队合作关系。</a:t>
            </a:r>
          </a:p>
        </p:txBody>
      </p:sp>
      <p:pic>
        <p:nvPicPr>
          <p:cNvPr id="5" name="Picture 5"/>
          <p:cNvPicPr>
            <a:picLocks noChangeAspect="1"/>
          </p:cNvPicPr>
          <p:nvPr/>
        </p:nvPicPr>
        <p:blipFill>
          <a:blip r:embed="rId2"/>
          <a:srcRect t="4639" b="4639"/>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67" r="16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紧密合作</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集体成员能够共同制定并追求明确的目标，为之付出努力。</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共同目标</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成员之间能够保持及时、准确、有效的沟通，确保信息的顺畅传递。</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有效沟通</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团结协作精神</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先进集体鼓励成员敢于尝试新事物、新方法，勇于挑战传统观念。</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敢于尝试</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成员具有强烈的学习意愿和能力，能够持续吸收新知识、新技能。</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不断学习</a:t>
            </a:r>
          </a:p>
        </p:txBody>
      </p:sp>
      <p:pic>
        <p:nvPicPr>
          <p:cNvPr id="10" name="Picture 10"/>
          <p:cNvPicPr>
            <a:picLocks noChangeAspect="1"/>
          </p:cNvPicPr>
          <p:nvPr/>
        </p:nvPicPr>
        <p:blipFill>
          <a:blip r:embed="rId3"/>
          <a:srcRect l="12500" r="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将创新理念转化为实际行动，通过创新实践推动集体的发展进步。</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创新实践</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创新意识与能力</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突出贡献和业绩</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业务精湛</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先进集体在业务领域具有卓越的表现，能够出色地完成各项任务。</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成果显著</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集体的业绩和成果在同行中处于领先地位，得到了广泛的认可和赞誉。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社会效益</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除了业务表现外，先进集体还能够积极履行社会责任，为社会做出积极贡献。</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grpSp>
        <p:nvGrpSpPr>
          <p:cNvPr id="5" name="Group 5"/>
          <p:cNvGrpSpPr/>
          <p:nvPr/>
        </p:nvGrpSpPr>
        <p:grpSpPr>
          <a:xfrm>
            <a:off x="4023413" y="1756561"/>
            <a:ext cx="4145173" cy="823690"/>
            <a:chOff x="4023413" y="1756561"/>
            <a:chExt cx="4145173" cy="823690"/>
          </a:xfrm>
        </p:grpSpPr>
        <p:sp>
          <p:nvSpPr>
            <p:cNvPr id="6" name="TextBox 6"/>
            <p:cNvSpPr txBox="1"/>
            <p:nvPr/>
          </p:nvSpPr>
          <p:spPr>
            <a:xfrm>
              <a:off x="4023413" y="1756561"/>
              <a:ext cx="4145173" cy="82369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03</a:t>
              </a:r>
            </a:p>
          </p:txBody>
        </p:sp>
      </p:grpSp>
      <p:sp>
        <p:nvSpPr>
          <p:cNvPr id="7" name="TextBox 7"/>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alpha val="100000"/>
                  </a:schemeClr>
                </a:solidFill>
                <a:latin typeface="Microsoft Yahei"/>
                <a:ea typeface="Microsoft Yahei"/>
                <a:cs typeface="Microsoft Yahei"/>
              </a:rPr>
              <a:t>先进集体成员素质与能力要求</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敬业奉献</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热爱本职工作，投入时间和精力，追求卓越，为团队的成功贡献力量。</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诚实守信</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坚守诚信原则，言行一致，对待工作认真负责，不敷衍塞责。</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遵守纪律</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严格遵守公司规章制度和国家法律法规，自觉维护企业形象和利益。</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2875" r="12875"/>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5458" r="15458"/>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3792" r="13792"/>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良好职业道德操守</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具备扎实的专业知识和技能，能够胜任本职工作，不断学习和提高自己的专业水平。</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专业技能</a:t>
            </a:r>
          </a:p>
        </p:txBody>
      </p:sp>
      <p:pic>
        <p:nvPicPr>
          <p:cNvPr id="5" name="Picture 5"/>
          <p:cNvPicPr>
            <a:picLocks noChangeAspect="1"/>
          </p:cNvPicPr>
          <p:nvPr/>
        </p:nvPicPr>
        <p:blipFill>
          <a:blip r:embed="rId2"/>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了解相关领域的前沿动态和最新技术，具备跨学科的知识储备和学习能力。</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知识面广</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具备创新意识和能力，勇于探索新领域和新方法，为企业发展注入新的活力。</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创新能力</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专业技能与知识水平</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协调能力</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具备较强的组织协调能力，能够协调各方利益和关系，促进团队合作和共同进步。</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团队精神</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注重团队合作和集体荣誉，积极参与团队活动，为团队营造积极向上的氛围。</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沟通能力</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善于倾听和表达，能够清晰、准确地传递信息，与团队成员保持良好的沟通和协作。</a:t>
            </a:r>
          </a:p>
        </p:txBody>
      </p:sp>
      <p:pic>
        <p:nvPicPr>
          <p:cNvPr id="10" name="Picture 10"/>
          <p:cNvPicPr>
            <a:picLocks noChangeAspect="1"/>
          </p:cNvPicPr>
          <p:nvPr/>
        </p:nvPicPr>
        <p:blipFill>
          <a:blip r:embed="rId2"/>
          <a:srcRect l="12500" r="1250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较强沟通协调能力</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grpSp>
        <p:nvGrpSpPr>
          <p:cNvPr id="5" name="Group 5"/>
          <p:cNvGrpSpPr/>
          <p:nvPr/>
        </p:nvGrpSpPr>
        <p:grpSpPr>
          <a:xfrm>
            <a:off x="4023413" y="1756561"/>
            <a:ext cx="4145173" cy="823690"/>
            <a:chOff x="4023413" y="1756561"/>
            <a:chExt cx="4145173" cy="823690"/>
          </a:xfrm>
        </p:grpSpPr>
        <p:sp>
          <p:nvSpPr>
            <p:cNvPr id="6" name="TextBox 6"/>
            <p:cNvSpPr txBox="1"/>
            <p:nvPr/>
          </p:nvSpPr>
          <p:spPr>
            <a:xfrm>
              <a:off x="4023413" y="1756561"/>
              <a:ext cx="4145173" cy="82369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04</a:t>
              </a:r>
            </a:p>
          </p:txBody>
        </p:sp>
      </p:grpSp>
      <p:sp>
        <p:nvSpPr>
          <p:cNvPr id="7" name="TextBox 7"/>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alpha val="100000"/>
                  </a:schemeClr>
                </a:solidFill>
                <a:latin typeface="Microsoft Yahei"/>
                <a:ea typeface="Microsoft Yahei"/>
                <a:cs typeface="Microsoft Yahei"/>
              </a:rPr>
              <a:t>先进集体建设策略与方法</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https://d.book118.com/358030000133006042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2024-09-22T05:03:46.284</cp:lastPrinted>
  <dcterms:created xsi:type="dcterms:W3CDTF">2024-09-21T21:03:46Z</dcterms:created>
  <dcterms:modified xsi:type="dcterms:W3CDTF">2024-09-21T21:03:48Z</dcterms:modified>
</cp:coreProperties>
</file>