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76359C-3339-461A-94AC-F7FB18EFC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B9EAC-5C55-420E-8A80-69BD5BDAE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3C7A2C-785F-4368-AA85-59FCDD0A3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9EE6F-F69D-4717-BC63-B7AEA5C295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20D6F9-5B63-4D7A-823C-51042903F0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D9D2AF-3C41-4D75-ADC0-C3196AA3B3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B5CD83-F55F-4E27-8D13-441545DB86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83B1E-03E8-49C2-83AD-1D09C7441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3C87D-A3C3-417E-AEE5-0A5AD117F5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F9B5C-A9A7-442A-A26D-A088D69E2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0DA4F-C248-43AD-9F6C-96D4B33C1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34005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系统性风险与货币政策防范</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系统性风险定义与内涵
 系统性风险的来源与形成
 系统性风险对经济的影响
 货币政策的定义与工具
 货币政策对系统性风险的作用
 货币政策防范系统性风险的原理
 国际经验与案例分析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系统性风险定义与内涵</a:t>
            </a:r>
          </a:p>
        </p:txBody>
      </p:sp>
      <p:sp>
        <p:nvSpPr>
          <p:cNvPr id="3" name="Subtitle 2"/>
          <p:cNvSpPr>
            <a:spLocks noGrp="1"/>
          </p:cNvSpPr>
          <p:nvPr>
            <p:ph type="subTitle" idx="1"/>
          </p:nvPr>
        </p:nvSpPr>
        <p:spPr/>
        <p:txBody>
          <a:bodyPr/>
          <a:lstStyle/>
          <a:p>
            <a:r>
              <a:t>系统性风险与货币政策防范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系统性风险定义与内涵</a:t>
            </a:r>
          </a:p>
        </p:txBody>
      </p:sp>
      <p:sp>
        <p:nvSpPr>
          <p:cNvPr id="3" name="Text Placeholder 2"/>
          <p:cNvSpPr>
            <a:spLocks noGrp="1"/>
          </p:cNvSpPr>
          <p:nvPr>
            <p:ph type="body" idx="1"/>
          </p:nvPr>
        </p:nvSpPr>
        <p:spPr/>
        <p:txBody>
          <a:bodyPr/>
          <a:lstStyle/>
          <a:p>
            <a:r>
              <a:t>系统性风险的定义</a:t>
            </a:r>
          </a:p>
        </p:txBody>
      </p:sp>
      <p:sp>
        <p:nvSpPr>
          <p:cNvPr id="4" name="Content Placeholder 3"/>
          <p:cNvSpPr>
            <a:spLocks noGrp="1"/>
          </p:cNvSpPr>
          <p:nvPr>
            <p:ph sz="half" idx="2"/>
          </p:nvPr>
        </p:nvSpPr>
        <p:spPr/>
        <p:txBody>
          <a:bodyPr/>
          <a:lstStyle/>
          <a:p>
            <a:r>
              <a:t>1.系统性风险是指整个金融体系或大部分金融机构面临的共同风险，这种风险可能对整个经济系统造成严重影响。</a:t>
            </a:r>
          </a:p>
          <a:p>
            <a:r>
              <a:t>2.系统性风险具有传染性和放大性，一旦触发，将对整个金融体系产生连锁反应，导致金融机构纷纷陷入困境。</a:t>
            </a:r>
          </a:p>
          <a:p/>
        </p:txBody>
      </p:sp>
      <p:sp>
        <p:nvSpPr>
          <p:cNvPr id="5" name="Text Placeholder 4"/>
          <p:cNvSpPr>
            <a:spLocks noGrp="1"/>
          </p:cNvSpPr>
          <p:nvPr>
            <p:ph type="body" idx="3"/>
          </p:nvPr>
        </p:nvSpPr>
        <p:spPr/>
        <p:txBody>
          <a:bodyPr/>
          <a:lstStyle/>
          <a:p>
            <a:r>
              <a:t>系统性风险的内涵</a:t>
            </a:r>
          </a:p>
        </p:txBody>
      </p:sp>
      <p:sp>
        <p:nvSpPr>
          <p:cNvPr id="6" name="Content Placeholder 5"/>
          <p:cNvSpPr>
            <a:spLocks noGrp="1"/>
          </p:cNvSpPr>
          <p:nvPr>
            <p:ph sz="half" idx="4"/>
          </p:nvPr>
        </p:nvSpPr>
        <p:spPr/>
        <p:txBody>
          <a:bodyPr/>
          <a:lstStyle/>
          <a:p>
            <a:r>
              <a:t>1.系统性风险主要包括市场风险、信用风险和流动性风险等，这些风险在金融体系中相互交织、相互影响。</a:t>
            </a:r>
          </a:p>
          <a:p>
            <a:r>
              <a:t>2.系统性风险的根源在于金融机构之间的紧密联系和相互依存，以及金融市场的不完全信息和不对称性。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系统性风险定义与内涵</a:t>
            </a:r>
          </a:p>
        </p:txBody>
      </p:sp>
      <p:sp>
        <p:nvSpPr>
          <p:cNvPr id="3" name="Text Placeholder 2"/>
          <p:cNvSpPr>
            <a:spLocks noGrp="1"/>
          </p:cNvSpPr>
          <p:nvPr>
            <p:ph type="body" idx="1"/>
          </p:nvPr>
        </p:nvSpPr>
        <p:spPr/>
        <p:txBody>
          <a:bodyPr/>
          <a:lstStyle/>
          <a:p>
            <a:r>
              <a:t>系统性风险与货币政策的关系</a:t>
            </a:r>
          </a:p>
        </p:txBody>
      </p:sp>
      <p:sp>
        <p:nvSpPr>
          <p:cNvPr id="4" name="Content Placeholder 3"/>
          <p:cNvSpPr>
            <a:spLocks noGrp="1"/>
          </p:cNvSpPr>
          <p:nvPr>
            <p:ph sz="half" idx="2"/>
          </p:nvPr>
        </p:nvSpPr>
        <p:spPr/>
        <p:txBody>
          <a:bodyPr/>
          <a:lstStyle/>
          <a:p>
            <a:r>
              <a:t>1.货币政策是防范系统性风险的重要手段之一，通过调节货币供应量和利率水平，可以影响金融机构的行为和金融市场的走势。</a:t>
            </a:r>
          </a:p>
          <a:p>
            <a:r>
              <a:t>2.货币政策需要考虑到系统性风险的特点和规律，制定出更加针对性和有效的政策措施。</a:t>
            </a:r>
          </a:p>
          <a:p/>
        </p:txBody>
      </p:sp>
      <p:sp>
        <p:nvSpPr>
          <p:cNvPr id="5" name="Text Placeholder 4"/>
          <p:cNvSpPr>
            <a:spLocks noGrp="1"/>
          </p:cNvSpPr>
          <p:nvPr>
            <p:ph type="body" idx="3"/>
          </p:nvPr>
        </p:nvSpPr>
        <p:spPr/>
        <p:txBody>
          <a:bodyPr/>
          <a:lstStyle/>
          <a:p>
            <a:r>
              <a:t>货币政策防范系统性风险的措施</a:t>
            </a:r>
          </a:p>
        </p:txBody>
      </p:sp>
      <p:sp>
        <p:nvSpPr>
          <p:cNvPr id="6" name="Content Placeholder 5"/>
          <p:cNvSpPr>
            <a:spLocks noGrp="1"/>
          </p:cNvSpPr>
          <p:nvPr>
            <p:ph sz="half" idx="4"/>
          </p:nvPr>
        </p:nvSpPr>
        <p:spPr/>
        <p:txBody>
          <a:bodyPr/>
          <a:lstStyle/>
          <a:p>
            <a:r>
              <a:t>1.建立完善的宏观审慎监管框架，加强对金融机构和市场的监管和管理，及时发现和防范系统性风险。</a:t>
            </a:r>
          </a:p>
          <a:p>
            <a:r>
              <a:t>2.加强货币政策与其他政策的协调配合，形成政策合力，共同防范系统性风险。</a:t>
            </a:r>
          </a:p>
          <a:p>
            <a:r>
              <a:t>3.提高金融机构的风险管理水平和风险意识，加强信息披露和透明度，增强市场信心和稳定性。</a:t>
            </a:r>
          </a:p>
          <a:p>
            <a:r>
              <a:t>以上是关于系统性风险与货币政策防范中介绍系统性风险定义与内涵的章节内容，供您参考。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系统性风险的来源与形成</a:t>
            </a:r>
          </a:p>
        </p:txBody>
      </p:sp>
      <p:sp>
        <p:nvSpPr>
          <p:cNvPr id="3" name="Subtitle 2"/>
          <p:cNvSpPr>
            <a:spLocks noGrp="1"/>
          </p:cNvSpPr>
          <p:nvPr>
            <p:ph type="subTitle" idx="1"/>
          </p:nvPr>
        </p:nvSpPr>
        <p:spPr/>
        <p:txBody>
          <a:bodyPr/>
          <a:lstStyle/>
          <a:p>
            <a:r>
              <a:t>系统性风险与货币政策防范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系统性风险的来源与形成</a:t>
            </a:r>
          </a:p>
        </p:txBody>
      </p:sp>
      <p:sp>
        <p:nvSpPr>
          <p:cNvPr id="3" name="Text Placeholder 2"/>
          <p:cNvSpPr>
            <a:spLocks noGrp="1"/>
          </p:cNvSpPr>
          <p:nvPr>
            <p:ph type="body" idx="1"/>
          </p:nvPr>
        </p:nvSpPr>
        <p:spPr/>
        <p:txBody>
          <a:bodyPr/>
          <a:lstStyle/>
          <a:p>
            <a:r>
              <a:t>宏观经济波动</a:t>
            </a:r>
          </a:p>
        </p:txBody>
      </p:sp>
      <p:sp>
        <p:nvSpPr>
          <p:cNvPr id="4" name="Content Placeholder 3"/>
          <p:cNvSpPr>
            <a:spLocks noGrp="1"/>
          </p:cNvSpPr>
          <p:nvPr>
            <p:ph sz="half" idx="2"/>
          </p:nvPr>
        </p:nvSpPr>
        <p:spPr/>
        <p:txBody>
          <a:bodyPr/>
          <a:lstStyle/>
          <a:p>
            <a:r>
              <a:t>1.经济周期性变化：经济繁荣期可能导致过度投资和资产泡沫，而经济衰退期则可能引发资产价值下跌和信贷收缩。</a:t>
            </a:r>
          </a:p>
          <a:p>
            <a:r>
              <a:t>2.政策变动：财政和货币政策的调整可能会影响资产价格和金融机构的稳健性。</a:t>
            </a:r>
          </a:p>
          <a:p/>
        </p:txBody>
      </p:sp>
      <p:sp>
        <p:nvSpPr>
          <p:cNvPr id="5" name="Text Placeholder 4"/>
          <p:cNvSpPr>
            <a:spLocks noGrp="1"/>
          </p:cNvSpPr>
          <p:nvPr>
            <p:ph type="body" idx="3"/>
          </p:nvPr>
        </p:nvSpPr>
        <p:spPr/>
        <p:txBody>
          <a:bodyPr/>
          <a:lstStyle/>
          <a:p>
            <a:r>
              <a:t>金融机构的风险管理</a:t>
            </a:r>
          </a:p>
        </p:txBody>
      </p:sp>
      <p:sp>
        <p:nvSpPr>
          <p:cNvPr id="6" name="Content Placeholder 5"/>
          <p:cNvSpPr>
            <a:spLocks noGrp="1"/>
          </p:cNvSpPr>
          <p:nvPr>
            <p:ph sz="half" idx="4"/>
          </p:nvPr>
        </p:nvSpPr>
        <p:spPr/>
        <p:txBody>
          <a:bodyPr/>
          <a:lstStyle/>
          <a:p>
            <a:r>
              <a:t>1.风险管理缺失：金融机构缺乏有效的风险管理机制，可能导致不良资产累积。</a:t>
            </a:r>
          </a:p>
          <a:p>
            <a:r>
              <a:t>2.监管不足：监管机构对金融机构的监督和管理不足，可能使其承担过度风险。</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系统性风险的来源与形成</a:t>
            </a:r>
          </a:p>
        </p:txBody>
      </p:sp>
      <p:sp>
        <p:nvSpPr>
          <p:cNvPr id="3" name="Text Placeholder 2"/>
          <p:cNvSpPr>
            <a:spLocks noGrp="1"/>
          </p:cNvSpPr>
          <p:nvPr>
            <p:ph type="body" idx="1"/>
          </p:nvPr>
        </p:nvSpPr>
        <p:spPr/>
        <p:txBody>
          <a:bodyPr/>
          <a:lstStyle/>
          <a:p>
            <a:r>
              <a:t>资产泡沫与破裂</a:t>
            </a:r>
          </a:p>
        </p:txBody>
      </p:sp>
      <p:sp>
        <p:nvSpPr>
          <p:cNvPr id="4" name="Content Placeholder 3"/>
          <p:cNvSpPr>
            <a:spLocks noGrp="1"/>
          </p:cNvSpPr>
          <p:nvPr>
            <p:ph sz="half" idx="2"/>
          </p:nvPr>
        </p:nvSpPr>
        <p:spPr/>
        <p:txBody>
          <a:bodyPr/>
          <a:lstStyle/>
          <a:p>
            <a:r>
              <a:t>1.资产价格飙升：在某些情况下，资产价格可能会迅速攀升，形成泡沫。</a:t>
            </a:r>
          </a:p>
          <a:p>
            <a:r>
              <a:t>2.泡沫破裂风险：当泡沫破裂时，资产价格暴跌，可能导致金融机构破产和信贷紧缩。</a:t>
            </a:r>
          </a:p>
          <a:p/>
        </p:txBody>
      </p:sp>
      <p:sp>
        <p:nvSpPr>
          <p:cNvPr id="5" name="Text Placeholder 4"/>
          <p:cNvSpPr>
            <a:spLocks noGrp="1"/>
          </p:cNvSpPr>
          <p:nvPr>
            <p:ph type="body" idx="3"/>
          </p:nvPr>
        </p:nvSpPr>
        <p:spPr/>
        <p:txBody>
          <a:bodyPr/>
          <a:lstStyle/>
          <a:p>
            <a:r>
              <a:t>传染风险</a:t>
            </a:r>
          </a:p>
        </p:txBody>
      </p:sp>
      <p:sp>
        <p:nvSpPr>
          <p:cNvPr id="6" name="Content Placeholder 5"/>
          <p:cNvSpPr>
            <a:spLocks noGrp="1"/>
          </p:cNvSpPr>
          <p:nvPr>
            <p:ph sz="half" idx="4"/>
          </p:nvPr>
        </p:nvSpPr>
        <p:spPr/>
        <p:txBody>
          <a:bodyPr/>
          <a:lstStyle/>
          <a:p>
            <a:r>
              <a:t>1.金融机构关联：金融机构之间的紧密联系可能导致风险迅速传播。</a:t>
            </a:r>
          </a:p>
          <a:p>
            <a:r>
              <a:t>2.恐慌情绪：市场恐慌情绪可能引发投资者信心丧失，进一步加剧风险的传播。</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系统性风险的来源与形成</a:t>
            </a:r>
          </a:p>
        </p:txBody>
      </p:sp>
      <p:sp>
        <p:nvSpPr>
          <p:cNvPr id="3" name="Content Placeholder 2"/>
          <p:cNvSpPr>
            <a:spLocks noGrp="1"/>
          </p:cNvSpPr>
          <p:nvPr>
            <p:ph sz="half" idx="2"/>
          </p:nvPr>
        </p:nvSpPr>
        <p:spPr/>
        <p:txBody>
          <a:bodyPr/>
          <a:lstStyle/>
          <a:p>
            <a:r>
              <a:t>1.全球化影响：在全球化的背景下，一国的风险可能迅速传递至其他国家。</a:t>
            </a:r>
          </a:p>
          <a:p>
            <a:r>
              <a:t>2.跨境资本流动：跨境资本流动可能加剧风险的国际传递。</a:t>
            </a:r>
          </a:p>
          <a:p/>
        </p:txBody>
      </p:sp>
      <p:sp>
        <p:nvSpPr>
          <p:cNvPr id="4" name="Text Placeholder 3"/>
          <p:cNvSpPr>
            <a:spLocks noGrp="1"/>
          </p:cNvSpPr>
          <p:nvPr>
            <p:ph type="body" idx="3"/>
          </p:nvPr>
        </p:nvSpPr>
        <p:spPr/>
        <p:txBody>
          <a:bodyPr/>
          <a:lstStyle/>
          <a:p>
            <a:r>
              <a:t>气候变化与金融风险</a:t>
            </a:r>
          </a:p>
        </p:txBody>
      </p:sp>
      <p:sp>
        <p:nvSpPr>
          <p:cNvPr id="5" name="Content Placeholder 4"/>
          <p:cNvSpPr>
            <a:spLocks noGrp="1"/>
          </p:cNvSpPr>
          <p:nvPr>
            <p:ph sz="half" idx="4"/>
          </p:nvPr>
        </p:nvSpPr>
        <p:spPr/>
        <p:txBody>
          <a:bodyPr/>
          <a:lstStyle/>
          <a:p>
            <a:r>
              <a:t>1.物理风险：气候变化可能导致自然灾害频发，对金融机构的资产和负债产生影响。</a:t>
            </a:r>
          </a:p>
          <a:p>
            <a:r>
              <a:t>2.转型风险：向低碳经济转型的过程中，金融机构可能面临信贷风险、市场风险和操作风险等。</a:t>
            </a:r>
          </a:p>
        </p:txBody>
      </p:sp>
      <p:sp>
        <p:nvSpPr>
          <p:cNvPr id="6" name="Text Placeholder 5"/>
          <p:cNvSpPr>
            <a:spLocks noGrp="1"/>
          </p:cNvSpPr>
          <p:nvPr>
            <p:ph type="body" idx="1"/>
          </p:nvPr>
        </p:nvSpPr>
        <p:spPr/>
        <p:txBody>
          <a:bodyPr/>
          <a:lstStyle/>
          <a:p>
            <a:r>
              <a:t>国际风险传递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系统性风险对经济的影响</a:t>
            </a:r>
          </a:p>
        </p:txBody>
      </p:sp>
      <p:sp>
        <p:nvSpPr>
          <p:cNvPr id="3" name="Subtitle 2"/>
          <p:cNvSpPr>
            <a:spLocks noGrp="1"/>
          </p:cNvSpPr>
          <p:nvPr>
            <p:ph type="subTitle" idx="1"/>
          </p:nvPr>
        </p:nvSpPr>
        <p:spPr/>
        <p:txBody>
          <a:bodyPr/>
          <a:lstStyle/>
          <a:p>
            <a:r>
              <a:t>系统性风险与货币政策防范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系统性风险对经济的影响</a:t>
            </a:r>
          </a:p>
        </p:txBody>
      </p:sp>
      <p:sp>
        <p:nvSpPr>
          <p:cNvPr id="3" name="Text Placeholder 2"/>
          <p:cNvSpPr>
            <a:spLocks noGrp="1"/>
          </p:cNvSpPr>
          <p:nvPr>
            <p:ph type="body" idx="1"/>
          </p:nvPr>
        </p:nvSpPr>
        <p:spPr/>
        <p:txBody>
          <a:bodyPr/>
          <a:lstStyle/>
          <a:p>
            <a:r>
              <a:t>系统性风险对经济增长的阻碍</a:t>
            </a:r>
          </a:p>
        </p:txBody>
      </p:sp>
      <p:sp>
        <p:nvSpPr>
          <p:cNvPr id="4" name="Content Placeholder 3"/>
          <p:cNvSpPr>
            <a:spLocks noGrp="1"/>
          </p:cNvSpPr>
          <p:nvPr>
            <p:ph sz="half" idx="2"/>
          </p:nvPr>
        </p:nvSpPr>
        <p:spPr/>
        <p:txBody>
          <a:bodyPr/>
          <a:lstStyle/>
          <a:p>
            <a:r>
              <a:t>1.系统性风险导致金融机构“惜贷”，影响投资效率和经济增长。由于金融体系内部的不确定性和风险，金融机构在发放贷款时可能变得更加谨慎，从而限制了经济的投资活动。</a:t>
            </a:r>
          </a:p>
          <a:p>
            <a:r>
              <a:t>2.系统性风险可能引发金融危机，对经济造成重大冲击。历史上的金融危机显示，系统性风险一旦积累到一定程度，可能引发全面的金融崩溃，对实体经济造成深远影响。</a:t>
            </a:r>
          </a:p>
          <a:p/>
        </p:txBody>
      </p:sp>
      <p:sp>
        <p:nvSpPr>
          <p:cNvPr id="5" name="Text Placeholder 4"/>
          <p:cNvSpPr>
            <a:spLocks noGrp="1"/>
          </p:cNvSpPr>
          <p:nvPr>
            <p:ph type="body" idx="3"/>
          </p:nvPr>
        </p:nvSpPr>
        <p:spPr/>
        <p:txBody>
          <a:bodyPr/>
          <a:lstStyle/>
          <a:p>
            <a:r>
              <a:t>系统性风险对金融稳定的威胁</a:t>
            </a:r>
          </a:p>
        </p:txBody>
      </p:sp>
      <p:sp>
        <p:nvSpPr>
          <p:cNvPr id="6" name="Content Placeholder 5"/>
          <p:cNvSpPr>
            <a:spLocks noGrp="1"/>
          </p:cNvSpPr>
          <p:nvPr>
            <p:ph sz="half" idx="4"/>
          </p:nvPr>
        </p:nvSpPr>
        <p:spPr/>
        <p:txBody>
          <a:bodyPr/>
          <a:lstStyle/>
          <a:p>
            <a:r>
              <a:t>1.系统性风险破坏金融市场的正常运行。由于风险在金融体系中的传递性，一旦某个机构出现问题，可能迅速影响到整个市场，导致金融市场的功能紊乱。</a:t>
            </a:r>
          </a:p>
          <a:p>
            <a:r>
              <a:t>2.系统性风险加大金融机构的破产风险。当风险积累到一定程度时，金融机构可能面临破产的风险，进而威胁到整个金融体系的稳定。</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系统性风险对经济的影响</a:t>
            </a:r>
          </a:p>
        </p:txBody>
      </p:sp>
      <p:sp>
        <p:nvSpPr>
          <p:cNvPr id="3" name="Text Placeholder 2"/>
          <p:cNvSpPr>
            <a:spLocks noGrp="1"/>
          </p:cNvSpPr>
          <p:nvPr>
            <p:ph type="body" idx="1"/>
          </p:nvPr>
        </p:nvSpPr>
        <p:spPr/>
        <p:txBody>
          <a:bodyPr/>
          <a:lstStyle/>
          <a:p>
            <a:r>
              <a:t>系统性风险对货币政策的挑战</a:t>
            </a:r>
          </a:p>
        </p:txBody>
      </p:sp>
      <p:sp>
        <p:nvSpPr>
          <p:cNvPr id="4" name="Content Placeholder 3"/>
          <p:cNvSpPr>
            <a:spLocks noGrp="1"/>
          </p:cNvSpPr>
          <p:nvPr>
            <p:ph sz="half" idx="2"/>
          </p:nvPr>
        </p:nvSpPr>
        <p:spPr/>
        <p:txBody>
          <a:bodyPr/>
          <a:lstStyle/>
          <a:p>
            <a:r>
              <a:t>1.系统性风险影响货币政策的传导机制。由于金融市场的功能紊乱，货币政策的传导机制可能受到影响，导致政策效果不如预期。</a:t>
            </a:r>
          </a:p>
          <a:p>
            <a:r>
              <a:t>2.系统性风险需要货币政策进行更加精细的管理。为了防范和化解系统性风险，货币政策需要更加精准地把握时机和力度，这对货币政策的制定和实施提出了更高的要求。</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货币政策的定义与工具</a:t>
            </a:r>
          </a:p>
        </p:txBody>
      </p:sp>
      <p:sp>
        <p:nvSpPr>
          <p:cNvPr id="3" name="Subtitle 2"/>
          <p:cNvSpPr>
            <a:spLocks noGrp="1"/>
          </p:cNvSpPr>
          <p:nvPr>
            <p:ph type="subTitle" idx="1"/>
          </p:nvPr>
        </p:nvSpPr>
        <p:spPr/>
        <p:txBody>
          <a:bodyPr/>
          <a:lstStyle/>
          <a:p>
            <a:r>
              <a:t>系统性风险与货币政策防范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货币政策的定义与工具</a:t>
            </a:r>
          </a:p>
        </p:txBody>
      </p:sp>
      <p:sp>
        <p:nvSpPr>
          <p:cNvPr id="3" name="Text Placeholder 2"/>
          <p:cNvSpPr>
            <a:spLocks noGrp="1"/>
          </p:cNvSpPr>
          <p:nvPr>
            <p:ph type="body" idx="1"/>
          </p:nvPr>
        </p:nvSpPr>
        <p:spPr/>
        <p:txBody>
          <a:bodyPr/>
          <a:lstStyle/>
          <a:p>
            <a:r>
              <a:t>货币政策的定义</a:t>
            </a:r>
          </a:p>
        </p:txBody>
      </p:sp>
      <p:sp>
        <p:nvSpPr>
          <p:cNvPr id="4" name="Content Placeholder 3"/>
          <p:cNvSpPr>
            <a:spLocks noGrp="1"/>
          </p:cNvSpPr>
          <p:nvPr>
            <p:ph sz="half" idx="2"/>
          </p:nvPr>
        </p:nvSpPr>
        <p:spPr/>
        <p:txBody>
          <a:bodyPr/>
          <a:lstStyle/>
          <a:p>
            <a:r>
              <a:t>1.货币政策是指中央银行或货币当局通过控制货币供应和利率等手段，影响经济活动和通货膨胀的政策。</a:t>
            </a:r>
          </a:p>
          <a:p>
            <a:r>
              <a:t>2.货币政策的工具包括公开市场操作、准备金率、再贴现率等，这些工具可以用来调节银行体系的流动性和信贷规模。</a:t>
            </a:r>
          </a:p>
          <a:p/>
        </p:txBody>
      </p:sp>
      <p:sp>
        <p:nvSpPr>
          <p:cNvPr id="5" name="Text Placeholder 4"/>
          <p:cNvSpPr>
            <a:spLocks noGrp="1"/>
          </p:cNvSpPr>
          <p:nvPr>
            <p:ph type="body" idx="3"/>
          </p:nvPr>
        </p:nvSpPr>
        <p:spPr/>
        <p:txBody>
          <a:bodyPr/>
          <a:lstStyle/>
          <a:p>
            <a:r>
              <a:t>货币政策的工具</a:t>
            </a:r>
          </a:p>
        </p:txBody>
      </p:sp>
      <p:sp>
        <p:nvSpPr>
          <p:cNvPr id="6" name="Content Placeholder 5"/>
          <p:cNvSpPr>
            <a:spLocks noGrp="1"/>
          </p:cNvSpPr>
          <p:nvPr>
            <p:ph sz="half" idx="4"/>
          </p:nvPr>
        </p:nvSpPr>
        <p:spPr/>
        <p:txBody>
          <a:bodyPr/>
          <a:lstStyle/>
          <a:p>
            <a:r>
              <a:t>1.公开市场操作是指中央银行通过买卖政府债券等手段，调节银行体系的流动性，从而影响利率和货币供应。</a:t>
            </a:r>
          </a:p>
          <a:p>
            <a:r>
              <a:t>2.准备金率是指银行必须存放在中央银行的存款与其吸收的存款的比率，通过调整准备金率可以控制银行的信贷规模。</a:t>
            </a:r>
          </a:p>
          <a:p>
            <a:r>
              <a:t>3.再贴现率是指中央银行向商业银行提供贷款的利率，通过调整再贴现率可以影响商业银行的借贷成本和信贷规模。</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货币政策的定义与工具</a:t>
            </a:r>
          </a:p>
        </p:txBody>
      </p:sp>
      <p:sp>
        <p:nvSpPr>
          <p:cNvPr id="3" name="Content Placeholder 2"/>
          <p:cNvSpPr>
            <a:spLocks noGrp="1"/>
          </p:cNvSpPr>
          <p:nvPr>
            <p:ph sz="half" idx="2"/>
          </p:nvPr>
        </p:nvSpPr>
        <p:spPr/>
        <p:txBody>
          <a:bodyPr/>
          <a:lstStyle/>
          <a:p>
            <a:r>
              <a:t>1.货币政策的主要目标是保持物价稳定和促进经济增长。</a:t>
            </a:r>
          </a:p>
          <a:p>
            <a:r>
              <a:t>2.在实施货币政策时，中央银行需要权衡不同目标之间的平衡，以避免产生负面影响。</a:t>
            </a:r>
          </a:p>
          <a:p/>
        </p:txBody>
      </p:sp>
      <p:sp>
        <p:nvSpPr>
          <p:cNvPr id="4" name="Text Placeholder 3"/>
          <p:cNvSpPr>
            <a:spLocks noGrp="1"/>
          </p:cNvSpPr>
          <p:nvPr>
            <p:ph type="body" idx="3"/>
          </p:nvPr>
        </p:nvSpPr>
        <p:spPr/>
        <p:txBody>
          <a:bodyPr/>
          <a:lstStyle/>
          <a:p>
            <a:r>
              <a:t>货币政策的传导机制</a:t>
            </a:r>
          </a:p>
        </p:txBody>
      </p:sp>
      <p:sp>
        <p:nvSpPr>
          <p:cNvPr id="5" name="Content Placeholder 4"/>
          <p:cNvSpPr>
            <a:spLocks noGrp="1"/>
          </p:cNvSpPr>
          <p:nvPr>
            <p:ph sz="half" idx="4"/>
          </p:nvPr>
        </p:nvSpPr>
        <p:spPr/>
        <p:txBody>
          <a:bodyPr/>
          <a:lstStyle/>
          <a:p>
            <a:r>
              <a:t>1.货币政策的传导机制是指从货币政策工具到最终目标之间的路径和过程。</a:t>
            </a:r>
          </a:p>
          <a:p>
            <a:r>
              <a:t>2.货币政策传导机制的主要渠道包括利率渠道、信贷渠道和资产价格渠道等。</a:t>
            </a:r>
          </a:p>
          <a:p/>
        </p:txBody>
      </p:sp>
      <p:sp>
        <p:nvSpPr>
          <p:cNvPr id="6" name="Text Placeholder 5"/>
          <p:cNvSpPr>
            <a:spLocks noGrp="1"/>
          </p:cNvSpPr>
          <p:nvPr>
            <p:ph type="body" idx="1"/>
          </p:nvPr>
        </p:nvSpPr>
        <p:spPr/>
        <p:txBody>
          <a:bodyPr/>
          <a:lstStyle/>
          <a:p>
            <a:r>
              <a:t>货币政策的目标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货币政策的定义与工具</a:t>
            </a:r>
          </a:p>
        </p:txBody>
      </p:sp>
      <p:sp>
        <p:nvSpPr>
          <p:cNvPr id="3" name="Text Placeholder 2"/>
          <p:cNvSpPr>
            <a:spLocks noGrp="1"/>
          </p:cNvSpPr>
          <p:nvPr>
            <p:ph type="body" idx="1"/>
          </p:nvPr>
        </p:nvSpPr>
        <p:spPr/>
        <p:txBody>
          <a:bodyPr/>
          <a:lstStyle/>
          <a:p>
            <a:r>
              <a:t>货币政策的国际协调</a:t>
            </a:r>
          </a:p>
        </p:txBody>
      </p:sp>
      <p:sp>
        <p:nvSpPr>
          <p:cNvPr id="4" name="Content Placeholder 3"/>
          <p:cNvSpPr>
            <a:spLocks noGrp="1"/>
          </p:cNvSpPr>
          <p:nvPr>
            <p:ph sz="half" idx="2"/>
          </p:nvPr>
        </p:nvSpPr>
        <p:spPr/>
        <p:txBody>
          <a:bodyPr/>
          <a:lstStyle/>
          <a:p>
            <a:r>
              <a:t>1.在全球化背景下，各国货币政策之间的相互影响日益加强，需要进行国际协调。</a:t>
            </a:r>
          </a:p>
          <a:p>
            <a:r>
              <a:t>2.国际货币政策协调可以通过国际金融机构、G20峰会等平台进行，以促进全球经济的稳定和发展。</a:t>
            </a:r>
          </a:p>
          <a:p/>
        </p:txBody>
      </p:sp>
      <p:sp>
        <p:nvSpPr>
          <p:cNvPr id="5" name="Text Placeholder 4"/>
          <p:cNvSpPr>
            <a:spLocks noGrp="1"/>
          </p:cNvSpPr>
          <p:nvPr>
            <p:ph type="body" idx="3"/>
          </p:nvPr>
        </p:nvSpPr>
        <p:spPr/>
        <p:txBody>
          <a:bodyPr/>
          <a:lstStyle/>
          <a:p>
            <a:r>
              <a:t>货币政策的挑战与未来趋势</a:t>
            </a:r>
          </a:p>
        </p:txBody>
      </p:sp>
      <p:sp>
        <p:nvSpPr>
          <p:cNvPr id="6" name="Content Placeholder 5"/>
          <p:cNvSpPr>
            <a:spLocks noGrp="1"/>
          </p:cNvSpPr>
          <p:nvPr>
            <p:ph sz="half" idx="4"/>
          </p:nvPr>
        </p:nvSpPr>
        <p:spPr/>
        <p:txBody>
          <a:bodyPr/>
          <a:lstStyle/>
          <a:p>
            <a:r>
              <a:t>1.随着金融市场的不断发展和复杂化，货币政策面临的挑战也越来越大。</a:t>
            </a:r>
          </a:p>
          <a:p>
            <a:r>
              <a:t>2.未来货币政策需要更加注重数据分析和模型预测，提高政策的前瞻性和精准性。同时，也需要加强与国际金融政策的协调和合作，共同应对全球性挑战。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https://d.book118.com/358034005042006027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系统性风险定义与内涵</vt:lpstr>
      <vt:lpstr> 系统性风险定义与内涵</vt:lpstr>
      <vt:lpstr> 系统性风险定义与内涵</vt:lpstr>
      <vt:lpstr> 系统性风险的来源与形成</vt:lpstr>
      <vt:lpstr> 系统性风险的来源与形成</vt:lpstr>
      <vt:lpstr> 系统性风险的来源与形成</vt:lpstr>
      <vt:lpstr> 系统性风险的来源与形成</vt:lpstr>
      <vt:lpstr> 系统性风险对经济的影响</vt:lpstr>
      <vt:lpstr> 系统性风险对经济的影响</vt:lpstr>
      <vt:lpstr> 系统性风险对经济的影响</vt:lpstr>
      <vt:lpstr> 货币政策的定义与工具</vt:lpstr>
      <vt:lpstr> 货币政策的定义与工具</vt:lpstr>
      <vt:lpstr> 货币政策的定义与工具</vt:lpstr>
      <vt:lpstr> 货币政策的定义与工具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2024-09-05T01:23:08.724</cp:lastPrinted>
  <dcterms:created xsi:type="dcterms:W3CDTF">2024-09-04T17:23:08Z</dcterms:created>
  <dcterms:modified xsi:type="dcterms:W3CDTF">2024-09-04T17:23:10Z</dcterms:modified>
</cp:coreProperties>
</file>