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6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500E4-2C30-4416-91DE-1D97DA181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F7CF9-A4CB-45D9-89C0-4FE182E7F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992FC-15F2-4AE1-BE0A-AB0102BE2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FB903-ED5C-46A1-A816-94CD92368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F8A865-F9E0-41D3-913B-AF6F1CC82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862461-3491-4D60-8EC7-E102B7EC9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25BF15-588F-4BD7-B7E5-9336F7414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C57A0-8BDC-4867-AA2A-0F97187A6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18E40-5D98-4DD4-9EB9-575B6A32D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3EA7C-B7A6-4FEE-BADD-0ECE69B45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772DB-2FCB-46FD-9920-52BD76D6A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正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1.pn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l" defTabSz="469265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764DE79-268F-4C1A-8933-263129D2AF90}" type="datetimeFigureOut">
              <a:rPr lang="en-US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ctr" defTabSz="469265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r" defTabSz="469265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8F63A3B-78C7-47BE-AE5E-E10140E04643}" type="slidenum">
              <a:rPr lang="en-US"/>
              <a:t/>
            </a:fld>
            <a:endParaRPr 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tags" Target="../tags/tag1.xml" /><Relationship Id="rId4" Type="http://schemas.openxmlformats.org/officeDocument/2006/relationships/slide" Target="slide1.xml" TargetMode="In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.xml" /><Relationship Id="rId3" Type="http://schemas.openxmlformats.org/officeDocument/2006/relationships/slide" Target="slide1.xml" TargetMode="In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.xml" /><Relationship Id="rId3" Type="http://schemas.openxmlformats.org/officeDocument/2006/relationships/slide" Target="slide1.xml" TargetMode="In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tags" Target="../tags/tag4.xml" /><Relationship Id="rId5" Type="http://schemas.openxmlformats.org/officeDocument/2006/relationships/slide" Target="slide1.xml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tags" Target="../tags/tag5.xml" /><Relationship Id="rId4" Type="http://schemas.openxmlformats.org/officeDocument/2006/relationships/slide" Target="slide1.xml" TargetMode="Interna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3511503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C_3#39aafd733.fixed?vbadefaultcenterpage=1&amp;parentnodeid=7e0f87cd2&amp;vbahtmlprocessed=1" title=""/>
          <p:cNvSpPr/>
          <p:nvPr/>
        </p:nvSpPr>
        <p:spPr>
          <a:xfrm>
            <a:off x="1704085" y="1870075"/>
            <a:ext cx="8585305" cy="873343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0">
              <a:lnSpc>
                <a:spcPct val="150000"/>
              </a:lnSpc>
            </a:pPr>
            <a:r>
              <a:rPr lang="zh-CN" altLang="en-US" sz="4400" b="1">
                <a:solidFill>
                  <a:srgbClr val="00ADA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第九章 　 浮力与升力</a:t>
            </a:r>
            <a:endParaRPr lang="en-US" altLang="zh-CN" sz="4400" b="1">
              <a:solidFill>
                <a:srgbClr val="00ADA3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0"/>
            </a:endParaRPr>
          </a:p>
        </p:txBody>
      </p:sp>
      <p:sp>
        <p:nvSpPr>
          <p:cNvPr id="5" name="C_3_BD#39aafd733.fixed?vbadefaultcenterpage=1&amp;parentnodeid=7e0f87cd2&amp;vbahtmlprocessed=1" title=""/>
          <p:cNvSpPr/>
          <p:nvPr/>
        </p:nvSpPr>
        <p:spPr>
          <a:xfrm>
            <a:off x="1704084" y="3014483"/>
            <a:ext cx="8585305" cy="539537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0">
              <a:lnSpc>
                <a:spcPts val="5440"/>
              </a:lnSpc>
            </a:pPr>
            <a:r>
              <a:rPr lang="zh-CN" altLang="en-US" sz="3200" b="1">
                <a:solidFill>
                  <a:srgbClr val="00ADA3"/>
                </a:solidFill>
                <a:latin typeface="+mj-lt"/>
                <a:ea typeface="楷体" panose="02010609060101010101" pitchFamily="49" charset="-122"/>
                <a:cs typeface="楷体" panose="02010609060101010101" pitchFamily="34" charset="-120"/>
              </a:rPr>
              <a:t>9．1  认识浮力</a:t>
            </a:r>
            <a:endParaRPr lang="en-US" altLang="zh-CN" sz="3200" b="1">
              <a:solidFill>
                <a:srgbClr val="00ADA3"/>
              </a:solidFill>
              <a:latin typeface="+mj-lt"/>
              <a:ea typeface="楷体" panose="02010609060101010101" pitchFamily="49" charset="-122"/>
              <a:cs typeface="楷体" panose="02010609060101010101" pitchFamily="34" charset="-120"/>
            </a:endParaRPr>
          </a:p>
        </p:txBody>
      </p:sp>
      <p:sp>
        <p:nvSpPr>
          <p:cNvPr id="2" name="C_3_BD#39aafd733.fixed?vbadefaultcenterpage=1&amp;parentnodeid=7e0f87cd2&amp;vbahtmlprocessed=1" title=""/>
          <p:cNvSpPr/>
          <p:nvPr/>
        </p:nvSpPr>
        <p:spPr>
          <a:xfrm>
            <a:off x="0" y="0"/>
            <a:ext cx="5826760" cy="539750"/>
          </a:xfrm>
          <a:prstGeom prst="rect">
            <a:avLst/>
          </a:prstGeom>
          <a:noFill/>
        </p:spPr>
        <p:txBody>
          <a:bodyPr wrap="none" lIns="0" tIns="0" rIns="0" bIns="0" rtlCol="0" anchor="ctr"/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ts val="5440"/>
              </a:lnSpc>
            </a:pPr>
            <a:r>
              <a:rPr lang="zh-CN" altLang="en-US" sz="3200" b="1">
                <a:solidFill>
                  <a:srgbClr val="00ADA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34" charset="-120"/>
              </a:rPr>
              <a:t>物理</a:t>
            </a:r>
            <a:r>
              <a:rPr lang="en-US" altLang="zh-CN" sz="3200" b="1">
                <a:solidFill>
                  <a:srgbClr val="00ADA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34" charset="-120"/>
              </a:rPr>
              <a:t> </a:t>
            </a:r>
            <a:r>
              <a:rPr lang="zh-CN" altLang="en-US" sz="3200" b="1">
                <a:solidFill>
                  <a:srgbClr val="00ADA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34" charset="-120"/>
              </a:rPr>
              <a:t>沪粤版</a:t>
            </a:r>
            <a:r>
              <a:rPr lang="en-US" altLang="zh-CN" sz="3200" b="1">
                <a:solidFill>
                  <a:srgbClr val="00ADA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34" charset="-120"/>
              </a:rPr>
              <a:t> </a:t>
            </a:r>
            <a:r>
              <a:rPr lang="zh-CN" altLang="en-US" sz="3200" b="1">
                <a:solidFill>
                  <a:srgbClr val="00ADA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34" charset="-120"/>
              </a:rPr>
              <a:t>八年级下册</a:t>
            </a:r>
            <a:endParaRPr lang="zh-CN" altLang="en-US" sz="3200" b="1">
              <a:solidFill>
                <a:srgbClr val="00ADA3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34" charset="-120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pic>
        <p:nvPicPr>
          <p:cNvPr id="10452" name="yt_image_1045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76983" y="1614444"/>
            <a:ext cx="6038034" cy="5243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文本框 5" title="">
            <a:hlinkClick r:id="rId4" action="ppaction://hlinksldjump?num=1"/>
          </p:cNvPr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566183" y="690597"/>
            <a:ext cx="3057905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zh-CN" sz="3600" b="1">
                <a:solidFill>
                  <a:srgbClr val="12959D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本章知识导入</a:t>
            </a:r>
            <a:endParaRPr lang="zh-CN" altLang="zh-CN" sz="3600" b="1">
              <a:solidFill>
                <a:srgbClr val="12959D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3" name="yt_shape_10456" title=""/>
          <p:cNvSpPr txBox="1"/>
          <p:nvPr/>
        </p:nvSpPr>
        <p:spPr>
          <a:xfrm>
            <a:off x="360079" y="1538608"/>
            <a:ext cx="11399999" cy="119167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1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Times New Roman" panose="02020603050405020304" pitchFamily="28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浮力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概念：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浮力；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公式：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F</a:t>
            </a:r>
            <a: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浮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＝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F</a:t>
            </a:r>
            <a: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向上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－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F</a:t>
            </a:r>
            <a: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向下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、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F</a:t>
            </a:r>
            <a: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浮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＝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G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－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F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；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sym typeface="_⨹_1_27eaf"/>
              </a:rPr>
              <a:t>实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验：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探究浮力的大小跟哪些因素有关；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方法：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控制变量法、转换法．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" name="yt_shape_10457" title=""/>
          <p:cNvSpPr txBox="1"/>
          <p:nvPr/>
        </p:nvSpPr>
        <p:spPr>
          <a:xfrm>
            <a:off x="360079" y="2781069"/>
            <a:ext cx="11399999" cy="119167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2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Times New Roman" panose="02020603050405020304" pitchFamily="28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阿基米德原理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原理：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阿基米德原理；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公式：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F</a:t>
            </a:r>
            <a: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浮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＝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G</a:t>
            </a:r>
            <a: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排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＝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ρ</a:t>
            </a:r>
            <a: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液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  <a:sym typeface="_⨹_2_b163e"/>
              </a:rPr>
              <a:t>gV</a:t>
            </a:r>
            <a:b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</a:br>
            <a: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排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；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实验：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探究浮力的大小跟排开液体所受重力的关系．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" name="yt_shape_10458" title=""/>
          <p:cNvSpPr txBox="1"/>
          <p:nvPr/>
        </p:nvSpPr>
        <p:spPr>
          <a:xfrm>
            <a:off x="360079" y="4023530"/>
            <a:ext cx="11399999" cy="119167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3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Times New Roman" panose="02020603050405020304" pitchFamily="28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物体的浮沉条件及应用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浮沉状态：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12_116ef"/>
              </a:rPr>
              <a:t>上浮、下沉、悬浮、漂浮、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沉底；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规律：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物体的浮沉条件．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" name="yt_shape_10459" title=""/>
          <p:cNvSpPr txBox="1"/>
          <p:nvPr/>
        </p:nvSpPr>
        <p:spPr>
          <a:xfrm>
            <a:off x="360079" y="5265991"/>
            <a:ext cx="11780915" cy="119167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4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Times New Roman" panose="02020603050405020304" pitchFamily="28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升力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概念：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流体、升力；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</a:rPr>
              <a:t>实验：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13_56ce7"/>
              </a:rPr>
              <a:t>探究流体压强与流速的关系，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升力是怎样产生的．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" name="文本框 5" title="">
            <a:hlinkClick r:id="rId3" action="ppaction://hlinksldjump?num=1"/>
          </p:cNvPr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566183" y="690597"/>
            <a:ext cx="3057905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zh-CN" sz="3600" b="1">
                <a:solidFill>
                  <a:srgbClr val="12959D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本章核心要点</a:t>
            </a:r>
            <a:endParaRPr lang="zh-CN" altLang="zh-CN" sz="3600" b="1">
              <a:solidFill>
                <a:srgbClr val="12959D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464" name="yt_shape_10464" title=""/>
          <p:cNvSpPr txBox="1"/>
          <p:nvPr/>
        </p:nvSpPr>
        <p:spPr>
          <a:xfrm>
            <a:off x="360000" y="1566902"/>
            <a:ext cx="2072683" cy="564514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1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Times New Roman" panose="02020603050405020304" pitchFamily="28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浮力</a:t>
            </a:r>
            <a:endParaRPr lang="zh-CN" altLang="zh-CN" sz="2800" b="1" i="0" u="none">
              <a:solidFill>
                <a:srgbClr val="00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65" name="yt_shape_10465" title=""/>
          <p:cNvSpPr txBox="1"/>
          <p:nvPr/>
        </p:nvSpPr>
        <p:spPr>
          <a:xfrm>
            <a:off x="360000" y="2182204"/>
            <a:ext cx="9375965" cy="564514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定义：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浸在液体中的物体受到液体</a:t>
            </a:r>
            <a:r>
              <a:rPr sz="25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2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                         </a:t>
            </a:r>
            <a:r>
              <a:rPr sz="17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100" spc="-100">
                <a:latin typeface="Times New Roman" panose="02020603050405020304" pitchFamily="28"/>
              </a:rPr>
              <a:t>⁠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,isEnd"/>
              </a:rPr>
              <a:t>的托力．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sym typeface=",isEnd"/>
            </a:endParaRPr>
          </a:p>
        </p:txBody>
      </p:sp>
      <p:sp>
        <p:nvSpPr>
          <p:cNvPr id="10466" name="yt_shape_10466" title=""/>
          <p:cNvSpPr txBox="1"/>
          <p:nvPr/>
        </p:nvSpPr>
        <p:spPr>
          <a:xfrm>
            <a:off x="360079" y="2797506"/>
            <a:ext cx="11399999" cy="18571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称重法测浮力：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用弹簧测力计测出物体的重力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G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9_1dfe1,isEnd"/>
              </a:rPr>
              <a:t>，把物体挂在弹簧测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力计下浸在液体中，读出弹簧测力计的示数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F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，则物体所受的浮力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F</a:t>
            </a:r>
            <a: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1_7a3a0,isEnd"/>
              </a:rPr>
              <a:t>浮</a:t>
            </a:r>
            <a:b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＝</a:t>
            </a:r>
            <a:r>
              <a:rPr sz="25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2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                </a:t>
            </a:r>
            <a:r>
              <a:rPr sz="15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100" spc="-100">
                <a:latin typeface="Times New Roman" panose="02020603050405020304" pitchFamily="28"/>
              </a:rPr>
              <a:t>⁠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,isEnd"/>
              </a:rPr>
              <a:t>．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sym typeface=",isEnd"/>
            </a:endParaRPr>
          </a:p>
        </p:txBody>
      </p:sp>
      <p:sp>
        <p:nvSpPr>
          <p:cNvPr id="10467" name="yt_shape_10467" title=""/>
          <p:cNvSpPr txBox="1"/>
          <p:nvPr/>
        </p:nvSpPr>
        <p:spPr>
          <a:xfrm>
            <a:off x="360000" y="4705469"/>
            <a:ext cx="2794035" cy="564514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2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Times New Roman" panose="02020603050405020304" pitchFamily="28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产生原因</a:t>
            </a:r>
            <a:endParaRPr lang="zh-CN" altLang="zh-CN" sz="2800" b="1" i="0" u="none">
              <a:solidFill>
                <a:srgbClr val="00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68" name="yt_shape_10468" title=""/>
          <p:cNvSpPr txBox="1"/>
          <p:nvPr/>
        </p:nvSpPr>
        <p:spPr>
          <a:xfrm>
            <a:off x="360079" y="5320771"/>
            <a:ext cx="11780915" cy="121084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浸在液体中的物体，其上、下表面受到液体对它的压力</a:t>
            </a:r>
            <a:r>
              <a:rPr sz="28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2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              </a:t>
            </a:r>
            <a:r>
              <a:rPr sz="9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，即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  <a:sym typeface="_⨹_1_6da53,isEnd"/>
              </a:rPr>
              <a:t>F</a:t>
            </a:r>
            <a:b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</a:br>
            <a: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浮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＝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F</a:t>
            </a:r>
            <a: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向上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－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F</a:t>
            </a:r>
            <a: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,isEnd"/>
              </a:rPr>
              <a:t>向下．</a:t>
            </a:r>
            <a:endParaRPr lang="zh-CN" altLang="zh-CN" sz="2800" b="1" i="0" u="none" baseline="-25000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sym typeface=",isEnd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6475527" y="2109998"/>
            <a:ext cx="1742186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竖直向上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等线" pitchFamily="34"/>
                <a:ea typeface="等线" pitchFamily="34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760606" y="4005460"/>
            <a:ext cx="1164336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1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  <a:ea typeface="宋体" panose="02010600030101010101" pitchFamily="2" charset="-122"/>
                <a:cs typeface="+mn-cs"/>
              </a:rPr>
              <a:t>G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－</a:t>
            </a:r>
            <a:r>
              <a:rPr kumimoji="0" lang="en-US" altLang="zh-CN" sz="2800" b="1" i="1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  <a:ea typeface="宋体" panose="02010600030101010101" pitchFamily="2" charset="-122"/>
                <a:cs typeface="+mn-cs"/>
              </a:rPr>
              <a:t>F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等线" pitchFamily="34"/>
                <a:ea typeface="等线" pitchFamily="34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9690292" y="5248565"/>
            <a:ext cx="1027812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不同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等线" pitchFamily="34"/>
                <a:ea typeface="等线" pitchFamily="34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5" name="文本框 5" title="">
            <a:hlinkClick r:id="rId3" action="ppaction://hlinksldjump?num=1"/>
          </p:cNvPr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566183" y="690597"/>
            <a:ext cx="3057905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12959D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自主预习</a:t>
            </a:r>
            <a:endParaRPr lang="zh-CN" altLang="en-US" sz="3600" b="1">
              <a:solidFill>
                <a:srgbClr val="12959D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469" name="yt_shape_10469" title=""/>
          <p:cNvSpPr txBox="1"/>
          <p:nvPr/>
        </p:nvSpPr>
        <p:spPr>
          <a:xfrm>
            <a:off x="360079" y="720000"/>
            <a:ext cx="11780915" cy="18571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3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Times New Roman" panose="02020603050405020304" pitchFamily="28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sym typeface=",isEnd"/>
              </a:rPr>
              <a:t>决定因素</a:t>
            </a:r>
            <a:endParaRPr lang="zh-CN" altLang="zh-CN" sz="2800" b="1" i="0" u="none">
              <a:solidFill>
                <a:srgbClr val="00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  <a:sym typeface=",isEnd"/>
            </a:endParaRPr>
          </a:p>
          <a:p>
            <a:pPr indent="714375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物体在液体中所受浮力的大小，跟它浸在液体中的</a:t>
            </a:r>
            <a:r>
              <a:rPr sz="28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2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              </a:t>
            </a:r>
            <a:r>
              <a:rPr sz="9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和</a:t>
            </a:r>
            <a:r>
              <a:rPr sz="28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2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                </a:t>
            </a:r>
            <a:r>
              <a:rPr sz="12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100" spc="-100">
                <a:latin typeface="Times New Roman" panose="02020603050405020304" pitchFamily="28"/>
              </a:rPr>
              <a:t>⁠</a:t>
            </a:r>
            <a:b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sym typeface="W:14.13,H:50.4"/>
              </a:rPr>
            </a:br>
            <a:r>
              <a:rPr sz="25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2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            </a:t>
            </a:r>
            <a:r>
              <a:rPr sz="1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有关，跟物体浸没在同种液体中的深度</a:t>
            </a:r>
            <a:r>
              <a:rPr sz="25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2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              </a:t>
            </a:r>
            <a:r>
              <a:rPr sz="12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100" spc="-100">
                <a:latin typeface="Times New Roman" panose="02020603050405020304" pitchFamily="28"/>
              </a:rPr>
              <a:t>⁠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,isEnd"/>
              </a:rPr>
              <a:t>．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sym typeface=",isEnd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8975917" y="1287874"/>
            <a:ext cx="1027812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体积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等线" pitchFamily="34"/>
                <a:ea typeface="等线" pitchFamily="34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0403081" y="1287874"/>
            <a:ext cx="1431036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_⨹_3_a6f9e"/>
              </a:rPr>
              <a:t>液体的</a:t>
            </a:r>
            <a:b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</a:b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270068" y="1927954"/>
            <a:ext cx="1027812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密度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等线" pitchFamily="34"/>
                <a:ea typeface="等线" pitchFamily="34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7412231" y="1927954"/>
            <a:ext cx="1027811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无关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等线" pitchFamily="34"/>
                <a:ea typeface="等线" pitchFamily="34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475" name="yt_shape_10475" title=""/>
          <p:cNvSpPr txBox="1"/>
          <p:nvPr/>
        </p:nvSpPr>
        <p:spPr>
          <a:xfrm>
            <a:off x="360000" y="1323056"/>
            <a:ext cx="3039294" cy="564514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500" b="0" i="0" u="none">
                <a:solidFill>
                  <a:srgbClr val="1EE3CF"/>
                </a:solidFill>
                <a:effectLst/>
                <a:latin typeface="Times New Roman" panose="02020603050405020304" pitchFamily="28"/>
                <a:ea typeface="Times New Roman" panose="02020603050405020304" pitchFamily="28"/>
                <a:sym typeface="Finished"/>
              </a:rPr>
              <a:t> </a:t>
            </a:r>
            <a:r>
              <a:rPr lang="en-US" altLang="zh-CN" sz="2800" b="0" i="0" u="none">
                <a:solidFill>
                  <a:srgbClr val="1EE3CF"/>
                </a:solidFill>
                <a:effectLst/>
                <a:latin typeface="Times New Roman" panose="02020603050405020304" pitchFamily="28"/>
                <a:ea typeface="等线" pitchFamily="34"/>
              </a:rPr>
              <a:t>               </a:t>
            </a:r>
            <a:r>
              <a:rPr lang="en-US" altLang="zh-CN" sz="2500" b="0" i="0" u="none">
                <a:solidFill>
                  <a:srgbClr val="1EE3CF"/>
                </a:solidFill>
                <a:effectLst/>
                <a:latin typeface="Times New Roman" panose="02020603050405020304" pitchFamily="28"/>
                <a:ea typeface="等线" pitchFamily="34"/>
              </a:rPr>
              <a:t>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浮力</a:t>
            </a:r>
            <a:endParaRPr lang="zh-CN" altLang="zh-CN" sz="2800" b="1" i="0" u="none">
              <a:solidFill>
                <a:srgbClr val="00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76" name="yt_shape_10476" title=""/>
          <p:cNvSpPr txBox="1"/>
          <p:nvPr/>
        </p:nvSpPr>
        <p:spPr>
          <a:xfrm>
            <a:off x="360079" y="1938358"/>
            <a:ext cx="11399999" cy="564514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例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黑体" panose="02010609060101010101" pitchFamily="49" charset="-122"/>
              </a:rPr>
              <a:t>1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科技前沿如图所示的四种情景，没有受到浮力的物体是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(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B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)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28"/>
              <a:ea typeface="宋体" panose="02010600030101010101" pitchFamily="2" charset="-122"/>
            </a:endParaRPr>
          </a:p>
        </p:txBody>
      </p:sp>
      <p:pic>
        <p:nvPicPr>
          <p:cNvPr id="10477" name="yt_image_10477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988429" y="2801818"/>
            <a:ext cx="10337800" cy="153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yt_shape_170623537512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375" y="1394335"/>
            <a:ext cx="1492442" cy="416495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10926956" y="1891552"/>
            <a:ext cx="416624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28"/>
                <a:ea typeface="宋体" panose="02010600030101010101" pitchFamily="2" charset="-122"/>
                <a:cs typeface="+mn-cs"/>
              </a:rPr>
              <a:t>B</a:t>
            </a:r>
            <a:endParaRPr lang="zh-CN" altLang="en-US">
              <a:solidFill>
                <a:srgbClr val="FF0000"/>
              </a:solidFill>
            </a:endParaRPr>
          </a:p>
        </p:txBody>
      </p:sp>
      <p:graphicFrame>
        <p:nvGraphicFramePr>
          <p:cNvPr id="9" name="yt_table_10479" title=""/>
          <p:cNvGraphicFramePr>
            <a:graphicFrameLocks noGrp="1"/>
          </p:cNvGraphicFramePr>
          <p:nvPr/>
        </p:nvGraphicFramePr>
        <p:xfrm>
          <a:off x="1161276" y="4238256"/>
          <a:ext cx="5676900" cy="2560320"/>
        </p:xfrm>
        <a:graphic>
          <a:graphicData uri="http://schemas.openxmlformats.org/drawingml/2006/table">
            <a:tbl>
              <a:tblPr/>
              <a:tblGrid>
                <a:gridCol w="5676900"/>
              </a:tblGrid>
              <a:tr h="370840">
                <a:tc>
                  <a:txBody>
                    <a:bodyPr vert="horz" wrap="square"/>
                    <a:lstStyle/>
                    <a:p>
                      <a:pPr marL="701040" indent="-70104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A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Times New Roman" panose="02020603050405020304" pitchFamily="28"/>
                        </a:rPr>
                        <a:t> 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甲：航行的辽宁舰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681355" indent="-681355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B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Times New Roman" panose="02020603050405020304" pitchFamily="28"/>
                        </a:rPr>
                        <a:t> 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乙：绕地球飞行的飞船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701040" indent="-70104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C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Times New Roman" panose="02020603050405020304" pitchFamily="28"/>
                        </a:rPr>
                        <a:t> 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丙：下潜中的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“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奋斗者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”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号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701040" indent="-70104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D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Times New Roman" panose="02020603050405020304" pitchFamily="28"/>
                        </a:rPr>
                        <a:t> 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丁：空中飞行的飞艇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5" name="文本框 5" title="">
            <a:hlinkClick r:id="rId5" action="ppaction://hlinksldjump?num=1"/>
          </p:cNvPr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566818" y="690597"/>
            <a:ext cx="3057905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12959D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知识深入</a:t>
            </a:r>
            <a:endParaRPr lang="zh-CN" altLang="en-US" sz="3600" b="1">
              <a:solidFill>
                <a:srgbClr val="12959D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481" name="yt_shape_10481" title=""/>
          <p:cNvSpPr txBox="1"/>
          <p:nvPr/>
        </p:nvSpPr>
        <p:spPr>
          <a:xfrm>
            <a:off x="360080" y="720000"/>
            <a:ext cx="11780915" cy="121084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思路点拨</a:t>
            </a:r>
            <a:r>
              <a:rPr lang="en-US" altLang="zh-CN" sz="1300" b="0" i="0" u="none">
                <a:solidFill>
                  <a:srgbClr val="1EE3CF"/>
                </a:solidFill>
                <a:effectLst/>
                <a:latin typeface="Times New Roman" panose="02020603050405020304" pitchFamily="28"/>
                <a:ea typeface="Times New Roman" panose="02020603050405020304" pitchFamily="28"/>
                <a:sym typeface="Finished"/>
              </a:rPr>
              <a:t> </a:t>
            </a:r>
            <a:r>
              <a:rPr lang="en-US" altLang="zh-CN" sz="1400" b="0" i="0" u="none">
                <a:solidFill>
                  <a:srgbClr val="1EE3CF"/>
                </a:solidFill>
                <a:effectLst/>
                <a:latin typeface="Times New Roman" panose="02020603050405020304" pitchFamily="28"/>
                <a:ea typeface="等线" pitchFamily="34"/>
              </a:rPr>
              <a:t> </a:t>
            </a:r>
            <a:r>
              <a:rPr lang="en-US" altLang="zh-CN" sz="1300" b="0" i="0" u="none">
                <a:solidFill>
                  <a:srgbClr val="1EE3CF"/>
                </a:solidFill>
                <a:effectLst/>
                <a:latin typeface="Times New Roman" panose="02020603050405020304" pitchFamily="28"/>
                <a:ea typeface="Times New Roman" panose="02020603050405020304" pitchFamily="28"/>
                <a:sym typeface="Finished"/>
              </a:rPr>
              <a:t> </a:t>
            </a:r>
            <a:r>
              <a:rPr lang="en-US" altLang="zh-CN" sz="1400" b="0" i="0" u="none">
                <a:solidFill>
                  <a:srgbClr val="1EE3CF"/>
                </a:solidFill>
                <a:effectLst/>
                <a:latin typeface="Times New Roman" panose="02020603050405020304" pitchFamily="28"/>
                <a:ea typeface="等线" pitchFamily="34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根据浮力的定义：浸在液体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华文仿宋" pitchFamily="28"/>
              </a:rPr>
              <a:t>(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或气体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华文仿宋" pitchFamily="28"/>
              </a:rPr>
              <a:t>)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中的物体受到液体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华文仿宋" pitchFamily="28"/>
              </a:rPr>
              <a:t>(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1_fc178"/>
              </a:rPr>
              <a:t>或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气体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华文仿宋" pitchFamily="28"/>
              </a:rPr>
              <a:t>)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竖直向上托起的力叫浮力．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3" name="yt_shape_170623537521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3204" y="978035"/>
            <a:ext cx="85853" cy="124010"/>
          </a:xfrm>
          <a:prstGeom prst="rect">
            <a:avLst/>
          </a:prstGeom>
        </p:spPr>
      </p:pic>
      <p:pic>
        <p:nvPicPr>
          <p:cNvPr id="5" name="yt_shape_170623537523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8929" y="978035"/>
            <a:ext cx="85853" cy="12401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482" name="yt_shape_10482" title=""/>
          <p:cNvSpPr txBox="1"/>
          <p:nvPr/>
        </p:nvSpPr>
        <p:spPr>
          <a:xfrm>
            <a:off x="360000" y="720000"/>
            <a:ext cx="2345194" cy="545342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MS Gothic" panose="020b0609070205080204" pitchFamily="28" charset="-128"/>
              </a:rPr>
              <a:t>►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拓展训练</a:t>
            </a:r>
            <a:endParaRPr lang="zh-CN" altLang="zh-CN" sz="2800" b="1" i="0" u="none">
              <a:solidFill>
                <a:srgbClr val="00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3" name="yt_shape_10483" title=""/>
          <p:cNvSpPr txBox="1"/>
          <p:nvPr/>
        </p:nvSpPr>
        <p:spPr>
          <a:xfrm>
            <a:off x="360079" y="1316130"/>
            <a:ext cx="11399999" cy="18571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1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Times New Roman" panose="02020603050405020304" pitchFamily="28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7_0db22,isEnd"/>
              </a:rPr>
              <a:t>如图，一个盛有盐水的容器中悬浮着一个鸡蛋，容器放在斜面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上，图上画出了几个力，你认为鸡蛋所受的浮力应是</a:t>
            </a:r>
            <a:r>
              <a:rPr sz="28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2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        </a:t>
            </a:r>
            <a:r>
              <a:rPr sz="16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100" spc="-100">
                <a:latin typeface="Times New Roman" panose="02020603050405020304" pitchFamily="28"/>
              </a:rPr>
              <a:t>⁠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6_5764d,isEnd"/>
              </a:rPr>
              <a:t>，该浮力的施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力物体是</a:t>
            </a:r>
            <a:r>
              <a:rPr sz="25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2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              </a:t>
            </a:r>
            <a:r>
              <a:rPr sz="12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100" spc="-100">
                <a:latin typeface="Times New Roman" panose="02020603050405020304" pitchFamily="28"/>
              </a:rPr>
              <a:t>⁠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,isEnd"/>
              </a:rPr>
              <a:t>．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sym typeface=",isEnd"/>
            </a:endParaRPr>
          </a:p>
        </p:txBody>
      </p:sp>
      <p:sp>
        <p:nvSpPr>
          <p:cNvPr id="10484" name="yt_shape_10484" title=""/>
          <p:cNvSpPr txBox="1"/>
          <p:nvPr/>
        </p:nvSpPr>
        <p:spPr>
          <a:xfrm>
            <a:off x="360079" y="3224093"/>
            <a:ext cx="11780915" cy="121084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2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Times New Roman" panose="02020603050405020304" pitchFamily="28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一个重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37 N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3_9f3ae,isEnd"/>
              </a:rPr>
              <a:t>的金属块挂在弹簧测力计上，把它浸没在水中时弹簧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测力计的示数为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17 N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，它受到的浮力是</a:t>
            </a:r>
            <a:r>
              <a:rPr sz="25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2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        </a:t>
            </a:r>
            <a:r>
              <a:rPr sz="19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N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Times New Roman" panose="02020603050405020304" pitchFamily="28"/>
                <a:sym typeface=",isEnd"/>
              </a:rPr>
              <a:t> 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28"/>
              <a:ea typeface="Times New Roman" panose="02020603050405020304" pitchFamily="28"/>
              <a:sym typeface=",isEnd"/>
            </a:endParaRPr>
          </a:p>
        </p:txBody>
      </p:sp>
      <p:pic>
        <p:nvPicPr>
          <p:cNvPr id="10485" name="yt_image_10485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61635" y="4485725"/>
            <a:ext cx="2268728" cy="188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文本框 1" title=""/>
          <p:cNvSpPr txBox="1"/>
          <p:nvPr/>
        </p:nvSpPr>
        <p:spPr>
          <a:xfrm>
            <a:off x="8618731" y="1827273"/>
            <a:ext cx="669035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1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  <a:ea typeface="宋体" panose="02010600030101010101" pitchFamily="2" charset="-122"/>
                <a:cs typeface="+mn-cs"/>
              </a:rPr>
              <a:t>F</a:t>
            </a:r>
            <a:r>
              <a:rPr kumimoji="0" lang="en-US" altLang="zh-CN" sz="2800" b="1" i="0" strike="noStrike" kern="1200" cap="none" spc="0" normalizeH="0" baseline="-2500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  <a:ea typeface="宋体" panose="02010600030101010101" pitchFamily="2" charset="-122"/>
                <a:cs typeface="+mn-cs"/>
              </a:rPr>
              <a:t>3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等线" pitchFamily="34"/>
                <a:ea typeface="等线" pitchFamily="34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832168" y="2524084"/>
            <a:ext cx="1027812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盐水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等线" pitchFamily="34"/>
                <a:ea typeface="等线" pitchFamily="34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6462906" y="3791967"/>
            <a:ext cx="669035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  <a:ea typeface="宋体" panose="02010600030101010101" pitchFamily="2" charset="-122"/>
                <a:cs typeface="+mn-cs"/>
              </a:rPr>
              <a:t>20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等线" pitchFamily="34"/>
                <a:ea typeface="等线" pitchFamily="34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487" name="yt_shape_10487" title=""/>
          <p:cNvSpPr txBox="1"/>
          <p:nvPr/>
        </p:nvSpPr>
        <p:spPr>
          <a:xfrm>
            <a:off x="360000" y="720000"/>
            <a:ext cx="4842672" cy="564514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500" b="0" i="0" u="none">
                <a:solidFill>
                  <a:srgbClr val="1EE3CF"/>
                </a:solidFill>
                <a:effectLst/>
                <a:latin typeface="Times New Roman" panose="02020603050405020304" pitchFamily="28"/>
                <a:ea typeface="Times New Roman" panose="02020603050405020304" pitchFamily="28"/>
                <a:sym typeface="Finished"/>
              </a:rPr>
              <a:t> </a:t>
            </a:r>
            <a:r>
              <a:rPr lang="en-US" altLang="zh-CN" sz="2800" b="0" i="0" u="none">
                <a:solidFill>
                  <a:srgbClr val="1EE3CF"/>
                </a:solidFill>
                <a:effectLst/>
                <a:latin typeface="Times New Roman" panose="02020603050405020304" pitchFamily="28"/>
                <a:ea typeface="等线" pitchFamily="34"/>
              </a:rPr>
              <a:t>               </a:t>
            </a:r>
            <a:r>
              <a:rPr lang="en-US" altLang="zh-CN" sz="2500" b="0" i="0" u="none">
                <a:solidFill>
                  <a:srgbClr val="1EE3CF"/>
                </a:solidFill>
                <a:effectLst/>
                <a:latin typeface="Times New Roman" panose="02020603050405020304" pitchFamily="28"/>
                <a:ea typeface="等线" pitchFamily="34"/>
              </a:rPr>
              <a:t>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浮力产生的原因</a:t>
            </a:r>
            <a:endParaRPr lang="zh-CN" altLang="zh-CN" sz="2800" b="1" i="0" u="none">
              <a:solidFill>
                <a:srgbClr val="00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88" name="yt_shape_10488" title=""/>
          <p:cNvSpPr txBox="1"/>
          <p:nvPr/>
        </p:nvSpPr>
        <p:spPr>
          <a:xfrm>
            <a:off x="360079" y="1335302"/>
            <a:ext cx="11780915" cy="3796167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例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黑体" panose="02010609060101010101" pitchFamily="49" charset="-122"/>
              </a:rPr>
              <a:t>2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7_88653,isEnd"/>
              </a:rPr>
              <a:t>如图所示，将两端蒙上绷紧程度相同的橡皮膜的玻璃圆筒浸没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31_e7ade,isEnd"/>
              </a:rPr>
              <a:t>在水中，当玻璃圆筒沿水平方向放置时，水对玻璃圆筒两端的橡皮膜的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压力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F</a:t>
            </a:r>
            <a: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向左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和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F</a:t>
            </a:r>
            <a: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向右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的大小关系是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F</a:t>
            </a:r>
            <a: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向左</a:t>
            </a:r>
            <a:r>
              <a:rPr sz="28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2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        </a:t>
            </a:r>
            <a:r>
              <a:rPr sz="17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F</a:t>
            </a:r>
            <a: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向右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12_04be2,isEnd"/>
              </a:rPr>
              <a:t>；当玻璃圆筒沿竖直方向放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置时，水对玻璃圆筒两端的橡皮膜的压力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F</a:t>
            </a:r>
            <a: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向上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和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F</a:t>
            </a:r>
            <a: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向下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的大小关系是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F</a:t>
            </a:r>
            <a: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1_98fe4,isEnd"/>
              </a:rPr>
              <a:t>向</a:t>
            </a:r>
            <a:b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上</a:t>
            </a:r>
            <a:r>
              <a:rPr sz="28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2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      </a:t>
            </a:r>
            <a:r>
              <a:rPr sz="8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F</a:t>
            </a:r>
            <a:r>
              <a:rPr lang="zh-CN" altLang="zh-CN" sz="2800" b="1" i="0" u="none" baseline="-25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向下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，通过以上探究，你认为浮力产生的原因是</a:t>
            </a:r>
            <a:r>
              <a:rPr sz="28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2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                                            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100" spc="-100">
                <a:latin typeface="Times New Roman" panose="02020603050405020304" pitchFamily="28"/>
              </a:rPr>
              <a:t>⁠</a:t>
            </a:r>
            <a:b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sym typeface="W:14.13,H:50.4"/>
              </a:rPr>
            </a:br>
            <a:r>
              <a:rPr sz="25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2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                                        </a:t>
            </a:r>
            <a:r>
              <a:rPr sz="13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100" spc="-100">
                <a:latin typeface="Times New Roman" panose="02020603050405020304" pitchFamily="28"/>
              </a:rPr>
              <a:t>⁠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,isEnd"/>
              </a:rPr>
              <a:t>．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sym typeface=",isEnd"/>
            </a:endParaRPr>
          </a:p>
        </p:txBody>
      </p:sp>
      <p:pic>
        <p:nvPicPr>
          <p:cNvPr id="3" name="yt_shape_170623537532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4375" y="791279"/>
            <a:ext cx="1492442" cy="416495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5756468" y="2543256"/>
            <a:ext cx="670624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＝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等线" pitchFamily="34"/>
                <a:ea typeface="等线" pitchFamily="34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641543" y="3823416"/>
            <a:ext cx="516636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  <a:ea typeface="宋体" panose="02010600030101010101" pitchFamily="2" charset="-122"/>
                <a:cs typeface="+mn-cs"/>
              </a:rPr>
              <a:t>&gt;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等线" pitchFamily="34"/>
                <a:ea typeface="等线" pitchFamily="34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8699692" y="3823416"/>
            <a:ext cx="3216974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_⨹_8_eb91d"/>
              </a:rPr>
              <a:t>液体对物体上、下</a:t>
            </a:r>
            <a:b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</a:b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270068" y="4463496"/>
            <a:ext cx="2813749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表面的压力不同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等线" pitchFamily="34"/>
                <a:ea typeface="等线" pitchFamily="34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pic>
        <p:nvPicPr>
          <p:cNvPr id="9" name="yt_image_10489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51671" y="4789829"/>
            <a:ext cx="2767457" cy="1609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4" grpId="0" build="allAtOnce"/>
      <p:bldP spid="5" grpId="0" build="allAtOnce"/>
      <p:bldP spid="6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491" name="yt_shape_10491" title=""/>
          <p:cNvSpPr txBox="1"/>
          <p:nvPr/>
        </p:nvSpPr>
        <p:spPr>
          <a:xfrm>
            <a:off x="360079" y="720000"/>
            <a:ext cx="11780915" cy="183800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思路点拨</a:t>
            </a:r>
            <a:r>
              <a:rPr lang="en-US" altLang="zh-CN" sz="1300" b="0" i="0" u="none">
                <a:solidFill>
                  <a:srgbClr val="1EE3CF"/>
                </a:solidFill>
                <a:effectLst/>
                <a:latin typeface="Times New Roman" panose="02020603050405020304" pitchFamily="28"/>
                <a:ea typeface="Times New Roman" panose="02020603050405020304" pitchFamily="28"/>
                <a:sym typeface="Finished"/>
              </a:rPr>
              <a:t> </a:t>
            </a:r>
            <a:r>
              <a:rPr lang="en-US" altLang="zh-CN" sz="1400" b="0" i="0" u="none">
                <a:solidFill>
                  <a:srgbClr val="1EE3CF"/>
                </a:solidFill>
                <a:effectLst/>
                <a:latin typeface="Times New Roman" panose="02020603050405020304" pitchFamily="28"/>
                <a:ea typeface="等线" pitchFamily="34"/>
              </a:rPr>
              <a:t> </a:t>
            </a:r>
            <a:r>
              <a:rPr lang="en-US" altLang="zh-CN" sz="1300" b="0" i="0" u="none">
                <a:solidFill>
                  <a:srgbClr val="1EE3CF"/>
                </a:solidFill>
                <a:effectLst/>
                <a:latin typeface="Times New Roman" panose="02020603050405020304" pitchFamily="28"/>
                <a:ea typeface="Times New Roman" panose="02020603050405020304" pitchFamily="28"/>
                <a:sym typeface="Finished"/>
              </a:rPr>
              <a:t> </a:t>
            </a:r>
            <a:r>
              <a:rPr lang="en-US" altLang="zh-CN" sz="1400" b="0" i="0" u="none">
                <a:solidFill>
                  <a:srgbClr val="1EE3CF"/>
                </a:solidFill>
                <a:effectLst/>
                <a:latin typeface="Times New Roman" panose="02020603050405020304" pitchFamily="28"/>
                <a:ea typeface="等线" pitchFamily="34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5_48b8e"/>
              </a:rPr>
              <a:t>浮力是由于液体对物体向上和向下的压力不同产生的，判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31_aa38d"/>
              </a:rPr>
              <a:t>断一个物体是否受浮力，关键看下表面受不受液体或气体的压力，若下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表面不受液体或气体的压力，则不受浮力．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3" name="yt_shape_170623537539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3204" y="978035"/>
            <a:ext cx="85853" cy="124010"/>
          </a:xfrm>
          <a:prstGeom prst="rect">
            <a:avLst/>
          </a:prstGeom>
        </p:spPr>
      </p:pic>
      <p:pic>
        <p:nvPicPr>
          <p:cNvPr id="5" name="yt_shape_170623537540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8929" y="978035"/>
            <a:ext cx="85853" cy="12401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492" name="yt_shape_10492" title=""/>
          <p:cNvSpPr txBox="1"/>
          <p:nvPr/>
        </p:nvSpPr>
        <p:spPr>
          <a:xfrm>
            <a:off x="360079" y="720000"/>
            <a:ext cx="11780915" cy="185717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MS Gothic" panose="020b0609070205080204" pitchFamily="28" charset="-128"/>
              </a:rPr>
              <a:t>►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拓展训练</a:t>
            </a:r>
            <a:endParaRPr lang="zh-CN" altLang="zh-CN" sz="2800" b="1" i="0" u="none">
              <a:solidFill>
                <a:srgbClr val="00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3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Times New Roman" panose="02020603050405020304" pitchFamily="28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如图所示，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A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、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B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是自由移动的物体，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C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、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D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9_ef016"/>
              </a:rPr>
              <a:t>是容器自身凸起的一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部分，现往容器里注入一些水，则下列说法中正确的是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(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B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)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28"/>
              <a:ea typeface="宋体" panose="02010600030101010101" pitchFamily="2" charset="-122"/>
            </a:endParaRPr>
          </a:p>
        </p:txBody>
      </p:sp>
      <p:graphicFrame>
        <p:nvGraphicFramePr>
          <p:cNvPr id="10495" name="yt_table_10495_skip" title=""/>
          <p:cNvGraphicFramePr>
            <a:graphicFrameLocks noGrp="1"/>
          </p:cNvGraphicFramePr>
          <p:nvPr/>
        </p:nvGraphicFramePr>
        <p:xfrm>
          <a:off x="360088" y="2577762"/>
          <a:ext cx="5556250" cy="2560320"/>
        </p:xfrm>
        <a:graphic>
          <a:graphicData uri="http://schemas.openxmlformats.org/drawingml/2006/table">
            <a:tbl>
              <a:tblPr/>
              <a:tblGrid>
                <a:gridCol w="5556250"/>
              </a:tblGrid>
              <a:tr h="370840">
                <a:tc>
                  <a:txBody>
                    <a:bodyPr vert="horz" wrap="square"/>
                    <a:lstStyle/>
                    <a:p>
                      <a:pPr marL="701040" indent="-70104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A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Times New Roman" panose="02020603050405020304" pitchFamily="28"/>
                        </a:rPr>
                        <a:t> </a:t>
                      </a:r>
                      <a:r>
                        <a:rPr lang="en-US" altLang="zh-CN" sz="2800" b="1" i="1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A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物体不一定受到浮力作用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681355" indent="-681355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B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Times New Roman" panose="02020603050405020304" pitchFamily="28"/>
                        </a:rPr>
                        <a:t> </a:t>
                      </a:r>
                      <a:r>
                        <a:rPr lang="en-US" altLang="zh-CN" sz="2800" b="1" i="1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B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物体一定受到浮力作用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701040" indent="-70104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C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Times New Roman" panose="02020603050405020304" pitchFamily="28"/>
                        </a:rPr>
                        <a:t> </a:t>
                      </a:r>
                      <a:r>
                        <a:rPr lang="en-US" altLang="zh-CN" sz="2800" b="1" i="1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C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物体不一定受到浮力作用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701040" indent="-70104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D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Times New Roman" panose="02020603050405020304" pitchFamily="28"/>
                        </a:rPr>
                        <a:t> </a:t>
                      </a:r>
                      <a:r>
                        <a:rPr lang="en-US" altLang="zh-CN" sz="2800" b="1" i="1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D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物体一定受浮力的作用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0494" name="yt_image_10494_skip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57496" y="3204779"/>
            <a:ext cx="1739265" cy="1844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文本框 1" title=""/>
          <p:cNvSpPr txBox="1"/>
          <p:nvPr/>
        </p:nvSpPr>
        <p:spPr>
          <a:xfrm>
            <a:off x="9318817" y="1953354"/>
            <a:ext cx="416624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28"/>
                <a:ea typeface="宋体" panose="02010600030101010101" pitchFamily="2" charset="-122"/>
                <a:cs typeface="+mn-cs"/>
              </a:rPr>
              <a:t>B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497" name="yt_shape_10497" title=""/>
          <p:cNvSpPr txBox="1"/>
          <p:nvPr/>
        </p:nvSpPr>
        <p:spPr>
          <a:xfrm>
            <a:off x="360000" y="720000"/>
            <a:ext cx="6285375" cy="564514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500" b="0" i="0" u="none">
                <a:solidFill>
                  <a:srgbClr val="1EE3CF"/>
                </a:solidFill>
                <a:effectLst/>
                <a:latin typeface="Times New Roman" panose="02020603050405020304" pitchFamily="28"/>
                <a:ea typeface="Times New Roman" panose="02020603050405020304" pitchFamily="28"/>
                <a:sym typeface="Finished"/>
              </a:rPr>
              <a:t> </a:t>
            </a:r>
            <a:r>
              <a:rPr lang="en-US" altLang="zh-CN" sz="2800" b="0" i="0" u="none">
                <a:solidFill>
                  <a:srgbClr val="1EE3CF"/>
                </a:solidFill>
                <a:effectLst/>
                <a:latin typeface="Times New Roman" panose="02020603050405020304" pitchFamily="28"/>
                <a:ea typeface="等线" pitchFamily="34"/>
              </a:rPr>
              <a:t>               </a:t>
            </a:r>
            <a:r>
              <a:rPr lang="en-US" altLang="zh-CN" sz="2500" b="0" i="0" u="none">
                <a:solidFill>
                  <a:srgbClr val="1EE3CF"/>
                </a:solidFill>
                <a:effectLst/>
                <a:latin typeface="Times New Roman" panose="02020603050405020304" pitchFamily="28"/>
                <a:ea typeface="等线" pitchFamily="34"/>
              </a:rPr>
              <a:t>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浮力大小与哪些因素有关</a:t>
            </a:r>
            <a:endParaRPr lang="zh-CN" altLang="zh-CN" sz="2800" b="1" i="0" u="none">
              <a:solidFill>
                <a:srgbClr val="00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498" name="yt_shape_10498" title=""/>
          <p:cNvSpPr txBox="1"/>
          <p:nvPr/>
        </p:nvSpPr>
        <p:spPr>
          <a:xfrm>
            <a:off x="360079" y="1335302"/>
            <a:ext cx="11780915" cy="248433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例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黑体" panose="02010609060101010101" pitchFamily="49" charset="-122"/>
              </a:rPr>
              <a:t>3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 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7_430ad,isEnd"/>
              </a:rPr>
              <a:t>科学探究在探究影响浮力大小的因素时，小红做了如图所示的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,isEnd"/>
              </a:rPr>
              <a:t>实验，请你根据她的实验探究回答下列问题．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sym typeface=",isEnd"/>
            </a:endParaRPr>
          </a:p>
          <a:p>
            <a:pPr indent="714375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(1)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比较图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B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和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C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可知，物体受到的浮力大小与它浸在液体中的</a:t>
            </a:r>
            <a:r>
              <a:rPr sz="28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2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              </a:t>
            </a:r>
            <a:r>
              <a:rPr sz="9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100" spc="-100">
                <a:latin typeface="Times New Roman" panose="02020603050405020304" pitchFamily="28"/>
              </a:rPr>
              <a:t>⁠</a:t>
            </a:r>
            <a:br>
              <a:rPr lang="en-US" altLang="zh-CN" sz="100" b="1" i="0" spc="-100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,isEnd"/>
              </a:rPr>
              <a:t>有关．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sym typeface=",isEnd"/>
            </a:endParaRPr>
          </a:p>
        </p:txBody>
      </p:sp>
      <p:pic>
        <p:nvPicPr>
          <p:cNvPr id="3" name="yt_shape_170623537548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4375" y="791279"/>
            <a:ext cx="1492442" cy="416495"/>
          </a:xfrm>
          <a:prstGeom prst="rect">
            <a:avLst/>
          </a:prstGeom>
        </p:spPr>
      </p:pic>
      <p:sp>
        <p:nvSpPr>
          <p:cNvPr id="2" name="文本框 1" title=""/>
          <p:cNvSpPr txBox="1"/>
          <p:nvPr/>
        </p:nvSpPr>
        <p:spPr>
          <a:xfrm>
            <a:off x="10599931" y="2543256"/>
            <a:ext cx="1027811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体积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等线" pitchFamily="34"/>
                <a:ea typeface="等线" pitchFamily="34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pic>
        <p:nvPicPr>
          <p:cNvPr id="6" name="yt_image_10501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19131" y="3656099"/>
            <a:ext cx="7515860" cy="2574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500" name="yt_shape_10500" title=""/>
          <p:cNvSpPr txBox="1"/>
          <p:nvPr/>
        </p:nvSpPr>
        <p:spPr>
          <a:xfrm>
            <a:off x="360000" y="720000"/>
            <a:ext cx="11015836" cy="564514"/>
          </a:xfrm>
          <a:prstGeom prst="rect">
            <a:avLst/>
          </a:prstGeom>
        </p:spPr>
        <p:txBody>
          <a:bodyPr vert="horz" wrap="non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(2)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比较图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C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和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E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可知，物体受到的浮力大小与液体的</a:t>
            </a:r>
            <a:r>
              <a:rPr sz="25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2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              </a:t>
            </a:r>
            <a:r>
              <a:rPr sz="12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100" spc="-100">
                <a:latin typeface="Times New Roman" panose="02020603050405020304" pitchFamily="28"/>
              </a:rPr>
              <a:t>⁠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,isEnd"/>
              </a:rPr>
              <a:t>有关．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sym typeface=",isEnd"/>
            </a:endParaRPr>
          </a:p>
        </p:txBody>
      </p:sp>
      <p:pic>
        <p:nvPicPr>
          <p:cNvPr id="10501" name="yt_image_10501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40457" y="1836008"/>
            <a:ext cx="7515860" cy="2574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文本框 1" title=""/>
          <p:cNvSpPr txBox="1"/>
          <p:nvPr/>
        </p:nvSpPr>
        <p:spPr>
          <a:xfrm>
            <a:off x="9171101" y="647794"/>
            <a:ext cx="1027811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密度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等线" pitchFamily="34"/>
                <a:ea typeface="等线" pitchFamily="34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503" name="yt_shape_10503" title=""/>
          <p:cNvSpPr txBox="1"/>
          <p:nvPr/>
        </p:nvSpPr>
        <p:spPr>
          <a:xfrm>
            <a:off x="360079" y="720000"/>
            <a:ext cx="11780915" cy="250350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eaLnBrk="1" latinLnBrk="0" hangingPunct="0">
              <a:lnSpc>
                <a:spcPct val="150000"/>
              </a:lnSpc>
            </a:pPr>
            <a:r>
              <a:rPr lang="en-US" altLang="zh-CN" sz="2800" b="1" i="0" u="none" spc="150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(3)</a:t>
            </a:r>
            <a:r>
              <a:rPr lang="zh-CN" altLang="zh-CN" sz="2800" b="1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比较图</a:t>
            </a:r>
            <a:r>
              <a:rPr lang="en-US" altLang="zh-CN" sz="2800" b="1" i="0" u="none" spc="150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C</a:t>
            </a:r>
            <a:r>
              <a:rPr lang="zh-CN" altLang="zh-CN" sz="2800" b="1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和</a:t>
            </a:r>
            <a:r>
              <a:rPr sz="28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2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        </a:t>
            </a:r>
            <a:r>
              <a:rPr sz="16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100" spc="-100">
                <a:latin typeface="Times New Roman" panose="02020603050405020304" pitchFamily="28"/>
              </a:rPr>
              <a:t>⁠</a:t>
            </a:r>
            <a:r>
              <a:rPr lang="zh-CN" altLang="zh-CN" sz="2800" b="1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0_aeeab,isEnd"/>
              </a:rPr>
              <a:t>可知，浮力的大小与物体浸没在液体中的深度</a:t>
            </a:r>
            <a:br>
              <a:rPr lang="zh-CN" altLang="zh-CN" sz="2800" b="1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 spc="150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,isEnd"/>
              </a:rPr>
              <a:t>无关．</a:t>
            </a:r>
            <a:endParaRPr lang="zh-CN" altLang="zh-CN" sz="2800" b="1" i="0" u="none" spc="150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sym typeface=",isEnd"/>
            </a:endParaRPr>
          </a:p>
          <a:p>
            <a:pPr indent="714375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(4)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图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E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中物体受到的浮力大小为</a:t>
            </a:r>
            <a:r>
              <a:rPr sz="28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2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          </a:t>
            </a:r>
            <a:r>
              <a:rPr sz="4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N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11_f0b69,isEnd"/>
              </a:rPr>
              <a:t>，此实验用到的研究方法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是</a:t>
            </a:r>
            <a:r>
              <a:rPr sz="25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2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                               </a:t>
            </a:r>
            <a:r>
              <a:rPr sz="1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100" spc="-100">
                <a:latin typeface="Times New Roman" panose="02020603050405020304" pitchFamily="28"/>
              </a:rPr>
              <a:t>⁠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,isEnd"/>
              </a:rPr>
              <a:t>．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sym typeface=",isEnd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3413318" y="647794"/>
            <a:ext cx="608711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  <a:ea typeface="宋体" panose="02010600030101010101" pitchFamily="2" charset="-122"/>
                <a:cs typeface="+mn-cs"/>
              </a:rPr>
              <a:t>D</a:t>
            </a:r>
            <a:r>
              <a:rPr kumimoji="0" lang="zh-CN" altLang="zh-CN" sz="1050" b="1" i="0" strike="noStrike" kern="1200" cap="none" spc="15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等线" pitchFamily="34"/>
                <a:ea typeface="等线" pitchFamily="34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6056506" y="1927954"/>
            <a:ext cx="757935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  <a:ea typeface="宋体" panose="02010600030101010101" pitchFamily="2" charset="-122"/>
                <a:cs typeface="+mn-cs"/>
              </a:rPr>
              <a:t>0.8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等线" pitchFamily="34"/>
                <a:ea typeface="等线" pitchFamily="34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760606" y="2568034"/>
            <a:ext cx="2099374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控制变量法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等线" pitchFamily="34"/>
                <a:ea typeface="等线" pitchFamily="34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pic>
        <p:nvPicPr>
          <p:cNvPr id="6" name="yt_image_10501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40160" y="3781398"/>
            <a:ext cx="7515860" cy="2574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505" name="yt_shape_10505" title=""/>
          <p:cNvSpPr txBox="1"/>
          <p:nvPr/>
        </p:nvSpPr>
        <p:spPr>
          <a:xfrm>
            <a:off x="360080" y="720000"/>
            <a:ext cx="11780915" cy="183800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思路点拨</a:t>
            </a:r>
            <a:r>
              <a:rPr lang="en-US" altLang="zh-CN" sz="1300" b="0" i="0" u="none">
                <a:solidFill>
                  <a:srgbClr val="1EE3CF"/>
                </a:solidFill>
                <a:effectLst/>
                <a:latin typeface="Times New Roman" panose="02020603050405020304" pitchFamily="28"/>
                <a:ea typeface="Times New Roman" panose="02020603050405020304" pitchFamily="28"/>
                <a:sym typeface="Finished"/>
              </a:rPr>
              <a:t> </a:t>
            </a:r>
            <a:r>
              <a:rPr lang="en-US" altLang="zh-CN" sz="1400" b="0" i="0" u="none">
                <a:solidFill>
                  <a:srgbClr val="1EE3CF"/>
                </a:solidFill>
                <a:effectLst/>
                <a:latin typeface="Times New Roman" panose="02020603050405020304" pitchFamily="28"/>
                <a:ea typeface="等线" pitchFamily="34"/>
              </a:rPr>
              <a:t> </a:t>
            </a:r>
            <a:r>
              <a:rPr lang="en-US" altLang="zh-CN" sz="1300" b="0" i="0" u="none">
                <a:solidFill>
                  <a:srgbClr val="1EE3CF"/>
                </a:solidFill>
                <a:effectLst/>
                <a:latin typeface="Times New Roman" panose="02020603050405020304" pitchFamily="28"/>
                <a:ea typeface="Times New Roman" panose="02020603050405020304" pitchFamily="28"/>
                <a:sym typeface="Finished"/>
              </a:rPr>
              <a:t> </a:t>
            </a:r>
            <a:r>
              <a:rPr lang="en-US" altLang="zh-CN" sz="1400" b="0" i="0" u="none">
                <a:solidFill>
                  <a:srgbClr val="1EE3CF"/>
                </a:solidFill>
                <a:effectLst/>
                <a:latin typeface="Times New Roman" panose="02020603050405020304" pitchFamily="28"/>
                <a:ea typeface="等线" pitchFamily="34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5_849c8"/>
              </a:rPr>
              <a:t>影响浮力大小的因素有液体的密度和排开液体的体积，与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31_33927"/>
              </a:rPr>
              <a:t>浸没在液体中的深度无关，探究时采用控制变量法，并根据称重法分析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浮力大小．</a:t>
            </a:r>
            <a:endParaRPr lang="zh-CN" altLang="zh-CN" sz="28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3" name="yt_shape_170623537555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3204" y="978035"/>
            <a:ext cx="85853" cy="124010"/>
          </a:xfrm>
          <a:prstGeom prst="rect">
            <a:avLst/>
          </a:prstGeom>
        </p:spPr>
      </p:pic>
      <p:pic>
        <p:nvPicPr>
          <p:cNvPr id="5" name="yt_shape_1706235375568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8929" y="978035"/>
            <a:ext cx="85853" cy="12401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506" name="yt_shape_10506" title=""/>
          <p:cNvSpPr txBox="1"/>
          <p:nvPr/>
        </p:nvSpPr>
        <p:spPr>
          <a:xfrm>
            <a:off x="360079" y="720000"/>
            <a:ext cx="11780915" cy="2503506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MS Gothic" panose="020b0609070205080204" pitchFamily="28" charset="-128"/>
              </a:rPr>
              <a:t>►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</a:rPr>
              <a:t>拓展训练</a:t>
            </a:r>
            <a:endParaRPr lang="zh-CN" altLang="zh-CN" sz="2800" b="1" i="0" u="none">
              <a:solidFill>
                <a:srgbClr val="00000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4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Times New Roman" panose="02020603050405020304" pitchFamily="28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科学探究如图为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0_261aa"/>
              </a:rPr>
              <a:t>探究浮力的大小跟哪些因素有关”的实验，其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中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a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是塑料块，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b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4_caa15"/>
              </a:rPr>
              <a:t>是金属块，它们的重力和体积均不相等．根据图示中实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验结果，一定能得出浮力的大小与以下哪个量有关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(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B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)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28"/>
              <a:ea typeface="宋体" panose="02010600030101010101" pitchFamily="2" charset="-122"/>
            </a:endParaRPr>
          </a:p>
        </p:txBody>
      </p:sp>
      <p:graphicFrame>
        <p:nvGraphicFramePr>
          <p:cNvPr id="10509" name="yt_table_10509_skip" title=""/>
          <p:cNvGraphicFramePr>
            <a:graphicFrameLocks noGrp="1"/>
          </p:cNvGraphicFramePr>
          <p:nvPr/>
        </p:nvGraphicFramePr>
        <p:xfrm>
          <a:off x="360088" y="3224093"/>
          <a:ext cx="4962525" cy="2560320"/>
        </p:xfrm>
        <a:graphic>
          <a:graphicData uri="http://schemas.openxmlformats.org/drawingml/2006/table">
            <a:tbl>
              <a:tblPr/>
              <a:tblGrid>
                <a:gridCol w="4962525"/>
              </a:tblGrid>
              <a:tr h="370840">
                <a:tc>
                  <a:txBody>
                    <a:bodyPr vert="horz" wrap="square"/>
                    <a:lstStyle/>
                    <a:p>
                      <a:pPr marL="701040" indent="-70104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A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Times New Roman" panose="02020603050405020304" pitchFamily="28"/>
                        </a:rPr>
                        <a:t> 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物体浸在液体中的深度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681355" indent="-681355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B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Times New Roman" panose="02020603050405020304" pitchFamily="28"/>
                        </a:rPr>
                        <a:t> 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物体浸在液体中的体积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701040" indent="-70104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C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Times New Roman" panose="02020603050405020304" pitchFamily="28"/>
                        </a:rPr>
                        <a:t> 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液体的密度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701040" indent="-70104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D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Times New Roman" panose="02020603050405020304" pitchFamily="28"/>
                        </a:rPr>
                        <a:t> 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物体的密度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0508" name="yt_image_10508_skip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50536" y="3476715"/>
            <a:ext cx="4253865" cy="2661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文本框 1" title=""/>
          <p:cNvSpPr txBox="1"/>
          <p:nvPr/>
        </p:nvSpPr>
        <p:spPr>
          <a:xfrm>
            <a:off x="8604442" y="2593434"/>
            <a:ext cx="416624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28"/>
                <a:ea typeface="宋体" panose="02010600030101010101" pitchFamily="2" charset="-122"/>
                <a:cs typeface="+mn-cs"/>
              </a:rPr>
              <a:t>B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511" name="yt_shape_10511" title=""/>
          <p:cNvSpPr txBox="1"/>
          <p:nvPr/>
        </p:nvSpPr>
        <p:spPr>
          <a:xfrm>
            <a:off x="360079" y="720000"/>
            <a:ext cx="11780915" cy="186153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5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Times New Roman" panose="02020603050405020304" pitchFamily="28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质量为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1 kg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的物体浸入在水中时，浮力的方向是</a:t>
            </a:r>
            <a:r>
              <a:rPr sz="28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2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                         </a:t>
            </a:r>
            <a:r>
              <a:rPr sz="14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100" spc="-100">
                <a:latin typeface="Times New Roman" panose="02020603050405020304" pitchFamily="28"/>
              </a:rPr>
              <a:t>⁠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_88230,isEnd"/>
              </a:rPr>
              <a:t>的，</a:t>
            </a:r>
            <a:b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若物体在水中处于漂浮状态，则物体受到的浮力大小为</a:t>
            </a:r>
            <a:r>
              <a:rPr sz="28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sz="20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        </a:t>
            </a:r>
            <a:r>
              <a:rPr sz="1600" u="sng"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</a:rPr>
              <a:t>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N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Times New Roman" panose="02020603050405020304" pitchFamily="28"/>
              </a:rPr>
              <a:t>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(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g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取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  <a:sym typeface="_⨹_3_141aa,isEnd"/>
              </a:rPr>
              <a:t>10 </a:t>
            </a:r>
            <a:b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</a:b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  <a:sym typeface=",isEnd"/>
              </a:rPr>
              <a:t>N/kg)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28"/>
              <a:ea typeface="宋体" panose="02010600030101010101" pitchFamily="2" charset="-122"/>
              <a:sym typeface=",isEnd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9171181" y="647794"/>
            <a:ext cx="1742186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竖直向上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等线" pitchFamily="34"/>
                <a:ea typeface="等线" pitchFamily="34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8975917" y="1287874"/>
            <a:ext cx="669036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28"/>
                <a:ea typeface="宋体" panose="02010600030101010101" pitchFamily="2" charset="-122"/>
                <a:cs typeface="+mn-cs"/>
              </a:rPr>
              <a:t>10</a:t>
            </a:r>
            <a:r>
              <a:rPr kumimoji="0" lang="zh-CN" altLang="zh-CN" sz="105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等线" pitchFamily="34"/>
                <a:ea typeface="等线" pitchFamily="34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516" name="yt_shape_10516" title=""/>
          <p:cNvSpPr txBox="1"/>
          <p:nvPr/>
        </p:nvSpPr>
        <p:spPr>
          <a:xfrm>
            <a:off x="360079" y="1516114"/>
            <a:ext cx="11780915" cy="1210844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4375"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1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．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Times New Roman" panose="02020603050405020304" pitchFamily="28"/>
              </a:rPr>
              <a:t> 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_⨹_25_82a4c"/>
              </a:rPr>
              <a:t>生活物理在下列所列举的各种事例中，没有受到浮力的是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(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C</a:t>
            </a:r>
            <a:r>
              <a:rPr lang="zh-CN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28"/>
                <a:ea typeface="宋体" panose="02010600030101010101" pitchFamily="2" charset="-122"/>
              </a:rPr>
              <a:t>)</a:t>
            </a:r>
            <a:endParaRPr lang="en-US" altLang="zh-CN" sz="2800" b="1" i="0" u="none">
              <a:solidFill>
                <a:srgbClr val="000000"/>
              </a:solidFill>
              <a:effectLst/>
              <a:latin typeface="Times New Roman" panose="02020603050405020304" pitchFamily="28"/>
              <a:ea typeface="宋体" panose="02010600030101010101" pitchFamily="2" charset="-122"/>
            </a:endParaRPr>
          </a:p>
        </p:txBody>
      </p:sp>
      <p:graphicFrame>
        <p:nvGraphicFramePr>
          <p:cNvPr id="10518" name="yt_table_10518_skip" title=""/>
          <p:cNvGraphicFramePr>
            <a:graphicFrameLocks noGrp="1"/>
          </p:cNvGraphicFramePr>
          <p:nvPr/>
        </p:nvGraphicFramePr>
        <p:xfrm>
          <a:off x="1030648" y="3961419"/>
          <a:ext cx="6033770" cy="2560320"/>
        </p:xfrm>
        <a:graphic>
          <a:graphicData uri="http://schemas.openxmlformats.org/drawingml/2006/table">
            <a:tbl>
              <a:tblPr/>
              <a:tblGrid>
                <a:gridCol w="6033770"/>
              </a:tblGrid>
              <a:tr h="370840">
                <a:tc>
                  <a:txBody>
                    <a:bodyPr vert="horz" wrap="square"/>
                    <a:lstStyle/>
                    <a:p>
                      <a:pPr marL="701040" indent="-70104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A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Times New Roman" panose="02020603050405020304" pitchFamily="28"/>
                        </a:rPr>
                        <a:t> 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甲：在海域巡航的海巡船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681355" indent="-681355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B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Times New Roman" panose="02020603050405020304" pitchFamily="28"/>
                        </a:rPr>
                        <a:t> 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乙：缓缓上升的热气球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701040" indent="-70104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C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Times New Roman" panose="02020603050405020304" pitchFamily="28"/>
                        </a:rPr>
                        <a:t> 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丙：太空中运行的空间飞行器</a:t>
                      </a:r>
                      <a:endParaRPr lang="zh-CN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701040" indent="-70104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D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宋体" panose="02010600030101010101" pitchFamily="2" charset="-122"/>
                        </a:rPr>
                        <a:t>．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28"/>
                          <a:ea typeface="Times New Roman" panose="02020603050405020304" pitchFamily="28"/>
                        </a:rPr>
                        <a:t> 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丁：元宵夜放飞的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“</a:t>
                      </a:r>
                      <a:r>
                        <a:rPr lang="zh-CN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孔明灯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”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0517" name="yt_image_10517_skip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225276" y="2219360"/>
            <a:ext cx="10337800" cy="1742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文本框 1" title=""/>
          <p:cNvSpPr txBox="1"/>
          <p:nvPr/>
        </p:nvSpPr>
        <p:spPr>
          <a:xfrm>
            <a:off x="10970181" y="1516290"/>
            <a:ext cx="437261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3431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926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70358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3853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17284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07795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4211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77060" algn="l" defTabSz="469265" rtl="0" eaLnBrk="1" latinLnBrk="0" hangingPunct="1">
              <a:defRPr sz="9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28"/>
                <a:ea typeface="宋体" panose="02010600030101010101" pitchFamily="2" charset="-122"/>
                <a:cs typeface="+mn-cs"/>
              </a:rPr>
              <a:t>C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5" name="文本框 5" title="">
            <a:hlinkClick r:id="rId4" action="ppaction://hlinksldjump?num=1"/>
          </p:cNvPr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566183" y="690597"/>
            <a:ext cx="3057905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69265" rtl="0" eaLnBrk="1" latinLnBrk="0" hangingPunct="1"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69265" rtl="0" eaLnBrk="0" fontAlgn="base" latinLnBrk="0" hangingPunct="0">
              <a:spcBef>
                <a:spcPct val="0"/>
              </a:spcBef>
              <a:spcAft>
                <a:spcPct val="0"/>
              </a:spcAft>
              <a:defRPr sz="925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12959D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当堂检测</a:t>
            </a:r>
            <a:endParaRPr lang="zh-CN" altLang="en-US" sz="3600" b="1">
              <a:solidFill>
                <a:srgbClr val="12959D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https://d.book118.com/358035115030006047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DIAGRAM_VIRTUALLY_FRAME" val="{&quot;height&quot;:246.74220472440948,&quot;left&quot;:423.2531496062992,&quot;top&quot;:146.62889763779526,&quot;width&quot;:399.1003937007873}"/>
</p:tagLst>
</file>

<file path=ppt/tags/tag2.xml><?xml version="1.0" encoding="utf-8"?>
<p:tagLst xmlns:p="http://schemas.openxmlformats.org/presentationml/2006/main">
  <p:tag name="KSO_WM_DIAGRAM_VIRTUALLY_FRAME" val="{&quot;height&quot;:246.74220472440948,&quot;left&quot;:423.2531496062992,&quot;top&quot;:146.62889763779526,&quot;width&quot;:399.1003937007873}"/>
</p:tagLst>
</file>

<file path=ppt/tags/tag3.xml><?xml version="1.0" encoding="utf-8"?>
<p:tagLst xmlns:p="http://schemas.openxmlformats.org/presentationml/2006/main">
  <p:tag name="KSO_WM_DIAGRAM_VIRTUALLY_FRAME" val="{&quot;height&quot;:246.74220472440948,&quot;left&quot;:423.2531496062992,&quot;top&quot;:146.62889763779526,&quot;width&quot;:399.1003937007873}"/>
</p:tagLst>
</file>

<file path=ppt/tags/tag4.xml><?xml version="1.0" encoding="utf-8"?>
<p:tagLst xmlns:p="http://schemas.openxmlformats.org/presentationml/2006/main">
  <p:tag name="KSO_WM_DIAGRAM_VIRTUALLY_FRAME" val="{&quot;height&quot;:246.74220472440948,&quot;left&quot;:423.2531496062992,&quot;top&quot;:146.62889763779526,&quot;width&quot;:399.1003937007873}"/>
</p:tagLst>
</file>

<file path=ppt/tags/tag5.xml><?xml version="1.0" encoding="utf-8"?>
<p:tagLst xmlns:p="http://schemas.openxmlformats.org/presentationml/2006/main">
  <p:tag name="KSO_WM_DIAGRAM_VIRTUALLY_FRAME" val="{&quot;height&quot;:246.74220472440948,&quot;left&quot;:423.2531496062992,&quot;top&quot;:146.62889763779526,&quot;width&quot;:399.1003937007873}"/>
</p:tagLst>
</file>

<file path=ppt/tags/tag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自定义 3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00000"/>
      </a:hlink>
      <a:folHlink>
        <a:srgbClr val="954F72"/>
      </a:folHlink>
    </a:clrScheme>
    <a:fontScheme name="自定义 59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63">
      <vt:lpstr>Arial</vt:lpstr>
      <vt:lpstr>Calibri</vt:lpstr>
      <vt:lpstr>Times New Roman</vt:lpstr>
      <vt:lpstr>宋体</vt:lpstr>
      <vt:lpstr>微软雅黑</vt:lpstr>
      <vt:lpstr>楷体</vt:lpstr>
      <vt:lpstr>黑体</vt:lpstr>
      <vt:lpstr>_⨹_1_27eaf</vt:lpstr>
      <vt:lpstr>_⨹_2_b163e</vt:lpstr>
      <vt:lpstr>_⨹_12_116ef</vt:lpstr>
      <vt:lpstr>_⨹_13_56ce7</vt:lpstr>
      <vt:lpstr>,isEnd</vt:lpstr>
      <vt:lpstr>_⨹_9_1dfe1,isEnd</vt:lpstr>
      <vt:lpstr>_⨹_1_7a3a0,isEnd</vt:lpstr>
      <vt:lpstr>_⨹_1_6da53,isEnd</vt:lpstr>
      <vt:lpstr>等线</vt:lpstr>
      <vt:lpstr>W:14.13,H:50.4</vt:lpstr>
      <vt:lpstr>_⨹_3_a6f9e</vt:lpstr>
      <vt:lpstr>Finished</vt:lpstr>
      <vt:lpstr>华文仿宋</vt:lpstr>
      <vt:lpstr>_⨹_1_fc178</vt:lpstr>
      <vt:lpstr>MS Gothic</vt:lpstr>
      <vt:lpstr>_⨹_27_0db22,isEnd</vt:lpstr>
      <vt:lpstr>_⨹_6_5764d,isEnd</vt:lpstr>
      <vt:lpstr>_⨹_23_9f3ae,isEnd</vt:lpstr>
      <vt:lpstr>_⨹_27_88653,isEnd</vt:lpstr>
      <vt:lpstr>_⨹_31_e7ade,isEnd</vt:lpstr>
      <vt:lpstr>_⨹_12_04be2,isEnd</vt:lpstr>
      <vt:lpstr>_⨹_1_98fe4,isEnd</vt:lpstr>
      <vt:lpstr>_⨹_8_eb91d</vt:lpstr>
      <vt:lpstr>_⨹_25_48b8e</vt:lpstr>
      <vt:lpstr>_⨹_31_aa38d</vt:lpstr>
      <vt:lpstr>_⨹_9_ef016</vt:lpstr>
      <vt:lpstr>_⨹_27_430ad,isEnd</vt:lpstr>
      <vt:lpstr>_⨹_20_aeeab,isEnd</vt:lpstr>
      <vt:lpstr>_⨹_11_f0b69,isEnd</vt:lpstr>
      <vt:lpstr>_⨹_25_849c8</vt:lpstr>
      <vt:lpstr>_⨹_31_33927</vt:lpstr>
      <vt:lpstr>_⨹_20_261aa</vt:lpstr>
      <vt:lpstr>_⨹_24_caa15</vt:lpstr>
      <vt:lpstr>_⨹_2_88230,isEnd</vt:lpstr>
      <vt:lpstr>_⨹_3_141aa,isEnd</vt:lpstr>
      <vt:lpstr>_⨹_25_82a4c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2024-09-28T09:48:57.352</cp:lastPrinted>
  <dcterms:created xsi:type="dcterms:W3CDTF">2024-09-28T01:48:57Z</dcterms:created>
  <dcterms:modified xsi:type="dcterms:W3CDTF">2024-09-28T01:48:59Z</dcterms:modified>
</cp:coreProperties>
</file>