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DCAF9ED-07DC-4A11-8D7F-57B35C25682E}" styleName="Medium Style 1 - Accent 2">
    <a:wholeTbl>
      <a:tcTxStyle>
        <a:fontRef idx="minor"/>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fill>
          <a:solidFill>
            <a:schemeClr val="accent2">
              <a:tint val="20000"/>
            </a:schemeClr>
          </a:solidFill>
        </a:fill>
      </a:tcStyle>
    </a:band1H>
    <a:band1V>
      <a:tcStyle>
        <a:fill>
          <a:solidFill>
            <a:schemeClr val="accent2">
              <a:tint val="20000"/>
            </a:schemeClr>
          </a:solidFill>
        </a:fill>
      </a:tcStyle>
    </a:band1V>
    <a:lastCol>
      <a:tcTxStyle b="on"/>
    </a:lastCol>
    <a:firstCol>
      <a:tcTxStyle b="on"/>
    </a:firstCol>
    <a:lastRow>
      <a:tcTxStyle b="on"/>
      <a:tcStyle>
        <a:tcBdr>
          <a:top>
            <a:ln w="50800" cmpd="dbl">
              <a:solidFill>
                <a:schemeClr val="accent2"/>
              </a:solidFill>
            </a:ln>
          </a:top>
        </a:tcBdr>
        <a:fill>
          <a:solidFill>
            <a:schemeClr val="lt1"/>
          </a:solidFill>
        </a:fill>
      </a:tcStyle>
    </a:lastRow>
    <a:firstRow>
      <a:tcTxStyle b="on">
        <a:fontRef idx="minor"/>
        <a:schemeClr val="lt1"/>
      </a:tcTxStyle>
      <a:tcStyle>
        <a:fill>
          <a:solidFill>
            <a:schemeClr val="accent2"/>
          </a:solidFill>
        </a:fill>
      </a:tcStyle>
    </a:firstRow>
  </a:tblStyle>
  <a:tblStyle styleId="{17292A2E-F333-43FB-9621-5CBBE7FDCDCB}" styleName="Light Style 2 - Accent 4">
    <a:wholeTbl>
      <a:tcTxStyle>
        <a:fontRef idx="minor"/>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lastCol>
    <a:firstCol>
      <a:tcTxStyle b="on"/>
    </a:firstCol>
    <a:lastRow>
      <a:tcTxStyle b="on"/>
      <a:tcStyle>
        <a:tcBdr>
          <a:top>
            <a:ln w="50800" cmpd="dbl">
              <a:solidFill>
                <a:schemeClr val="accent4"/>
              </a:solidFill>
            </a:ln>
          </a:top>
        </a:tcBdr>
      </a:tcStyle>
    </a:lastRow>
    <a:firstRow>
      <a:tcTxStyle b="on">
        <a:fontRef idx="minor"/>
        <a:schemeClr val="bg1"/>
      </a:tcTxStyle>
      <a:tcStyle>
        <a:fillRef idx="1">
          <a:schemeClr val="accent4"/>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lastCol>
    <a:firstCol>
      <a:tcTxStyle b="on"/>
    </a:firstCol>
    <a:lastRow>
      <a:tcTxStyle b="on"/>
      <a:tcStyle>
        <a:tcBdr>
          <a:top>
            <a:ln w="50800" cmpd="dbl">
              <a:solidFill>
                <a:schemeClr val="dk1"/>
              </a:solidFill>
            </a:ln>
          </a:top>
        </a:tcBdr>
        <a:fill>
          <a:solidFill>
            <a:schemeClr val="lt1"/>
          </a:solidFill>
        </a:fill>
      </a:tcStyle>
    </a:lastRow>
    <a:firstRow>
      <a:tcTxStyle b="on">
        <a:fontRef idx="minor"/>
        <a:schemeClr val="lt1"/>
      </a:tcTxStyle>
      <a:tcStyle>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706EE0-354E-4131-B904-9AC0F391F65B}" type="datetimeFigureOut">
              <a:rPr lang="zh-CN" altLang="en-US" smtClean="0"/>
              <a:t>2014/7/4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AF3E8D-4201-4E66-AE72-E6BA3AE13D26}" type="slidenum">
              <a:rPr lang="zh-CN" altLang="en-US" smtClean="0"/>
              <a:t>‹#›</a:t>
            </a:fld>
            <a:endParaRPr lang="zh-CN" altLang="en-US"/>
          </a:p>
        </p:txBody>
      </p:sp>
    </p:spTree>
    <p:extLst>
      <p:ext uri="{BB962C8B-B14F-4D97-AF65-F5344CB8AC3E}">
        <p14:creationId xmlns:p14="http://schemas.microsoft.com/office/powerpoint/2010/main" val="2390597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4" name="Rectangle 7"/>
          <p:cNvSpPr>
            <a:spLocks noGrp="1" noChangeArrowheads="1"/>
          </p:cNvSpPr>
          <p:nvPr>
            <p:ph type="sldNum" sz="quarter" idx="5"/>
          </p:nvPr>
        </p:nvSpPr>
        <p:spPr>
          <a:noFill/>
        </p:spPr>
        <p:txBody>
          <a:bodyPr/>
          <a:lstStyle>
            <a:lvl1pPr defTabSz="906463" eaLnBrk="0" hangingPunct="0">
              <a:defRPr>
                <a:solidFill>
                  <a:schemeClr val="tx1"/>
                </a:solidFill>
                <a:latin typeface="Arial"/>
                <a:ea typeface="楷体_GB2312" pitchFamily="49" charset="-122"/>
              </a:defRPr>
            </a:lvl1pPr>
            <a:lvl2pPr marL="742950" indent="-285750" defTabSz="906463" eaLnBrk="0" hangingPunct="0">
              <a:defRPr>
                <a:solidFill>
                  <a:schemeClr val="tx1"/>
                </a:solidFill>
                <a:latin typeface="Arial"/>
                <a:ea typeface="楷体_GB2312" pitchFamily="49" charset="-122"/>
              </a:defRPr>
            </a:lvl2pPr>
            <a:lvl3pPr marL="1143000" indent="-228600" defTabSz="906463" eaLnBrk="0" hangingPunct="0">
              <a:defRPr>
                <a:solidFill>
                  <a:schemeClr val="tx1"/>
                </a:solidFill>
                <a:latin typeface="Arial"/>
                <a:ea typeface="楷体_GB2312" pitchFamily="49" charset="-122"/>
              </a:defRPr>
            </a:lvl3pPr>
            <a:lvl4pPr marL="1600200" indent="-228600" defTabSz="906463" eaLnBrk="0" hangingPunct="0">
              <a:defRPr>
                <a:solidFill>
                  <a:schemeClr val="tx1"/>
                </a:solidFill>
                <a:latin typeface="Arial"/>
                <a:ea typeface="楷体_GB2312" pitchFamily="49" charset="-122"/>
              </a:defRPr>
            </a:lvl4pPr>
            <a:lvl5pPr marL="2057400" indent="-228600" defTabSz="906463" eaLnBrk="0" hangingPunct="0">
              <a:defRPr>
                <a:solidFill>
                  <a:schemeClr val="tx1"/>
                </a:solidFill>
                <a:latin typeface="Arial"/>
                <a:ea typeface="楷体_GB2312" pitchFamily="49" charset="-122"/>
              </a:defRPr>
            </a:lvl5pPr>
            <a:lvl6pPr marL="25146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6pPr>
            <a:lvl7pPr marL="29718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7pPr>
            <a:lvl8pPr marL="34290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8pPr>
            <a:lvl9pPr marL="38862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9pPr>
          </a:lstStyle>
          <a:p>
            <a:pPr eaLnBrk="1" hangingPunct="1"/>
            <a:fld id="{247B9558-F545-4F7E-A555-EF80A0D82C12}" type="slidenum">
              <a:rPr lang="en-US" altLang="zh-CN" smtClean="0">
                <a:solidFill>
                  <a:srgbClr val="000000"/>
                </a:solidFill>
                <a:ea typeface="宋体" pitchFamily="2" charset="-122"/>
              </a:rPr>
              <a:pPr eaLnBrk="1" hangingPunct="1"/>
              <a:t>2</a:t>
            </a:fld>
            <a:endParaRPr lang="en-US" altLang="zh-CN" smtClean="0">
              <a:solidFill>
                <a:srgbClr val="000000"/>
              </a:solidFill>
              <a:ea typeface="宋体" pitchFamily="2" charset="-122"/>
            </a:endParaRPr>
          </a:p>
        </p:txBody>
      </p:sp>
      <p:sp>
        <p:nvSpPr>
          <p:cNvPr id="33795" name="Rectangle 2"/>
          <p:cNvSpPr>
            <a:spLocks noGrp="1" noRot="1" noChangeAspect="1" noChangeArrowheads="1" noTextEdit="1"/>
          </p:cNvSpPr>
          <p:nvPr>
            <p:ph type="sldImg"/>
          </p:nvPr>
        </p:nvSpPr>
        <p:spPr>
          <a:xfrm>
            <a:off x="1146175" y="685800"/>
            <a:ext cx="4568825" cy="3427413"/>
          </a:xfrm>
        </p:spPr>
      </p:sp>
      <p:sp>
        <p:nvSpPr>
          <p:cNvPr id="33796" name="Rectangle 3"/>
          <p:cNvSpPr>
            <a:spLocks noGrp="1" noChangeArrowheads="1"/>
          </p:cNvSpPr>
          <p:nvPr>
            <p:ph type="body" idx="1"/>
          </p:nvPr>
        </p:nvSpPr>
        <p:spPr>
          <a:noFill/>
        </p:spPr>
        <p:txBody>
          <a:bodyPr/>
          <a:lstStyle/>
          <a:p>
            <a:pPr eaLnBrk="1" hangingPunct="1"/>
            <a:endParaRPr lang="zh-CN" altLang="zh-CN" smtClean="0">
              <a:latin typeface="Arial"/>
              <a:cs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4" name="Rectangle 7"/>
          <p:cNvSpPr>
            <a:spLocks noGrp="1" noChangeArrowheads="1"/>
          </p:cNvSpPr>
          <p:nvPr>
            <p:ph type="sldNum" sz="quarter" idx="5"/>
          </p:nvPr>
        </p:nvSpPr>
        <p:spPr>
          <a:noFill/>
        </p:spPr>
        <p:txBody>
          <a:bodyPr/>
          <a:lstStyle>
            <a:lvl1pPr defTabSz="906463" eaLnBrk="0" hangingPunct="0">
              <a:defRPr>
                <a:solidFill>
                  <a:schemeClr val="tx1"/>
                </a:solidFill>
                <a:latin typeface="Arial"/>
                <a:ea typeface="楷体_GB2312" pitchFamily="49" charset="-122"/>
              </a:defRPr>
            </a:lvl1pPr>
            <a:lvl2pPr marL="742950" indent="-285750" defTabSz="906463" eaLnBrk="0" hangingPunct="0">
              <a:defRPr>
                <a:solidFill>
                  <a:schemeClr val="tx1"/>
                </a:solidFill>
                <a:latin typeface="Arial"/>
                <a:ea typeface="楷体_GB2312" pitchFamily="49" charset="-122"/>
              </a:defRPr>
            </a:lvl2pPr>
            <a:lvl3pPr marL="1143000" indent="-228600" defTabSz="906463" eaLnBrk="0" hangingPunct="0">
              <a:defRPr>
                <a:solidFill>
                  <a:schemeClr val="tx1"/>
                </a:solidFill>
                <a:latin typeface="Arial"/>
                <a:ea typeface="楷体_GB2312" pitchFamily="49" charset="-122"/>
              </a:defRPr>
            </a:lvl3pPr>
            <a:lvl4pPr marL="1600200" indent="-228600" defTabSz="906463" eaLnBrk="0" hangingPunct="0">
              <a:defRPr>
                <a:solidFill>
                  <a:schemeClr val="tx1"/>
                </a:solidFill>
                <a:latin typeface="Arial"/>
                <a:ea typeface="楷体_GB2312" pitchFamily="49" charset="-122"/>
              </a:defRPr>
            </a:lvl4pPr>
            <a:lvl5pPr marL="2057400" indent="-228600" defTabSz="906463" eaLnBrk="0" hangingPunct="0">
              <a:defRPr>
                <a:solidFill>
                  <a:schemeClr val="tx1"/>
                </a:solidFill>
                <a:latin typeface="Arial"/>
                <a:ea typeface="楷体_GB2312" pitchFamily="49" charset="-122"/>
              </a:defRPr>
            </a:lvl5pPr>
            <a:lvl6pPr marL="25146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6pPr>
            <a:lvl7pPr marL="29718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7pPr>
            <a:lvl8pPr marL="34290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8pPr>
            <a:lvl9pPr marL="38862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9pPr>
          </a:lstStyle>
          <a:p>
            <a:pPr eaLnBrk="1" hangingPunct="1"/>
            <a:fld id="{247B9558-F545-4F7E-A555-EF80A0D82C12}" type="slidenum">
              <a:rPr lang="en-US" altLang="zh-CN" smtClean="0">
                <a:solidFill>
                  <a:srgbClr val="000000"/>
                </a:solidFill>
                <a:ea typeface="宋体" pitchFamily="2" charset="-122"/>
              </a:rPr>
              <a:pPr eaLnBrk="1" hangingPunct="1"/>
              <a:t>8</a:t>
            </a:fld>
            <a:endParaRPr lang="en-US" altLang="zh-CN" smtClean="0">
              <a:solidFill>
                <a:srgbClr val="000000"/>
              </a:solidFill>
              <a:ea typeface="宋体" pitchFamily="2" charset="-122"/>
            </a:endParaRPr>
          </a:p>
        </p:txBody>
      </p:sp>
      <p:sp>
        <p:nvSpPr>
          <p:cNvPr id="33795" name="Rectangle 2"/>
          <p:cNvSpPr>
            <a:spLocks noGrp="1" noRot="1" noChangeAspect="1" noChangeArrowheads="1" noTextEdit="1"/>
          </p:cNvSpPr>
          <p:nvPr>
            <p:ph type="sldImg"/>
          </p:nvPr>
        </p:nvSpPr>
        <p:spPr>
          <a:xfrm>
            <a:off x="1146175" y="685800"/>
            <a:ext cx="4568825" cy="3427413"/>
          </a:xfrm>
        </p:spPr>
      </p:sp>
      <p:sp>
        <p:nvSpPr>
          <p:cNvPr id="33796" name="Rectangle 3"/>
          <p:cNvSpPr>
            <a:spLocks noGrp="1" noChangeArrowheads="1"/>
          </p:cNvSpPr>
          <p:nvPr>
            <p:ph type="body" idx="1"/>
          </p:nvPr>
        </p:nvSpPr>
        <p:spPr>
          <a:noFill/>
        </p:spPr>
        <p:txBody>
          <a:bodyPr/>
          <a:lstStyle/>
          <a:p>
            <a:pPr eaLnBrk="1" hangingPunct="1"/>
            <a:endParaRPr lang="zh-CN" altLang="zh-CN" smtClean="0">
              <a:latin typeface="Arial"/>
              <a:cs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E74B384F-1A4C-409C-A7B3-E26CBCB40244}" type="slidenum">
              <a:rPr lang="en-GB" smtClean="0"/>
              <a:t>9</a:t>
            </a:fld>
            <a:endParaRPr lang="en-GB"/>
          </a:p>
        </p:txBody>
      </p:sp>
    </p:spTree>
    <p:extLst>
      <p:ext uri="{BB962C8B-B14F-4D97-AF65-F5344CB8AC3E}">
        <p14:creationId xmlns:p14="http://schemas.microsoft.com/office/powerpoint/2010/main" val="18607412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E74B384F-1A4C-409C-A7B3-E26CBCB40244}" type="slidenum">
              <a:rPr lang="en-GB" smtClean="0"/>
              <a:t>10</a:t>
            </a:fld>
            <a:endParaRPr lang="en-GB"/>
          </a:p>
        </p:txBody>
      </p:sp>
    </p:spTree>
    <p:extLst>
      <p:ext uri="{BB962C8B-B14F-4D97-AF65-F5344CB8AC3E}">
        <p14:creationId xmlns:p14="http://schemas.microsoft.com/office/powerpoint/2010/main" val="18607412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4" name="Rectangle 7"/>
          <p:cNvSpPr>
            <a:spLocks noGrp="1" noChangeArrowheads="1"/>
          </p:cNvSpPr>
          <p:nvPr>
            <p:ph type="sldNum" sz="quarter" idx="5"/>
          </p:nvPr>
        </p:nvSpPr>
        <p:spPr>
          <a:noFill/>
        </p:spPr>
        <p:txBody>
          <a:bodyPr/>
          <a:lstStyle>
            <a:lvl1pPr defTabSz="906463" eaLnBrk="0" hangingPunct="0">
              <a:defRPr>
                <a:solidFill>
                  <a:schemeClr val="tx1"/>
                </a:solidFill>
                <a:latin typeface="Arial"/>
                <a:ea typeface="楷体_GB2312" pitchFamily="49" charset="-122"/>
              </a:defRPr>
            </a:lvl1pPr>
            <a:lvl2pPr marL="742950" indent="-285750" defTabSz="906463" eaLnBrk="0" hangingPunct="0">
              <a:defRPr>
                <a:solidFill>
                  <a:schemeClr val="tx1"/>
                </a:solidFill>
                <a:latin typeface="Arial"/>
                <a:ea typeface="楷体_GB2312" pitchFamily="49" charset="-122"/>
              </a:defRPr>
            </a:lvl2pPr>
            <a:lvl3pPr marL="1143000" indent="-228600" defTabSz="906463" eaLnBrk="0" hangingPunct="0">
              <a:defRPr>
                <a:solidFill>
                  <a:schemeClr val="tx1"/>
                </a:solidFill>
                <a:latin typeface="Arial"/>
                <a:ea typeface="楷体_GB2312" pitchFamily="49" charset="-122"/>
              </a:defRPr>
            </a:lvl3pPr>
            <a:lvl4pPr marL="1600200" indent="-228600" defTabSz="906463" eaLnBrk="0" hangingPunct="0">
              <a:defRPr>
                <a:solidFill>
                  <a:schemeClr val="tx1"/>
                </a:solidFill>
                <a:latin typeface="Arial"/>
                <a:ea typeface="楷体_GB2312" pitchFamily="49" charset="-122"/>
              </a:defRPr>
            </a:lvl4pPr>
            <a:lvl5pPr marL="2057400" indent="-228600" defTabSz="906463" eaLnBrk="0" hangingPunct="0">
              <a:defRPr>
                <a:solidFill>
                  <a:schemeClr val="tx1"/>
                </a:solidFill>
                <a:latin typeface="Arial"/>
                <a:ea typeface="楷体_GB2312" pitchFamily="49" charset="-122"/>
              </a:defRPr>
            </a:lvl5pPr>
            <a:lvl6pPr marL="25146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6pPr>
            <a:lvl7pPr marL="29718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7pPr>
            <a:lvl8pPr marL="34290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8pPr>
            <a:lvl9pPr marL="3886200" indent="-228600" defTabSz="906463" eaLnBrk="0" fontAlgn="base" hangingPunct="0">
              <a:lnSpc>
                <a:spcPct val="90000"/>
              </a:lnSpc>
              <a:spcBef>
                <a:spcPct val="0"/>
              </a:spcBef>
              <a:spcAft>
                <a:spcPct val="0"/>
              </a:spcAft>
              <a:defRPr>
                <a:solidFill>
                  <a:schemeClr val="tx1"/>
                </a:solidFill>
                <a:latin typeface="Arial"/>
                <a:ea typeface="楷体_GB2312" pitchFamily="49" charset="-122"/>
              </a:defRPr>
            </a:lvl9pPr>
          </a:lstStyle>
          <a:p>
            <a:pPr eaLnBrk="1" hangingPunct="1"/>
            <a:fld id="{247B9558-F545-4F7E-A555-EF80A0D82C12}" type="slidenum">
              <a:rPr lang="en-US" altLang="zh-CN" smtClean="0">
                <a:solidFill>
                  <a:srgbClr val="000000"/>
                </a:solidFill>
                <a:ea typeface="宋体" pitchFamily="2" charset="-122"/>
              </a:rPr>
              <a:pPr eaLnBrk="1" hangingPunct="1"/>
              <a:t>16</a:t>
            </a:fld>
            <a:endParaRPr lang="en-US" altLang="zh-CN" smtClean="0">
              <a:solidFill>
                <a:srgbClr val="000000"/>
              </a:solidFill>
              <a:ea typeface="宋体" pitchFamily="2" charset="-122"/>
            </a:endParaRPr>
          </a:p>
        </p:txBody>
      </p:sp>
      <p:sp>
        <p:nvSpPr>
          <p:cNvPr id="33795" name="Rectangle 2"/>
          <p:cNvSpPr>
            <a:spLocks noGrp="1" noRot="1" noChangeAspect="1" noChangeArrowheads="1" noTextEdit="1"/>
          </p:cNvSpPr>
          <p:nvPr>
            <p:ph type="sldImg"/>
          </p:nvPr>
        </p:nvSpPr>
        <p:spPr>
          <a:xfrm>
            <a:off x="1146175" y="685800"/>
            <a:ext cx="4568825" cy="3427413"/>
          </a:xfrm>
        </p:spPr>
      </p:sp>
      <p:sp>
        <p:nvSpPr>
          <p:cNvPr id="33796" name="Rectangle 3"/>
          <p:cNvSpPr>
            <a:spLocks noGrp="1" noChangeArrowheads="1"/>
          </p:cNvSpPr>
          <p:nvPr>
            <p:ph type="body" idx="1"/>
          </p:nvPr>
        </p:nvSpPr>
        <p:spPr>
          <a:noFill/>
        </p:spPr>
        <p:txBody>
          <a:bodyPr/>
          <a:lstStyle/>
          <a:p>
            <a:pPr eaLnBrk="1" hangingPunct="1"/>
            <a:endParaRPr lang="zh-CN" altLang="zh-CN" smtClean="0">
              <a:latin typeface="Arial"/>
              <a:cs typeface="Aria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962AD6-8A3F-4E4E-8B65-E53D4FA63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F8063-2100-4747-AE19-AD117B055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28657D-6C95-44A0-BD6E-CBD6D202F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B6E28D-9058-43E9-842C-9FDD826CA3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F21FCA-4D33-4118-8276-45E161A510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773CA0-9247-424A-903C-21EE1BD835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B60C8B-AF7A-4A7C-B54A-8E56272B76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2F67A5-2F4F-4390-BAF3-F22BD1506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482707-373C-4FC5-9CB7-A0B376E0E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BD9B3-919F-4E9E-A3BE-71D46120B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3A7740-51CD-4899-A5A3-6D71E612D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8" name="Picture 6" descr="PPT-images-87460034"/>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276225" y="292100"/>
            <a:ext cx="8591550"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tw_hrz_rgb_po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62663" y="5970588"/>
            <a:ext cx="3030537"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9"/>
          <p:cNvSpPr txBox="1">
            <a:spLocks noChangeArrowheads="1"/>
          </p:cNvSpPr>
          <p:nvPr/>
        </p:nvSpPr>
        <p:spPr bwMode="auto">
          <a:xfrm>
            <a:off x="292100" y="6518275"/>
            <a:ext cx="1809750" cy="198438"/>
          </a:xfrm>
          <a:prstGeom prst="rect">
            <a:avLst/>
          </a:prstGeom>
          <a:noFill/>
          <a:ln w="9525">
            <a:noFill/>
            <a:miter lim="800000"/>
          </a:ln>
          <a:effectLst/>
        </p:spPr>
        <p:txBody>
          <a:bodyPr wrap="none" lIns="0">
            <a:spAutoFit/>
          </a:bodyPr>
          <a:lstStyle>
            <a:defPPr>
              <a:defRPr lang="zh-CN"/>
            </a:defPPr>
            <a:lvl1pPr marL="0" algn="l" defTabSz="914400" rtl="0" eaLnBrk="1" latinLnBrk="0" hangingPunct="1">
              <a:defRPr sz="1800" kern="1200">
                <a:solidFill>
                  <a:schemeClr val="tx1"/>
                </a:solidFill>
                <a:latin typeface="Arial"/>
                <a:ea typeface="宋体" pitchFamily="2" charset="-122"/>
                <a:cs typeface="+mn-cs"/>
              </a:defRPr>
            </a:lvl1pPr>
            <a:lvl2pPr marL="37931725" indent="-37474525" algn="l" defTabSz="914400" rtl="0" eaLnBrk="1" latinLnBrk="0" hangingPunct="1">
              <a:defRPr sz="1800" kern="1200">
                <a:solidFill>
                  <a:schemeClr val="tx1"/>
                </a:solidFill>
                <a:latin typeface="Arial"/>
                <a:ea typeface="宋体" pitchFamily="2" charset="-122"/>
                <a:cs typeface="+mn-cs"/>
              </a:defRPr>
            </a:lvl2pPr>
            <a:lvl3pPr marL="914400" algn="l" defTabSz="914400" rtl="0" eaLnBrk="1" latinLnBrk="0" hangingPunct="1">
              <a:defRPr sz="1800" kern="1200">
                <a:solidFill>
                  <a:schemeClr val="tx1"/>
                </a:solidFill>
                <a:latin typeface="Arial"/>
                <a:ea typeface="宋体" pitchFamily="2" charset="-122"/>
                <a:cs typeface="+mn-cs"/>
              </a:defRPr>
            </a:lvl3pPr>
            <a:lvl4pPr marL="1371600" algn="l" defTabSz="914400" rtl="0" eaLnBrk="1" latinLnBrk="0" hangingPunct="1">
              <a:defRPr sz="1800" kern="1200">
                <a:solidFill>
                  <a:schemeClr val="tx1"/>
                </a:solidFill>
                <a:latin typeface="Arial"/>
                <a:ea typeface="宋体" pitchFamily="2" charset="-122"/>
                <a:cs typeface="+mn-cs"/>
              </a:defRPr>
            </a:lvl4pPr>
            <a:lvl5pPr marL="1828800" algn="l" defTabSz="914400" rtl="0" eaLnBrk="1" latinLnBrk="0" hangingPunct="1">
              <a:defRPr sz="1800" kern="1200">
                <a:solidFill>
                  <a:schemeClr val="tx1"/>
                </a:solidFill>
                <a:latin typeface="Arial"/>
                <a:ea typeface="宋体" pitchFamily="2" charset="-122"/>
                <a:cs typeface="+mn-cs"/>
              </a:defRPr>
            </a:lvl5pPr>
            <a:lvl6pPr marL="4572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9144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1371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18288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fontAlgn="base">
              <a:spcBef>
                <a:spcPct val="0"/>
              </a:spcBef>
              <a:spcAft>
                <a:spcPct val="0"/>
              </a:spcAft>
              <a:defRPr/>
            </a:pPr>
            <a:r>
              <a:rPr lang="en-US" altLang="zh-CN" sz="700" smtClean="0">
                <a:solidFill>
                  <a:srgbClr val="000000"/>
                </a:solidFill>
              </a:rPr>
              <a:t>© 2013 Towers Watson. All rights reserved.</a:t>
            </a:r>
          </a:p>
        </p:txBody>
      </p:sp>
      <p:sp>
        <p:nvSpPr>
          <p:cNvPr id="254981" name="Rectangle 3"/>
          <p:cNvSpPr>
            <a:spLocks noGrp="1" noChangeArrowheads="1"/>
          </p:cNvSpPr>
          <p:nvPr>
            <p:ph type="subTitle" idx="1"/>
          </p:nvPr>
        </p:nvSpPr>
        <p:spPr bwMode="gray">
          <a:xfrm>
            <a:off x="379413" y="4464050"/>
            <a:ext cx="7313612" cy="279400"/>
          </a:xfrm>
          <a:solidFill>
            <a:srgbClr val="000000"/>
          </a:solidFill>
        </p:spPr>
        <p:txBody>
          <a:bodyPr lIns="182880" tIns="18288" bIns="18288">
            <a:spAutoFit/>
          </a:bodyPr>
          <a:lstStyle>
            <a:lvl1pPr marL="0" indent="0">
              <a:lnSpc>
                <a:spcPts val="1900"/>
              </a:lnSpc>
              <a:spcBef>
                <a:spcPct val="0"/>
              </a:spcBef>
              <a:spcAft>
                <a:spcPct val="0"/>
              </a:spcAft>
              <a:buFont typeface="Wingdings" pitchFamily="2" charset="2"/>
              <a:buNone/>
              <a:defRPr sz="1800" b="1">
                <a:solidFill>
                  <a:schemeClr val="bg1"/>
                </a:solidFill>
              </a:defRPr>
            </a:lvl1pPr>
          </a:lstStyle>
          <a:p>
            <a:pPr lvl="0"/>
            <a:r>
              <a:rPr lang="en-US" altLang="zh-CN" noProof="0" smtClean="0"/>
              <a:t>Click to edit Master subtitle style</a:t>
            </a:r>
          </a:p>
        </p:txBody>
      </p:sp>
      <p:sp>
        <p:nvSpPr>
          <p:cNvPr id="254982" name="Rectangle 2"/>
          <p:cNvSpPr>
            <a:spLocks noGrp="1" noChangeArrowheads="1"/>
          </p:cNvSpPr>
          <p:nvPr>
            <p:ph type="ctrTitle"/>
          </p:nvPr>
        </p:nvSpPr>
        <p:spPr>
          <a:xfrm>
            <a:off x="379413" y="4010025"/>
            <a:ext cx="5942012" cy="376238"/>
          </a:xfrm>
          <a:solidFill>
            <a:schemeClr val="accent2"/>
          </a:solidFill>
          <a:extLst/>
        </p:spPr>
        <p:txBody>
          <a:bodyPr lIns="182880" tIns="27432" rIns="91440" bIns="18288" anchor="b">
            <a:spAutoFit/>
          </a:bodyPr>
          <a:lstStyle>
            <a:lvl1pPr>
              <a:lnSpc>
                <a:spcPts val="2600"/>
              </a:lnSpc>
              <a:defRPr sz="2500">
                <a:solidFill>
                  <a:schemeClr val="tx1"/>
                </a:solidFill>
              </a:defRPr>
            </a:lvl1pPr>
          </a:lstStyle>
          <a:p>
            <a:pPr lvl="0"/>
            <a:r>
              <a:rPr lang="en-US" altLang="zh-CN" noProof="0" smtClean="0"/>
              <a:t>Click to edit Master title style</a:t>
            </a:r>
          </a:p>
        </p:txBody>
      </p:sp>
    </p:spTree>
    <p:extLst>
      <p:ext uri="{BB962C8B-B14F-4D97-AF65-F5344CB8AC3E}">
        <p14:creationId xmlns:p14="http://schemas.microsoft.com/office/powerpoint/2010/main" val="3484055249"/>
      </p:ext>
    </p:extLst>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idx="1"/>
          </p:nvPr>
        </p:nvSpPr>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Rectangle 6"/>
          <p:cNvSpPr>
            <a:spLocks noGrp="1" noChangeArrowheads="1"/>
          </p:cNvSpPr>
          <p:nvPr>
            <p:ph type="sldNum" sz="quarter" idx="10"/>
          </p:nvPr>
        </p:nvSpPr>
        <p:spPr/>
        <p:txBody>
          <a:bodyPr/>
          <a:lstStyle>
            <a:lvl1pPr>
              <a:defRPr/>
            </a:lvl1pPr>
          </a:lstStyle>
          <a:p>
            <a:pPr>
              <a:defRPr/>
            </a:pPr>
            <a:fld id="{5CDA96F2-DF06-4B91-AF4B-33EA89C1E9F4}"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379577919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sz="half" idx="1"/>
          </p:nvPr>
        </p:nvSpPr>
        <p:spPr>
          <a:xfrm>
            <a:off x="385763" y="1428750"/>
            <a:ext cx="4111625" cy="4511675"/>
          </a:xfrm>
        </p:spPr>
        <p:txBody>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half" idx="2"/>
          </p:nvPr>
        </p:nvSpPr>
        <p:spPr>
          <a:xfrm>
            <a:off x="4649788" y="1428750"/>
            <a:ext cx="4111625" cy="4511675"/>
          </a:xfrm>
        </p:spPr>
        <p:txBody>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Rectangle 6"/>
          <p:cNvSpPr>
            <a:spLocks noGrp="1" noChangeArrowheads="1"/>
          </p:cNvSpPr>
          <p:nvPr>
            <p:ph type="sldNum" sz="quarter" idx="10"/>
          </p:nvPr>
        </p:nvSpPr>
        <p:spPr/>
        <p:txBody>
          <a:bodyPr/>
          <a:lstStyle>
            <a:lvl1pPr>
              <a:defRPr/>
            </a:lvl1pPr>
          </a:lstStyle>
          <a:p>
            <a:pPr>
              <a:defRPr/>
            </a:pPr>
            <a:fld id="{CB8039FA-E947-42A3-A972-6679D5F55E4F}"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11923588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1_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sz="half" idx="1"/>
          </p:nvPr>
        </p:nvSpPr>
        <p:spPr>
          <a:xfrm>
            <a:off x="385763" y="1428751"/>
            <a:ext cx="8398705" cy="2088232"/>
          </a:xfrm>
        </p:spPr>
        <p:txBody>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half" idx="2"/>
          </p:nvPr>
        </p:nvSpPr>
        <p:spPr>
          <a:xfrm>
            <a:off x="395536" y="3681028"/>
            <a:ext cx="8398705" cy="2088232"/>
          </a:xfrm>
        </p:spPr>
        <p:txBody>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Rectangle 6"/>
          <p:cNvSpPr>
            <a:spLocks noGrp="1" noChangeArrowheads="1"/>
          </p:cNvSpPr>
          <p:nvPr>
            <p:ph type="sldNum" sz="quarter" idx="10"/>
          </p:nvPr>
        </p:nvSpPr>
        <p:spPr/>
        <p:txBody>
          <a:bodyPr/>
          <a:lstStyle>
            <a:lvl1pPr>
              <a:defRPr/>
            </a:lvl1pPr>
          </a:lstStyle>
          <a:p>
            <a:pPr>
              <a:defRPr/>
            </a:pPr>
            <a:fld id="{CB8039FA-E947-42A3-A972-6679D5F55E4F}"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103072490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7" name="Rectangle 6"/>
          <p:cNvSpPr>
            <a:spLocks noGrp="1" noChangeArrowheads="1"/>
          </p:cNvSpPr>
          <p:nvPr>
            <p:ph type="sldNum" sz="quarter" idx="10"/>
          </p:nvPr>
        </p:nvSpPr>
        <p:spPr/>
        <p:txBody>
          <a:bodyPr/>
          <a:lstStyle>
            <a:lvl1pPr>
              <a:defRPr/>
            </a:lvl1pPr>
          </a:lstStyle>
          <a:p>
            <a:pPr>
              <a:defRPr/>
            </a:pPr>
            <a:fld id="{DB9FFC3D-0F18-4166-AB3C-7EB9D5103BE9}"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77630620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Title, Text, and 2 Content">
    <p:spTree>
      <p:nvGrpSpPr>
        <p:cNvPr id="1" name=""/>
        <p:cNvGrpSpPr/>
        <p:nvPr/>
      </p:nvGrpSpPr>
      <p:grpSpPr>
        <a:xfrm>
          <a:off x="0" y="0"/>
          <a:ext cx="0" cy="0"/>
        </a:xfrm>
      </p:grpSpPr>
      <p:sp>
        <p:nvSpPr>
          <p:cNvPr id="2" name="Title 1"/>
          <p:cNvSpPr>
            <a:spLocks noGrp="1"/>
          </p:cNvSpPr>
          <p:nvPr>
            <p:ph type="title"/>
          </p:nvPr>
        </p:nvSpPr>
        <p:spPr>
          <a:xfrm>
            <a:off x="379413" y="428625"/>
            <a:ext cx="8370887" cy="765175"/>
          </a:xfrm>
        </p:spPr>
        <p:txBody>
          <a:bodyPr/>
          <a:lstStyle/>
          <a:p>
            <a:r>
              <a:rPr lang="en-US" altLang="zh-CN" smtClean="0"/>
              <a:t>Click to edit Master title style</a:t>
            </a:r>
            <a:endParaRPr lang="zh-CN" altLang="en-US"/>
          </a:p>
        </p:txBody>
      </p:sp>
      <p:sp>
        <p:nvSpPr>
          <p:cNvPr id="3" name="Text Placeholder 2"/>
          <p:cNvSpPr>
            <a:spLocks noGrp="1"/>
          </p:cNvSpPr>
          <p:nvPr>
            <p:ph type="body" sz="half" idx="1"/>
          </p:nvPr>
        </p:nvSpPr>
        <p:spPr>
          <a:xfrm>
            <a:off x="385763" y="1428750"/>
            <a:ext cx="4111625" cy="4511675"/>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quarter" idx="2"/>
          </p:nvPr>
        </p:nvSpPr>
        <p:spPr>
          <a:xfrm>
            <a:off x="4649788" y="1428750"/>
            <a:ext cx="4111625" cy="2179638"/>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Content Placeholder 4"/>
          <p:cNvSpPr>
            <a:spLocks noGrp="1"/>
          </p:cNvSpPr>
          <p:nvPr>
            <p:ph sz="quarter" idx="3"/>
          </p:nvPr>
        </p:nvSpPr>
        <p:spPr>
          <a:xfrm>
            <a:off x="4649788" y="3760788"/>
            <a:ext cx="4111625" cy="2179637"/>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6" name="Rectangle 6"/>
          <p:cNvSpPr>
            <a:spLocks noGrp="1" noChangeArrowheads="1"/>
          </p:cNvSpPr>
          <p:nvPr>
            <p:ph type="sldNum" sz="quarter" idx="10"/>
          </p:nvPr>
        </p:nvSpPr>
        <p:spPr/>
        <p:txBody>
          <a:bodyPr/>
          <a:lstStyle>
            <a:lvl1pPr>
              <a:defRPr/>
            </a:lvl1pPr>
          </a:lstStyle>
          <a:p>
            <a:pPr>
              <a:defRPr/>
            </a:pPr>
            <a:fld id="{2F4538E5-173E-49F4-958D-93108236BE98}"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217483343"/>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1_Title, Text, and 2 Content">
    <p:spTree>
      <p:nvGrpSpPr>
        <p:cNvPr id="1" name=""/>
        <p:cNvGrpSpPr/>
        <p:nvPr/>
      </p:nvGrpSpPr>
      <p:grpSpPr>
        <a:xfrm>
          <a:off x="0" y="0"/>
          <a:ext cx="0" cy="0"/>
        </a:xfrm>
      </p:grpSpPr>
      <p:sp>
        <p:nvSpPr>
          <p:cNvPr id="2" name="Title 1"/>
          <p:cNvSpPr>
            <a:spLocks noGrp="1"/>
          </p:cNvSpPr>
          <p:nvPr>
            <p:ph type="title"/>
          </p:nvPr>
        </p:nvSpPr>
        <p:spPr>
          <a:xfrm>
            <a:off x="379413" y="428625"/>
            <a:ext cx="8370887" cy="765175"/>
          </a:xfrm>
        </p:spPr>
        <p:txBody>
          <a:bodyPr/>
          <a:lstStyle/>
          <a:p>
            <a:r>
              <a:rPr lang="en-US" altLang="zh-CN" smtClean="0"/>
              <a:t>Click to edit Master title style</a:t>
            </a:r>
            <a:endParaRPr lang="zh-CN" altLang="en-US"/>
          </a:p>
        </p:txBody>
      </p:sp>
      <p:sp>
        <p:nvSpPr>
          <p:cNvPr id="3" name="Text Placeholder 2"/>
          <p:cNvSpPr>
            <a:spLocks noGrp="1"/>
          </p:cNvSpPr>
          <p:nvPr>
            <p:ph type="body" sz="half" idx="1"/>
          </p:nvPr>
        </p:nvSpPr>
        <p:spPr>
          <a:xfrm>
            <a:off x="385763" y="1428750"/>
            <a:ext cx="8362701" cy="2180269"/>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quarter" idx="2"/>
          </p:nvPr>
        </p:nvSpPr>
        <p:spPr>
          <a:xfrm>
            <a:off x="395536" y="3717032"/>
            <a:ext cx="4111625" cy="252028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Content Placeholder 4"/>
          <p:cNvSpPr>
            <a:spLocks noGrp="1"/>
          </p:cNvSpPr>
          <p:nvPr>
            <p:ph sz="quarter" idx="3"/>
          </p:nvPr>
        </p:nvSpPr>
        <p:spPr>
          <a:xfrm>
            <a:off x="4649788" y="3717033"/>
            <a:ext cx="4111625" cy="2520279"/>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6" name="Rectangle 6"/>
          <p:cNvSpPr>
            <a:spLocks noGrp="1" noChangeArrowheads="1"/>
          </p:cNvSpPr>
          <p:nvPr>
            <p:ph type="sldNum" sz="quarter" idx="10"/>
          </p:nvPr>
        </p:nvSpPr>
        <p:spPr/>
        <p:txBody>
          <a:bodyPr/>
          <a:lstStyle>
            <a:lvl1pPr>
              <a:defRPr/>
            </a:lvl1pPr>
          </a:lstStyle>
          <a:p>
            <a:pPr>
              <a:defRPr/>
            </a:pPr>
            <a:fld id="{2F4538E5-173E-49F4-958D-93108236BE98}"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146600105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Rectangle 6"/>
          <p:cNvSpPr>
            <a:spLocks noGrp="1" noChangeArrowheads="1"/>
          </p:cNvSpPr>
          <p:nvPr>
            <p:ph type="sldNum" sz="quarter" idx="10"/>
          </p:nvPr>
        </p:nvSpPr>
        <p:spPr/>
        <p:txBody>
          <a:bodyPr/>
          <a:lstStyle>
            <a:lvl1pPr>
              <a:defRPr/>
            </a:lvl1pPr>
          </a:lstStyle>
          <a:p>
            <a:pPr>
              <a:defRPr/>
            </a:pPr>
            <a:fld id="{7B0126BD-6673-4B83-8F0E-9E9CB2C30576}"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3770420413"/>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Rectangle 6"/>
          <p:cNvSpPr>
            <a:spLocks noGrp="1" noChangeArrowheads="1"/>
          </p:cNvSpPr>
          <p:nvPr>
            <p:ph type="sldNum" sz="quarter" idx="10"/>
          </p:nvPr>
        </p:nvSpPr>
        <p:spPr/>
        <p:txBody>
          <a:bodyPr/>
          <a:lstStyle>
            <a:lvl1pPr>
              <a:defRPr/>
            </a:lvl1pPr>
          </a:lstStyle>
          <a:p>
            <a:pPr>
              <a:defRPr/>
            </a:pPr>
            <a:fld id="{4FD18A78-04B7-472B-A81B-376833C36D93}"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265698649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ltLang="zh-CN" smtClean="0"/>
              <a:t>Click to edit Master title style</a:t>
            </a:r>
            <a:endParaRPr lang="zh-CN" alt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
        <p:nvSpPr>
          <p:cNvPr id="5" name="Rectangle 6"/>
          <p:cNvSpPr>
            <a:spLocks noGrp="1" noChangeArrowheads="1"/>
          </p:cNvSpPr>
          <p:nvPr>
            <p:ph type="sldNum" sz="quarter" idx="10"/>
          </p:nvPr>
        </p:nvSpPr>
        <p:spPr/>
        <p:txBody>
          <a:bodyPr/>
          <a:lstStyle>
            <a:lvl1pPr>
              <a:defRPr/>
            </a:lvl1pPr>
          </a:lstStyle>
          <a:p>
            <a:pPr>
              <a:defRPr/>
            </a:pPr>
            <a:fld id="{B3B3BCD0-384A-40F6-BED6-C62B50615ECB}"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3982576073"/>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Title and Table">
    <p:spTree>
      <p:nvGrpSpPr>
        <p:cNvPr id="1" name=""/>
        <p:cNvGrpSpPr/>
        <p:nvPr/>
      </p:nvGrpSpPr>
      <p:grpSpPr>
        <a:xfrm>
          <a:off x="0" y="0"/>
          <a:ext cx="0" cy="0"/>
        </a:xfrm>
      </p:grpSpPr>
      <p:sp>
        <p:nvSpPr>
          <p:cNvPr id="2" name="Title 1"/>
          <p:cNvSpPr>
            <a:spLocks noGrp="1"/>
          </p:cNvSpPr>
          <p:nvPr>
            <p:ph type="title"/>
          </p:nvPr>
        </p:nvSpPr>
        <p:spPr>
          <a:xfrm>
            <a:off x="379413" y="428625"/>
            <a:ext cx="8370887" cy="765175"/>
          </a:xfrm>
        </p:spPr>
        <p:txBody>
          <a:bodyPr/>
          <a:lstStyle/>
          <a:p>
            <a:r>
              <a:rPr lang="en-US" altLang="zh-CN" smtClean="0"/>
              <a:t>Click to edit Master title style</a:t>
            </a:r>
            <a:endParaRPr lang="zh-CN" altLang="en-US"/>
          </a:p>
        </p:txBody>
      </p:sp>
      <p:sp>
        <p:nvSpPr>
          <p:cNvPr id="3" name="Table Placeholder 2"/>
          <p:cNvSpPr>
            <a:spLocks noGrp="1"/>
          </p:cNvSpPr>
          <p:nvPr>
            <p:ph type="tbl" idx="1"/>
          </p:nvPr>
        </p:nvSpPr>
        <p:spPr>
          <a:xfrm>
            <a:off x="385763" y="1428750"/>
            <a:ext cx="8375650" cy="4511675"/>
          </a:xfrm>
        </p:spPr>
        <p:txBody>
          <a:bodyPr/>
          <a:lstStyle/>
          <a:p>
            <a:pPr lvl="0"/>
            <a:endParaRPr lang="zh-CN" altLang="en-US" noProof="0" smtClean="0"/>
          </a:p>
        </p:txBody>
      </p:sp>
      <p:sp>
        <p:nvSpPr>
          <p:cNvPr id="4" name="Rectangle 6"/>
          <p:cNvSpPr>
            <a:spLocks noGrp="1" noChangeArrowheads="1"/>
          </p:cNvSpPr>
          <p:nvPr>
            <p:ph type="sldNum" sz="quarter" idx="10"/>
          </p:nvPr>
        </p:nvSpPr>
        <p:spPr/>
        <p:txBody>
          <a:bodyPr/>
          <a:lstStyle>
            <a:lvl1pPr>
              <a:defRPr/>
            </a:lvl1pPr>
          </a:lstStyle>
          <a:p>
            <a:pPr>
              <a:defRPr/>
            </a:pPr>
            <a:fld id="{96479EA9-3606-4A2F-9DC8-A84C5C0C5A45}"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330353740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6" name="Rectangle 3"/>
          <p:cNvSpPr>
            <a:spLocks noGrp="1" noChangeArrowheads="1"/>
          </p:cNvSpPr>
          <p:nvPr>
            <p:ph type="body" idx="1"/>
          </p:nvPr>
        </p:nvSpPr>
        <p:spPr bwMode="auto">
          <a:xfrm>
            <a:off x="385763" y="1428750"/>
            <a:ext cx="8375650"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9144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p:txBody>
      </p:sp>
      <p:sp>
        <p:nvSpPr>
          <p:cNvPr id="1030" name="Rectangle 6"/>
          <p:cNvSpPr>
            <a:spLocks noGrp="1" noChangeArrowheads="1"/>
          </p:cNvSpPr>
          <p:nvPr>
            <p:ph type="sldNum" sz="quarter" idx="4"/>
          </p:nvPr>
        </p:nvSpPr>
        <p:spPr bwMode="gray">
          <a:xfrm>
            <a:off x="8251825" y="6507163"/>
            <a:ext cx="498475" cy="26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0" bIns="45720" numCol="1" anchor="b" anchorCtr="0" compatLnSpc="1">
            <a:prstTxWarp prst="textNoShape">
              <a:avLst/>
            </a:prstTxWarp>
          </a:bodyPr>
          <a:lstStyle>
            <a:defPPr>
              <a:defRPr lang="zh-CN"/>
            </a:defPPr>
            <a:lvl1pPr marL="0" algn="r" defTabSz="914400" rtl="0" eaLnBrk="1" latinLnBrk="0" hangingPunct="1">
              <a:defRPr sz="800" b="1" kern="1200">
                <a:solidFill>
                  <a:schemeClr val="tx1"/>
                </a:solidFill>
                <a:latin typeface="Arial"/>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fld id="{5184D8B6-DDE5-4B89-8204-B00CAC578957}" type="slidenum">
              <a:rPr lang="en-US" altLang="zh-CN">
                <a:solidFill>
                  <a:srgbClr val="000000"/>
                </a:solidFill>
              </a:rPr>
              <a:pPr fontAlgn="base">
                <a:spcBef>
                  <a:spcPct val="0"/>
                </a:spcBef>
                <a:spcAft>
                  <a:spcPct val="0"/>
                </a:spcAft>
                <a:defRPr/>
              </a:pPr>
              <a:t>‹#›</a:t>
            </a:fld>
            <a:endParaRPr lang="en-US" altLang="zh-CN">
              <a:solidFill>
                <a:srgbClr val="000000"/>
              </a:solidFill>
            </a:endParaRPr>
          </a:p>
        </p:txBody>
      </p:sp>
      <p:sp>
        <p:nvSpPr>
          <p:cNvPr id="1033" name="Text Box 9"/>
          <p:cNvSpPr txBox="1">
            <a:spLocks noChangeArrowheads="1"/>
          </p:cNvSpPr>
          <p:nvPr/>
        </p:nvSpPr>
        <p:spPr bwMode="gray">
          <a:xfrm>
            <a:off x="409575" y="6594475"/>
            <a:ext cx="1120775"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anchor="b">
            <a:spAutoFit/>
          </a:bodyPr>
          <a:lstStyle>
            <a:defPPr>
              <a:defRPr lang="zh-CN"/>
            </a:defPPr>
            <a:lvl1pPr marL="0" algn="l" defTabSz="914400" rtl="0" eaLnBrk="1" latinLnBrk="0" hangingPunct="1">
              <a:defRPr sz="1800" kern="1200">
                <a:solidFill>
                  <a:schemeClr val="tx1"/>
                </a:solidFill>
                <a:latin typeface="Arial"/>
                <a:ea typeface="宋体" pitchFamily="2" charset="-122"/>
                <a:cs typeface="+mn-cs"/>
              </a:defRPr>
            </a:lvl1pPr>
            <a:lvl2pPr marL="37931725" indent="-37474525" algn="l" defTabSz="914400" rtl="0" eaLnBrk="1" latinLnBrk="0" hangingPunct="1">
              <a:defRPr sz="1800" kern="1200">
                <a:solidFill>
                  <a:schemeClr val="tx1"/>
                </a:solidFill>
                <a:latin typeface="Arial"/>
                <a:ea typeface="宋体" pitchFamily="2" charset="-122"/>
                <a:cs typeface="+mn-cs"/>
              </a:defRPr>
            </a:lvl2pPr>
            <a:lvl3pPr marL="914400" algn="l" defTabSz="914400" rtl="0" eaLnBrk="1" latinLnBrk="0" hangingPunct="1">
              <a:defRPr sz="1800" kern="1200">
                <a:solidFill>
                  <a:schemeClr val="tx1"/>
                </a:solidFill>
                <a:latin typeface="Arial"/>
                <a:ea typeface="宋体" pitchFamily="2" charset="-122"/>
                <a:cs typeface="+mn-cs"/>
              </a:defRPr>
            </a:lvl3pPr>
            <a:lvl4pPr marL="1371600" algn="l" defTabSz="914400" rtl="0" eaLnBrk="1" latinLnBrk="0" hangingPunct="1">
              <a:defRPr sz="1800" kern="1200">
                <a:solidFill>
                  <a:schemeClr val="tx1"/>
                </a:solidFill>
                <a:latin typeface="Arial"/>
                <a:ea typeface="宋体" pitchFamily="2" charset="-122"/>
                <a:cs typeface="+mn-cs"/>
              </a:defRPr>
            </a:lvl4pPr>
            <a:lvl5pPr marL="1828800" algn="l" defTabSz="914400" rtl="0" eaLnBrk="1" latinLnBrk="0" hangingPunct="1">
              <a:defRPr sz="1800" kern="1200">
                <a:solidFill>
                  <a:schemeClr val="tx1"/>
                </a:solidFill>
                <a:latin typeface="Arial"/>
                <a:ea typeface="宋体" pitchFamily="2" charset="-122"/>
                <a:cs typeface="+mn-cs"/>
              </a:defRPr>
            </a:lvl5pPr>
            <a:lvl6pPr marL="4572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9144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1371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18288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fontAlgn="base">
              <a:spcBef>
                <a:spcPct val="0"/>
              </a:spcBef>
              <a:spcAft>
                <a:spcPct val="0"/>
              </a:spcAft>
              <a:defRPr/>
            </a:pPr>
            <a:r>
              <a:rPr lang="en-US" altLang="zh-CN" sz="900" b="1" smtClean="0">
                <a:solidFill>
                  <a:srgbClr val="E35235"/>
                </a:solidFill>
                <a:ea typeface="楷体_GB2312" pitchFamily="49" charset="-122"/>
              </a:rPr>
              <a:t>towerswatson.com</a:t>
            </a:r>
          </a:p>
        </p:txBody>
      </p:sp>
      <p:sp>
        <p:nvSpPr>
          <p:cNvPr id="1029" name="Rectangle 2"/>
          <p:cNvSpPr>
            <a:spLocks noGrp="1" noChangeArrowheads="1"/>
          </p:cNvSpPr>
          <p:nvPr>
            <p:ph type="title"/>
          </p:nvPr>
        </p:nvSpPr>
        <p:spPr bwMode="gray">
          <a:xfrm>
            <a:off x="379413" y="428625"/>
            <a:ext cx="8370887"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vert="horz" wrap="square" lIns="0" tIns="45720" rIns="0" bIns="45720" numCol="1" anchor="ctr" anchorCtr="0" compatLnSpc="1">
            <a:prstTxWarp prst="textNoShape">
              <a:avLst/>
            </a:prstTxWarp>
          </a:bodyPr>
          <a:lstStyle/>
          <a:p>
            <a:pPr lvl="0"/>
            <a:r>
              <a:rPr lang="en-US" altLang="zh-CN" smtClean="0"/>
              <a:t>Click to edit Master title style</a:t>
            </a:r>
          </a:p>
        </p:txBody>
      </p:sp>
      <p:sp>
        <p:nvSpPr>
          <p:cNvPr id="10" name="TextBox 9"/>
          <p:cNvSpPr txBox="1">
            <a:spLocks noChangeArrowheads="1"/>
          </p:cNvSpPr>
          <p:nvPr/>
        </p:nvSpPr>
        <p:spPr bwMode="auto">
          <a:xfrm>
            <a:off x="3517900" y="6602413"/>
            <a:ext cx="5327650" cy="17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defPPr>
              <a:defRPr lang="zh-CN"/>
            </a:defPPr>
            <a:lvl1pPr marL="0" algn="l" defTabSz="914400" rtl="0" eaLnBrk="1" latinLnBrk="0" hangingPunct="1">
              <a:defRPr sz="1800" kern="1200">
                <a:solidFill>
                  <a:schemeClr val="tx1"/>
                </a:solidFill>
                <a:latin typeface="Arial"/>
                <a:ea typeface="宋体" pitchFamily="2" charset="-122"/>
                <a:cs typeface="+mn-cs"/>
              </a:defRPr>
            </a:lvl1pPr>
            <a:lvl2pPr marL="37931725" indent="-37474525" algn="l" defTabSz="914400" rtl="0" eaLnBrk="1" latinLnBrk="0" hangingPunct="1">
              <a:defRPr sz="1800" kern="1200">
                <a:solidFill>
                  <a:schemeClr val="tx1"/>
                </a:solidFill>
                <a:latin typeface="Arial"/>
                <a:ea typeface="宋体" pitchFamily="2" charset="-122"/>
                <a:cs typeface="+mn-cs"/>
              </a:defRPr>
            </a:lvl2pPr>
            <a:lvl3pPr marL="914400" algn="l" defTabSz="914400" rtl="0" eaLnBrk="1" latinLnBrk="0" hangingPunct="1">
              <a:defRPr sz="1800" kern="1200">
                <a:solidFill>
                  <a:schemeClr val="tx1"/>
                </a:solidFill>
                <a:latin typeface="Arial"/>
                <a:ea typeface="宋体" pitchFamily="2" charset="-122"/>
                <a:cs typeface="+mn-cs"/>
              </a:defRPr>
            </a:lvl3pPr>
            <a:lvl4pPr marL="1371600" algn="l" defTabSz="914400" rtl="0" eaLnBrk="1" latinLnBrk="0" hangingPunct="1">
              <a:defRPr sz="1800" kern="1200">
                <a:solidFill>
                  <a:schemeClr val="tx1"/>
                </a:solidFill>
                <a:latin typeface="Arial"/>
                <a:ea typeface="宋体" pitchFamily="2" charset="-122"/>
                <a:cs typeface="+mn-cs"/>
              </a:defRPr>
            </a:lvl4pPr>
            <a:lvl5pPr marL="1828800" algn="l" defTabSz="914400" rtl="0" eaLnBrk="1" latinLnBrk="0" hangingPunct="1">
              <a:defRPr sz="1800" kern="1200">
                <a:solidFill>
                  <a:schemeClr val="tx1"/>
                </a:solidFill>
                <a:latin typeface="Arial"/>
                <a:ea typeface="宋体" pitchFamily="2" charset="-122"/>
                <a:cs typeface="+mn-cs"/>
              </a:defRPr>
            </a:lvl5pPr>
            <a:lvl6pPr marL="4572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6pPr>
            <a:lvl7pPr marL="9144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7pPr>
            <a:lvl8pPr marL="13716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8pPr>
            <a:lvl9pPr marL="1828800" algn="l" defTabSz="914400" rtl="0" eaLnBrk="1" fontAlgn="base" latinLnBrk="0" hangingPunct="1">
              <a:spcBef>
                <a:spcPct val="0"/>
              </a:spcBef>
              <a:spcAft>
                <a:spcPct val="0"/>
              </a:spcAft>
              <a:defRPr sz="1800" kern="1200">
                <a:solidFill>
                  <a:schemeClr val="tx1"/>
                </a:solidFill>
                <a:latin typeface="Arial"/>
                <a:ea typeface="宋体" pitchFamily="2" charset="-122"/>
                <a:cs typeface="+mn-cs"/>
              </a:defRPr>
            </a:lvl9pPr>
          </a:lstStyle>
          <a:p>
            <a:pPr fontAlgn="base">
              <a:lnSpc>
                <a:spcPct val="90000"/>
              </a:lnSpc>
              <a:spcBef>
                <a:spcPct val="0"/>
              </a:spcBef>
              <a:spcAft>
                <a:spcPct val="0"/>
              </a:spcAft>
              <a:defRPr/>
            </a:pPr>
            <a:r>
              <a:rPr lang="en-US" altLang="zh-CN" sz="600" smtClean="0">
                <a:solidFill>
                  <a:srgbClr val="000000"/>
                </a:solidFill>
                <a:ea typeface="楷体_GB2312" pitchFamily="49" charset="-122"/>
              </a:rPr>
              <a:t>© 2013 Towers Watson. All rights reserved. Proprietary and Confidential. For Towers Watson and Towers Watson client use only. </a:t>
            </a:r>
          </a:p>
        </p:txBody>
      </p:sp>
    </p:spTree>
    <p:extLst>
      <p:ext uri="{BB962C8B-B14F-4D97-AF65-F5344CB8AC3E}">
        <p14:creationId xmlns:p14="http://schemas.microsoft.com/office/powerpoint/2010/main" val="3319256970"/>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hf hdr="0" dt="0"/>
  <p:txStyles>
    <p:titleStyle>
      <a:lvl1pPr algn="l" rtl="0" eaLnBrk="0" fontAlgn="base" hangingPunct="0">
        <a:lnSpc>
          <a:spcPct val="90000"/>
        </a:lnSpc>
        <a:spcBef>
          <a:spcPct val="0"/>
        </a:spcBef>
        <a:spcAft>
          <a:spcPct val="0"/>
        </a:spcAft>
        <a:defRPr sz="2400" b="1">
          <a:solidFill>
            <a:schemeClr val="accent2"/>
          </a:solidFill>
          <a:latin typeface="+mj-lt"/>
          <a:ea typeface="+mj-ea"/>
          <a:cs typeface="+mj-cs"/>
        </a:defRPr>
      </a:lvl1pPr>
      <a:lvl2pPr algn="l" rtl="0" eaLnBrk="0" fontAlgn="base" hangingPunct="0">
        <a:lnSpc>
          <a:spcPct val="90000"/>
        </a:lnSpc>
        <a:spcBef>
          <a:spcPct val="0"/>
        </a:spcBef>
        <a:spcAft>
          <a:spcPct val="0"/>
        </a:spcAft>
        <a:defRPr sz="2400" b="1">
          <a:solidFill>
            <a:schemeClr val="tx2"/>
          </a:solidFill>
          <a:latin typeface="Arial"/>
          <a:ea typeface="楷体_GB2312" pitchFamily="49" charset="-122"/>
          <a:cs typeface="Arial"/>
        </a:defRPr>
      </a:lvl2pPr>
      <a:lvl3pPr algn="l" rtl="0" eaLnBrk="0" fontAlgn="base" hangingPunct="0">
        <a:lnSpc>
          <a:spcPct val="90000"/>
        </a:lnSpc>
        <a:spcBef>
          <a:spcPct val="0"/>
        </a:spcBef>
        <a:spcAft>
          <a:spcPct val="0"/>
        </a:spcAft>
        <a:defRPr sz="2400" b="1">
          <a:solidFill>
            <a:schemeClr val="tx2"/>
          </a:solidFill>
          <a:latin typeface="Arial"/>
          <a:ea typeface="楷体_GB2312" pitchFamily="49" charset="-122"/>
          <a:cs typeface="Arial"/>
        </a:defRPr>
      </a:lvl3pPr>
      <a:lvl4pPr algn="l" rtl="0" eaLnBrk="0" fontAlgn="base" hangingPunct="0">
        <a:lnSpc>
          <a:spcPct val="90000"/>
        </a:lnSpc>
        <a:spcBef>
          <a:spcPct val="0"/>
        </a:spcBef>
        <a:spcAft>
          <a:spcPct val="0"/>
        </a:spcAft>
        <a:defRPr sz="2400" b="1">
          <a:solidFill>
            <a:schemeClr val="tx2"/>
          </a:solidFill>
          <a:latin typeface="Arial"/>
          <a:ea typeface="楷体_GB2312" pitchFamily="49" charset="-122"/>
          <a:cs typeface="Arial"/>
        </a:defRPr>
      </a:lvl4pPr>
      <a:lvl5pPr algn="l" rtl="0" eaLnBrk="0" fontAlgn="base" hangingPunct="0">
        <a:lnSpc>
          <a:spcPct val="90000"/>
        </a:lnSpc>
        <a:spcBef>
          <a:spcPct val="0"/>
        </a:spcBef>
        <a:spcAft>
          <a:spcPct val="0"/>
        </a:spcAft>
        <a:defRPr sz="2400" b="1">
          <a:solidFill>
            <a:schemeClr val="tx2"/>
          </a:solidFill>
          <a:latin typeface="Arial"/>
          <a:ea typeface="楷体_GB2312" pitchFamily="49" charset="-122"/>
          <a:cs typeface="Arial"/>
        </a:defRPr>
      </a:lvl5pPr>
      <a:lvl6pPr marL="457200" algn="l" rtl="0" fontAlgn="base">
        <a:lnSpc>
          <a:spcPct val="90000"/>
        </a:lnSpc>
        <a:spcBef>
          <a:spcPct val="0"/>
        </a:spcBef>
        <a:spcAft>
          <a:spcPct val="0"/>
        </a:spcAft>
        <a:defRPr sz="2400" b="1">
          <a:solidFill>
            <a:schemeClr val="tx2"/>
          </a:solidFill>
          <a:latin typeface="Arial"/>
          <a:ea typeface="楷体_GB2312" pitchFamily="49" charset="-122"/>
          <a:cs typeface="Arial"/>
        </a:defRPr>
      </a:lvl6pPr>
      <a:lvl7pPr marL="914400" algn="l" rtl="0" fontAlgn="base">
        <a:lnSpc>
          <a:spcPct val="90000"/>
        </a:lnSpc>
        <a:spcBef>
          <a:spcPct val="0"/>
        </a:spcBef>
        <a:spcAft>
          <a:spcPct val="0"/>
        </a:spcAft>
        <a:defRPr sz="2400" b="1">
          <a:solidFill>
            <a:schemeClr val="tx2"/>
          </a:solidFill>
          <a:latin typeface="Arial"/>
          <a:ea typeface="楷体_GB2312" pitchFamily="49" charset="-122"/>
          <a:cs typeface="Arial"/>
        </a:defRPr>
      </a:lvl7pPr>
      <a:lvl8pPr marL="1371600" algn="l" rtl="0" fontAlgn="base">
        <a:lnSpc>
          <a:spcPct val="90000"/>
        </a:lnSpc>
        <a:spcBef>
          <a:spcPct val="0"/>
        </a:spcBef>
        <a:spcAft>
          <a:spcPct val="0"/>
        </a:spcAft>
        <a:defRPr sz="2400" b="1">
          <a:solidFill>
            <a:schemeClr val="tx2"/>
          </a:solidFill>
          <a:latin typeface="Arial"/>
          <a:ea typeface="楷体_GB2312" pitchFamily="49" charset="-122"/>
          <a:cs typeface="Arial"/>
        </a:defRPr>
      </a:lvl8pPr>
      <a:lvl9pPr marL="1828800" algn="l" rtl="0" fontAlgn="base">
        <a:lnSpc>
          <a:spcPct val="90000"/>
        </a:lnSpc>
        <a:spcBef>
          <a:spcPct val="0"/>
        </a:spcBef>
        <a:spcAft>
          <a:spcPct val="0"/>
        </a:spcAft>
        <a:defRPr sz="2400" b="1">
          <a:solidFill>
            <a:schemeClr val="tx2"/>
          </a:solidFill>
          <a:latin typeface="Arial"/>
          <a:ea typeface="楷体_GB2312" pitchFamily="49" charset="-122"/>
          <a:cs typeface="Arial"/>
        </a:defRPr>
      </a:lvl9pPr>
    </p:titleStyle>
    <p:bodyStyle>
      <a:lvl1pPr marL="228600" indent="-228600" algn="l" rtl="0" eaLnBrk="0" fontAlgn="base" hangingPunct="0">
        <a:spcBef>
          <a:spcPct val="20000"/>
        </a:spcBef>
        <a:spcAft>
          <a:spcPts val="600"/>
        </a:spcAft>
        <a:buClr>
          <a:srgbClr val="E65032"/>
        </a:buClr>
        <a:buSzPct val="60000"/>
        <a:buFont typeface="Wingdings" pitchFamily="2" charset="2"/>
        <a:buChar char="l"/>
        <a:defRPr sz="2000">
          <a:solidFill>
            <a:schemeClr val="tx1"/>
          </a:solidFill>
          <a:latin typeface="+mn-lt"/>
          <a:ea typeface="+mn-ea"/>
          <a:cs typeface="+mn-cs"/>
        </a:defRPr>
      </a:lvl1pPr>
      <a:lvl2pPr marL="457200" indent="-227013" algn="l" rtl="0" eaLnBrk="0" fontAlgn="base" hangingPunct="0">
        <a:spcBef>
          <a:spcPct val="10000"/>
        </a:spcBef>
        <a:spcAft>
          <a:spcPts val="600"/>
        </a:spcAft>
        <a:buClr>
          <a:srgbClr val="989898"/>
        </a:buClr>
        <a:buSzPct val="60000"/>
        <a:buFont typeface="Wingdings" pitchFamily="2" charset="2"/>
        <a:buChar char="l"/>
        <a:defRPr>
          <a:solidFill>
            <a:schemeClr val="tx1"/>
          </a:solidFill>
          <a:latin typeface="+mn-lt"/>
          <a:ea typeface="+mn-ea"/>
          <a:cs typeface="+mn-cs"/>
        </a:defRPr>
      </a:lvl2pPr>
      <a:lvl3pPr marL="776288" indent="-317500" algn="l" rtl="0" eaLnBrk="0" fontAlgn="base" hangingPunct="0">
        <a:spcBef>
          <a:spcPct val="10000"/>
        </a:spcBef>
        <a:spcAft>
          <a:spcPts val="600"/>
        </a:spcAft>
        <a:buClr>
          <a:schemeClr val="accent1"/>
        </a:buClr>
        <a:buSzPct val="90000"/>
        <a:buFont typeface="Arial" pitchFamily="34" charset="0"/>
        <a:buChar char="—"/>
        <a:defRPr sz="1600">
          <a:solidFill>
            <a:schemeClr val="tx1"/>
          </a:solidFill>
          <a:latin typeface="+mn-lt"/>
          <a:ea typeface="+mn-ea"/>
          <a:cs typeface="+mn-cs"/>
        </a:defRPr>
      </a:lvl3pPr>
      <a:lvl4pPr marL="1417638" indent="-274638" algn="l" rtl="0" eaLnBrk="0" fontAlgn="base" hangingPunct="0">
        <a:spcBef>
          <a:spcPct val="20000"/>
        </a:spcBef>
        <a:spcAft>
          <a:spcPct val="0"/>
        </a:spcAft>
        <a:buClr>
          <a:schemeClr val="bg2"/>
        </a:buClr>
        <a:buChar char="–"/>
        <a:defRPr sz="1600">
          <a:solidFill>
            <a:schemeClr val="tx1"/>
          </a:solidFill>
          <a:latin typeface="+mn-lt"/>
          <a:ea typeface="+mn-ea"/>
          <a:cs typeface="+mn-cs"/>
        </a:defRPr>
      </a:lvl4pPr>
      <a:lvl5pPr marL="2511425" indent="-979488" algn="l" rtl="0" eaLnBrk="0" fontAlgn="base" hangingPunct="0">
        <a:spcBef>
          <a:spcPct val="20000"/>
        </a:spcBef>
        <a:spcAft>
          <a:spcPct val="0"/>
        </a:spcAft>
        <a:defRPr sz="2000">
          <a:solidFill>
            <a:schemeClr val="tx1"/>
          </a:solidFill>
          <a:latin typeface="+mn-lt"/>
          <a:ea typeface="宋体" pitchFamily="2" charset="-122"/>
          <a:cs typeface="宋体" pitchFamily="2" charset="-122"/>
        </a:defRPr>
      </a:lvl5pPr>
      <a:lvl6pPr marL="2968625" indent="-979488" algn="l" rtl="0" fontAlgn="base">
        <a:spcBef>
          <a:spcPct val="20000"/>
        </a:spcBef>
        <a:spcAft>
          <a:spcPct val="0"/>
        </a:spcAft>
        <a:defRPr sz="2000">
          <a:solidFill>
            <a:schemeClr val="tx1"/>
          </a:solidFill>
          <a:latin typeface="+mn-lt"/>
          <a:ea typeface="宋体" pitchFamily="2" charset="-122"/>
          <a:cs typeface="宋体" pitchFamily="2" charset="-122"/>
        </a:defRPr>
      </a:lvl6pPr>
      <a:lvl7pPr marL="3425825" indent="-979488" algn="l" rtl="0" fontAlgn="base">
        <a:spcBef>
          <a:spcPct val="20000"/>
        </a:spcBef>
        <a:spcAft>
          <a:spcPct val="0"/>
        </a:spcAft>
        <a:defRPr sz="2000">
          <a:solidFill>
            <a:schemeClr val="tx1"/>
          </a:solidFill>
          <a:latin typeface="+mn-lt"/>
          <a:ea typeface="宋体" pitchFamily="2" charset="-122"/>
          <a:cs typeface="宋体" pitchFamily="2" charset="-122"/>
        </a:defRPr>
      </a:lvl7pPr>
      <a:lvl8pPr marL="3883025" indent="-979488" algn="l" rtl="0" fontAlgn="base">
        <a:spcBef>
          <a:spcPct val="20000"/>
        </a:spcBef>
        <a:spcAft>
          <a:spcPct val="0"/>
        </a:spcAft>
        <a:defRPr sz="2000">
          <a:solidFill>
            <a:schemeClr val="tx1"/>
          </a:solidFill>
          <a:latin typeface="+mn-lt"/>
          <a:ea typeface="宋体" pitchFamily="2" charset="-122"/>
          <a:cs typeface="宋体" pitchFamily="2" charset="-122"/>
        </a:defRPr>
      </a:lvl8pPr>
      <a:lvl9pPr marL="4340225" indent="-979488" algn="l" rtl="0" fontAlgn="base">
        <a:spcBef>
          <a:spcPct val="20000"/>
        </a:spcBef>
        <a:spcAft>
          <a:spcPct val="0"/>
        </a:spcAft>
        <a:defRPr sz="2000">
          <a:solidFill>
            <a:schemeClr val="tx1"/>
          </a:solidFill>
          <a:latin typeface="+mn-lt"/>
          <a:ea typeface="宋体" pitchFamily="2" charset="-122"/>
          <a:cs typeface="宋体" pitchFamily="2" charset="-122"/>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emf" /><Relationship Id="rId3" Type="http://schemas.openxmlformats.org/officeDocument/2006/relationships/image" Target="../media/image4.emf" /><Relationship Id="rId4" Type="http://schemas.openxmlformats.org/officeDocument/2006/relationships/image" Target="../media/image5.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e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4203311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Subtitle 1"/>
          <p:cNvSpPr>
            <a:spLocks noGrp="1"/>
          </p:cNvSpPr>
          <p:nvPr>
            <p:ph type="subTitle" idx="1"/>
          </p:nvPr>
        </p:nvSpPr>
        <p:spPr/>
        <p:txBody>
          <a:bodyPr/>
          <a:lstStyle/>
          <a:p>
            <a:r>
              <a:rPr lang="en-US" altLang="zh-CN" smtClean="0"/>
              <a:t>Qingdao Training</a:t>
            </a:r>
            <a:endParaRPr lang="zh-CN" altLang="en-US"/>
          </a:p>
        </p:txBody>
      </p:sp>
      <p:sp>
        <p:nvSpPr>
          <p:cNvPr id="3" name="Title 2"/>
          <p:cNvSpPr>
            <a:spLocks noGrp="1"/>
          </p:cNvSpPr>
          <p:nvPr>
            <p:ph type="ctrTitle"/>
          </p:nvPr>
        </p:nvSpPr>
        <p:spPr/>
        <p:txBody>
          <a:bodyPr/>
          <a:lstStyle/>
          <a:p>
            <a:r>
              <a:rPr lang="en-US" altLang="zh-CN" smtClean="0"/>
              <a:t>Banking Regulation &amp; Practice</a:t>
            </a:r>
            <a:endParaRPr lang="zh-CN" altLang="en-US"/>
          </a:p>
        </p:txBody>
      </p:sp>
    </p:spTree>
    <p:extLst>
      <p:ext uri="{BB962C8B-B14F-4D97-AF65-F5344CB8AC3E}">
        <p14:creationId xmlns:p14="http://schemas.microsoft.com/office/powerpoint/2010/main" val="371351907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ChangeArrowheads="1"/>
          </p:cNvSpPr>
          <p:nvPr/>
        </p:nvSpPr>
        <p:spPr bwMode="auto">
          <a:xfrm>
            <a:off x="2065338" y="1874217"/>
            <a:ext cx="6013450" cy="474663"/>
          </a:xfrm>
          <a:prstGeom prst="rect">
            <a:avLst/>
          </a:prstGeom>
          <a:solidFill>
            <a:schemeClr val="accent2"/>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lang="zh-CN" altLang="zh-CN" sz="1600" b="1">
              <a:solidFill>
                <a:srgbClr val="000000"/>
              </a:solidFill>
            </a:endParaRPr>
          </a:p>
        </p:txBody>
      </p:sp>
      <p:sp>
        <p:nvSpPr>
          <p:cNvPr id="3076" name="Text Box 3"/>
          <p:cNvSpPr txBox="1">
            <a:spLocks noChangeArrowheads="1"/>
          </p:cNvSpPr>
          <p:nvPr/>
        </p:nvSpPr>
        <p:spPr bwMode="auto">
          <a:xfrm>
            <a:off x="2093913" y="1939925"/>
            <a:ext cx="5984875"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609600" indent="-609600"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9pPr>
          </a:lstStyle>
          <a:p>
            <a:pPr marL="342900" indent="-342900" eaLnBrk="1" hangingPunct="1">
              <a:lnSpc>
                <a:spcPct val="110000"/>
              </a:lnSpc>
              <a:spcBef>
                <a:spcPct val="50000"/>
              </a:spcBef>
              <a:spcAft>
                <a:spcPct val="50000"/>
              </a:spcAft>
              <a:buFont typeface="Arial" pitchFamily="34" charset="0"/>
              <a:buChar char="•"/>
              <a:defRPr/>
            </a:pPr>
            <a:r>
              <a:rPr lang="zh-CN" altLang="en-US" sz="2000" b="1">
                <a:solidFill>
                  <a:schemeClr val="bg1"/>
                </a:solidFill>
              </a:rPr>
              <a:t>案例分享 </a:t>
            </a:r>
            <a:r>
              <a:rPr lang="en-US" altLang="zh-CN" sz="2000" b="1">
                <a:solidFill>
                  <a:schemeClr val="bg1"/>
                </a:solidFill>
              </a:rPr>
              <a:t>– </a:t>
            </a:r>
            <a:r>
              <a:rPr lang="zh-CN" altLang="en-US" sz="2000" b="1">
                <a:solidFill>
                  <a:schemeClr val="bg1"/>
                </a:solidFill>
              </a:rPr>
              <a:t>广发银行</a:t>
            </a:r>
            <a:endParaRPr lang="en-US" altLang="zh-CN" sz="2000" b="1">
              <a:solidFill>
                <a:schemeClr val="bg1"/>
              </a:solidFill>
            </a:endParaRPr>
          </a:p>
          <a:p>
            <a:pPr marL="342900" indent="-342900" eaLnBrk="1" hangingPunct="1">
              <a:lnSpc>
                <a:spcPct val="110000"/>
              </a:lnSpc>
              <a:spcBef>
                <a:spcPct val="50000"/>
              </a:spcBef>
              <a:spcAft>
                <a:spcPct val="50000"/>
              </a:spcAft>
              <a:buFont typeface="Arial" pitchFamily="34" charset="0"/>
              <a:buChar char="•"/>
              <a:defRPr/>
            </a:pPr>
            <a:r>
              <a:rPr lang="zh-CN" altLang="en-US" sz="2000"/>
              <a:t>案例分享 </a:t>
            </a:r>
            <a:r>
              <a:rPr lang="en-US" altLang="zh-CN" sz="2000"/>
              <a:t>– </a:t>
            </a:r>
            <a:r>
              <a:rPr lang="zh-CN" altLang="en-US" sz="2000"/>
              <a:t>富滇银行</a:t>
            </a:r>
            <a:endParaRPr lang="en-US" altLang="zh-CN" sz="2000"/>
          </a:p>
          <a:p>
            <a:pPr marL="342900" indent="-342900" eaLnBrk="1" hangingPunct="1">
              <a:lnSpc>
                <a:spcPct val="110000"/>
              </a:lnSpc>
              <a:spcBef>
                <a:spcPct val="50000"/>
              </a:spcBef>
              <a:spcAft>
                <a:spcPct val="50000"/>
              </a:spcAft>
              <a:buFont typeface="Arial" pitchFamily="34" charset="0"/>
              <a:buChar char="•"/>
              <a:defRPr/>
            </a:pPr>
            <a:r>
              <a:rPr lang="zh-CN" altLang="en-US" sz="2000"/>
              <a:t>银行长期激励模式透析</a:t>
            </a:r>
            <a:endParaRPr lang="en-US" altLang="zh-CN" sz="2000"/>
          </a:p>
          <a:p>
            <a:pPr marL="342900" indent="-342900" eaLnBrk="1" hangingPunct="1">
              <a:lnSpc>
                <a:spcPct val="110000"/>
              </a:lnSpc>
              <a:spcBef>
                <a:spcPct val="50000"/>
              </a:spcBef>
              <a:spcAft>
                <a:spcPct val="50000"/>
              </a:spcAft>
              <a:buFont typeface="Arial" pitchFamily="34" charset="0"/>
              <a:buChar char="•"/>
              <a:defRPr/>
            </a:pPr>
            <a:r>
              <a:rPr lang="zh-CN" altLang="en-US" sz="2000"/>
              <a:t>附录 </a:t>
            </a:r>
            <a:r>
              <a:rPr lang="en-US" altLang="zh-CN" sz="2000"/>
              <a:t>– </a:t>
            </a:r>
            <a:r>
              <a:rPr lang="zh-CN" altLang="en-US" sz="2000"/>
              <a:t>相关政策法规</a:t>
            </a:r>
            <a:endParaRPr lang="en-US" altLang="zh-CN" sz="2000"/>
          </a:p>
        </p:txBody>
      </p:sp>
      <p:sp>
        <p:nvSpPr>
          <p:cNvPr id="4101" name="Line 4"/>
          <p:cNvSpPr>
            <a:spLocks noChangeShapeType="1"/>
          </p:cNvSpPr>
          <p:nvPr/>
        </p:nvSpPr>
        <p:spPr bwMode="auto">
          <a:xfrm>
            <a:off x="793750" y="1836738"/>
            <a:ext cx="7135813" cy="0"/>
          </a:xfrm>
          <a:prstGeom prst="line">
            <a:avLst/>
          </a:prstGeom>
          <a:noFill/>
          <a:ln w="22225">
            <a:solidFill>
              <a:schemeClr val="tx1"/>
            </a:solidFill>
            <a:round/>
            <a:headEnd type="none" w="sm" len="sm"/>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2" name="Line 5"/>
          <p:cNvSpPr>
            <a:spLocks noChangeShapeType="1"/>
          </p:cNvSpPr>
          <p:nvPr/>
        </p:nvSpPr>
        <p:spPr bwMode="auto">
          <a:xfrm flipH="1">
            <a:off x="1803400" y="1282700"/>
            <a:ext cx="0" cy="4406900"/>
          </a:xfrm>
          <a:prstGeom prst="line">
            <a:avLst/>
          </a:prstGeom>
          <a:noFill/>
          <a:ln w="28575">
            <a:solidFill>
              <a:schemeClr val="tx1"/>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3" name="Rectangle 6"/>
          <p:cNvSpPr>
            <a:spLocks noGrp="1" noChangeArrowheads="1"/>
          </p:cNvSpPr>
          <p:nvPr>
            <p:ph type="title"/>
          </p:nvPr>
        </p:nvSpPr>
        <p:spPr bwMode="auto"/>
        <p:txBody>
          <a:bodyPr lIns="91440" rIns="91440"/>
          <a:lstStyle/>
          <a:p>
            <a:pPr eaLnBrk="1" hangingPunct="1"/>
            <a:r>
              <a:rPr lang="zh-CN" altLang="en-US" smtClean="0"/>
              <a:t>目录</a:t>
            </a:r>
          </a:p>
        </p:txBody>
      </p:sp>
      <p:sp>
        <p:nvSpPr>
          <p:cNvPr id="10" name="Slide Number Placeholder 1"/>
          <p:cNvSpPr txBox="1"/>
          <p:nvPr/>
        </p:nvSpPr>
        <p:spPr>
          <a:xfrm>
            <a:off x="8460488" y="6381328"/>
            <a:ext cx="504000" cy="273600"/>
          </a:xfrm>
          <a:prstGeom prst="rect">
            <a:avLst/>
          </a:prstGeom>
        </p:spPr>
        <p:txBody>
          <a:bodyPr anchor="ctr" anchorCtr="0"/>
          <a:lstStyle>
            <a:defPPr>
              <a:defRPr lang="en-US"/>
            </a:defPPr>
            <a:lvl1pPr marL="0" algn="l" defTabSz="914400" rtl="0" eaLnBrk="1" latinLnBrk="0" hangingPunct="1">
              <a:lnSpc>
                <a:spcPct val="100000"/>
              </a:lnSpc>
              <a:defRPr sz="800" kern="1200">
                <a:solidFill>
                  <a:schemeClr val="tx1"/>
                </a:solidFill>
                <a:latin typeface="+mj-lt"/>
                <a:ea typeface="楷体_GB2312"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z="1000" smtClean="0">
                <a:solidFill>
                  <a:srgbClr val="000000"/>
                </a:solidFill>
              </a:rPr>
              <a:t>2</a:t>
            </a:fld>
            <a:endParaRPr lang="en-GB" sz="1000">
              <a:solidFill>
                <a:srgbClr val="000000"/>
              </a:solidFill>
            </a:endParaRPr>
          </a:p>
        </p:txBody>
      </p:sp>
    </p:spTree>
    <p:extLst>
      <p:ext uri="{BB962C8B-B14F-4D97-AF65-F5344CB8AC3E}">
        <p14:creationId xmlns:p14="http://schemas.microsoft.com/office/powerpoint/2010/main" val="158848040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Slide Number Placeholder 3"/>
          <p:cNvSpPr>
            <a:spLocks noGrp="1"/>
          </p:cNvSpPr>
          <p:nvPr>
            <p:ph type="sldNum" sz="quarter" idx="10"/>
          </p:nvPr>
        </p:nvSpPr>
        <p:spPr>
          <a:noFill/>
        </p:spPr>
        <p:txBody>
          <a:bodyPr/>
          <a:lstStyle>
            <a:lvl1pPr eaLnBrk="0" hangingPunct="0">
              <a:defRPr>
                <a:solidFill>
                  <a:schemeClr val="tx1"/>
                </a:solidFill>
                <a:latin typeface="Arial" pitchFamily="34" charset="0"/>
                <a:ea typeface="楷体_GB2312" pitchFamily="49" charset="-122"/>
              </a:defRPr>
            </a:lvl1pPr>
            <a:lvl2pPr marL="742950" indent="-285750" eaLnBrk="0" hangingPunct="0">
              <a:defRPr>
                <a:solidFill>
                  <a:schemeClr val="tx1"/>
                </a:solidFill>
                <a:latin typeface="Arial" pitchFamily="34" charset="0"/>
                <a:ea typeface="楷体_GB2312" pitchFamily="49" charset="-122"/>
              </a:defRPr>
            </a:lvl2pPr>
            <a:lvl3pPr marL="1143000" indent="-228600" eaLnBrk="0" hangingPunct="0">
              <a:defRPr>
                <a:solidFill>
                  <a:schemeClr val="tx1"/>
                </a:solidFill>
                <a:latin typeface="Arial" pitchFamily="34" charset="0"/>
                <a:ea typeface="楷体_GB2312" pitchFamily="49" charset="-122"/>
              </a:defRPr>
            </a:lvl3pPr>
            <a:lvl4pPr marL="1600200" indent="-228600" eaLnBrk="0" hangingPunct="0">
              <a:defRPr>
                <a:solidFill>
                  <a:schemeClr val="tx1"/>
                </a:solidFill>
                <a:latin typeface="Arial" pitchFamily="34" charset="0"/>
                <a:ea typeface="楷体_GB2312" pitchFamily="49" charset="-122"/>
              </a:defRPr>
            </a:lvl4pPr>
            <a:lvl5pPr marL="2057400" indent="-228600" eaLnBrk="0" hangingPunct="0">
              <a:defRPr>
                <a:solidFill>
                  <a:schemeClr val="tx1"/>
                </a:solidFill>
                <a:latin typeface="Arial" pitchFamily="34" charset="0"/>
                <a:ea typeface="楷体_GB2312" pitchFamily="49" charset="-122"/>
              </a:defRPr>
            </a:lvl5pPr>
            <a:lvl6pPr marL="2514600" indent="-228600" eaLnBrk="0" fontAlgn="base" hangingPunct="0">
              <a:spcBef>
                <a:spcPct val="0"/>
              </a:spcBef>
              <a:spcAft>
                <a:spcPct val="0"/>
              </a:spcAft>
              <a:defRPr>
                <a:solidFill>
                  <a:schemeClr val="tx1"/>
                </a:solidFill>
                <a:latin typeface="Arial" pitchFamily="34" charset="0"/>
                <a:ea typeface="楷体_GB2312" pitchFamily="49" charset="-122"/>
              </a:defRPr>
            </a:lvl6pPr>
            <a:lvl7pPr marL="2971800" indent="-228600" eaLnBrk="0" fontAlgn="base" hangingPunct="0">
              <a:spcBef>
                <a:spcPct val="0"/>
              </a:spcBef>
              <a:spcAft>
                <a:spcPct val="0"/>
              </a:spcAft>
              <a:defRPr>
                <a:solidFill>
                  <a:schemeClr val="tx1"/>
                </a:solidFill>
                <a:latin typeface="Arial" pitchFamily="34" charset="0"/>
                <a:ea typeface="楷体_GB2312" pitchFamily="49" charset="-122"/>
              </a:defRPr>
            </a:lvl7pPr>
            <a:lvl8pPr marL="3429000" indent="-228600" eaLnBrk="0" fontAlgn="base" hangingPunct="0">
              <a:spcBef>
                <a:spcPct val="0"/>
              </a:spcBef>
              <a:spcAft>
                <a:spcPct val="0"/>
              </a:spcAft>
              <a:defRPr>
                <a:solidFill>
                  <a:schemeClr val="tx1"/>
                </a:solidFill>
                <a:latin typeface="Arial" pitchFamily="34" charset="0"/>
                <a:ea typeface="楷体_GB2312" pitchFamily="49" charset="-122"/>
              </a:defRPr>
            </a:lvl8pPr>
            <a:lvl9pPr marL="3886200" indent="-228600" eaLnBrk="0" fontAlgn="base" hangingPunct="0">
              <a:spcBef>
                <a:spcPct val="0"/>
              </a:spcBef>
              <a:spcAft>
                <a:spcPct val="0"/>
              </a:spcAft>
              <a:defRPr>
                <a:solidFill>
                  <a:schemeClr val="tx1"/>
                </a:solidFill>
                <a:latin typeface="Arial" pitchFamily="34" charset="0"/>
                <a:ea typeface="楷体_GB2312" pitchFamily="49" charset="-122"/>
              </a:defRPr>
            </a:lvl9pPr>
          </a:lstStyle>
          <a:p>
            <a:pPr eaLnBrk="1" hangingPunct="1"/>
            <a:fld id="{B1CC353F-CA8E-4F42-9070-4A74B2289646}" type="slidenum">
              <a:rPr lang="en-US" altLang="zh-CN" smtClean="0">
                <a:solidFill>
                  <a:srgbClr val="000000"/>
                </a:solidFill>
              </a:rPr>
              <a:pPr eaLnBrk="1" hangingPunct="1"/>
              <a:t>3</a:t>
            </a:fld>
            <a:endParaRPr lang="en-US" altLang="zh-CN" smtClean="0">
              <a:solidFill>
                <a:srgbClr val="000000"/>
              </a:solidFill>
            </a:endParaRPr>
          </a:p>
        </p:txBody>
      </p:sp>
      <p:sp>
        <p:nvSpPr>
          <p:cNvPr id="19459" name="Rectangle 2"/>
          <p:cNvSpPr>
            <a:spLocks noGrp="1" noChangeArrowheads="1"/>
          </p:cNvSpPr>
          <p:nvPr>
            <p:ph type="title"/>
          </p:nvPr>
        </p:nvSpPr>
        <p:spPr/>
        <p:txBody>
          <a:bodyPr/>
          <a:lstStyle/>
          <a:p>
            <a:pPr eaLnBrk="1" hangingPunct="1"/>
            <a:r>
              <a:rPr lang="zh-CN" altLang="en-US" smtClean="0"/>
              <a:t>财政部、银监会对高管薪酬及绩效考核的监管框架总结</a:t>
            </a:r>
          </a:p>
        </p:txBody>
      </p:sp>
      <p:grpSp>
        <p:nvGrpSpPr>
          <p:cNvPr id="2" name="Group 1"/>
          <p:cNvGrpSpPr/>
          <p:nvPr/>
        </p:nvGrpSpPr>
        <p:grpSpPr>
          <a:xfrm>
            <a:off x="193675" y="3113400"/>
            <a:ext cx="8645526" cy="3266400"/>
            <a:chOff x="193675" y="2924974"/>
            <a:chExt cx="8645526" cy="3454826"/>
          </a:xfrm>
        </p:grpSpPr>
        <p:sp>
          <p:nvSpPr>
            <p:cNvPr id="19460" name="Rectangle 3"/>
            <p:cNvSpPr>
              <a:spLocks noChangeArrowheads="1"/>
            </p:cNvSpPr>
            <p:nvPr/>
          </p:nvSpPr>
          <p:spPr bwMode="auto">
            <a:xfrm>
              <a:off x="193675" y="6019800"/>
              <a:ext cx="720725" cy="360000"/>
            </a:xfrm>
            <a:prstGeom prst="rect">
              <a:avLst/>
            </a:prstGeom>
            <a:solidFill>
              <a:schemeClr val="tx2"/>
            </a:solidFill>
            <a:ln w="9525"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1200">
                  <a:solidFill>
                    <a:schemeClr val="bg1"/>
                  </a:solidFill>
                </a:rPr>
                <a:t>基本薪酬</a:t>
              </a:r>
            </a:p>
          </p:txBody>
        </p:sp>
        <p:sp>
          <p:nvSpPr>
            <p:cNvPr id="19461" name="Rectangle 4"/>
            <p:cNvSpPr>
              <a:spLocks noChangeArrowheads="1"/>
            </p:cNvSpPr>
            <p:nvPr/>
          </p:nvSpPr>
          <p:spPr bwMode="auto">
            <a:xfrm>
              <a:off x="193675" y="3787839"/>
              <a:ext cx="720725" cy="898982"/>
            </a:xfrm>
            <a:prstGeom prst="rect">
              <a:avLst/>
            </a:prstGeom>
            <a:solidFill>
              <a:schemeClr val="accent1"/>
            </a:solidFill>
            <a:ln w="9525"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1200"/>
                <a:t>中长期</a:t>
              </a:r>
            </a:p>
            <a:p>
              <a:pPr algn="ctr">
                <a:lnSpc>
                  <a:spcPct val="90000"/>
                </a:lnSpc>
              </a:pPr>
              <a:r>
                <a:rPr lang="zh-CN" altLang="en-US" sz="1200"/>
                <a:t>激励</a:t>
              </a:r>
            </a:p>
          </p:txBody>
        </p:sp>
        <p:sp>
          <p:nvSpPr>
            <p:cNvPr id="19462" name="Rectangle 5"/>
            <p:cNvSpPr>
              <a:spLocks noChangeArrowheads="1"/>
            </p:cNvSpPr>
            <p:nvPr/>
          </p:nvSpPr>
          <p:spPr bwMode="auto">
            <a:xfrm>
              <a:off x="193675" y="3446702"/>
              <a:ext cx="720725" cy="369132"/>
            </a:xfrm>
            <a:prstGeom prst="rect">
              <a:avLst/>
            </a:prstGeom>
            <a:solidFill>
              <a:schemeClr val="bg2"/>
            </a:solidFill>
            <a:ln w="9525"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1200"/>
                <a:t>福利性</a:t>
              </a:r>
            </a:p>
            <a:p>
              <a:pPr algn="ctr">
                <a:lnSpc>
                  <a:spcPct val="90000"/>
                </a:lnSpc>
              </a:pPr>
              <a:r>
                <a:rPr lang="zh-CN" altLang="en-US" sz="1200"/>
                <a:t>收入</a:t>
              </a:r>
            </a:p>
          </p:txBody>
        </p:sp>
        <p:sp>
          <p:nvSpPr>
            <p:cNvPr id="19463" name="Text Box 6"/>
            <p:cNvSpPr txBox="1">
              <a:spLocks noChangeArrowheads="1"/>
            </p:cNvSpPr>
            <p:nvPr/>
          </p:nvSpPr>
          <p:spPr bwMode="auto">
            <a:xfrm>
              <a:off x="990599" y="3458108"/>
              <a:ext cx="3657601" cy="331805"/>
            </a:xfrm>
            <a:prstGeom prst="rect">
              <a:avLst/>
            </a:prstGeom>
            <a:noFill/>
            <a:ln w="9525" algn="ctr">
              <a:solidFill>
                <a:schemeClr val="bg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174625" indent="-174625"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buClr>
                  <a:schemeClr val="accent2"/>
                </a:buClr>
                <a:buFontTx/>
                <a:buChar char="•"/>
              </a:pPr>
              <a:r>
                <a:rPr lang="zh-CN" altLang="en-US" sz="1200"/>
                <a:t>包括保险费、住房公积金等</a:t>
              </a:r>
            </a:p>
          </p:txBody>
        </p:sp>
        <p:sp>
          <p:nvSpPr>
            <p:cNvPr id="19464" name="Text Box 7"/>
            <p:cNvSpPr txBox="1">
              <a:spLocks noChangeArrowheads="1"/>
            </p:cNvSpPr>
            <p:nvPr/>
          </p:nvSpPr>
          <p:spPr bwMode="auto">
            <a:xfrm>
              <a:off x="990599" y="6019800"/>
              <a:ext cx="3657601" cy="360000"/>
            </a:xfrm>
            <a:prstGeom prst="rect">
              <a:avLst/>
            </a:prstGeom>
            <a:noFill/>
            <a:ln w="9525" algn="ctr">
              <a:solidFill>
                <a:schemeClr val="tx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174625" indent="-174625"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buClr>
                  <a:schemeClr val="accent2"/>
                </a:buClr>
                <a:buFontTx/>
                <a:buChar char="•"/>
              </a:pPr>
              <a:r>
                <a:rPr lang="zh-CN" altLang="en-US" sz="1200"/>
                <a:t>基本薪酬一般不高于其薪酬总额的</a:t>
              </a:r>
              <a:r>
                <a:rPr lang="en-US" altLang="zh-CN" sz="1200"/>
                <a:t>35%</a:t>
              </a:r>
              <a:endParaRPr lang="zh-CN" altLang="en-US" sz="1200"/>
            </a:p>
          </p:txBody>
        </p:sp>
        <p:sp>
          <p:nvSpPr>
            <p:cNvPr id="19465" name="Text Box 8"/>
            <p:cNvSpPr txBox="1">
              <a:spLocks noChangeArrowheads="1"/>
            </p:cNvSpPr>
            <p:nvPr/>
          </p:nvSpPr>
          <p:spPr bwMode="auto">
            <a:xfrm>
              <a:off x="990599" y="4648200"/>
              <a:ext cx="3657601" cy="1404000"/>
            </a:xfrm>
            <a:prstGeom prst="rect">
              <a:avLst/>
            </a:prstGeom>
            <a:noFill/>
            <a:ln w="9525" algn="ctr">
              <a:solidFill>
                <a:schemeClr val="accent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174625" indent="-174625"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buClr>
                  <a:schemeClr val="accent2"/>
                </a:buClr>
                <a:buFontTx/>
                <a:buChar char="•"/>
              </a:pPr>
              <a:r>
                <a:rPr lang="zh-CN" altLang="en-US" sz="1200"/>
                <a:t>绩效薪酬根据年度经营考核结果，在其基本薪酬的</a:t>
              </a:r>
              <a:r>
                <a:rPr lang="en-US" altLang="zh-CN" sz="1200"/>
                <a:t>3</a:t>
              </a:r>
              <a:r>
                <a:rPr lang="zh-CN" altLang="en-US" sz="1200"/>
                <a:t>倍以内确定</a:t>
              </a:r>
            </a:p>
            <a:p>
              <a:pPr eaLnBrk="1" hangingPunct="1">
                <a:buClr>
                  <a:schemeClr val="accent2"/>
                </a:buClr>
                <a:buFontTx/>
                <a:buChar char="•"/>
              </a:pPr>
              <a:r>
                <a:rPr lang="zh-CN" altLang="en-US" sz="1200"/>
                <a:t>绩效薪酬的</a:t>
              </a:r>
              <a:r>
                <a:rPr lang="en-US" altLang="zh-CN" sz="1200"/>
                <a:t>40%</a:t>
              </a:r>
              <a:r>
                <a:rPr lang="zh-CN" altLang="en-US" sz="1200"/>
                <a:t>以上应采取延期支付的方式，且延期支付期限一般不少于</a:t>
              </a:r>
              <a:r>
                <a:rPr lang="en-US" altLang="zh-CN" sz="1200"/>
                <a:t>3</a:t>
              </a:r>
              <a:r>
                <a:rPr lang="zh-CN" altLang="en-US" sz="1200"/>
                <a:t>年，其中主要高级管理人员绩效薪酬的延期支付比例应高于</a:t>
              </a:r>
              <a:r>
                <a:rPr lang="en-US" altLang="zh-CN" sz="1200"/>
                <a:t>50%</a:t>
              </a:r>
              <a:r>
                <a:rPr lang="zh-CN" altLang="en-US" sz="1200"/>
                <a:t>，有条件的应争取达到</a:t>
              </a:r>
              <a:r>
                <a:rPr lang="en-US" altLang="zh-CN" sz="1200"/>
                <a:t>60%</a:t>
              </a:r>
              <a:r>
                <a:rPr lang="zh-CN" altLang="en-US" sz="1200"/>
                <a:t>。在延期支付时段中必须遵循等分原则，不得前重后轻</a:t>
              </a:r>
            </a:p>
          </p:txBody>
        </p:sp>
        <p:sp>
          <p:nvSpPr>
            <p:cNvPr id="19466" name="Text Box 9"/>
            <p:cNvSpPr txBox="1">
              <a:spLocks noChangeArrowheads="1"/>
            </p:cNvSpPr>
            <p:nvPr/>
          </p:nvSpPr>
          <p:spPr bwMode="auto">
            <a:xfrm>
              <a:off x="990599" y="3843830"/>
              <a:ext cx="3657601" cy="761077"/>
            </a:xfrm>
            <a:prstGeom prst="rect">
              <a:avLst/>
            </a:prstGeom>
            <a:noFill/>
            <a:ln w="9525" algn="ctr">
              <a:solidFill>
                <a:schemeClr val="accent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174625" indent="-174625"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buClr>
                  <a:schemeClr val="accent2"/>
                </a:buClr>
                <a:buFontTx/>
                <a:buChar char="•"/>
              </a:pPr>
              <a:r>
                <a:rPr lang="zh-CN" altLang="en-US" sz="1200"/>
                <a:t>中长期激励在协议约定的锁定期到期后支付。中长期激励的兑现应得到董事会同意。锁定期长短取决于相应各类风险持续的时间，至少为</a:t>
              </a:r>
              <a:r>
                <a:rPr lang="en-US" altLang="zh-CN" sz="1200"/>
                <a:t>3</a:t>
              </a:r>
              <a:r>
                <a:rPr lang="zh-CN" altLang="en-US" sz="1200"/>
                <a:t>年 </a:t>
              </a:r>
            </a:p>
          </p:txBody>
        </p:sp>
        <p:sp>
          <p:nvSpPr>
            <p:cNvPr id="19467" name="Rectangle 10"/>
            <p:cNvSpPr>
              <a:spLocks noChangeArrowheads="1"/>
            </p:cNvSpPr>
            <p:nvPr/>
          </p:nvSpPr>
          <p:spPr bwMode="auto">
            <a:xfrm>
              <a:off x="193675" y="4648200"/>
              <a:ext cx="720725" cy="1404000"/>
            </a:xfrm>
            <a:prstGeom prst="rect">
              <a:avLst/>
            </a:prstGeom>
            <a:solidFill>
              <a:schemeClr val="accent2"/>
            </a:solidFill>
            <a:ln w="9525"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1200">
                  <a:solidFill>
                    <a:schemeClr val="bg1"/>
                  </a:solidFill>
                </a:rPr>
                <a:t>年度</a:t>
              </a:r>
            </a:p>
            <a:p>
              <a:pPr algn="ctr">
                <a:lnSpc>
                  <a:spcPct val="90000"/>
                </a:lnSpc>
              </a:pPr>
              <a:r>
                <a:rPr lang="zh-CN" altLang="en-US" sz="1200">
                  <a:solidFill>
                    <a:schemeClr val="bg1"/>
                  </a:solidFill>
                </a:rPr>
                <a:t>绩效薪酬</a:t>
              </a:r>
            </a:p>
          </p:txBody>
        </p:sp>
        <p:grpSp>
          <p:nvGrpSpPr>
            <p:cNvPr id="3" name="Group 2"/>
            <p:cNvGrpSpPr/>
            <p:nvPr/>
          </p:nvGrpSpPr>
          <p:grpSpPr>
            <a:xfrm>
              <a:off x="4724400" y="2924974"/>
              <a:ext cx="1172579" cy="3441292"/>
              <a:chOff x="4419600" y="1600200"/>
              <a:chExt cx="1370013" cy="3032125"/>
            </a:xfrm>
          </p:grpSpPr>
          <p:sp>
            <p:nvSpPr>
              <p:cNvPr id="19468" name="AutoShape 11"/>
              <p:cNvSpPr/>
              <p:nvPr/>
            </p:nvSpPr>
            <p:spPr bwMode="auto">
              <a:xfrm>
                <a:off x="4419600" y="1600200"/>
                <a:ext cx="217488" cy="3032125"/>
              </a:xfrm>
              <a:prstGeom prst="rightBrace">
                <a:avLst>
                  <a:gd name="adj1" fmla="val 116180"/>
                  <a:gd name="adj2" fmla="val 50000"/>
                </a:avLst>
              </a:prstGeom>
              <a:solidFill>
                <a:srgbClr val="C0C0C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p>
            </p:txBody>
          </p:sp>
          <p:sp>
            <p:nvSpPr>
              <p:cNvPr id="19469" name="Text Box 12"/>
              <p:cNvSpPr txBox="1">
                <a:spLocks noChangeArrowheads="1"/>
              </p:cNvSpPr>
              <p:nvPr/>
            </p:nvSpPr>
            <p:spPr bwMode="auto">
              <a:xfrm>
                <a:off x="4581525" y="2628900"/>
                <a:ext cx="488950" cy="97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lnSpc>
                    <a:spcPct val="90000"/>
                  </a:lnSpc>
                </a:pPr>
                <a:r>
                  <a:rPr lang="zh-CN" altLang="en-US" sz="1600" b="1">
                    <a:solidFill>
                      <a:schemeClr val="accent2"/>
                    </a:solidFill>
                  </a:rPr>
                  <a:t>可变薪酬</a:t>
                </a:r>
              </a:p>
            </p:txBody>
          </p:sp>
          <p:sp>
            <p:nvSpPr>
              <p:cNvPr id="19470" name="Text Box 13"/>
              <p:cNvSpPr txBox="1">
                <a:spLocks noChangeArrowheads="1"/>
              </p:cNvSpPr>
              <p:nvPr/>
            </p:nvSpPr>
            <p:spPr bwMode="auto">
              <a:xfrm>
                <a:off x="5248275" y="2628900"/>
                <a:ext cx="488950" cy="97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lnSpc>
                    <a:spcPct val="90000"/>
                  </a:lnSpc>
                </a:pPr>
                <a:r>
                  <a:rPr lang="zh-CN" altLang="en-US" sz="1600" b="1">
                    <a:solidFill>
                      <a:schemeClr val="accent2"/>
                    </a:solidFill>
                  </a:rPr>
                  <a:t>绩效指标</a:t>
                </a:r>
              </a:p>
            </p:txBody>
          </p:sp>
          <p:sp>
            <p:nvSpPr>
              <p:cNvPr id="19471" name="AutoShape 14"/>
              <p:cNvSpPr/>
              <p:nvPr/>
            </p:nvSpPr>
            <p:spPr bwMode="auto">
              <a:xfrm rot="10800000">
                <a:off x="5572125" y="1600200"/>
                <a:ext cx="217488" cy="3032125"/>
              </a:xfrm>
              <a:prstGeom prst="rightBrace">
                <a:avLst>
                  <a:gd name="adj1" fmla="val 116180"/>
                  <a:gd name="adj2" fmla="val 50000"/>
                </a:avLst>
              </a:prstGeom>
              <a:solidFill>
                <a:srgbClr val="C0C0C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p>
            </p:txBody>
          </p:sp>
          <p:sp>
            <p:nvSpPr>
              <p:cNvPr id="19472" name="Text Box 15"/>
              <p:cNvSpPr txBox="1">
                <a:spLocks noChangeArrowheads="1"/>
              </p:cNvSpPr>
              <p:nvPr/>
            </p:nvSpPr>
            <p:spPr bwMode="auto">
              <a:xfrm>
                <a:off x="4994275" y="2251075"/>
                <a:ext cx="277813" cy="174307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lnSpc>
                    <a:spcPct val="90000"/>
                  </a:lnSpc>
                </a:pPr>
                <a:r>
                  <a:rPr lang="zh-CN" altLang="en-US" sz="1200"/>
                  <a:t>考核结果影响可变薪酬</a:t>
                </a:r>
              </a:p>
            </p:txBody>
          </p:sp>
          <p:sp>
            <p:nvSpPr>
              <p:cNvPr id="19473" name="Line 16"/>
              <p:cNvSpPr>
                <a:spLocks noChangeShapeType="1"/>
              </p:cNvSpPr>
              <p:nvPr/>
            </p:nvSpPr>
            <p:spPr bwMode="auto">
              <a:xfrm flipH="1">
                <a:off x="4897438" y="3114675"/>
                <a:ext cx="465137" cy="0"/>
              </a:xfrm>
              <a:prstGeom prst="line">
                <a:avLst/>
              </a:prstGeom>
              <a:noFill/>
              <a:ln w="25400">
                <a:solidFill>
                  <a:srgbClr val="FF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474" name="Text Box 17"/>
            <p:cNvSpPr txBox="1">
              <a:spLocks noChangeArrowheads="1"/>
            </p:cNvSpPr>
            <p:nvPr/>
          </p:nvSpPr>
          <p:spPr bwMode="auto">
            <a:xfrm>
              <a:off x="5987249" y="3663681"/>
              <a:ext cx="2851951" cy="2678581"/>
            </a:xfrm>
            <a:prstGeom prst="rect">
              <a:avLst/>
            </a:prstGeom>
            <a:noFill/>
            <a:ln w="9525" algn="ctr">
              <a:solidFill>
                <a:schemeClr val="accent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 tIns="36000" rIns="36000" bIns="36000">
              <a:noAutofit/>
            </a:bodyPr>
            <a:lstStyle>
              <a:defPPr>
                <a:defRPr lang="zh-CN"/>
              </a:defPPr>
              <a:lvl1pPr marL="174625" indent="-174625"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marL="273050" indent="-273050">
                <a:buFont typeface="+mj-lt"/>
                <a:buAutoNum type="arabicParenR"/>
              </a:pPr>
              <a:r>
                <a:rPr lang="zh-CN" altLang="en-US" sz="1200" b="1">
                  <a:solidFill>
                    <a:schemeClr val="accent2"/>
                  </a:solidFill>
                </a:rPr>
                <a:t>合规经营</a:t>
              </a:r>
              <a:r>
                <a:rPr lang="zh-CN" altLang="en-US" sz="1200"/>
                <a:t>类指标：包括合规执行、内控评价、违规处罚等方面；</a:t>
              </a:r>
              <a:endParaRPr lang="en-US" altLang="zh-CN" sz="1200"/>
            </a:p>
            <a:p>
              <a:pPr marL="273050" indent="-273050">
                <a:buFont typeface="+mj-lt"/>
                <a:buAutoNum type="arabicParenR"/>
              </a:pPr>
              <a:r>
                <a:rPr lang="zh-CN" altLang="en-US" sz="1200" b="1">
                  <a:solidFill>
                    <a:schemeClr val="accent2"/>
                  </a:solidFill>
                </a:rPr>
                <a:t>风险管理</a:t>
              </a:r>
              <a:r>
                <a:rPr lang="zh-CN" altLang="en-US" sz="1200"/>
                <a:t>类指标：包括信用风险、操作风险、流动性风险、市场风险、声誉风险等指标；</a:t>
              </a:r>
              <a:endParaRPr lang="en-US" altLang="zh-CN" sz="1200"/>
            </a:p>
            <a:p>
              <a:pPr marL="273050" indent="-273050">
                <a:buFont typeface="+mj-lt"/>
                <a:buAutoNum type="arabicParenR"/>
              </a:pPr>
              <a:r>
                <a:rPr lang="zh-CN" altLang="en-US" sz="1200" b="1">
                  <a:solidFill>
                    <a:schemeClr val="accent2"/>
                  </a:solidFill>
                </a:rPr>
                <a:t>经营效益</a:t>
              </a:r>
              <a:r>
                <a:rPr lang="zh-CN" altLang="en-US" sz="1200"/>
                <a:t>类指标：包括利润、成本控制、风险调整后收益等指标；</a:t>
              </a:r>
              <a:endParaRPr lang="en-US" altLang="zh-CN" sz="1200"/>
            </a:p>
            <a:p>
              <a:pPr marL="273050" indent="-273050">
                <a:buFont typeface="+mj-lt"/>
                <a:buAutoNum type="arabicParenR"/>
              </a:pPr>
              <a:r>
                <a:rPr lang="zh-CN" altLang="en-US" sz="1200" b="1">
                  <a:solidFill>
                    <a:schemeClr val="accent2"/>
                  </a:solidFill>
                </a:rPr>
                <a:t>发展转型</a:t>
              </a:r>
              <a:r>
                <a:rPr lang="zh-CN" altLang="en-US" sz="1200"/>
                <a:t>类指标：包括业务及客户发展、资产负债结构调整、收入结构调整等指标；</a:t>
              </a:r>
              <a:endParaRPr lang="en-US" altLang="zh-CN" sz="1200"/>
            </a:p>
            <a:p>
              <a:pPr marL="273050" indent="-273050">
                <a:buFont typeface="+mj-lt"/>
                <a:buAutoNum type="arabicParenR"/>
              </a:pPr>
              <a:r>
                <a:rPr lang="zh-CN" altLang="en-US" sz="1200" b="1">
                  <a:solidFill>
                    <a:schemeClr val="accent2"/>
                  </a:solidFill>
                </a:rPr>
                <a:t>社会责任</a:t>
              </a:r>
              <a:r>
                <a:rPr lang="zh-CN" altLang="en-US" sz="1200"/>
                <a:t>类指标：包括服务质量、公平对待消费者、绿色信贷、公众金融教育等指标。</a:t>
              </a:r>
              <a:endParaRPr lang="en-US" altLang="zh-CN" sz="1200"/>
            </a:p>
          </p:txBody>
        </p:sp>
        <p:sp>
          <p:nvSpPr>
            <p:cNvPr id="4" name="Rectangle 3"/>
            <p:cNvSpPr/>
            <p:nvPr/>
          </p:nvSpPr>
          <p:spPr bwMode="auto">
            <a:xfrm>
              <a:off x="193675" y="2924974"/>
              <a:ext cx="4454525" cy="376852"/>
            </a:xfrm>
            <a:prstGeom prst="rect">
              <a:avLst/>
            </a:prstGeom>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Arial" pitchFamily="34" charset="0"/>
                  <a:cs typeface="Arial" pitchFamily="34" charset="0"/>
                </a:rPr>
                <a:t>银监</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商业银行稳健薪酬指引</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r>
                <a:rPr kumimoji="0" lang="en-US" altLang="zh-CN" sz="1600" b="1" i="0" u="none" strike="noStrike" cap="none" normalizeH="0" baseline="0" smtClean="0">
                  <a:ln>
                    <a:noFill/>
                  </a:ln>
                  <a:solidFill>
                    <a:schemeClr val="tx1"/>
                  </a:solidFill>
                  <a:effectLst/>
                  <a:latin typeface="Arial" pitchFamily="34" charset="0"/>
                  <a:cs typeface="Arial" pitchFamily="34" charset="0"/>
                </a:rPr>
                <a:t>2010</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endParaRPr kumimoji="0" lang="en-US" sz="1600" b="1" i="0" u="none" strike="noStrike" cap="none" normalizeH="0" baseline="0" smtClean="0">
                <a:ln>
                  <a:noFill/>
                </a:ln>
                <a:solidFill>
                  <a:schemeClr val="tx1"/>
                </a:solidFill>
                <a:effectLst/>
                <a:latin typeface="Arial" pitchFamily="34" charset="0"/>
                <a:cs typeface="Arial" pitchFamily="34" charset="0"/>
              </a:endParaRPr>
            </a:p>
          </p:txBody>
        </p:sp>
        <p:sp>
          <p:nvSpPr>
            <p:cNvPr id="22" name="Rectangle 21"/>
            <p:cNvSpPr/>
            <p:nvPr/>
          </p:nvSpPr>
          <p:spPr bwMode="auto">
            <a:xfrm>
              <a:off x="6019800" y="2924974"/>
              <a:ext cx="2819401" cy="593059"/>
            </a:xfrm>
            <a:prstGeom prst="rect">
              <a:avLst/>
            </a:prstGeom>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Arial" pitchFamily="34" charset="0"/>
                  <a:cs typeface="Arial" pitchFamily="34" charset="0"/>
                </a:rPr>
                <a:t>银监</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银行业金融机构绩效考评监管指引</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r>
                <a:rPr kumimoji="0" lang="en-US" altLang="zh-CN" sz="1600" b="1" i="0" u="none" strike="noStrike" cap="none" normalizeH="0" baseline="0" smtClean="0">
                  <a:ln>
                    <a:noFill/>
                  </a:ln>
                  <a:solidFill>
                    <a:schemeClr val="tx1"/>
                  </a:solidFill>
                  <a:effectLst/>
                  <a:latin typeface="Arial" pitchFamily="34" charset="0"/>
                  <a:cs typeface="Arial" pitchFamily="34" charset="0"/>
                </a:rPr>
                <a:t>2012</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endParaRPr kumimoji="0" lang="en-US" sz="1600" b="1" i="0" u="none" strike="noStrike" cap="none" normalizeH="0" baseline="0" smtClean="0">
                <a:ln>
                  <a:noFill/>
                </a:ln>
                <a:solidFill>
                  <a:schemeClr val="tx1"/>
                </a:solidFill>
                <a:effectLst/>
                <a:latin typeface="Arial" pitchFamily="34" charset="0"/>
                <a:cs typeface="Arial" pitchFamily="34" charset="0"/>
              </a:endParaRPr>
            </a:p>
          </p:txBody>
        </p:sp>
      </p:grpSp>
      <p:sp>
        <p:nvSpPr>
          <p:cNvPr id="23" name="Rectangle 22"/>
          <p:cNvSpPr/>
          <p:nvPr/>
        </p:nvSpPr>
        <p:spPr bwMode="auto">
          <a:xfrm>
            <a:off x="215284" y="1371600"/>
            <a:ext cx="8623917" cy="398452"/>
          </a:xfrm>
          <a:prstGeom prst="rect">
            <a:avLst/>
          </a:prstGeom>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Arial" pitchFamily="34" charset="0"/>
                <a:cs typeface="Arial" pitchFamily="34" charset="0"/>
              </a:rPr>
              <a:t>省财政厅</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广东省省管金融企业负责人薪酬审核管理办法</a:t>
            </a:r>
            <a:r>
              <a:rPr kumimoji="0" lang="en-US" altLang="zh-CN" sz="1600" b="1" i="0" u="none" strike="noStrike" cap="none" normalizeH="0" baseline="0" smtClean="0">
                <a:ln>
                  <a:noFill/>
                </a:ln>
                <a:solidFill>
                  <a:schemeClr val="tx1"/>
                </a:solidFill>
                <a:effectLst/>
                <a:latin typeface="Arial" pitchFamily="34" charset="0"/>
                <a:cs typeface="Arial" pitchFamily="34" charset="0"/>
              </a:rPr>
              <a:t>》</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r>
              <a:rPr kumimoji="0" lang="en-US" altLang="zh-CN" sz="1600" b="1" i="0" u="none" strike="noStrike" cap="none" normalizeH="0" baseline="0" smtClean="0">
                <a:ln>
                  <a:noFill/>
                </a:ln>
                <a:solidFill>
                  <a:schemeClr val="tx1"/>
                </a:solidFill>
                <a:effectLst/>
                <a:latin typeface="Arial" pitchFamily="34" charset="0"/>
                <a:cs typeface="Arial" pitchFamily="34" charset="0"/>
              </a:rPr>
              <a:t>2012</a:t>
            </a:r>
            <a:r>
              <a:rPr kumimoji="0" lang="zh-CN" altLang="en-US" sz="1600" b="1" i="0" u="none" strike="noStrike" cap="none" normalizeH="0" baseline="0" smtClean="0">
                <a:ln>
                  <a:noFill/>
                </a:ln>
                <a:solidFill>
                  <a:schemeClr val="tx1"/>
                </a:solidFill>
                <a:effectLst/>
                <a:latin typeface="Arial" pitchFamily="34" charset="0"/>
                <a:cs typeface="Arial" pitchFamily="34" charset="0"/>
              </a:rPr>
              <a:t>）</a:t>
            </a:r>
            <a:endParaRPr kumimoji="0" lang="en-US" sz="1600" b="1"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bwMode="auto">
          <a:xfrm>
            <a:off x="215284" y="1856096"/>
            <a:ext cx="8623916" cy="1115704"/>
          </a:xfrm>
          <a:prstGeom prst="rect">
            <a:avLst/>
          </a:prstGeom>
          <a:solidFill>
            <a:schemeClr val="accent1">
              <a:lumMod val="20000"/>
              <a:lumOff val="80000"/>
            </a:schemeClr>
          </a:solidFill>
          <a:ln>
            <a:noFill/>
          </a:ln>
          <a:effectLs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eaLnBrk="1" hangingPunct="1">
              <a:buClr>
                <a:schemeClr val="accent2"/>
              </a:buClr>
              <a:buFont typeface="Arial" pitchFamily="34" charset="0"/>
              <a:buChar char="•"/>
            </a:pPr>
            <a:r>
              <a:rPr lang="zh-CN" altLang="en-US" sz="1200" smtClean="0"/>
              <a:t>省财政厅根据财政部的总体办法，制定了省管金融企业负责人的薪酬审核管理办法的细则，对本行负责人（即高管）薪酬进行了全面管理，包括：基本年薪额度的确认方法</a:t>
            </a:r>
            <a:r>
              <a:rPr lang="zh-CN" altLang="en-US" sz="1200"/>
              <a:t>、</a:t>
            </a:r>
            <a:r>
              <a:rPr lang="zh-CN" altLang="en-US" sz="1200" smtClean="0"/>
              <a:t>绩效年薪的额度及绩效指标的限定等，其中：</a:t>
            </a:r>
            <a:endParaRPr lang="en-US" altLang="zh-CN" sz="1200" smtClean="0"/>
          </a:p>
          <a:p>
            <a:pPr marL="285750" indent="-285750" eaLnBrk="1" hangingPunct="1">
              <a:buClr>
                <a:schemeClr val="accent2"/>
              </a:buClr>
              <a:buFont typeface="Arial" pitchFamily="34" charset="0"/>
              <a:buChar char="•"/>
            </a:pPr>
            <a:r>
              <a:rPr lang="zh-CN" altLang="en-US" sz="1200" smtClean="0"/>
              <a:t>基本年薪由上年度在职员工平均收入以及多项财务数据如资产规模、人数等因素计算得出，对内部层级存在差异化的调节；</a:t>
            </a:r>
            <a:endParaRPr lang="en-US" altLang="zh-CN" sz="1200" smtClean="0"/>
          </a:p>
          <a:p>
            <a:pPr marL="285750" indent="-285750" eaLnBrk="1" hangingPunct="1">
              <a:buClr>
                <a:schemeClr val="accent2"/>
              </a:buClr>
              <a:buFont typeface="Arial" pitchFamily="34" charset="0"/>
              <a:buChar char="•"/>
            </a:pPr>
            <a:r>
              <a:rPr lang="zh-CN" altLang="en-US" sz="1200" smtClean="0"/>
              <a:t>绩效年薪大部分由</a:t>
            </a:r>
            <a:r>
              <a:rPr lang="en-US" altLang="zh-CN" sz="1200"/>
              <a:t>《</a:t>
            </a:r>
            <a:r>
              <a:rPr lang="zh-CN" altLang="en-US" sz="1200"/>
              <a:t>金融企业绩效评价办法</a:t>
            </a:r>
            <a:r>
              <a:rPr lang="en-US" altLang="zh-CN" sz="1200" smtClean="0"/>
              <a:t>》</a:t>
            </a:r>
            <a:r>
              <a:rPr lang="zh-CN" altLang="en-US" sz="1200" smtClean="0"/>
              <a:t>的结果得出，其余部分由银行内部考核机制在一定范围内确定；</a:t>
            </a:r>
            <a:endParaRPr lang="en-US" altLang="zh-CN" sz="1200" smtClean="0"/>
          </a:p>
          <a:p>
            <a:pPr marL="285750" indent="-285750" eaLnBrk="1" hangingPunct="1">
              <a:buClr>
                <a:schemeClr val="accent2"/>
              </a:buClr>
              <a:buFont typeface="Arial" pitchFamily="34" charset="0"/>
              <a:buChar char="•"/>
            </a:pPr>
            <a:r>
              <a:rPr lang="zh-CN" altLang="en-US" sz="1200" b="1" smtClean="0"/>
              <a:t>根据韬睿惠悦的观察，目前市场上完全参照执行的股份制商业银行并不多见。</a:t>
            </a:r>
            <a:endParaRPr lang="zh-CN" altLang="en-US" sz="1200" b="1"/>
          </a:p>
        </p:txBody>
      </p:sp>
    </p:spTree>
    <p:extLst>
      <p:ext uri="{BB962C8B-B14F-4D97-AF65-F5344CB8AC3E}">
        <p14:creationId xmlns:p14="http://schemas.microsoft.com/office/powerpoint/2010/main" val="911440868"/>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Slide Number Placeholder 3"/>
          <p:cNvSpPr>
            <a:spLocks noGrp="1"/>
          </p:cNvSpPr>
          <p:nvPr>
            <p:ph type="sldNum" sz="quarter" idx="10"/>
          </p:nvPr>
        </p:nvSpPr>
        <p:spPr>
          <a:noFill/>
        </p:spPr>
        <p:txBody>
          <a:bodyPr/>
          <a:lstStyle>
            <a:lvl1pPr eaLnBrk="0" hangingPunct="0">
              <a:defRPr>
                <a:solidFill>
                  <a:schemeClr val="tx1"/>
                </a:solidFill>
                <a:latin typeface="Arial" pitchFamily="34" charset="0"/>
                <a:ea typeface="楷体_GB2312" pitchFamily="49" charset="-122"/>
              </a:defRPr>
            </a:lvl1pPr>
            <a:lvl2pPr marL="742950" indent="-285750" eaLnBrk="0" hangingPunct="0">
              <a:defRPr>
                <a:solidFill>
                  <a:schemeClr val="tx1"/>
                </a:solidFill>
                <a:latin typeface="Arial" pitchFamily="34" charset="0"/>
                <a:ea typeface="楷体_GB2312" pitchFamily="49" charset="-122"/>
              </a:defRPr>
            </a:lvl2pPr>
            <a:lvl3pPr marL="1143000" indent="-228600" eaLnBrk="0" hangingPunct="0">
              <a:defRPr>
                <a:solidFill>
                  <a:schemeClr val="tx1"/>
                </a:solidFill>
                <a:latin typeface="Arial" pitchFamily="34" charset="0"/>
                <a:ea typeface="楷体_GB2312" pitchFamily="49" charset="-122"/>
              </a:defRPr>
            </a:lvl3pPr>
            <a:lvl4pPr marL="1600200" indent="-228600" eaLnBrk="0" hangingPunct="0">
              <a:defRPr>
                <a:solidFill>
                  <a:schemeClr val="tx1"/>
                </a:solidFill>
                <a:latin typeface="Arial" pitchFamily="34" charset="0"/>
                <a:ea typeface="楷体_GB2312" pitchFamily="49" charset="-122"/>
              </a:defRPr>
            </a:lvl4pPr>
            <a:lvl5pPr marL="2057400" indent="-228600" eaLnBrk="0" hangingPunct="0">
              <a:defRPr>
                <a:solidFill>
                  <a:schemeClr val="tx1"/>
                </a:solidFill>
                <a:latin typeface="Arial" pitchFamily="34" charset="0"/>
                <a:ea typeface="楷体_GB2312" pitchFamily="49" charset="-122"/>
              </a:defRPr>
            </a:lvl5pPr>
            <a:lvl6pPr marL="2514600" indent="-228600" eaLnBrk="0" fontAlgn="base" hangingPunct="0">
              <a:spcBef>
                <a:spcPct val="0"/>
              </a:spcBef>
              <a:spcAft>
                <a:spcPct val="0"/>
              </a:spcAft>
              <a:defRPr>
                <a:solidFill>
                  <a:schemeClr val="tx1"/>
                </a:solidFill>
                <a:latin typeface="Arial" pitchFamily="34" charset="0"/>
                <a:ea typeface="楷体_GB2312" pitchFamily="49" charset="-122"/>
              </a:defRPr>
            </a:lvl6pPr>
            <a:lvl7pPr marL="2971800" indent="-228600" eaLnBrk="0" fontAlgn="base" hangingPunct="0">
              <a:spcBef>
                <a:spcPct val="0"/>
              </a:spcBef>
              <a:spcAft>
                <a:spcPct val="0"/>
              </a:spcAft>
              <a:defRPr>
                <a:solidFill>
                  <a:schemeClr val="tx1"/>
                </a:solidFill>
                <a:latin typeface="Arial" pitchFamily="34" charset="0"/>
                <a:ea typeface="楷体_GB2312" pitchFamily="49" charset="-122"/>
              </a:defRPr>
            </a:lvl7pPr>
            <a:lvl8pPr marL="3429000" indent="-228600" eaLnBrk="0" fontAlgn="base" hangingPunct="0">
              <a:spcBef>
                <a:spcPct val="0"/>
              </a:spcBef>
              <a:spcAft>
                <a:spcPct val="0"/>
              </a:spcAft>
              <a:defRPr>
                <a:solidFill>
                  <a:schemeClr val="tx1"/>
                </a:solidFill>
                <a:latin typeface="Arial" pitchFamily="34" charset="0"/>
                <a:ea typeface="楷体_GB2312" pitchFamily="49" charset="-122"/>
              </a:defRPr>
            </a:lvl8pPr>
            <a:lvl9pPr marL="3886200" indent="-228600" eaLnBrk="0" fontAlgn="base" hangingPunct="0">
              <a:spcBef>
                <a:spcPct val="0"/>
              </a:spcBef>
              <a:spcAft>
                <a:spcPct val="0"/>
              </a:spcAft>
              <a:defRPr>
                <a:solidFill>
                  <a:schemeClr val="tx1"/>
                </a:solidFill>
                <a:latin typeface="Arial" pitchFamily="34" charset="0"/>
                <a:ea typeface="楷体_GB2312" pitchFamily="49" charset="-122"/>
              </a:defRPr>
            </a:lvl9pPr>
          </a:lstStyle>
          <a:p>
            <a:pPr eaLnBrk="1" hangingPunct="1"/>
            <a:fld id="{24F06C2E-12C4-430C-B739-155CC83DD775}" type="slidenum">
              <a:rPr lang="en-US" altLang="zh-CN" smtClean="0">
                <a:solidFill>
                  <a:srgbClr val="000000"/>
                </a:solidFill>
              </a:rPr>
              <a:pPr eaLnBrk="1" hangingPunct="1"/>
              <a:t>4</a:t>
            </a:fld>
            <a:endParaRPr lang="en-US" altLang="zh-CN" smtClean="0">
              <a:solidFill>
                <a:srgbClr val="000000"/>
              </a:solidFill>
            </a:endParaRPr>
          </a:p>
        </p:txBody>
      </p:sp>
      <p:sp>
        <p:nvSpPr>
          <p:cNvPr id="23555" name="Rectangle 2"/>
          <p:cNvSpPr>
            <a:spLocks noGrp="1" noChangeArrowheads="1"/>
          </p:cNvSpPr>
          <p:nvPr>
            <p:ph type="title"/>
          </p:nvPr>
        </p:nvSpPr>
        <p:spPr/>
        <p:txBody>
          <a:bodyPr/>
          <a:lstStyle/>
          <a:p>
            <a:pPr eaLnBrk="1" hangingPunct="1"/>
            <a:r>
              <a:rPr lang="zh-CN" altLang="en-US" smtClean="0"/>
              <a:t>年度总现金结构建议（依照标杆市场</a:t>
            </a:r>
            <a:r>
              <a:rPr lang="en-US" altLang="zh-CN" smtClean="0"/>
              <a:t>50</a:t>
            </a:r>
            <a:r>
              <a:rPr lang="zh-CN" altLang="en-US" smtClean="0"/>
              <a:t>分位完成测算）</a:t>
            </a:r>
          </a:p>
        </p:txBody>
      </p:sp>
      <p:sp>
        <p:nvSpPr>
          <p:cNvPr id="23556" name="Rectangle 3"/>
          <p:cNvSpPr>
            <a:spLocks noGrp="1" noChangeArrowheads="1"/>
          </p:cNvSpPr>
          <p:nvPr>
            <p:ph type="body" idx="4294967295"/>
          </p:nvPr>
        </p:nvSpPr>
        <p:spPr>
          <a:xfrm>
            <a:off x="385763" y="1428750"/>
            <a:ext cx="8375650" cy="4511675"/>
          </a:xfrm>
        </p:spPr>
        <p:txBody>
          <a:bodyPr/>
          <a:lstStyle/>
          <a:p>
            <a:pPr eaLnBrk="1" hangingPunct="1">
              <a:lnSpc>
                <a:spcPct val="90000"/>
              </a:lnSpc>
            </a:pPr>
            <a:r>
              <a:rPr lang="zh-CN" altLang="en-US" sz="1400" smtClean="0"/>
              <a:t>银监会于</a:t>
            </a:r>
            <a:r>
              <a:rPr lang="en-US" altLang="zh-CN" sz="1400" smtClean="0"/>
              <a:t>2010</a:t>
            </a:r>
            <a:r>
              <a:rPr lang="zh-CN" altLang="en-US" sz="1400" smtClean="0"/>
              <a:t>年</a:t>
            </a:r>
            <a:r>
              <a:rPr lang="en-US" altLang="zh-CN" sz="1400" smtClean="0"/>
              <a:t>2</a:t>
            </a:r>
            <a:r>
              <a:rPr lang="zh-CN" altLang="en-US" sz="1400" smtClean="0"/>
              <a:t>月</a:t>
            </a:r>
            <a:r>
              <a:rPr lang="en-US" altLang="zh-CN" sz="1400" smtClean="0"/>
              <a:t>21</a:t>
            </a:r>
            <a:r>
              <a:rPr lang="zh-CN" altLang="en-US" sz="1400" smtClean="0"/>
              <a:t>日颁布了</a:t>
            </a:r>
            <a:r>
              <a:rPr lang="en-US" altLang="zh-CN" sz="1400" smtClean="0"/>
              <a:t>《</a:t>
            </a:r>
            <a:r>
              <a:rPr lang="zh-CN" altLang="en-US" sz="1400" smtClean="0"/>
              <a:t>商业银行稳健薪酬监管指引</a:t>
            </a:r>
            <a:r>
              <a:rPr lang="en-US" altLang="zh-CN" sz="1400" smtClean="0"/>
              <a:t>》</a:t>
            </a:r>
            <a:r>
              <a:rPr lang="zh-CN" altLang="en-US" sz="1400" smtClean="0"/>
              <a:t>，对商业银行的薪酬结构做出了规定。要求：</a:t>
            </a:r>
          </a:p>
          <a:p>
            <a:pPr lvl="1" eaLnBrk="1" hangingPunct="1">
              <a:lnSpc>
                <a:spcPct val="90000"/>
              </a:lnSpc>
            </a:pPr>
            <a:r>
              <a:rPr lang="zh-CN" altLang="en-US" sz="1400" smtClean="0"/>
              <a:t>绩效薪酬根据年度经营考核结果，在其基本薪酬的</a:t>
            </a:r>
            <a:r>
              <a:rPr lang="en-US" altLang="zh-CN" sz="1400" smtClean="0"/>
              <a:t>3</a:t>
            </a:r>
            <a:r>
              <a:rPr lang="zh-CN" altLang="en-US" sz="1400" smtClean="0"/>
              <a:t>倍以内确定</a:t>
            </a:r>
          </a:p>
          <a:p>
            <a:pPr eaLnBrk="1" hangingPunct="1">
              <a:lnSpc>
                <a:spcPct val="90000"/>
              </a:lnSpc>
            </a:pPr>
            <a:r>
              <a:rPr lang="zh-CN" altLang="en-US" sz="1400" smtClean="0"/>
              <a:t>基于上述规定，建议广发行的年度现金薪酬结构如下：</a:t>
            </a:r>
          </a:p>
          <a:p>
            <a:pPr eaLnBrk="1" hangingPunct="1">
              <a:lnSpc>
                <a:spcPct val="90000"/>
              </a:lnSpc>
            </a:pPr>
            <a:endParaRPr lang="zh-CN" altLang="en-US" sz="1400" smtClean="0"/>
          </a:p>
          <a:p>
            <a:pPr eaLnBrk="1" hangingPunct="1">
              <a:lnSpc>
                <a:spcPct val="70000"/>
              </a:lnSpc>
            </a:pPr>
            <a:endParaRPr lang="zh-CN" altLang="en-US" sz="1400" smtClean="0"/>
          </a:p>
          <a:p>
            <a:pPr eaLnBrk="1" hangingPunct="1">
              <a:lnSpc>
                <a:spcPct val="70000"/>
              </a:lnSpc>
            </a:pPr>
            <a:endParaRPr lang="zh-CN" altLang="en-US" sz="1400" smtClean="0"/>
          </a:p>
          <a:p>
            <a:pPr eaLnBrk="1" hangingPunct="1">
              <a:lnSpc>
                <a:spcPct val="70000"/>
              </a:lnSpc>
            </a:pPr>
            <a:endParaRPr lang="zh-CN" altLang="en-US" sz="1400" smtClean="0"/>
          </a:p>
          <a:p>
            <a:pPr eaLnBrk="1" hangingPunct="1">
              <a:lnSpc>
                <a:spcPct val="90000"/>
              </a:lnSpc>
            </a:pPr>
            <a:r>
              <a:rPr lang="zh-CN" altLang="en-US" sz="1400" smtClean="0"/>
              <a:t>依照如下设计理念，经测算在不同业绩达成情况下，各级高管获得的年度总现金收入实际值如下表所示（依据带宽中点值测算）</a:t>
            </a:r>
          </a:p>
          <a:p>
            <a:pPr eaLnBrk="1" hangingPunct="1">
              <a:lnSpc>
                <a:spcPct val="90000"/>
              </a:lnSpc>
            </a:pPr>
            <a:endParaRPr lang="zh-CN" altLang="en-US" sz="1400" smtClean="0"/>
          </a:p>
          <a:p>
            <a:pPr eaLnBrk="1" hangingPunct="1">
              <a:lnSpc>
                <a:spcPct val="90000"/>
              </a:lnSpc>
            </a:pPr>
            <a:endParaRPr lang="zh-CN" altLang="en-US" sz="1400" smtClean="0"/>
          </a:p>
          <a:p>
            <a:pPr eaLnBrk="1" hangingPunct="1">
              <a:lnSpc>
                <a:spcPct val="90000"/>
              </a:lnSpc>
            </a:pPr>
            <a:endParaRPr lang="zh-CN" altLang="en-US" sz="1400" smtClean="0"/>
          </a:p>
          <a:p>
            <a:pPr eaLnBrk="1" hangingPunct="1">
              <a:lnSpc>
                <a:spcPct val="90000"/>
              </a:lnSpc>
            </a:pPr>
            <a:endParaRPr lang="zh-CN" altLang="en-US" sz="1400" smtClean="0"/>
          </a:p>
          <a:p>
            <a:pPr eaLnBrk="1" hangingPunct="1">
              <a:lnSpc>
                <a:spcPct val="90000"/>
              </a:lnSpc>
            </a:pPr>
            <a:endParaRPr lang="zh-CN" altLang="en-US" sz="1400" smtClean="0"/>
          </a:p>
        </p:txBody>
      </p:sp>
      <p:graphicFrame>
        <p:nvGraphicFramePr>
          <p:cNvPr id="161796" name="Group 4"/>
          <p:cNvGraphicFramePr>
            <a:graphicFrameLocks noGrp="1"/>
          </p:cNvGraphicFramePr>
          <p:nvPr/>
        </p:nvGraphicFramePr>
        <p:xfrm>
          <a:off x="609600" y="2487613"/>
          <a:ext cx="8305800" cy="1036638"/>
        </p:xfrm>
        <a:graphic>
          <a:graphicData uri="http://schemas.openxmlformats.org/drawingml/2006/table">
            <a:tbl>
              <a:tblPr firstRow="1">
                <a:tableStyleId>{9DCAF9ED-07DC-4A11-8D7F-57B35C25682E}</a:tableStyleId>
              </a:tblPr>
              <a:tblGrid>
                <a:gridCol w="1066800"/>
                <a:gridCol w="1809750"/>
                <a:gridCol w="1809750"/>
                <a:gridCol w="1809750"/>
                <a:gridCol w="1809750"/>
              </a:tblGrid>
              <a:tr h="518319">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 </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门槛业绩对应水平</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目标业绩对应水平</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挑战业绩对应水平</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行业相对业绩调节后的最高薪酬</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r>
              <a:tr h="518319">
                <a:tc>
                  <a:txBody>
                    <a:bodyPr vert="horz" wrap="square"/>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400" u="none" strike="noStrike" cap="none" normalizeH="0" baseline="0" smtClean="0">
                          <a:ln>
                            <a:noFill/>
                          </a:ln>
                          <a:effectLst/>
                        </a:rPr>
                        <a:t>年度现金薪酬结构</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anchor="ctr" horzOverflow="overflow"/>
                </a:tc>
                <a:tc>
                  <a:txBody>
                    <a:bodyPr vert="horz" wrap="square"/>
                    <a:lstStyle/>
                    <a:p>
                      <a:pPr marL="177800" marR="0" lvl="0" indent="-177800" algn="l" defTabSz="914400" rtl="0" eaLnBrk="1" fontAlgn="base" latinLnBrk="0" hangingPunct="1">
                        <a:lnSpc>
                          <a:spcPct val="100000"/>
                        </a:lnSpc>
                        <a:spcBef>
                          <a:spcPct val="20000"/>
                        </a:spcBef>
                        <a:spcAft>
                          <a:spcPts val="600"/>
                        </a:spcAft>
                        <a:buClr>
                          <a:srgbClr val="E65032"/>
                        </a:buClr>
                        <a:buSzTx/>
                        <a:buFontTx/>
                        <a:buChar char="•"/>
                      </a:pPr>
                      <a:r>
                        <a:rPr kumimoji="0" lang="zh-CN" altLang="en-US" sz="1400" u="none" strike="noStrike" cap="none" normalizeH="0" baseline="0" smtClean="0">
                          <a:ln>
                            <a:noFill/>
                          </a:ln>
                          <a:effectLst/>
                        </a:rPr>
                        <a:t>年度绩效薪酬是基本薪酬的</a:t>
                      </a:r>
                      <a:r>
                        <a:rPr kumimoji="0" lang="en-US" altLang="zh-CN" sz="1400" u="none" strike="noStrike" cap="none" normalizeH="0" baseline="0" smtClean="0">
                          <a:ln>
                            <a:noFill/>
                          </a:ln>
                          <a:effectLst/>
                        </a:rPr>
                        <a:t>0.5</a:t>
                      </a:r>
                      <a:r>
                        <a:rPr kumimoji="0" lang="zh-CN" altLang="en-US" sz="1400" u="none" strike="noStrike" cap="none" normalizeH="0" baseline="0" smtClean="0">
                          <a:ln>
                            <a:noFill/>
                          </a:ln>
                          <a:effectLst/>
                        </a:rPr>
                        <a:t>倍</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horzOverflow="overflow"/>
                </a:tc>
                <a:tc>
                  <a:txBody>
                    <a:bodyPr vert="horz" wrap="square"/>
                    <a:lstStyle/>
                    <a:p>
                      <a:pPr marL="177800" marR="0" lvl="0" indent="-177800" algn="l" defTabSz="914400" rtl="0" eaLnBrk="1" fontAlgn="base" latinLnBrk="0" hangingPunct="1">
                        <a:lnSpc>
                          <a:spcPct val="100000"/>
                        </a:lnSpc>
                        <a:spcBef>
                          <a:spcPct val="20000"/>
                        </a:spcBef>
                        <a:spcAft>
                          <a:spcPts val="600"/>
                        </a:spcAft>
                        <a:buClr>
                          <a:srgbClr val="E65032"/>
                        </a:buClr>
                        <a:buSzTx/>
                        <a:buFontTx/>
                        <a:buChar char="•"/>
                      </a:pPr>
                      <a:r>
                        <a:rPr kumimoji="0" lang="zh-CN" altLang="en-US" sz="1400" u="none" strike="noStrike" cap="none" normalizeH="0" baseline="0" smtClean="0">
                          <a:ln>
                            <a:noFill/>
                          </a:ln>
                          <a:effectLst/>
                        </a:rPr>
                        <a:t>年度绩效薪酬是基本薪酬的</a:t>
                      </a:r>
                      <a:r>
                        <a:rPr kumimoji="0" lang="en-US" altLang="zh-CN" sz="1400" u="none" strike="noStrike" cap="none" normalizeH="0" baseline="0" smtClean="0">
                          <a:ln>
                            <a:noFill/>
                          </a:ln>
                          <a:effectLst/>
                        </a:rPr>
                        <a:t>1</a:t>
                      </a:r>
                      <a:r>
                        <a:rPr kumimoji="0" lang="zh-CN" altLang="en-US" sz="1400" u="none" strike="noStrike" cap="none" normalizeH="0" baseline="0" smtClean="0">
                          <a:ln>
                            <a:noFill/>
                          </a:ln>
                          <a:effectLst/>
                        </a:rPr>
                        <a:t>倍</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horzOverflow="overflow"/>
                </a:tc>
                <a:tc>
                  <a:txBody>
                    <a:bodyPr vert="horz" wrap="square"/>
                    <a:lstStyle/>
                    <a:p>
                      <a:pPr marL="177800" marR="0" lvl="0" indent="-177800" algn="l" defTabSz="914400" rtl="0" eaLnBrk="1" fontAlgn="base" latinLnBrk="0" hangingPunct="1">
                        <a:lnSpc>
                          <a:spcPct val="100000"/>
                        </a:lnSpc>
                        <a:spcBef>
                          <a:spcPct val="20000"/>
                        </a:spcBef>
                        <a:spcAft>
                          <a:spcPts val="600"/>
                        </a:spcAft>
                        <a:buClr>
                          <a:srgbClr val="E65032"/>
                        </a:buClr>
                        <a:buSzTx/>
                        <a:buFontTx/>
                        <a:buChar char="•"/>
                      </a:pPr>
                      <a:r>
                        <a:rPr kumimoji="0" lang="zh-CN" altLang="en-US" sz="1400" u="none" strike="noStrike" cap="none" normalizeH="0" baseline="0" smtClean="0">
                          <a:ln>
                            <a:noFill/>
                          </a:ln>
                          <a:effectLst/>
                        </a:rPr>
                        <a:t>年度绩效薪酬是基本薪酬的</a:t>
                      </a:r>
                      <a:r>
                        <a:rPr kumimoji="0" lang="en-US" altLang="zh-CN" sz="1400" u="none" strike="noStrike" cap="none" normalizeH="0" baseline="0" smtClean="0">
                          <a:ln>
                            <a:noFill/>
                          </a:ln>
                          <a:effectLst/>
                        </a:rPr>
                        <a:t>1.5</a:t>
                      </a:r>
                      <a:r>
                        <a:rPr kumimoji="0" lang="zh-CN" altLang="en-US" sz="1400" u="none" strike="noStrike" cap="none" normalizeH="0" baseline="0" smtClean="0">
                          <a:ln>
                            <a:noFill/>
                          </a:ln>
                          <a:effectLst/>
                        </a:rPr>
                        <a:t>倍</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horzOverflow="overflow"/>
                </a:tc>
                <a:tc>
                  <a:txBody>
                    <a:bodyPr vert="horz" wrap="square"/>
                    <a:lstStyle/>
                    <a:p>
                      <a:pPr marL="177800" marR="0" lvl="0" indent="-177800" algn="l" defTabSz="914400" rtl="0" eaLnBrk="1" fontAlgn="base" latinLnBrk="0" hangingPunct="1">
                        <a:lnSpc>
                          <a:spcPct val="100000"/>
                        </a:lnSpc>
                        <a:spcBef>
                          <a:spcPct val="20000"/>
                        </a:spcBef>
                        <a:spcAft>
                          <a:spcPts val="600"/>
                        </a:spcAft>
                        <a:buClr>
                          <a:srgbClr val="E65032"/>
                        </a:buClr>
                        <a:buSzTx/>
                        <a:buFontTx/>
                        <a:buChar char="•"/>
                      </a:pPr>
                      <a:r>
                        <a:rPr kumimoji="0" lang="zh-CN" altLang="en-US" sz="1400" u="none" strike="noStrike" cap="none" normalizeH="0" baseline="0" smtClean="0">
                          <a:ln>
                            <a:noFill/>
                          </a:ln>
                          <a:effectLst/>
                        </a:rPr>
                        <a:t>年度绩效薪酬封顶于基本薪酬的</a:t>
                      </a:r>
                      <a:r>
                        <a:rPr kumimoji="0" lang="en-US" altLang="zh-CN" sz="1400" u="none" strike="noStrike" cap="none" normalizeH="0" baseline="0" smtClean="0">
                          <a:ln>
                            <a:noFill/>
                          </a:ln>
                          <a:effectLst/>
                        </a:rPr>
                        <a:t>3</a:t>
                      </a:r>
                      <a:r>
                        <a:rPr kumimoji="0" lang="zh-CN" altLang="en-US" sz="1400" u="none" strike="noStrike" cap="none" normalizeH="0" baseline="0" smtClean="0">
                          <a:ln>
                            <a:noFill/>
                          </a:ln>
                          <a:effectLst/>
                        </a:rPr>
                        <a:t>倍</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T="45734" marB="45734" horzOverflow="overflow"/>
                </a:tc>
              </a:tr>
            </a:tbl>
          </a:graphicData>
        </a:graphic>
      </p:graphicFrame>
      <p:graphicFrame>
        <p:nvGraphicFramePr>
          <p:cNvPr id="2" name="Table 1"/>
          <p:cNvGraphicFramePr>
            <a:graphicFrameLocks noGrp="1"/>
          </p:cNvGraphicFramePr>
          <p:nvPr>
            <p:extLst>
              <p:ext uri="{D42A27DB-BD31-4B8C-83A1-F6EECF244321}">
                <p14:modId xmlns:p14="http://schemas.microsoft.com/office/powerpoint/2010/main" val="2092019141"/>
              </p:ext>
            </p:extLst>
          </p:nvPr>
        </p:nvGraphicFramePr>
        <p:xfrm>
          <a:off x="533400" y="4114800"/>
          <a:ext cx="8375652" cy="2224120"/>
        </p:xfrm>
        <a:graphic>
          <a:graphicData uri="http://schemas.openxmlformats.org/drawingml/2006/table">
            <a:tbl>
              <a:tblPr firstRow="1">
                <a:tableStyleId>{17292A2E-F333-43FB-9621-5CBBE7FDCDCB}</a:tableStyleId>
              </a:tblPr>
              <a:tblGrid>
                <a:gridCol w="990600"/>
                <a:gridCol w="615421"/>
                <a:gridCol w="615421"/>
                <a:gridCol w="615421"/>
                <a:gridCol w="615421"/>
                <a:gridCol w="615421"/>
                <a:gridCol w="615421"/>
                <a:gridCol w="615421"/>
                <a:gridCol w="615421"/>
                <a:gridCol w="615421"/>
                <a:gridCol w="615421"/>
                <a:gridCol w="615421"/>
                <a:gridCol w="615421"/>
              </a:tblGrid>
              <a:tr h="375243">
                <a:tc rowSpan="2">
                  <a:txBody>
                    <a:bodyPr vert="horz" wrap="square"/>
                    <a:lstStyle/>
                    <a:p>
                      <a:pPr algn="ctr" fontAlgn="ctr"/>
                      <a:r>
                        <a:rPr lang="zh-CN" altLang="en-US" sz="1200" u="none" strike="noStrike">
                          <a:effectLst/>
                        </a:rPr>
                        <a:t> 单位</a:t>
                      </a:r>
                      <a:r>
                        <a:rPr lang="zh-CN" altLang="en-US" sz="1200" u="none" strike="noStrike" smtClean="0">
                          <a:effectLst/>
                        </a:rPr>
                        <a:t>：</a:t>
                      </a:r>
                      <a:br>
                        <a:rPr lang="en-US" altLang="zh-CN" sz="1200" u="none" strike="noStrike" smtClean="0">
                          <a:effectLst/>
                        </a:rPr>
                      </a:br>
                      <a:r>
                        <a:rPr lang="zh-CN" altLang="en-US" sz="1200" u="none" strike="noStrike" smtClean="0">
                          <a:effectLst/>
                        </a:rPr>
                        <a:t>人民币</a:t>
                      </a:r>
                      <a:r>
                        <a:rPr lang="zh-CN" altLang="en-US" sz="1200" u="none" strike="noStrike">
                          <a:effectLst/>
                        </a:rPr>
                        <a:t>，千元</a:t>
                      </a:r>
                      <a:endParaRPr lang="zh-CN" altLang="en-US" sz="1200" b="0" i="0" u="none" strike="noStrike">
                        <a:solidFill>
                          <a:srgbClr val="000000"/>
                        </a:solidFill>
                        <a:effectLst/>
                        <a:latin typeface="Arial"/>
                      </a:endParaRPr>
                    </a:p>
                  </a:txBody>
                  <a:tcPr marL="9518" marR="9518" marT="9517" marB="0" anchor="ctr"/>
                </a:tc>
                <a:tc gridSpan="3">
                  <a:txBody>
                    <a:bodyPr vert="horz" wrap="square"/>
                    <a:lstStyle/>
                    <a:p>
                      <a:pPr algn="ctr" fontAlgn="ctr"/>
                      <a:r>
                        <a:rPr lang="zh-CN" altLang="en-US" sz="1200" u="none" strike="noStrike">
                          <a:effectLst/>
                        </a:rPr>
                        <a:t>门槛业绩对应的薪酬水平</a:t>
                      </a:r>
                      <a:endParaRPr lang="zh-CN" altLang="en-US" sz="1200" b="0" i="0" u="none" strike="noStrike">
                        <a:solidFill>
                          <a:srgbClr val="000000"/>
                        </a:solidFill>
                        <a:effectLst/>
                        <a:latin typeface="Arial"/>
                      </a:endParaRPr>
                    </a:p>
                  </a:txBody>
                  <a:tcPr marL="9518" marR="9518" marT="9517" marB="0" anchor="ctr">
                    <a:solidFill>
                      <a:schemeClr val="accent1"/>
                    </a:solidFill>
                  </a:tcPr>
                </a:tc>
                <a:tc hMerge="1">
                  <a:txBody>
                    <a:bodyPr vert="horz" wrap="square"/>
                    <a:lstStyle/>
                    <a:p>
                      <a:endParaRPr lang="en-US"/>
                    </a:p>
                  </a:txBody>
                  <a:tcPr/>
                </a:tc>
                <a:tc hMerge="1">
                  <a:txBody>
                    <a:bodyPr vert="horz" wrap="square"/>
                    <a:lstStyle/>
                    <a:p>
                      <a:endParaRPr lang="en-US"/>
                    </a:p>
                  </a:txBody>
                  <a:tcPr/>
                </a:tc>
                <a:tc gridSpan="3">
                  <a:txBody>
                    <a:bodyPr vert="horz" wrap="square"/>
                    <a:lstStyle/>
                    <a:p>
                      <a:pPr algn="ctr" fontAlgn="ctr"/>
                      <a:r>
                        <a:rPr lang="zh-CN" altLang="en-US" sz="1200" u="none" strike="noStrike">
                          <a:effectLst/>
                        </a:rPr>
                        <a:t>目标业绩对应的薪酬水平</a:t>
                      </a:r>
                      <a:endParaRPr lang="zh-CN" altLang="en-US" sz="1200" b="0" i="0" u="none" strike="noStrike">
                        <a:solidFill>
                          <a:srgbClr val="000000"/>
                        </a:solidFill>
                        <a:effectLst/>
                        <a:latin typeface="Arial"/>
                      </a:endParaRPr>
                    </a:p>
                  </a:txBody>
                  <a:tcPr marL="9518" marR="9518" marT="9517" marB="0" anchor="ctr"/>
                </a:tc>
                <a:tc hMerge="1">
                  <a:txBody>
                    <a:bodyPr vert="horz" wrap="square"/>
                    <a:lstStyle/>
                    <a:p>
                      <a:endParaRPr lang="en-US"/>
                    </a:p>
                  </a:txBody>
                  <a:tcPr/>
                </a:tc>
                <a:tc hMerge="1">
                  <a:txBody>
                    <a:bodyPr vert="horz" wrap="square"/>
                    <a:lstStyle/>
                    <a:p>
                      <a:endParaRPr lang="en-US"/>
                    </a:p>
                  </a:txBody>
                  <a:tcPr/>
                </a:tc>
                <a:tc gridSpan="3">
                  <a:txBody>
                    <a:bodyPr vert="horz" wrap="square"/>
                    <a:lstStyle/>
                    <a:p>
                      <a:pPr algn="ctr" fontAlgn="ctr"/>
                      <a:r>
                        <a:rPr lang="zh-CN" altLang="en-US" sz="1200" u="none" strike="noStrike">
                          <a:effectLst/>
                        </a:rPr>
                        <a:t>挑战业绩对应的薪酬水平</a:t>
                      </a:r>
                      <a:endParaRPr lang="zh-CN" altLang="en-US" sz="1200" b="0" i="0" u="none" strike="noStrike">
                        <a:solidFill>
                          <a:srgbClr val="000000"/>
                        </a:solidFill>
                        <a:effectLst/>
                        <a:latin typeface="Arial"/>
                      </a:endParaRPr>
                    </a:p>
                  </a:txBody>
                  <a:tcPr marL="9518" marR="9518" marT="9517" marB="0" anchor="ctr">
                    <a:solidFill>
                      <a:schemeClr val="accent1"/>
                    </a:solidFill>
                  </a:tcPr>
                </a:tc>
                <a:tc hMerge="1">
                  <a:txBody>
                    <a:bodyPr vert="horz" wrap="square"/>
                    <a:lstStyle/>
                    <a:p>
                      <a:endParaRPr lang="en-US"/>
                    </a:p>
                  </a:txBody>
                  <a:tcPr/>
                </a:tc>
                <a:tc hMerge="1">
                  <a:txBody>
                    <a:bodyPr vert="horz" wrap="square"/>
                    <a:lstStyle/>
                    <a:p>
                      <a:endParaRPr lang="en-US"/>
                    </a:p>
                  </a:txBody>
                  <a:tcPr/>
                </a:tc>
                <a:tc gridSpan="3">
                  <a:txBody>
                    <a:bodyPr vert="horz" wrap="square"/>
                    <a:lstStyle/>
                    <a:p>
                      <a:pPr algn="ctr" fontAlgn="ctr"/>
                      <a:r>
                        <a:rPr lang="zh-CN" altLang="en-US" sz="1200" u="none" strike="noStrike">
                          <a:effectLst/>
                        </a:rPr>
                        <a:t>行业排名调节</a:t>
                      </a:r>
                      <a:r>
                        <a:rPr lang="zh-CN" altLang="en-US" sz="1200" u="none" strike="noStrike" smtClean="0">
                          <a:effectLst/>
                        </a:rPr>
                        <a:t>后最</a:t>
                      </a:r>
                      <a:r>
                        <a:rPr lang="zh-CN" altLang="en-US" sz="1200" u="none" strike="noStrike">
                          <a:effectLst/>
                        </a:rPr>
                        <a:t>高薪酬</a:t>
                      </a:r>
                      <a:endParaRPr lang="zh-CN" altLang="en-US" sz="1200" b="0" i="0" u="none" strike="noStrike">
                        <a:solidFill>
                          <a:srgbClr val="000000"/>
                        </a:solidFill>
                        <a:effectLst/>
                        <a:latin typeface="Arial"/>
                      </a:endParaRPr>
                    </a:p>
                  </a:txBody>
                  <a:tcPr marL="9518" marR="9518" marT="9517" marB="0" anchor="ctr"/>
                </a:tc>
                <a:tc hMerge="1">
                  <a:txBody>
                    <a:bodyPr vert="horz" wrap="square"/>
                    <a:lstStyle/>
                    <a:p>
                      <a:endParaRPr lang="en-US"/>
                    </a:p>
                  </a:txBody>
                  <a:tcPr/>
                </a:tc>
                <a:tc hMerge="1">
                  <a:txBody>
                    <a:bodyPr vert="horz" wrap="square"/>
                    <a:lstStyle/>
                    <a:p>
                      <a:endParaRPr lang="en-US"/>
                    </a:p>
                  </a:txBody>
                  <a:tcPr/>
                </a:tc>
              </a:tr>
              <a:tr h="375243">
                <a:tc vMerge="1">
                  <a:txBody>
                    <a:bodyPr vert="horz" wrap="square"/>
                    <a:lstStyle/>
                    <a:p>
                      <a:endParaRPr lang="en-US"/>
                    </a:p>
                  </a:txBody>
                  <a:tcPr/>
                </a:tc>
                <a:tc>
                  <a:txBody>
                    <a:bodyPr vert="horz" wrap="square"/>
                    <a:lstStyle/>
                    <a:p>
                      <a:pPr algn="ctr" fontAlgn="ctr"/>
                      <a:r>
                        <a:rPr lang="zh-HK" altLang="en-US" sz="1200" b="1" u="none" strike="noStrike" smtClean="0">
                          <a:solidFill>
                            <a:schemeClr val="bg1"/>
                          </a:solidFill>
                          <a:effectLst/>
                        </a:rPr>
                        <a:t>基本</a:t>
                      </a:r>
                      <a:br>
                        <a:rPr lang="en-US" altLang="zh-HK" sz="1200" b="1" u="none" strike="noStrike" smtClean="0">
                          <a:solidFill>
                            <a:schemeClr val="bg1"/>
                          </a:solidFill>
                          <a:effectLst/>
                        </a:rPr>
                      </a:br>
                      <a:r>
                        <a:rPr lang="zh-HK" altLang="en-US" sz="1200" b="1" u="none" strike="noStrike" smtClean="0">
                          <a:solidFill>
                            <a:schemeClr val="bg1"/>
                          </a:solidFill>
                          <a:effectLst/>
                        </a:rPr>
                        <a:t>薪</a:t>
                      </a:r>
                      <a:r>
                        <a:rPr lang="zh-HK" altLang="en-US" sz="1200" b="1" u="none" strike="noStrike">
                          <a:solidFill>
                            <a:schemeClr val="bg1"/>
                          </a:solidFill>
                          <a:effectLst/>
                        </a:rPr>
                        <a:t>酬</a:t>
                      </a:r>
                      <a:endParaRPr lang="zh-HK"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CN" altLang="en-US" sz="1200" b="1" u="none" strike="noStrike">
                          <a:solidFill>
                            <a:schemeClr val="bg1"/>
                          </a:solidFill>
                          <a:effectLst/>
                        </a:rPr>
                        <a:t>年度绩效薪酬</a:t>
                      </a:r>
                      <a:endParaRPr lang="zh-CN"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HK" altLang="en-US" sz="1200" b="1" u="none" strike="noStrike">
                          <a:solidFill>
                            <a:schemeClr val="bg1"/>
                          </a:solidFill>
                          <a:effectLst/>
                        </a:rPr>
                        <a:t>年度总现金</a:t>
                      </a:r>
                      <a:endParaRPr lang="zh-HK"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HK" altLang="en-US" sz="1200" b="1" u="none" strike="noStrike" smtClean="0">
                          <a:solidFill>
                            <a:schemeClr val="bg1"/>
                          </a:solidFill>
                          <a:effectLst/>
                        </a:rPr>
                        <a:t>基本</a:t>
                      </a:r>
                      <a:br>
                        <a:rPr lang="en-US" altLang="zh-HK" sz="1200" b="1" u="none" strike="noStrike" smtClean="0">
                          <a:solidFill>
                            <a:schemeClr val="bg1"/>
                          </a:solidFill>
                          <a:effectLst/>
                        </a:rPr>
                      </a:br>
                      <a:r>
                        <a:rPr lang="zh-HK" altLang="en-US" sz="1200" b="1" u="none" strike="noStrike" smtClean="0">
                          <a:solidFill>
                            <a:schemeClr val="bg1"/>
                          </a:solidFill>
                          <a:effectLst/>
                        </a:rPr>
                        <a:t>薪</a:t>
                      </a:r>
                      <a:r>
                        <a:rPr lang="zh-HK" altLang="en-US" sz="1200" b="1" u="none" strike="noStrike">
                          <a:solidFill>
                            <a:schemeClr val="bg1"/>
                          </a:solidFill>
                          <a:effectLst/>
                        </a:rPr>
                        <a:t>酬</a:t>
                      </a:r>
                      <a:endParaRPr lang="zh-HK" altLang="en-US" sz="1200" b="1" i="0" u="none" strike="noStrike">
                        <a:solidFill>
                          <a:schemeClr val="bg1"/>
                        </a:solidFill>
                        <a:effectLst/>
                        <a:latin typeface="Arial"/>
                      </a:endParaRPr>
                    </a:p>
                  </a:txBody>
                  <a:tcPr marL="9518" marR="9518" marT="9517" marB="0" anchor="ctr">
                    <a:solidFill>
                      <a:schemeClr val="accent4"/>
                    </a:solidFill>
                  </a:tcPr>
                </a:tc>
                <a:tc>
                  <a:txBody>
                    <a:bodyPr vert="horz" wrap="square"/>
                    <a:lstStyle/>
                    <a:p>
                      <a:pPr algn="ctr" fontAlgn="ctr"/>
                      <a:r>
                        <a:rPr lang="zh-CN" altLang="en-US" sz="1200" b="1" u="none" strike="noStrike">
                          <a:solidFill>
                            <a:schemeClr val="bg1"/>
                          </a:solidFill>
                          <a:effectLst/>
                        </a:rPr>
                        <a:t>年度绩效薪酬</a:t>
                      </a:r>
                      <a:endParaRPr lang="zh-CN" altLang="en-US" sz="1200" b="1" i="0" u="none" strike="noStrike">
                        <a:solidFill>
                          <a:schemeClr val="bg1"/>
                        </a:solidFill>
                        <a:effectLst/>
                        <a:latin typeface="Arial"/>
                      </a:endParaRPr>
                    </a:p>
                  </a:txBody>
                  <a:tcPr marL="9518" marR="9518" marT="9517" marB="0" anchor="ctr">
                    <a:solidFill>
                      <a:schemeClr val="accent4"/>
                    </a:solidFill>
                  </a:tcPr>
                </a:tc>
                <a:tc>
                  <a:txBody>
                    <a:bodyPr vert="horz" wrap="square"/>
                    <a:lstStyle/>
                    <a:p>
                      <a:pPr algn="ctr" fontAlgn="ctr"/>
                      <a:r>
                        <a:rPr lang="zh-HK" altLang="en-US" sz="1200" b="1" u="none" strike="noStrike">
                          <a:solidFill>
                            <a:schemeClr val="bg1"/>
                          </a:solidFill>
                          <a:effectLst/>
                        </a:rPr>
                        <a:t>年度总现金</a:t>
                      </a:r>
                      <a:endParaRPr lang="zh-HK" altLang="en-US" sz="1200" b="1" i="0" u="none" strike="noStrike">
                        <a:solidFill>
                          <a:schemeClr val="bg1"/>
                        </a:solidFill>
                        <a:effectLst/>
                        <a:latin typeface="Arial"/>
                      </a:endParaRPr>
                    </a:p>
                  </a:txBody>
                  <a:tcPr marL="9518" marR="9518" marT="9517" marB="0" anchor="ctr">
                    <a:solidFill>
                      <a:schemeClr val="accent4"/>
                    </a:solidFill>
                  </a:tcPr>
                </a:tc>
                <a:tc>
                  <a:txBody>
                    <a:bodyPr vert="horz" wrap="square"/>
                    <a:lstStyle/>
                    <a:p>
                      <a:pPr algn="ctr" fontAlgn="ctr"/>
                      <a:r>
                        <a:rPr lang="zh-HK" altLang="en-US" sz="1200" b="1" u="none" strike="noStrike" smtClean="0">
                          <a:solidFill>
                            <a:schemeClr val="bg1"/>
                          </a:solidFill>
                          <a:effectLst/>
                        </a:rPr>
                        <a:t>基本</a:t>
                      </a:r>
                      <a:br>
                        <a:rPr lang="en-US" altLang="zh-HK" sz="1200" b="1" u="none" strike="noStrike" smtClean="0">
                          <a:solidFill>
                            <a:schemeClr val="bg1"/>
                          </a:solidFill>
                          <a:effectLst/>
                        </a:rPr>
                      </a:br>
                      <a:r>
                        <a:rPr lang="zh-HK" altLang="en-US" sz="1200" b="1" u="none" strike="noStrike" smtClean="0">
                          <a:solidFill>
                            <a:schemeClr val="bg1"/>
                          </a:solidFill>
                          <a:effectLst/>
                        </a:rPr>
                        <a:t>薪</a:t>
                      </a:r>
                      <a:r>
                        <a:rPr lang="zh-HK" altLang="en-US" sz="1200" b="1" u="none" strike="noStrike">
                          <a:solidFill>
                            <a:schemeClr val="bg1"/>
                          </a:solidFill>
                          <a:effectLst/>
                        </a:rPr>
                        <a:t>酬</a:t>
                      </a:r>
                      <a:endParaRPr lang="zh-HK"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CN" altLang="en-US" sz="1200" b="1" u="none" strike="noStrike">
                          <a:solidFill>
                            <a:schemeClr val="bg1"/>
                          </a:solidFill>
                          <a:effectLst/>
                        </a:rPr>
                        <a:t>年度绩效薪酬</a:t>
                      </a:r>
                      <a:endParaRPr lang="zh-CN"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HK" altLang="en-US" sz="1200" b="1" u="none" strike="noStrike">
                          <a:solidFill>
                            <a:schemeClr val="bg1"/>
                          </a:solidFill>
                          <a:effectLst/>
                        </a:rPr>
                        <a:t>年度总现金</a:t>
                      </a:r>
                      <a:endParaRPr lang="zh-HK" altLang="en-US" sz="1200" b="1" i="0" u="none" strike="noStrike">
                        <a:solidFill>
                          <a:schemeClr val="bg1"/>
                        </a:solidFill>
                        <a:effectLst/>
                        <a:latin typeface="Arial"/>
                      </a:endParaRPr>
                    </a:p>
                  </a:txBody>
                  <a:tcPr marL="9518" marR="9518" marT="9517" marB="0" anchor="ctr">
                    <a:solidFill>
                      <a:schemeClr val="accent1"/>
                    </a:solidFill>
                  </a:tcPr>
                </a:tc>
                <a:tc>
                  <a:txBody>
                    <a:bodyPr vert="horz" wrap="square"/>
                    <a:lstStyle/>
                    <a:p>
                      <a:pPr algn="ctr" fontAlgn="ctr"/>
                      <a:r>
                        <a:rPr lang="zh-HK" altLang="en-US" sz="1200" b="1" u="none" strike="noStrike" smtClean="0">
                          <a:solidFill>
                            <a:schemeClr val="bg1"/>
                          </a:solidFill>
                          <a:effectLst/>
                        </a:rPr>
                        <a:t>基本</a:t>
                      </a:r>
                      <a:br>
                        <a:rPr lang="en-US" altLang="zh-HK" sz="1200" b="1" u="none" strike="noStrike" smtClean="0">
                          <a:solidFill>
                            <a:schemeClr val="bg1"/>
                          </a:solidFill>
                          <a:effectLst/>
                        </a:rPr>
                      </a:br>
                      <a:r>
                        <a:rPr lang="zh-HK" altLang="en-US" sz="1200" b="1" u="none" strike="noStrike" smtClean="0">
                          <a:solidFill>
                            <a:schemeClr val="bg1"/>
                          </a:solidFill>
                          <a:effectLst/>
                        </a:rPr>
                        <a:t>薪</a:t>
                      </a:r>
                      <a:r>
                        <a:rPr lang="zh-HK" altLang="en-US" sz="1200" b="1" u="none" strike="noStrike">
                          <a:solidFill>
                            <a:schemeClr val="bg1"/>
                          </a:solidFill>
                          <a:effectLst/>
                        </a:rPr>
                        <a:t>酬</a:t>
                      </a:r>
                      <a:endParaRPr lang="zh-HK" altLang="en-US" sz="1200" b="1" i="0" u="none" strike="noStrike">
                        <a:solidFill>
                          <a:schemeClr val="bg1"/>
                        </a:solidFill>
                        <a:effectLst/>
                        <a:latin typeface="Arial"/>
                      </a:endParaRPr>
                    </a:p>
                  </a:txBody>
                  <a:tcPr marL="9518" marR="9518" marT="9517" marB="0" anchor="ctr">
                    <a:solidFill>
                      <a:schemeClr val="accent4"/>
                    </a:solidFill>
                  </a:tcPr>
                </a:tc>
                <a:tc>
                  <a:txBody>
                    <a:bodyPr vert="horz" wrap="square"/>
                    <a:lstStyle/>
                    <a:p>
                      <a:pPr algn="ctr" fontAlgn="ctr"/>
                      <a:r>
                        <a:rPr lang="zh-CN" altLang="en-US" sz="1200" b="1" u="none" strike="noStrike">
                          <a:solidFill>
                            <a:schemeClr val="bg1"/>
                          </a:solidFill>
                          <a:effectLst/>
                        </a:rPr>
                        <a:t>年度绩效薪酬</a:t>
                      </a:r>
                      <a:endParaRPr lang="zh-CN" altLang="en-US" sz="1200" b="1" i="0" u="none" strike="noStrike">
                        <a:solidFill>
                          <a:schemeClr val="bg1"/>
                        </a:solidFill>
                        <a:effectLst/>
                        <a:latin typeface="Arial"/>
                      </a:endParaRPr>
                    </a:p>
                  </a:txBody>
                  <a:tcPr marL="9518" marR="9518" marT="9517" marB="0" anchor="ctr">
                    <a:solidFill>
                      <a:schemeClr val="accent4"/>
                    </a:solidFill>
                  </a:tcPr>
                </a:tc>
                <a:tc>
                  <a:txBody>
                    <a:bodyPr vert="horz" wrap="square"/>
                    <a:lstStyle/>
                    <a:p>
                      <a:pPr algn="ctr" fontAlgn="ctr"/>
                      <a:r>
                        <a:rPr lang="zh-HK" altLang="en-US" sz="1200" b="1" u="none" strike="noStrike">
                          <a:solidFill>
                            <a:schemeClr val="bg1"/>
                          </a:solidFill>
                          <a:effectLst/>
                        </a:rPr>
                        <a:t>年度总现金</a:t>
                      </a:r>
                      <a:endParaRPr lang="zh-HK" altLang="en-US" sz="1200" b="1" i="0" u="none" strike="noStrike">
                        <a:solidFill>
                          <a:schemeClr val="bg1"/>
                        </a:solidFill>
                        <a:effectLst/>
                        <a:latin typeface="Arial"/>
                      </a:endParaRPr>
                    </a:p>
                  </a:txBody>
                  <a:tcPr marL="9518" marR="9518" marT="9517" marB="0" anchor="ctr">
                    <a:solidFill>
                      <a:schemeClr val="accent4"/>
                    </a:solidFill>
                  </a:tcPr>
                </a:tc>
              </a:tr>
              <a:tr h="245600">
                <a:tc>
                  <a:txBody>
                    <a:bodyPr vert="horz" wrap="square"/>
                    <a:lstStyle/>
                    <a:p>
                      <a:pPr algn="l" fontAlgn="ctr"/>
                      <a:r>
                        <a:rPr lang="zh-HK" altLang="en-US" sz="1200" b="1" u="none" strike="noStrike">
                          <a:effectLst/>
                        </a:rPr>
                        <a:t> 董事长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r h="245600">
                <a:tc>
                  <a:txBody>
                    <a:bodyPr vert="horz" wrap="square"/>
                    <a:lstStyle/>
                    <a:p>
                      <a:pPr algn="l" fontAlgn="ctr"/>
                      <a:r>
                        <a:rPr lang="zh-HK" altLang="en-US" sz="1200" b="1" u="none" strike="noStrike">
                          <a:effectLst/>
                        </a:rPr>
                        <a:t> 行长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r h="245600">
                <a:tc>
                  <a:txBody>
                    <a:bodyPr vert="horz" wrap="square"/>
                    <a:lstStyle/>
                    <a:p>
                      <a:pPr algn="l" fontAlgn="ctr"/>
                      <a:r>
                        <a:rPr lang="zh-HK" altLang="en-US" sz="1200" b="1" u="none" strike="noStrike">
                          <a:effectLst/>
                        </a:rPr>
                        <a:t> 前线副行长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r h="245600">
                <a:tc>
                  <a:txBody>
                    <a:bodyPr vert="horz" wrap="square"/>
                    <a:lstStyle/>
                    <a:p>
                      <a:pPr algn="l" fontAlgn="ctr"/>
                      <a:r>
                        <a:rPr lang="zh-HK" altLang="en-US" sz="1200" b="1" u="none" strike="noStrike">
                          <a:effectLst/>
                        </a:rPr>
                        <a:t> 后线副行长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r h="245600">
                <a:tc>
                  <a:txBody>
                    <a:bodyPr vert="horz" wrap="square"/>
                    <a:lstStyle/>
                    <a:p>
                      <a:pPr algn="l" fontAlgn="ctr"/>
                      <a:r>
                        <a:rPr lang="zh-HK" altLang="en-US" sz="1200" b="1" u="none" strike="noStrike">
                          <a:effectLst/>
                        </a:rPr>
                        <a:t> 董事会秘书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r h="245600">
                <a:tc>
                  <a:txBody>
                    <a:bodyPr vert="horz" wrap="square"/>
                    <a:lstStyle/>
                    <a:p>
                      <a:pPr algn="l" fontAlgn="ctr"/>
                      <a:r>
                        <a:rPr lang="zh-HK" altLang="en-US" sz="1200" b="1" u="none" strike="noStrike">
                          <a:effectLst/>
                        </a:rPr>
                        <a:t> 监事长 </a:t>
                      </a:r>
                      <a:endParaRPr lang="zh-HK" altLang="en-US" sz="1200" b="1" i="0" u="none" strike="noStrike">
                        <a:solidFill>
                          <a:srgbClr val="000000"/>
                        </a:solidFill>
                        <a:effectLst/>
                        <a:latin typeface="Arial"/>
                      </a:endParaRPr>
                    </a:p>
                  </a:txBody>
                  <a:tcPr marL="9518" marR="9518" marT="9517"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solidFill>
                      <a:schemeClr val="accent1">
                        <a:lumMod val="20000"/>
                        <a:lumOff val="80000"/>
                      </a:schemeClr>
                    </a:solidFill>
                  </a:tcP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c>
                  <a:txBody>
                    <a:bodyPr vert="horz" wrap="square"/>
                    <a:lstStyle/>
                    <a:p>
                      <a:pPr algn="ctr" fontAlgn="ctr"/>
                      <a:endParaRPr lang="en-US" sz="1200" b="0" i="0" u="none" strike="noStrike">
                        <a:solidFill>
                          <a:srgbClr val="000000"/>
                        </a:solidFill>
                        <a:effectLst/>
                        <a:latin typeface="Arial"/>
                      </a:endParaRPr>
                    </a:p>
                  </a:txBody>
                  <a:tcPr marL="9525" marR="9525" marT="9525" marB="0" anchor="ctr"/>
                </a:tc>
              </a:tr>
            </a:tbl>
          </a:graphicData>
        </a:graphic>
      </p:graphicFrame>
    </p:spTree>
    <p:extLst>
      <p:ext uri="{BB962C8B-B14F-4D97-AF65-F5344CB8AC3E}">
        <p14:creationId xmlns:p14="http://schemas.microsoft.com/office/powerpoint/2010/main" val="364074985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Slide Number Placeholder 3"/>
          <p:cNvSpPr>
            <a:spLocks noGrp="1"/>
          </p:cNvSpPr>
          <p:nvPr>
            <p:ph type="sldNum" sz="quarter" idx="10"/>
          </p:nvPr>
        </p:nvSpPr>
        <p:spPr>
          <a:noFill/>
        </p:spPr>
        <p:txBody>
          <a:bodyPr/>
          <a:lstStyle>
            <a:lvl1pPr eaLnBrk="0" hangingPunct="0">
              <a:defRPr>
                <a:solidFill>
                  <a:schemeClr val="tx1"/>
                </a:solidFill>
                <a:latin typeface="Arial" pitchFamily="34" charset="0"/>
                <a:ea typeface="楷体_GB2312" pitchFamily="49" charset="-122"/>
              </a:defRPr>
            </a:lvl1pPr>
            <a:lvl2pPr marL="742950" indent="-285750" eaLnBrk="0" hangingPunct="0">
              <a:defRPr>
                <a:solidFill>
                  <a:schemeClr val="tx1"/>
                </a:solidFill>
                <a:latin typeface="Arial" pitchFamily="34" charset="0"/>
                <a:ea typeface="楷体_GB2312" pitchFamily="49" charset="-122"/>
              </a:defRPr>
            </a:lvl2pPr>
            <a:lvl3pPr marL="1143000" indent="-228600" eaLnBrk="0" hangingPunct="0">
              <a:defRPr>
                <a:solidFill>
                  <a:schemeClr val="tx1"/>
                </a:solidFill>
                <a:latin typeface="Arial" pitchFamily="34" charset="0"/>
                <a:ea typeface="楷体_GB2312" pitchFamily="49" charset="-122"/>
              </a:defRPr>
            </a:lvl3pPr>
            <a:lvl4pPr marL="1600200" indent="-228600" eaLnBrk="0" hangingPunct="0">
              <a:defRPr>
                <a:solidFill>
                  <a:schemeClr val="tx1"/>
                </a:solidFill>
                <a:latin typeface="Arial" pitchFamily="34" charset="0"/>
                <a:ea typeface="楷体_GB2312" pitchFamily="49" charset="-122"/>
              </a:defRPr>
            </a:lvl4pPr>
            <a:lvl5pPr marL="2057400" indent="-228600" eaLnBrk="0" hangingPunct="0">
              <a:defRPr>
                <a:solidFill>
                  <a:schemeClr val="tx1"/>
                </a:solidFill>
                <a:latin typeface="Arial" pitchFamily="34" charset="0"/>
                <a:ea typeface="楷体_GB2312" pitchFamily="49" charset="-122"/>
              </a:defRPr>
            </a:lvl5pPr>
            <a:lvl6pPr marL="2514600" indent="-228600" eaLnBrk="0" fontAlgn="base" hangingPunct="0">
              <a:spcBef>
                <a:spcPct val="0"/>
              </a:spcBef>
              <a:spcAft>
                <a:spcPct val="0"/>
              </a:spcAft>
              <a:defRPr>
                <a:solidFill>
                  <a:schemeClr val="tx1"/>
                </a:solidFill>
                <a:latin typeface="Arial" pitchFamily="34" charset="0"/>
                <a:ea typeface="楷体_GB2312" pitchFamily="49" charset="-122"/>
              </a:defRPr>
            </a:lvl6pPr>
            <a:lvl7pPr marL="2971800" indent="-228600" eaLnBrk="0" fontAlgn="base" hangingPunct="0">
              <a:spcBef>
                <a:spcPct val="0"/>
              </a:spcBef>
              <a:spcAft>
                <a:spcPct val="0"/>
              </a:spcAft>
              <a:defRPr>
                <a:solidFill>
                  <a:schemeClr val="tx1"/>
                </a:solidFill>
                <a:latin typeface="Arial" pitchFamily="34" charset="0"/>
                <a:ea typeface="楷体_GB2312" pitchFamily="49" charset="-122"/>
              </a:defRPr>
            </a:lvl7pPr>
            <a:lvl8pPr marL="3429000" indent="-228600" eaLnBrk="0" fontAlgn="base" hangingPunct="0">
              <a:spcBef>
                <a:spcPct val="0"/>
              </a:spcBef>
              <a:spcAft>
                <a:spcPct val="0"/>
              </a:spcAft>
              <a:defRPr>
                <a:solidFill>
                  <a:schemeClr val="tx1"/>
                </a:solidFill>
                <a:latin typeface="Arial" pitchFamily="34" charset="0"/>
                <a:ea typeface="楷体_GB2312" pitchFamily="49" charset="-122"/>
              </a:defRPr>
            </a:lvl8pPr>
            <a:lvl9pPr marL="3886200" indent="-228600" eaLnBrk="0" fontAlgn="base" hangingPunct="0">
              <a:spcBef>
                <a:spcPct val="0"/>
              </a:spcBef>
              <a:spcAft>
                <a:spcPct val="0"/>
              </a:spcAft>
              <a:defRPr>
                <a:solidFill>
                  <a:schemeClr val="tx1"/>
                </a:solidFill>
                <a:latin typeface="Arial" pitchFamily="34" charset="0"/>
                <a:ea typeface="楷体_GB2312" pitchFamily="49" charset="-122"/>
              </a:defRPr>
            </a:lvl9pPr>
          </a:lstStyle>
          <a:p>
            <a:pPr eaLnBrk="1" hangingPunct="1"/>
            <a:fld id="{0655ACF8-4747-4383-ADE8-D70A786F1107}" type="slidenum">
              <a:rPr lang="en-US" altLang="zh-CN" smtClean="0">
                <a:solidFill>
                  <a:srgbClr val="000000"/>
                </a:solidFill>
              </a:rPr>
              <a:pPr eaLnBrk="1" hangingPunct="1"/>
              <a:t>5</a:t>
            </a:fld>
            <a:endParaRPr lang="en-US" altLang="zh-CN" smtClean="0">
              <a:solidFill>
                <a:srgbClr val="000000"/>
              </a:solidFill>
            </a:endParaRPr>
          </a:p>
        </p:txBody>
      </p:sp>
      <p:sp>
        <p:nvSpPr>
          <p:cNvPr id="24579" name="Rectangle 2"/>
          <p:cNvSpPr>
            <a:spLocks noGrp="1" noChangeArrowheads="1"/>
          </p:cNvSpPr>
          <p:nvPr>
            <p:ph type="title"/>
          </p:nvPr>
        </p:nvSpPr>
        <p:spPr/>
        <p:txBody>
          <a:bodyPr/>
          <a:lstStyle/>
          <a:p>
            <a:pPr eaLnBrk="1" hangingPunct="1"/>
            <a:r>
              <a:rPr lang="zh-CN" altLang="en-US" smtClean="0"/>
              <a:t>年度绩效薪酬的浮动方式</a:t>
            </a:r>
            <a:br>
              <a:rPr lang="zh-CN" altLang="en-US" smtClean="0"/>
            </a:br>
            <a:r>
              <a:rPr lang="en-US" altLang="zh-CN" smtClean="0"/>
              <a:t>——</a:t>
            </a:r>
            <a:r>
              <a:rPr lang="zh-CN" altLang="en-US" smtClean="0"/>
              <a:t>步骤一：依据广发行业绩初步核算</a:t>
            </a:r>
          </a:p>
        </p:txBody>
      </p:sp>
      <p:sp>
        <p:nvSpPr>
          <p:cNvPr id="24580" name="Rectangle 3"/>
          <p:cNvSpPr>
            <a:spLocks noGrp="1" noChangeArrowheads="1"/>
          </p:cNvSpPr>
          <p:nvPr>
            <p:ph type="body" idx="4294967295"/>
          </p:nvPr>
        </p:nvSpPr>
        <p:spPr>
          <a:xfrm>
            <a:off x="385763" y="1428750"/>
            <a:ext cx="8375650" cy="4511675"/>
          </a:xfrm>
        </p:spPr>
        <p:txBody>
          <a:bodyPr/>
          <a:lstStyle/>
          <a:p>
            <a:pPr eaLnBrk="1" hangingPunct="1">
              <a:spcBef>
                <a:spcPts val="300"/>
              </a:spcBef>
              <a:spcAft>
                <a:spcPts val="100"/>
              </a:spcAft>
            </a:pPr>
            <a:r>
              <a:rPr lang="zh-CN" altLang="en-US" sz="1200" smtClean="0"/>
              <a:t>高管的年度绩效薪酬需要根据年度实际业绩进行核算。</a:t>
            </a:r>
          </a:p>
          <a:p>
            <a:pPr eaLnBrk="1" hangingPunct="1">
              <a:spcBef>
                <a:spcPts val="300"/>
              </a:spcBef>
              <a:spcAft>
                <a:spcPts val="100"/>
              </a:spcAft>
            </a:pPr>
            <a:r>
              <a:rPr lang="zh-CN" altLang="en-US" sz="1200" smtClean="0"/>
              <a:t>高管的业绩包括公司业绩和个人分管领域业绩两个方面，两方面所占比重因岗位职责不同而存在差异。</a:t>
            </a:r>
          </a:p>
          <a:p>
            <a:pPr lvl="1" eaLnBrk="1" hangingPunct="1">
              <a:spcBef>
                <a:spcPts val="300"/>
              </a:spcBef>
              <a:spcAft>
                <a:spcPts val="100"/>
              </a:spcAft>
            </a:pPr>
            <a:r>
              <a:rPr lang="zh-CN" altLang="en-US" sz="1200" smtClean="0"/>
              <a:t>公司业绩方面，建议：</a:t>
            </a:r>
            <a:endParaRPr lang="en-US" altLang="zh-CN" sz="1200" smtClean="0"/>
          </a:p>
          <a:p>
            <a:pPr lvl="2" eaLnBrk="1" hangingPunct="1">
              <a:spcBef>
                <a:spcPts val="300"/>
              </a:spcBef>
              <a:spcAft>
                <a:spcPts val="100"/>
              </a:spcAft>
            </a:pPr>
            <a:r>
              <a:rPr lang="zh-CN" altLang="en-US" sz="1200" smtClean="0"/>
              <a:t>从监管以及市场发展的要求出发，采用</a:t>
            </a:r>
            <a:r>
              <a:rPr lang="zh-CN" altLang="en-US" sz="1200" b="1" smtClean="0">
                <a:solidFill>
                  <a:schemeClr val="accent2"/>
                </a:solidFill>
              </a:rPr>
              <a:t>净利润增长率</a:t>
            </a:r>
            <a:r>
              <a:rPr lang="zh-CN" altLang="en-US" sz="1200" smtClean="0"/>
              <a:t>、</a:t>
            </a:r>
            <a:r>
              <a:rPr lang="zh-CN" altLang="en-US" sz="1200" b="1" smtClean="0">
                <a:solidFill>
                  <a:schemeClr val="accent2"/>
                </a:solidFill>
              </a:rPr>
              <a:t>净资产收益率</a:t>
            </a:r>
            <a:r>
              <a:rPr lang="zh-CN" altLang="en-US" sz="1200" smtClean="0"/>
              <a:t>、</a:t>
            </a:r>
            <a:r>
              <a:rPr lang="zh-CN" altLang="en-US" sz="1200" b="1" smtClean="0">
                <a:solidFill>
                  <a:schemeClr val="accent2"/>
                </a:solidFill>
              </a:rPr>
              <a:t>总资产</a:t>
            </a:r>
            <a:r>
              <a:rPr lang="zh-CN" altLang="en-US" sz="1200" smtClean="0"/>
              <a:t>、</a:t>
            </a:r>
            <a:r>
              <a:rPr lang="zh-CN" altLang="en-US" sz="1200" b="1" smtClean="0">
                <a:solidFill>
                  <a:schemeClr val="accent2"/>
                </a:solidFill>
              </a:rPr>
              <a:t>中间业务收入占比</a:t>
            </a:r>
            <a:r>
              <a:rPr lang="zh-CN" altLang="en-US" sz="1200" smtClean="0"/>
              <a:t>作为核心业绩指标</a:t>
            </a:r>
            <a:endParaRPr lang="en-US" altLang="zh-CN" sz="1200" smtClean="0"/>
          </a:p>
          <a:p>
            <a:pPr lvl="2" eaLnBrk="1" hangingPunct="1">
              <a:spcBef>
                <a:spcPts val="300"/>
              </a:spcBef>
              <a:spcAft>
                <a:spcPts val="100"/>
              </a:spcAft>
            </a:pPr>
            <a:r>
              <a:rPr lang="zh-CN" altLang="en-US" sz="1200" smtClean="0"/>
              <a:t>为满足银监会</a:t>
            </a:r>
            <a:r>
              <a:rPr lang="en-US" altLang="zh-CN" sz="1200" smtClean="0"/>
              <a:t>2012</a:t>
            </a:r>
            <a:r>
              <a:rPr lang="zh-CN" altLang="en-US" sz="1200" smtClean="0"/>
              <a:t>年发布的</a:t>
            </a:r>
            <a:r>
              <a:rPr lang="en-US" altLang="zh-CN" sz="1200" smtClean="0"/>
              <a:t>《</a:t>
            </a:r>
            <a:r>
              <a:rPr lang="zh-CN" altLang="en-US" sz="1200" smtClean="0"/>
              <a:t>银行业金融机构绩效考评监管指引</a:t>
            </a:r>
            <a:r>
              <a:rPr lang="en-US" altLang="zh-CN" sz="1200" smtClean="0"/>
              <a:t>》</a:t>
            </a:r>
            <a:r>
              <a:rPr lang="zh-CN" altLang="en-US" sz="1200" smtClean="0"/>
              <a:t>的要求，需在业绩指标基础上增加合规经营类、风险管理类、发展转型类及社会责任类指标</a:t>
            </a:r>
          </a:p>
          <a:p>
            <a:pPr lvl="1" eaLnBrk="1" hangingPunct="1">
              <a:spcBef>
                <a:spcPts val="300"/>
              </a:spcBef>
              <a:spcAft>
                <a:spcPts val="100"/>
              </a:spcAft>
            </a:pPr>
            <a:r>
              <a:rPr lang="zh-CN" altLang="en-US" sz="1200" smtClean="0"/>
              <a:t>个人分管领域方面，建议结合定量指标和定性指标，以</a:t>
            </a:r>
            <a:r>
              <a:rPr lang="zh-CN" altLang="en-US" sz="1200" b="1" smtClean="0">
                <a:solidFill>
                  <a:schemeClr val="accent2"/>
                </a:solidFill>
              </a:rPr>
              <a:t>考核得分</a:t>
            </a:r>
            <a:r>
              <a:rPr lang="zh-CN" altLang="en-US" sz="1200" smtClean="0"/>
              <a:t>的方式体现个人年度绩效</a:t>
            </a:r>
          </a:p>
        </p:txBody>
      </p:sp>
      <p:grpSp>
        <p:nvGrpSpPr>
          <p:cNvPr id="24581" name="Group 38"/>
          <p:cNvGrpSpPr/>
          <p:nvPr/>
        </p:nvGrpSpPr>
        <p:grpSpPr>
          <a:xfrm>
            <a:off x="457200" y="3145204"/>
            <a:ext cx="7010383" cy="3255596"/>
            <a:chOff x="144" y="1616"/>
            <a:chExt cx="4560" cy="2496"/>
          </a:xfrm>
        </p:grpSpPr>
        <p:pic>
          <p:nvPicPr>
            <p:cNvPr id="24584" name="Picture 37"/>
            <p:cNvPicPr>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36" y="2896"/>
              <a:ext cx="1825" cy="1171"/>
            </a:xfrm>
            <a:prstGeom prst="rect">
              <a:avLst/>
            </a:prstGeom>
            <a:noFill/>
            <a:ln w="12700">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85" name="Picture 3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6" y="1632"/>
              <a:ext cx="1825" cy="1168"/>
            </a:xfrm>
            <a:prstGeom prst="rect">
              <a:avLst/>
            </a:prstGeom>
            <a:noFill/>
            <a:ln w="12700">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86"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4" y="2024"/>
              <a:ext cx="2400" cy="1478"/>
            </a:xfrm>
            <a:prstGeom prst="rect">
              <a:avLst/>
            </a:prstGeom>
            <a:noFill/>
            <a:ln w="12700">
              <a:solidFill>
                <a:srgbClr val="C0C0C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587" name="Line 7"/>
            <p:cNvSpPr>
              <a:spLocks noChangeShapeType="1"/>
            </p:cNvSpPr>
            <p:nvPr/>
          </p:nvSpPr>
          <p:spPr bwMode="auto">
            <a:xfrm flipH="1" flipV="1">
              <a:off x="3824" y="2352"/>
              <a:ext cx="0" cy="24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88" name="Line 8"/>
            <p:cNvSpPr>
              <a:spLocks noChangeShapeType="1"/>
            </p:cNvSpPr>
            <p:nvPr/>
          </p:nvSpPr>
          <p:spPr bwMode="auto">
            <a:xfrm flipH="1" flipV="1">
              <a:off x="4032" y="2112"/>
              <a:ext cx="0" cy="481"/>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89" name="Line 9"/>
            <p:cNvSpPr>
              <a:spLocks noChangeShapeType="1"/>
            </p:cNvSpPr>
            <p:nvPr/>
          </p:nvSpPr>
          <p:spPr bwMode="auto">
            <a:xfrm flipH="1" flipV="1">
              <a:off x="4344" y="1873"/>
              <a:ext cx="0" cy="72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90" name="Line 10"/>
            <p:cNvSpPr>
              <a:spLocks noChangeShapeType="1"/>
            </p:cNvSpPr>
            <p:nvPr/>
          </p:nvSpPr>
          <p:spPr bwMode="auto">
            <a:xfrm flipV="1">
              <a:off x="3004" y="2352"/>
              <a:ext cx="835"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91" name="Line 11"/>
            <p:cNvSpPr>
              <a:spLocks noChangeShapeType="1"/>
            </p:cNvSpPr>
            <p:nvPr/>
          </p:nvSpPr>
          <p:spPr bwMode="auto">
            <a:xfrm flipV="1">
              <a:off x="3004" y="2104"/>
              <a:ext cx="1027"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92" name="Line 12"/>
            <p:cNvSpPr>
              <a:spLocks noChangeShapeType="1"/>
            </p:cNvSpPr>
            <p:nvPr/>
          </p:nvSpPr>
          <p:spPr bwMode="auto">
            <a:xfrm flipV="1">
              <a:off x="3004" y="1855"/>
              <a:ext cx="1316"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593" name="Text Box 13"/>
            <p:cNvSpPr txBox="1">
              <a:spLocks noChangeArrowheads="1"/>
            </p:cNvSpPr>
            <p:nvPr/>
          </p:nvSpPr>
          <p:spPr bwMode="auto">
            <a:xfrm>
              <a:off x="3607" y="2451"/>
              <a:ext cx="199"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门槛业绩</a:t>
              </a:r>
            </a:p>
            <a:p>
              <a:pPr algn="ctr" eaLnBrk="1" hangingPunct="1">
                <a:defRPr/>
              </a:pPr>
              <a:r>
                <a:rPr lang="en-US" altLang="zh-CN" sz="600" smtClean="0">
                  <a:latin typeface="+mn-lt"/>
                  <a:ea typeface="+mn-ea"/>
                </a:rPr>
                <a:t>80%</a:t>
              </a:r>
            </a:p>
          </p:txBody>
        </p:sp>
        <p:sp>
          <p:nvSpPr>
            <p:cNvPr id="24594" name="Text Box 14"/>
            <p:cNvSpPr txBox="1">
              <a:spLocks noChangeArrowheads="1"/>
            </p:cNvSpPr>
            <p:nvPr/>
          </p:nvSpPr>
          <p:spPr bwMode="auto">
            <a:xfrm>
              <a:off x="2980" y="2284"/>
              <a:ext cx="529"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门槛支付比率：</a:t>
              </a:r>
              <a:r>
                <a:rPr lang="en-US" altLang="zh-CN" sz="600" smtClean="0">
                  <a:latin typeface="+mn-lt"/>
                  <a:ea typeface="+mn-ea"/>
                </a:rPr>
                <a:t>50%</a:t>
              </a:r>
            </a:p>
          </p:txBody>
        </p:sp>
        <p:sp>
          <p:nvSpPr>
            <p:cNvPr id="24595" name="Text Box 15"/>
            <p:cNvSpPr txBox="1">
              <a:spLocks noChangeArrowheads="1"/>
            </p:cNvSpPr>
            <p:nvPr/>
          </p:nvSpPr>
          <p:spPr bwMode="auto">
            <a:xfrm>
              <a:off x="2992" y="2108"/>
              <a:ext cx="528"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目标支付比率：</a:t>
              </a:r>
              <a:r>
                <a:rPr lang="en-US" altLang="zh-CN" sz="600" smtClean="0">
                  <a:latin typeface="+mn-lt"/>
                  <a:ea typeface="+mn-ea"/>
                </a:rPr>
                <a:t>100%</a:t>
              </a:r>
            </a:p>
          </p:txBody>
        </p:sp>
        <p:sp>
          <p:nvSpPr>
            <p:cNvPr id="24596" name="Text Box 16"/>
            <p:cNvSpPr txBox="1">
              <a:spLocks noChangeArrowheads="1"/>
            </p:cNvSpPr>
            <p:nvPr/>
          </p:nvSpPr>
          <p:spPr bwMode="auto">
            <a:xfrm>
              <a:off x="2988" y="1873"/>
              <a:ext cx="529"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最高支付比率：</a:t>
              </a:r>
              <a:r>
                <a:rPr lang="en-US" altLang="zh-CN" sz="600" smtClean="0">
                  <a:latin typeface="+mn-lt"/>
                  <a:ea typeface="+mn-ea"/>
                </a:rPr>
                <a:t>150%</a:t>
              </a:r>
            </a:p>
          </p:txBody>
        </p:sp>
        <p:sp>
          <p:nvSpPr>
            <p:cNvPr id="24597" name="Text Box 17"/>
            <p:cNvSpPr txBox="1">
              <a:spLocks noChangeArrowheads="1"/>
            </p:cNvSpPr>
            <p:nvPr/>
          </p:nvSpPr>
          <p:spPr bwMode="auto">
            <a:xfrm>
              <a:off x="3932" y="2448"/>
              <a:ext cx="200"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目标业绩</a:t>
              </a:r>
            </a:p>
            <a:p>
              <a:pPr algn="ctr" eaLnBrk="1" hangingPunct="1">
                <a:defRPr/>
              </a:pPr>
              <a:r>
                <a:rPr lang="en-US" altLang="zh-CN" sz="600" smtClean="0">
                  <a:latin typeface="+mn-lt"/>
                  <a:ea typeface="+mn-ea"/>
                </a:rPr>
                <a:t>100%</a:t>
              </a:r>
            </a:p>
          </p:txBody>
        </p:sp>
        <p:sp>
          <p:nvSpPr>
            <p:cNvPr id="24598" name="Text Box 18"/>
            <p:cNvSpPr txBox="1">
              <a:spLocks noChangeArrowheads="1"/>
            </p:cNvSpPr>
            <p:nvPr/>
          </p:nvSpPr>
          <p:spPr bwMode="auto">
            <a:xfrm>
              <a:off x="4243" y="2448"/>
              <a:ext cx="199"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挑战业绩</a:t>
              </a:r>
            </a:p>
            <a:p>
              <a:pPr algn="ctr" eaLnBrk="1" hangingPunct="1">
                <a:defRPr/>
              </a:pPr>
              <a:r>
                <a:rPr lang="en-US" altLang="zh-CN" sz="600" smtClean="0">
                  <a:latin typeface="+mn-lt"/>
                  <a:ea typeface="+mn-ea"/>
                </a:rPr>
                <a:t>130%</a:t>
              </a:r>
            </a:p>
          </p:txBody>
        </p:sp>
        <p:sp>
          <p:nvSpPr>
            <p:cNvPr id="24599" name="Line 21"/>
            <p:cNvSpPr>
              <a:spLocks noChangeShapeType="1"/>
            </p:cNvSpPr>
            <p:nvPr/>
          </p:nvSpPr>
          <p:spPr bwMode="auto">
            <a:xfrm flipH="1" flipV="1">
              <a:off x="3731" y="3600"/>
              <a:ext cx="0" cy="276"/>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0" name="Line 22"/>
            <p:cNvSpPr>
              <a:spLocks noChangeShapeType="1"/>
            </p:cNvSpPr>
            <p:nvPr/>
          </p:nvSpPr>
          <p:spPr bwMode="auto">
            <a:xfrm flipH="1" flipV="1">
              <a:off x="3980" y="3360"/>
              <a:ext cx="0" cy="517"/>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1" name="Line 23"/>
            <p:cNvSpPr>
              <a:spLocks noChangeShapeType="1"/>
            </p:cNvSpPr>
            <p:nvPr/>
          </p:nvSpPr>
          <p:spPr bwMode="auto">
            <a:xfrm flipH="1" flipV="1">
              <a:off x="4224" y="3121"/>
              <a:ext cx="0" cy="756"/>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2" name="Line 24"/>
            <p:cNvSpPr>
              <a:spLocks noChangeShapeType="1"/>
            </p:cNvSpPr>
            <p:nvPr/>
          </p:nvSpPr>
          <p:spPr bwMode="auto">
            <a:xfrm flipV="1">
              <a:off x="2990" y="3615"/>
              <a:ext cx="745"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3" name="Line 25"/>
            <p:cNvSpPr>
              <a:spLocks noChangeShapeType="1"/>
            </p:cNvSpPr>
            <p:nvPr/>
          </p:nvSpPr>
          <p:spPr bwMode="auto">
            <a:xfrm flipV="1">
              <a:off x="2996" y="3356"/>
              <a:ext cx="988"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4" name="Line 26"/>
            <p:cNvSpPr>
              <a:spLocks noChangeShapeType="1"/>
            </p:cNvSpPr>
            <p:nvPr/>
          </p:nvSpPr>
          <p:spPr bwMode="auto">
            <a:xfrm flipV="1">
              <a:off x="2996" y="3099"/>
              <a:ext cx="1228" cy="0"/>
            </a:xfrm>
            <a:prstGeom prst="line">
              <a:avLst/>
            </a:prstGeom>
            <a:noFill/>
            <a:ln w="12700">
              <a:solidFill>
                <a:srgbClr val="FFBC89"/>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05" name="Text Box 27"/>
            <p:cNvSpPr txBox="1">
              <a:spLocks noChangeArrowheads="1"/>
            </p:cNvSpPr>
            <p:nvPr/>
          </p:nvSpPr>
          <p:spPr bwMode="auto">
            <a:xfrm>
              <a:off x="3636" y="3724"/>
              <a:ext cx="199"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门槛得分</a:t>
              </a:r>
              <a:endParaRPr lang="en-US" altLang="zh-CN" sz="600" smtClean="0">
                <a:latin typeface="+mn-lt"/>
                <a:ea typeface="+mn-ea"/>
              </a:endParaRPr>
            </a:p>
            <a:p>
              <a:pPr algn="ctr" eaLnBrk="1" hangingPunct="1">
                <a:defRPr/>
              </a:pPr>
              <a:r>
                <a:rPr lang="en-US" altLang="zh-CN" sz="600" smtClean="0">
                  <a:latin typeface="+mn-lt"/>
                  <a:ea typeface="+mn-ea"/>
                </a:rPr>
                <a:t>60</a:t>
              </a:r>
            </a:p>
          </p:txBody>
        </p:sp>
        <p:sp>
          <p:nvSpPr>
            <p:cNvPr id="24606" name="Text Box 28"/>
            <p:cNvSpPr txBox="1">
              <a:spLocks noChangeArrowheads="1"/>
            </p:cNvSpPr>
            <p:nvPr/>
          </p:nvSpPr>
          <p:spPr bwMode="auto">
            <a:xfrm>
              <a:off x="2996" y="3542"/>
              <a:ext cx="528"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门槛支付比率：</a:t>
              </a:r>
              <a:r>
                <a:rPr lang="en-US" altLang="zh-CN" sz="600" smtClean="0">
                  <a:latin typeface="+mn-lt"/>
                  <a:ea typeface="+mn-ea"/>
                </a:rPr>
                <a:t>50%</a:t>
              </a:r>
            </a:p>
          </p:txBody>
        </p:sp>
        <p:sp>
          <p:nvSpPr>
            <p:cNvPr id="24607" name="Text Box 29"/>
            <p:cNvSpPr txBox="1">
              <a:spLocks noChangeArrowheads="1"/>
            </p:cNvSpPr>
            <p:nvPr/>
          </p:nvSpPr>
          <p:spPr bwMode="auto">
            <a:xfrm>
              <a:off x="3008" y="3381"/>
              <a:ext cx="528"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目标支付比率：</a:t>
              </a:r>
              <a:r>
                <a:rPr lang="en-US" altLang="zh-CN" sz="600" smtClean="0">
                  <a:latin typeface="+mn-lt"/>
                  <a:ea typeface="+mn-ea"/>
                </a:rPr>
                <a:t>100%</a:t>
              </a:r>
            </a:p>
          </p:txBody>
        </p:sp>
        <p:sp>
          <p:nvSpPr>
            <p:cNvPr id="24608" name="Text Box 30"/>
            <p:cNvSpPr txBox="1">
              <a:spLocks noChangeArrowheads="1"/>
            </p:cNvSpPr>
            <p:nvPr/>
          </p:nvSpPr>
          <p:spPr bwMode="auto">
            <a:xfrm>
              <a:off x="3004" y="3116"/>
              <a:ext cx="528" cy="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最高支付比率：</a:t>
              </a:r>
              <a:r>
                <a:rPr lang="en-US" altLang="zh-CN" sz="600" smtClean="0">
                  <a:latin typeface="+mn-lt"/>
                  <a:ea typeface="+mn-ea"/>
                </a:rPr>
                <a:t>150%</a:t>
              </a:r>
            </a:p>
          </p:txBody>
        </p:sp>
        <p:sp>
          <p:nvSpPr>
            <p:cNvPr id="24609" name="Text Box 31"/>
            <p:cNvSpPr txBox="1">
              <a:spLocks noChangeArrowheads="1"/>
            </p:cNvSpPr>
            <p:nvPr/>
          </p:nvSpPr>
          <p:spPr bwMode="auto">
            <a:xfrm>
              <a:off x="3884" y="3720"/>
              <a:ext cx="200"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目标得分</a:t>
              </a:r>
            </a:p>
            <a:p>
              <a:pPr algn="ctr" eaLnBrk="1" hangingPunct="1">
                <a:defRPr/>
              </a:pPr>
              <a:r>
                <a:rPr lang="en-US" altLang="zh-CN" sz="600" smtClean="0">
                  <a:latin typeface="+mn-lt"/>
                  <a:ea typeface="+mn-ea"/>
                </a:rPr>
                <a:t>80</a:t>
              </a:r>
            </a:p>
          </p:txBody>
        </p:sp>
        <p:sp>
          <p:nvSpPr>
            <p:cNvPr id="24610" name="Text Box 32"/>
            <p:cNvSpPr txBox="1">
              <a:spLocks noChangeArrowheads="1"/>
            </p:cNvSpPr>
            <p:nvPr/>
          </p:nvSpPr>
          <p:spPr bwMode="auto">
            <a:xfrm>
              <a:off x="4128" y="3720"/>
              <a:ext cx="200" cy="134"/>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defRPr/>
              </a:pPr>
              <a:r>
                <a:rPr lang="zh-CN" altLang="en-US" sz="600" smtClean="0">
                  <a:latin typeface="+mn-lt"/>
                  <a:ea typeface="+mn-ea"/>
                </a:rPr>
                <a:t>最高得分</a:t>
              </a:r>
            </a:p>
            <a:p>
              <a:pPr algn="ctr" eaLnBrk="1" hangingPunct="1">
                <a:defRPr/>
              </a:pPr>
              <a:r>
                <a:rPr lang="en-US" altLang="zh-CN" sz="600" smtClean="0">
                  <a:latin typeface="+mn-lt"/>
                  <a:ea typeface="+mn-ea"/>
                </a:rPr>
                <a:t>100</a:t>
              </a:r>
            </a:p>
          </p:txBody>
        </p:sp>
        <p:sp>
          <p:nvSpPr>
            <p:cNvPr id="24611" name="AutoShape 33"/>
            <p:cNvSpPr/>
            <p:nvPr/>
          </p:nvSpPr>
          <p:spPr bwMode="auto">
            <a:xfrm>
              <a:off x="2592" y="1616"/>
              <a:ext cx="96" cy="2496"/>
            </a:xfrm>
            <a:prstGeom prst="leftBrace">
              <a:avLst>
                <a:gd name="adj1" fmla="val 216667"/>
                <a:gd name="adj2" fmla="val 50000"/>
              </a:avLst>
            </a:prstGeom>
            <a:noFill/>
            <a:ln w="12700">
              <a:solidFill>
                <a:schemeClr val="folHlink"/>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sp>
          <p:nvSpPr>
            <p:cNvPr id="24612" name="AutoShape 34"/>
            <p:cNvSpPr/>
            <p:nvPr/>
          </p:nvSpPr>
          <p:spPr bwMode="auto">
            <a:xfrm rot="10800000">
              <a:off x="4608" y="1616"/>
              <a:ext cx="96" cy="2496"/>
            </a:xfrm>
            <a:prstGeom prst="leftBrace">
              <a:avLst>
                <a:gd name="adj1" fmla="val 216667"/>
                <a:gd name="adj2" fmla="val 50000"/>
              </a:avLst>
            </a:prstGeom>
            <a:noFill/>
            <a:ln w="12700">
              <a:solidFill>
                <a:schemeClr val="folHlink"/>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atin typeface="+mn-lt"/>
                <a:ea typeface="+mn-ea"/>
              </a:endParaRPr>
            </a:p>
          </p:txBody>
        </p:sp>
      </p:grpSp>
      <p:sp>
        <p:nvSpPr>
          <p:cNvPr id="24582" name="Rectangle 35"/>
          <p:cNvSpPr>
            <a:spLocks noChangeArrowheads="1"/>
          </p:cNvSpPr>
          <p:nvPr/>
        </p:nvSpPr>
        <p:spPr bwMode="auto">
          <a:xfrm>
            <a:off x="7620000" y="4038600"/>
            <a:ext cx="1219200" cy="1219200"/>
          </a:xfrm>
          <a:prstGeom prst="rect">
            <a:avLst/>
          </a:prstGeom>
          <a:solidFill>
            <a:srgbClr val="FFBC8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t>依据广发行自身业绩初步核算的高管个人年度绩效薪酬</a:t>
            </a:r>
          </a:p>
        </p:txBody>
      </p:sp>
      <p:sp>
        <p:nvSpPr>
          <p:cNvPr id="24583" name="Text Box 39"/>
          <p:cNvSpPr txBox="1">
            <a:spLocks noChangeArrowheads="1"/>
          </p:cNvSpPr>
          <p:nvPr/>
        </p:nvSpPr>
        <p:spPr bwMode="auto">
          <a:xfrm>
            <a:off x="76200" y="6324600"/>
            <a:ext cx="8991600" cy="457200"/>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200">
                <a:solidFill>
                  <a:schemeClr val="bg1"/>
                </a:solidFill>
              </a:rPr>
              <a:t>   依据广发行自身业绩初步核算的高管个人年度绩效薪酬</a:t>
            </a:r>
          </a:p>
          <a:p>
            <a:pPr eaLnBrk="1" hangingPunct="1"/>
            <a:r>
              <a:rPr lang="en-US" altLang="zh-CN" sz="1200">
                <a:solidFill>
                  <a:schemeClr val="bg1"/>
                </a:solidFill>
              </a:rPr>
              <a:t>=</a:t>
            </a:r>
            <a:r>
              <a:rPr lang="zh-CN" altLang="en-US" sz="1200">
                <a:solidFill>
                  <a:schemeClr val="bg1"/>
                </a:solidFill>
              </a:rPr>
              <a:t>高管目标奖金*</a:t>
            </a:r>
            <a:r>
              <a:rPr lang="en-US" altLang="zh-CN" sz="1200">
                <a:solidFill>
                  <a:schemeClr val="bg1"/>
                </a:solidFill>
              </a:rPr>
              <a:t>[</a:t>
            </a:r>
            <a:r>
              <a:rPr lang="zh-CN" altLang="en-US" sz="1200">
                <a:solidFill>
                  <a:schemeClr val="bg1"/>
                </a:solidFill>
              </a:rPr>
              <a:t>公司业绩权重*∑</a:t>
            </a:r>
            <a:r>
              <a:rPr lang="en-US" altLang="zh-CN" sz="1200">
                <a:solidFill>
                  <a:schemeClr val="bg1"/>
                </a:solidFill>
              </a:rPr>
              <a:t>(</a:t>
            </a:r>
            <a:r>
              <a:rPr lang="zh-CN" altLang="en-US" sz="1200">
                <a:solidFill>
                  <a:schemeClr val="bg1"/>
                </a:solidFill>
              </a:rPr>
              <a:t>公司指标</a:t>
            </a:r>
            <a:r>
              <a:rPr lang="en-US" altLang="zh-CN" sz="1200" err="1">
                <a:solidFill>
                  <a:schemeClr val="bg1"/>
                </a:solidFill>
              </a:rPr>
              <a:t>i</a:t>
            </a:r>
            <a:r>
              <a:rPr lang="zh-CN" altLang="en-US" sz="1200">
                <a:solidFill>
                  <a:schemeClr val="bg1"/>
                </a:solidFill>
              </a:rPr>
              <a:t>确定的支付比例*公司指标</a:t>
            </a:r>
            <a:r>
              <a:rPr lang="en-US" altLang="zh-CN" sz="1200" err="1">
                <a:solidFill>
                  <a:schemeClr val="bg1"/>
                </a:solidFill>
              </a:rPr>
              <a:t>i</a:t>
            </a:r>
            <a:r>
              <a:rPr lang="zh-CN" altLang="en-US" sz="1200">
                <a:solidFill>
                  <a:schemeClr val="bg1"/>
                </a:solidFill>
              </a:rPr>
              <a:t>权重</a:t>
            </a:r>
            <a:r>
              <a:rPr lang="en-US" altLang="zh-CN" sz="1200">
                <a:solidFill>
                  <a:schemeClr val="bg1"/>
                </a:solidFill>
              </a:rPr>
              <a:t>)+</a:t>
            </a:r>
            <a:r>
              <a:rPr lang="zh-CN" altLang="en-US" sz="1200">
                <a:solidFill>
                  <a:schemeClr val="bg1"/>
                </a:solidFill>
              </a:rPr>
              <a:t>个人业绩权重*个人业绩确定的支付比例</a:t>
            </a:r>
            <a:r>
              <a:rPr lang="en-US" altLang="zh-CN" sz="1200">
                <a:solidFill>
                  <a:schemeClr val="bg1"/>
                </a:solidFill>
              </a:rPr>
              <a:t>]</a:t>
            </a:r>
          </a:p>
        </p:txBody>
      </p:sp>
    </p:spTree>
    <p:extLst>
      <p:ext uri="{BB962C8B-B14F-4D97-AF65-F5344CB8AC3E}">
        <p14:creationId xmlns:p14="http://schemas.microsoft.com/office/powerpoint/2010/main" val="1820062655"/>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Slide Number Placeholder 3"/>
          <p:cNvSpPr>
            <a:spLocks noGrp="1"/>
          </p:cNvSpPr>
          <p:nvPr>
            <p:ph type="sldNum" sz="quarter" idx="10"/>
          </p:nvPr>
        </p:nvSpPr>
        <p:spPr>
          <a:noFill/>
        </p:spPr>
        <p:txBody>
          <a:bodyPr/>
          <a:lstStyle>
            <a:lvl1pPr eaLnBrk="0" hangingPunct="0">
              <a:defRPr>
                <a:solidFill>
                  <a:schemeClr val="tx1"/>
                </a:solidFill>
                <a:latin typeface="Arial" pitchFamily="34" charset="0"/>
                <a:ea typeface="楷体_GB2312" pitchFamily="49" charset="-122"/>
              </a:defRPr>
            </a:lvl1pPr>
            <a:lvl2pPr marL="742950" indent="-285750" eaLnBrk="0" hangingPunct="0">
              <a:defRPr>
                <a:solidFill>
                  <a:schemeClr val="tx1"/>
                </a:solidFill>
                <a:latin typeface="Arial" pitchFamily="34" charset="0"/>
                <a:ea typeface="楷体_GB2312" pitchFamily="49" charset="-122"/>
              </a:defRPr>
            </a:lvl2pPr>
            <a:lvl3pPr marL="1143000" indent="-228600" eaLnBrk="0" hangingPunct="0">
              <a:defRPr>
                <a:solidFill>
                  <a:schemeClr val="tx1"/>
                </a:solidFill>
                <a:latin typeface="Arial" pitchFamily="34" charset="0"/>
                <a:ea typeface="楷体_GB2312" pitchFamily="49" charset="-122"/>
              </a:defRPr>
            </a:lvl3pPr>
            <a:lvl4pPr marL="1600200" indent="-228600" eaLnBrk="0" hangingPunct="0">
              <a:defRPr>
                <a:solidFill>
                  <a:schemeClr val="tx1"/>
                </a:solidFill>
                <a:latin typeface="Arial" pitchFamily="34" charset="0"/>
                <a:ea typeface="楷体_GB2312" pitchFamily="49" charset="-122"/>
              </a:defRPr>
            </a:lvl4pPr>
            <a:lvl5pPr marL="2057400" indent="-228600" eaLnBrk="0" hangingPunct="0">
              <a:defRPr>
                <a:solidFill>
                  <a:schemeClr val="tx1"/>
                </a:solidFill>
                <a:latin typeface="Arial" pitchFamily="34" charset="0"/>
                <a:ea typeface="楷体_GB2312" pitchFamily="49" charset="-122"/>
              </a:defRPr>
            </a:lvl5pPr>
            <a:lvl6pPr marL="2514600" indent="-228600" eaLnBrk="0" fontAlgn="base" hangingPunct="0">
              <a:spcBef>
                <a:spcPct val="0"/>
              </a:spcBef>
              <a:spcAft>
                <a:spcPct val="0"/>
              </a:spcAft>
              <a:defRPr>
                <a:solidFill>
                  <a:schemeClr val="tx1"/>
                </a:solidFill>
                <a:latin typeface="Arial" pitchFamily="34" charset="0"/>
                <a:ea typeface="楷体_GB2312" pitchFamily="49" charset="-122"/>
              </a:defRPr>
            </a:lvl6pPr>
            <a:lvl7pPr marL="2971800" indent="-228600" eaLnBrk="0" fontAlgn="base" hangingPunct="0">
              <a:spcBef>
                <a:spcPct val="0"/>
              </a:spcBef>
              <a:spcAft>
                <a:spcPct val="0"/>
              </a:spcAft>
              <a:defRPr>
                <a:solidFill>
                  <a:schemeClr val="tx1"/>
                </a:solidFill>
                <a:latin typeface="Arial" pitchFamily="34" charset="0"/>
                <a:ea typeface="楷体_GB2312" pitchFamily="49" charset="-122"/>
              </a:defRPr>
            </a:lvl7pPr>
            <a:lvl8pPr marL="3429000" indent="-228600" eaLnBrk="0" fontAlgn="base" hangingPunct="0">
              <a:spcBef>
                <a:spcPct val="0"/>
              </a:spcBef>
              <a:spcAft>
                <a:spcPct val="0"/>
              </a:spcAft>
              <a:defRPr>
                <a:solidFill>
                  <a:schemeClr val="tx1"/>
                </a:solidFill>
                <a:latin typeface="Arial" pitchFamily="34" charset="0"/>
                <a:ea typeface="楷体_GB2312" pitchFamily="49" charset="-122"/>
              </a:defRPr>
            </a:lvl8pPr>
            <a:lvl9pPr marL="3886200" indent="-228600" eaLnBrk="0" fontAlgn="base" hangingPunct="0">
              <a:spcBef>
                <a:spcPct val="0"/>
              </a:spcBef>
              <a:spcAft>
                <a:spcPct val="0"/>
              </a:spcAft>
              <a:defRPr>
                <a:solidFill>
                  <a:schemeClr val="tx1"/>
                </a:solidFill>
                <a:latin typeface="Arial" pitchFamily="34" charset="0"/>
                <a:ea typeface="楷体_GB2312" pitchFamily="49" charset="-122"/>
              </a:defRPr>
            </a:lvl9pPr>
          </a:lstStyle>
          <a:p>
            <a:pPr eaLnBrk="1" hangingPunct="1"/>
            <a:fld id="{4257B4FF-4C92-4FFC-8E98-7AC0BF17A94D}" type="slidenum">
              <a:rPr lang="en-US" altLang="zh-CN" smtClean="0">
                <a:solidFill>
                  <a:srgbClr val="000000"/>
                </a:solidFill>
              </a:rPr>
              <a:pPr eaLnBrk="1" hangingPunct="1"/>
              <a:t>6</a:t>
            </a:fld>
            <a:endParaRPr lang="en-US" altLang="zh-CN" smtClean="0">
              <a:solidFill>
                <a:srgbClr val="000000"/>
              </a:solidFill>
            </a:endParaRPr>
          </a:p>
        </p:txBody>
      </p:sp>
      <p:pic>
        <p:nvPicPr>
          <p:cNvPr id="25603" name="Picture 7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5388" y="4216400"/>
            <a:ext cx="2970212" cy="1635125"/>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604" name="Rectangle 2"/>
          <p:cNvSpPr>
            <a:spLocks noGrp="1" noChangeArrowheads="1"/>
          </p:cNvSpPr>
          <p:nvPr>
            <p:ph type="title"/>
          </p:nvPr>
        </p:nvSpPr>
        <p:spPr/>
        <p:txBody>
          <a:bodyPr/>
          <a:lstStyle/>
          <a:p>
            <a:pPr eaLnBrk="1" hangingPunct="1"/>
            <a:r>
              <a:rPr lang="zh-CN" altLang="en-US" smtClean="0"/>
              <a:t>年度绩效薪酬的浮动方式</a:t>
            </a:r>
            <a:br>
              <a:rPr lang="zh-CN" altLang="en-US" smtClean="0"/>
            </a:br>
            <a:r>
              <a:rPr lang="en-US" altLang="zh-CN" smtClean="0"/>
              <a:t>——</a:t>
            </a:r>
            <a:r>
              <a:rPr lang="zh-CN" altLang="en-US" smtClean="0"/>
              <a:t>步骤二：依据行业相对业绩对初步核算结果进行调节</a:t>
            </a:r>
            <a:endParaRPr lang="en-US" altLang="zh-CN" smtClean="0"/>
          </a:p>
        </p:txBody>
      </p:sp>
      <p:sp>
        <p:nvSpPr>
          <p:cNvPr id="25605" name="Rectangle 3"/>
          <p:cNvSpPr>
            <a:spLocks noGrp="1" noChangeArrowheads="1"/>
          </p:cNvSpPr>
          <p:nvPr>
            <p:ph type="body" idx="4294967295"/>
          </p:nvPr>
        </p:nvSpPr>
        <p:spPr>
          <a:xfrm>
            <a:off x="385763" y="1428750"/>
            <a:ext cx="8375650" cy="4511675"/>
          </a:xfrm>
        </p:spPr>
        <p:txBody>
          <a:bodyPr/>
          <a:lstStyle/>
          <a:p>
            <a:pPr eaLnBrk="1" hangingPunct="1">
              <a:lnSpc>
                <a:spcPct val="90000"/>
              </a:lnSpc>
            </a:pPr>
            <a:r>
              <a:rPr lang="zh-CN" altLang="en-US" sz="1200" smtClean="0"/>
              <a:t>根据步骤一初步核算的高管个人年度绩效薪酬，需要依据广发行与行业平均业绩比较的相对业绩进行调节，才可得出各高管岗位最终的年度绩效薪酬。通过相对业绩调节，能够激励广发超越同行业竞争对手，推动战略目标的达成</a:t>
            </a:r>
            <a:endParaRPr lang="en-US" altLang="zh-CN" sz="1200" smtClean="0"/>
          </a:p>
          <a:p>
            <a:pPr eaLnBrk="1" hangingPunct="1">
              <a:lnSpc>
                <a:spcPct val="90000"/>
              </a:lnSpc>
            </a:pPr>
            <a:r>
              <a:rPr lang="zh-CN" altLang="en-US" sz="1200" smtClean="0"/>
              <a:t>行业平均业绩的对标银行与薪酬对标银行一致（渤海银行除外*）：</a:t>
            </a:r>
            <a:r>
              <a:rPr lang="zh-CN" altLang="en-US" sz="1200" b="1" smtClean="0">
                <a:solidFill>
                  <a:schemeClr val="accent2"/>
                </a:solidFill>
              </a:rPr>
              <a:t>招商银行、民生银行、兴业银行、华夏银行、平安银行、中信银行、浦发银行</a:t>
            </a:r>
          </a:p>
          <a:p>
            <a:pPr eaLnBrk="1" hangingPunct="1">
              <a:lnSpc>
                <a:spcPct val="90000"/>
              </a:lnSpc>
            </a:pPr>
            <a:r>
              <a:rPr lang="zh-CN" altLang="en-US" sz="1200" smtClean="0"/>
              <a:t>根据相对业绩调节时，在公司层面的</a:t>
            </a:r>
            <a:r>
              <a:rPr lang="en-US" altLang="zh-CN" sz="1200" smtClean="0"/>
              <a:t>4</a:t>
            </a:r>
            <a:r>
              <a:rPr lang="zh-CN" altLang="en-US" sz="1200" smtClean="0"/>
              <a:t>个业绩指标中选取了</a:t>
            </a:r>
            <a:r>
              <a:rPr lang="zh-CN" altLang="en-US" sz="1200" b="1" smtClean="0">
                <a:solidFill>
                  <a:schemeClr val="accent2"/>
                </a:solidFill>
              </a:rPr>
              <a:t>净资产收益率</a:t>
            </a:r>
            <a:r>
              <a:rPr lang="zh-CN" altLang="en-US" sz="1200" smtClean="0"/>
              <a:t>和</a:t>
            </a:r>
            <a:r>
              <a:rPr lang="zh-CN" altLang="en-US" sz="1200" b="1" smtClean="0">
                <a:solidFill>
                  <a:schemeClr val="accent2"/>
                </a:solidFill>
              </a:rPr>
              <a:t>中间业务收入占比</a:t>
            </a:r>
            <a:r>
              <a:rPr lang="en-US" altLang="zh-CN" sz="1200" smtClean="0"/>
              <a:t>2</a:t>
            </a:r>
            <a:r>
              <a:rPr lang="zh-CN" altLang="en-US" sz="1200" smtClean="0"/>
              <a:t>个指标，因为这两个指标均为比率型指标，便于在不同规模的银行间比较。</a:t>
            </a:r>
            <a:r>
              <a:rPr lang="en-US" altLang="zh-CN" sz="1200" smtClean="0"/>
              <a:t>2</a:t>
            </a:r>
            <a:r>
              <a:rPr lang="zh-CN" altLang="en-US" sz="1200" smtClean="0"/>
              <a:t>个指标</a:t>
            </a:r>
            <a:r>
              <a:rPr lang="zh-CN" altLang="en-US" sz="1200" b="1" smtClean="0">
                <a:solidFill>
                  <a:schemeClr val="accent2"/>
                </a:solidFill>
              </a:rPr>
              <a:t>各占</a:t>
            </a:r>
            <a:r>
              <a:rPr lang="en-US" altLang="zh-CN" sz="1200" b="1" smtClean="0">
                <a:solidFill>
                  <a:schemeClr val="accent2"/>
                </a:solidFill>
              </a:rPr>
              <a:t>50%</a:t>
            </a:r>
            <a:r>
              <a:rPr lang="zh-CN" altLang="en-US" sz="1200" smtClean="0"/>
              <a:t>的权重</a:t>
            </a:r>
          </a:p>
        </p:txBody>
      </p:sp>
      <p:sp>
        <p:nvSpPr>
          <p:cNvPr id="25606" name="Rectangle 4"/>
          <p:cNvSpPr>
            <a:spLocks noChangeArrowheads="1"/>
          </p:cNvSpPr>
          <p:nvPr/>
        </p:nvSpPr>
        <p:spPr bwMode="auto">
          <a:xfrm>
            <a:off x="609600" y="3048000"/>
            <a:ext cx="1219200" cy="1219200"/>
          </a:xfrm>
          <a:prstGeom prst="rect">
            <a:avLst/>
          </a:prstGeom>
          <a:solidFill>
            <a:srgbClr val="FFBC8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t>依据广发行自身业绩初步核算的高管个人年度绩效薪酬</a:t>
            </a:r>
          </a:p>
        </p:txBody>
      </p:sp>
      <p:sp>
        <p:nvSpPr>
          <p:cNvPr id="25607" name="Line 5"/>
          <p:cNvSpPr>
            <a:spLocks noChangeShapeType="1"/>
          </p:cNvSpPr>
          <p:nvPr/>
        </p:nvSpPr>
        <p:spPr bwMode="auto">
          <a:xfrm>
            <a:off x="1828800" y="3657600"/>
            <a:ext cx="304800" cy="0"/>
          </a:xfrm>
          <a:prstGeom prst="line">
            <a:avLst/>
          </a:prstGeom>
          <a:noFill/>
          <a:ln w="25400">
            <a:solidFill>
              <a:schemeClr val="accent2"/>
            </a:solidFill>
            <a:rou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08" name="Rectangle 51"/>
          <p:cNvSpPr>
            <a:spLocks noChangeArrowheads="1"/>
          </p:cNvSpPr>
          <p:nvPr/>
        </p:nvSpPr>
        <p:spPr bwMode="auto">
          <a:xfrm>
            <a:off x="7543800" y="3060700"/>
            <a:ext cx="1219200" cy="1219200"/>
          </a:xfrm>
          <a:prstGeom prst="rect">
            <a:avLst/>
          </a:prstGeom>
          <a:solidFill>
            <a:srgbClr val="FFBC8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t>调节后得到最终高管个人年度绩效薪酬</a:t>
            </a:r>
          </a:p>
        </p:txBody>
      </p:sp>
      <p:sp>
        <p:nvSpPr>
          <p:cNvPr id="25609" name="Text Box 54"/>
          <p:cNvSpPr txBox="1">
            <a:spLocks noChangeArrowheads="1"/>
          </p:cNvSpPr>
          <p:nvPr/>
        </p:nvSpPr>
        <p:spPr bwMode="auto">
          <a:xfrm>
            <a:off x="304800" y="6532563"/>
            <a:ext cx="36893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200"/>
              <a:t>注释：渤海银行尚未上市，无法获得其公开财务数据</a:t>
            </a:r>
          </a:p>
        </p:txBody>
      </p:sp>
      <p:sp>
        <p:nvSpPr>
          <p:cNvPr id="25610" name="AutoShape 56"/>
          <p:cNvSpPr>
            <a:spLocks noChangeArrowheads="1"/>
          </p:cNvSpPr>
          <p:nvPr/>
        </p:nvSpPr>
        <p:spPr bwMode="auto">
          <a:xfrm>
            <a:off x="2133600" y="3352800"/>
            <a:ext cx="1295400" cy="609600"/>
          </a:xfrm>
          <a:prstGeom prst="flowChartDecision">
            <a:avLst/>
          </a:prstGeom>
          <a:solidFill>
            <a:schemeClr val="accent2"/>
          </a:soli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solidFill>
                  <a:schemeClr val="bg1"/>
                </a:solidFill>
              </a:rPr>
              <a:t>相对业绩调节</a:t>
            </a:r>
          </a:p>
        </p:txBody>
      </p:sp>
      <p:sp>
        <p:nvSpPr>
          <p:cNvPr id="25611" name="Text Box 57"/>
          <p:cNvSpPr txBox="1">
            <a:spLocks noChangeArrowheads="1"/>
          </p:cNvSpPr>
          <p:nvPr/>
        </p:nvSpPr>
        <p:spPr bwMode="auto">
          <a:xfrm>
            <a:off x="3717925" y="3048000"/>
            <a:ext cx="2987675" cy="457200"/>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r>
              <a:rPr lang="zh-CN" altLang="en-US" sz="1200">
                <a:solidFill>
                  <a:schemeClr val="bg1"/>
                </a:solidFill>
              </a:rPr>
              <a:t>如果指标表现等于或低于行业平均水平，调节系数为</a:t>
            </a:r>
            <a:r>
              <a:rPr lang="en-US" altLang="zh-CN" sz="1200">
                <a:solidFill>
                  <a:schemeClr val="bg1"/>
                </a:solidFill>
              </a:rPr>
              <a:t>0%</a:t>
            </a:r>
          </a:p>
        </p:txBody>
      </p:sp>
      <p:sp>
        <p:nvSpPr>
          <p:cNvPr id="25612" name="Text Box 58"/>
          <p:cNvSpPr txBox="1">
            <a:spLocks noChangeArrowheads="1"/>
          </p:cNvSpPr>
          <p:nvPr/>
        </p:nvSpPr>
        <p:spPr bwMode="auto">
          <a:xfrm>
            <a:off x="3717925" y="3749675"/>
            <a:ext cx="2987675" cy="457200"/>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algn="ctr" eaLnBrk="1" hangingPunct="1"/>
            <a:r>
              <a:rPr lang="zh-CN" altLang="en-US" sz="1200">
                <a:solidFill>
                  <a:schemeClr val="bg1"/>
                </a:solidFill>
              </a:rPr>
              <a:t>如果指标表现高于行业平均水平，依据下图确定调节系数</a:t>
            </a:r>
            <a:endParaRPr lang="en-US" altLang="zh-CN" sz="1200">
              <a:solidFill>
                <a:schemeClr val="bg1"/>
              </a:solidFill>
            </a:endParaRPr>
          </a:p>
        </p:txBody>
      </p:sp>
      <p:cxnSp>
        <p:nvCxnSpPr>
          <p:cNvPr id="25613" name="AutoShape 61"/>
          <p:cNvCxnSpPr>
            <a:cxnSpLocks noChangeShapeType="1"/>
            <a:stCxn id="25610" idx="3"/>
            <a:endCxn id="25612" idx="1"/>
          </p:cNvCxnSpPr>
          <p:nvPr/>
        </p:nvCxnSpPr>
        <p:spPr bwMode="auto">
          <a:xfrm>
            <a:off x="3429000" y="3657600"/>
            <a:ext cx="288925" cy="320675"/>
          </a:xfrm>
          <a:prstGeom prst="straightConnector1">
            <a:avLst/>
          </a:prstGeom>
          <a:noFill/>
          <a:ln w="25400">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4" name="AutoShape 62"/>
          <p:cNvCxnSpPr>
            <a:cxnSpLocks noChangeShapeType="1"/>
            <a:stCxn id="25610" idx="3"/>
            <a:endCxn id="25611" idx="1"/>
          </p:cNvCxnSpPr>
          <p:nvPr/>
        </p:nvCxnSpPr>
        <p:spPr bwMode="auto">
          <a:xfrm flipV="1">
            <a:off x="3429000" y="3276600"/>
            <a:ext cx="288925" cy="381000"/>
          </a:xfrm>
          <a:prstGeom prst="straightConnector1">
            <a:avLst/>
          </a:prstGeom>
          <a:noFill/>
          <a:ln w="25400">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5" name="AutoShape 63"/>
          <p:cNvCxnSpPr>
            <a:cxnSpLocks noChangeShapeType="1"/>
            <a:stCxn id="25611" idx="3"/>
            <a:endCxn id="25608" idx="1"/>
          </p:cNvCxnSpPr>
          <p:nvPr/>
        </p:nvCxnSpPr>
        <p:spPr bwMode="auto">
          <a:xfrm>
            <a:off x="6705600" y="3276600"/>
            <a:ext cx="838200" cy="393700"/>
          </a:xfrm>
          <a:prstGeom prst="straightConnector1">
            <a:avLst/>
          </a:prstGeom>
          <a:noFill/>
          <a:ln w="25400">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6" name="AutoShape 64"/>
          <p:cNvCxnSpPr>
            <a:cxnSpLocks noChangeShapeType="1"/>
            <a:stCxn id="25612" idx="3"/>
            <a:endCxn id="25608" idx="1"/>
          </p:cNvCxnSpPr>
          <p:nvPr/>
        </p:nvCxnSpPr>
        <p:spPr bwMode="auto">
          <a:xfrm flipV="1">
            <a:off x="6705600" y="3670300"/>
            <a:ext cx="838200" cy="307975"/>
          </a:xfrm>
          <a:prstGeom prst="straightConnector1">
            <a:avLst/>
          </a:prstGeom>
          <a:noFill/>
          <a:ln w="25400">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617" name="Text Box 65"/>
          <p:cNvSpPr txBox="1">
            <a:spLocks noChangeArrowheads="1"/>
          </p:cNvSpPr>
          <p:nvPr/>
        </p:nvSpPr>
        <p:spPr bwMode="auto">
          <a:xfrm>
            <a:off x="4191000" y="5524500"/>
            <a:ext cx="9461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000"/>
              <a:t>行业平均业绩</a:t>
            </a:r>
          </a:p>
        </p:txBody>
      </p:sp>
      <p:sp>
        <p:nvSpPr>
          <p:cNvPr id="25618" name="Text Box 66"/>
          <p:cNvSpPr txBox="1">
            <a:spLocks noChangeArrowheads="1"/>
          </p:cNvSpPr>
          <p:nvPr/>
        </p:nvSpPr>
        <p:spPr bwMode="auto">
          <a:xfrm>
            <a:off x="5486400" y="5524500"/>
            <a:ext cx="9461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000"/>
              <a:t>行业最高业绩</a:t>
            </a:r>
          </a:p>
        </p:txBody>
      </p:sp>
      <p:sp>
        <p:nvSpPr>
          <p:cNvPr id="25619" name="Line 67"/>
          <p:cNvSpPr>
            <a:spLocks noChangeShapeType="1"/>
          </p:cNvSpPr>
          <p:nvPr/>
        </p:nvSpPr>
        <p:spPr bwMode="auto">
          <a:xfrm flipH="1">
            <a:off x="5932488" y="4686300"/>
            <a:ext cx="0" cy="838200"/>
          </a:xfrm>
          <a:prstGeom prst="line">
            <a:avLst/>
          </a:prstGeom>
          <a:noFill/>
          <a:ln w="12700">
            <a:solidFill>
              <a:srgbClr val="0000FF"/>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20" name="Line 69"/>
          <p:cNvSpPr>
            <a:spLocks noChangeShapeType="1"/>
          </p:cNvSpPr>
          <p:nvPr/>
        </p:nvSpPr>
        <p:spPr bwMode="auto">
          <a:xfrm>
            <a:off x="4141788" y="4660900"/>
            <a:ext cx="1752600" cy="0"/>
          </a:xfrm>
          <a:prstGeom prst="line">
            <a:avLst/>
          </a:prstGeom>
          <a:noFill/>
          <a:ln w="12700">
            <a:solidFill>
              <a:srgbClr val="0000FF"/>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21" name="Text Box 72"/>
          <p:cNvSpPr txBox="1">
            <a:spLocks noChangeArrowheads="1"/>
          </p:cNvSpPr>
          <p:nvPr/>
        </p:nvSpPr>
        <p:spPr bwMode="auto">
          <a:xfrm>
            <a:off x="76200" y="6045200"/>
            <a:ext cx="8991600" cy="457200"/>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200">
                <a:solidFill>
                  <a:schemeClr val="bg1"/>
                </a:solidFill>
              </a:rPr>
              <a:t>   调节后得到最终高管个人年度绩效薪酬</a:t>
            </a:r>
          </a:p>
          <a:p>
            <a:pPr eaLnBrk="1" hangingPunct="1"/>
            <a:r>
              <a:rPr lang="en-US" altLang="zh-CN" sz="1200">
                <a:solidFill>
                  <a:schemeClr val="bg1"/>
                </a:solidFill>
              </a:rPr>
              <a:t>=</a:t>
            </a:r>
            <a:r>
              <a:rPr lang="zh-CN" altLang="en-US" sz="1200">
                <a:solidFill>
                  <a:schemeClr val="bg1"/>
                </a:solidFill>
              </a:rPr>
              <a:t>步骤一初步核算绩效薪酬*</a:t>
            </a:r>
            <a:r>
              <a:rPr lang="en-US" altLang="zh-CN" sz="1200">
                <a:solidFill>
                  <a:schemeClr val="bg1"/>
                </a:solidFill>
              </a:rPr>
              <a:t>[50%*(1+</a:t>
            </a:r>
            <a:r>
              <a:rPr lang="zh-CN" altLang="en-US" sz="1200">
                <a:solidFill>
                  <a:schemeClr val="bg1"/>
                </a:solidFill>
              </a:rPr>
              <a:t>净资产收益率确定的调节系数</a:t>
            </a:r>
            <a:r>
              <a:rPr lang="en-US" altLang="zh-CN" sz="1200">
                <a:solidFill>
                  <a:schemeClr val="bg1"/>
                </a:solidFill>
              </a:rPr>
              <a:t>)+50%*(1+</a:t>
            </a:r>
            <a:r>
              <a:rPr lang="zh-CN" altLang="en-US" sz="1200">
                <a:solidFill>
                  <a:schemeClr val="bg1"/>
                </a:solidFill>
              </a:rPr>
              <a:t>中间业务收入占比确定的调节系数</a:t>
            </a:r>
            <a:r>
              <a:rPr lang="en-US" altLang="zh-CN" sz="1200">
                <a:solidFill>
                  <a:schemeClr val="bg1"/>
                </a:solidFill>
              </a:rPr>
              <a:t>)]</a:t>
            </a:r>
          </a:p>
        </p:txBody>
      </p:sp>
      <p:sp>
        <p:nvSpPr>
          <p:cNvPr id="25622" name="AutoShape 73"/>
          <p:cNvSpPr>
            <a:spLocks noChangeArrowheads="1"/>
          </p:cNvSpPr>
          <p:nvPr/>
        </p:nvSpPr>
        <p:spPr bwMode="auto">
          <a:xfrm flipV="1">
            <a:off x="609600" y="4495800"/>
            <a:ext cx="2794000" cy="1150938"/>
          </a:xfrm>
          <a:prstGeom prst="wedgeRectCallout">
            <a:avLst>
              <a:gd name="adj1" fmla="val 64884"/>
              <a:gd name="adj2" fmla="val -36884"/>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107763" dir="2700000" algn="ctr" rotWithShape="0">
                    <a:srgbClr val="808080">
                      <a:alpha val="50000"/>
                    </a:srgbClr>
                  </a:outerShdw>
                </a:effectLst>
              </a14:hiddenEffects>
            </a:ext>
          </a:extLst>
        </p:spPr>
        <p:txBody>
          <a:bodyPr rot="10800000" tIns="91440" bIns="9144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indent="-177800">
              <a:lnSpc>
                <a:spcPct val="105000"/>
              </a:lnSpc>
              <a:spcBef>
                <a:spcPct val="20000"/>
              </a:spcBef>
              <a:spcAft>
                <a:spcPct val="20000"/>
              </a:spcAft>
              <a:buClr>
                <a:schemeClr val="accent2"/>
              </a:buClr>
              <a:buFontTx/>
              <a:buChar char="•"/>
            </a:pPr>
            <a:r>
              <a:rPr lang="zh-CN" altLang="en-US" sz="1200">
                <a:latin typeface="+mj-lt"/>
                <a:ea typeface="+mn-ea"/>
                <a:cs typeface="Arial "/>
              </a:rPr>
              <a:t>当广发行业绩高于行业平均水平时，可对步骤一核算的绩效薪酬进行上浮，上浮比率自</a:t>
            </a:r>
            <a:r>
              <a:rPr lang="en-US" altLang="zh-CN" sz="1200">
                <a:latin typeface="+mj-lt"/>
                <a:ea typeface="+mn-ea"/>
                <a:cs typeface="Arial "/>
              </a:rPr>
              <a:t>0%</a:t>
            </a:r>
            <a:r>
              <a:rPr lang="zh-CN" altLang="en-US" sz="1200">
                <a:latin typeface="+mj-lt"/>
                <a:ea typeface="+mn-ea"/>
                <a:cs typeface="Arial "/>
              </a:rPr>
              <a:t>起步</a:t>
            </a:r>
          </a:p>
          <a:p>
            <a:pPr marL="177800" indent="-177800">
              <a:lnSpc>
                <a:spcPct val="105000"/>
              </a:lnSpc>
              <a:spcBef>
                <a:spcPct val="20000"/>
              </a:spcBef>
              <a:spcAft>
                <a:spcPct val="20000"/>
              </a:spcAft>
              <a:buClr>
                <a:schemeClr val="accent2"/>
              </a:buClr>
              <a:buFontTx/>
              <a:buChar char="•"/>
            </a:pPr>
            <a:r>
              <a:rPr lang="zh-CN" altLang="en-US" sz="1200">
                <a:latin typeface="+mj-lt"/>
                <a:ea typeface="+mn-ea"/>
                <a:cs typeface="Arial "/>
              </a:rPr>
              <a:t>当广发行业绩等于行业最高水平时，上浮比率封顶至</a:t>
            </a:r>
            <a:r>
              <a:rPr lang="en-US" altLang="zh-CN" sz="1200">
                <a:latin typeface="+mj-lt"/>
                <a:ea typeface="+mn-ea"/>
                <a:cs typeface="Arial "/>
              </a:rPr>
              <a:t>100%</a:t>
            </a:r>
          </a:p>
        </p:txBody>
      </p:sp>
    </p:spTree>
    <p:extLst>
      <p:ext uri="{BB962C8B-B14F-4D97-AF65-F5344CB8AC3E}">
        <p14:creationId xmlns:p14="http://schemas.microsoft.com/office/powerpoint/2010/main" val="3689049793"/>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Slide Number Placeholder 3"/>
          <p:cNvSpPr>
            <a:spLocks noGrp="1"/>
          </p:cNvSpPr>
          <p:nvPr>
            <p:ph type="sldNum" sz="quarter" idx="10"/>
          </p:nvPr>
        </p:nvSpPr>
        <p:spPr>
          <a:noFill/>
        </p:spPr>
        <p:txBody>
          <a:bodyPr/>
          <a:lstStyle>
            <a:lvl1pPr eaLnBrk="0" hangingPunct="0">
              <a:defRPr>
                <a:solidFill>
                  <a:schemeClr val="tx1"/>
                </a:solidFill>
                <a:latin typeface="Arial" pitchFamily="34" charset="0"/>
                <a:ea typeface="楷体_GB2312" pitchFamily="49" charset="-122"/>
              </a:defRPr>
            </a:lvl1pPr>
            <a:lvl2pPr marL="742950" indent="-285750" eaLnBrk="0" hangingPunct="0">
              <a:defRPr>
                <a:solidFill>
                  <a:schemeClr val="tx1"/>
                </a:solidFill>
                <a:latin typeface="Arial" pitchFamily="34" charset="0"/>
                <a:ea typeface="楷体_GB2312" pitchFamily="49" charset="-122"/>
              </a:defRPr>
            </a:lvl2pPr>
            <a:lvl3pPr marL="1143000" indent="-228600" eaLnBrk="0" hangingPunct="0">
              <a:defRPr>
                <a:solidFill>
                  <a:schemeClr val="tx1"/>
                </a:solidFill>
                <a:latin typeface="Arial" pitchFamily="34" charset="0"/>
                <a:ea typeface="楷体_GB2312" pitchFamily="49" charset="-122"/>
              </a:defRPr>
            </a:lvl3pPr>
            <a:lvl4pPr marL="1600200" indent="-228600" eaLnBrk="0" hangingPunct="0">
              <a:defRPr>
                <a:solidFill>
                  <a:schemeClr val="tx1"/>
                </a:solidFill>
                <a:latin typeface="Arial" pitchFamily="34" charset="0"/>
                <a:ea typeface="楷体_GB2312" pitchFamily="49" charset="-122"/>
              </a:defRPr>
            </a:lvl4pPr>
            <a:lvl5pPr marL="2057400" indent="-228600" eaLnBrk="0" hangingPunct="0">
              <a:defRPr>
                <a:solidFill>
                  <a:schemeClr val="tx1"/>
                </a:solidFill>
                <a:latin typeface="Arial" pitchFamily="34" charset="0"/>
                <a:ea typeface="楷体_GB2312" pitchFamily="49" charset="-122"/>
              </a:defRPr>
            </a:lvl5pPr>
            <a:lvl6pPr marL="2514600" indent="-228600" eaLnBrk="0" fontAlgn="base" hangingPunct="0">
              <a:spcBef>
                <a:spcPct val="0"/>
              </a:spcBef>
              <a:spcAft>
                <a:spcPct val="0"/>
              </a:spcAft>
              <a:defRPr>
                <a:solidFill>
                  <a:schemeClr val="tx1"/>
                </a:solidFill>
                <a:latin typeface="Arial" pitchFamily="34" charset="0"/>
                <a:ea typeface="楷体_GB2312" pitchFamily="49" charset="-122"/>
              </a:defRPr>
            </a:lvl6pPr>
            <a:lvl7pPr marL="2971800" indent="-228600" eaLnBrk="0" fontAlgn="base" hangingPunct="0">
              <a:spcBef>
                <a:spcPct val="0"/>
              </a:spcBef>
              <a:spcAft>
                <a:spcPct val="0"/>
              </a:spcAft>
              <a:defRPr>
                <a:solidFill>
                  <a:schemeClr val="tx1"/>
                </a:solidFill>
                <a:latin typeface="Arial" pitchFamily="34" charset="0"/>
                <a:ea typeface="楷体_GB2312" pitchFamily="49" charset="-122"/>
              </a:defRPr>
            </a:lvl7pPr>
            <a:lvl8pPr marL="3429000" indent="-228600" eaLnBrk="0" fontAlgn="base" hangingPunct="0">
              <a:spcBef>
                <a:spcPct val="0"/>
              </a:spcBef>
              <a:spcAft>
                <a:spcPct val="0"/>
              </a:spcAft>
              <a:defRPr>
                <a:solidFill>
                  <a:schemeClr val="tx1"/>
                </a:solidFill>
                <a:latin typeface="Arial" pitchFamily="34" charset="0"/>
                <a:ea typeface="楷体_GB2312" pitchFamily="49" charset="-122"/>
              </a:defRPr>
            </a:lvl8pPr>
            <a:lvl9pPr marL="3886200" indent="-228600" eaLnBrk="0" fontAlgn="base" hangingPunct="0">
              <a:spcBef>
                <a:spcPct val="0"/>
              </a:spcBef>
              <a:spcAft>
                <a:spcPct val="0"/>
              </a:spcAft>
              <a:defRPr>
                <a:solidFill>
                  <a:schemeClr val="tx1"/>
                </a:solidFill>
                <a:latin typeface="Arial" pitchFamily="34" charset="0"/>
                <a:ea typeface="楷体_GB2312" pitchFamily="49" charset="-122"/>
              </a:defRPr>
            </a:lvl9pPr>
          </a:lstStyle>
          <a:p>
            <a:pPr eaLnBrk="1" hangingPunct="1"/>
            <a:fld id="{4DDCD270-05B8-4B5A-9E8B-751DC487A037}" type="slidenum">
              <a:rPr lang="en-US" altLang="zh-CN" smtClean="0">
                <a:solidFill>
                  <a:srgbClr val="000000"/>
                </a:solidFill>
              </a:rPr>
              <a:pPr eaLnBrk="1" hangingPunct="1"/>
              <a:t>7</a:t>
            </a:fld>
            <a:endParaRPr lang="en-US" altLang="zh-CN" smtClean="0">
              <a:solidFill>
                <a:srgbClr val="000000"/>
              </a:solidFill>
            </a:endParaRPr>
          </a:p>
        </p:txBody>
      </p:sp>
      <p:sp>
        <p:nvSpPr>
          <p:cNvPr id="26627" name="Rectangle 2"/>
          <p:cNvSpPr>
            <a:spLocks noGrp="1" noChangeArrowheads="1"/>
          </p:cNvSpPr>
          <p:nvPr>
            <p:ph type="title"/>
          </p:nvPr>
        </p:nvSpPr>
        <p:spPr/>
        <p:txBody>
          <a:bodyPr/>
          <a:lstStyle/>
          <a:p>
            <a:pPr eaLnBrk="1" hangingPunct="1"/>
            <a:r>
              <a:rPr lang="zh-CN" altLang="en-US" smtClean="0"/>
              <a:t>年度绩效薪酬的递延支付安排</a:t>
            </a:r>
            <a:endParaRPr lang="en-US" altLang="zh-CN" smtClean="0"/>
          </a:p>
        </p:txBody>
      </p:sp>
      <p:sp>
        <p:nvSpPr>
          <p:cNvPr id="26628" name="Rectangle 3"/>
          <p:cNvSpPr>
            <a:spLocks noGrp="1" noChangeArrowheads="1"/>
          </p:cNvSpPr>
          <p:nvPr>
            <p:ph type="body" idx="4294967295"/>
          </p:nvPr>
        </p:nvSpPr>
        <p:spPr>
          <a:xfrm>
            <a:off x="385763" y="1428750"/>
            <a:ext cx="8375650" cy="4895850"/>
          </a:xfrm>
        </p:spPr>
        <p:txBody>
          <a:bodyPr/>
          <a:lstStyle/>
          <a:p>
            <a:pPr eaLnBrk="1" hangingPunct="1"/>
            <a:r>
              <a:rPr lang="zh-CN" altLang="en-US" sz="1200" smtClean="0"/>
              <a:t>银监会颁布的</a:t>
            </a:r>
            <a:r>
              <a:rPr lang="en-US" altLang="zh-CN" sz="1200" smtClean="0"/>
              <a:t>《</a:t>
            </a:r>
            <a:r>
              <a:rPr lang="zh-CN" altLang="en-US" sz="1200" smtClean="0"/>
              <a:t>商业银行稳健薪酬监管指引</a:t>
            </a:r>
            <a:r>
              <a:rPr lang="en-US" altLang="zh-CN" sz="1200" smtClean="0"/>
              <a:t>》</a:t>
            </a:r>
            <a:r>
              <a:rPr lang="zh-CN" altLang="en-US" sz="1200" smtClean="0"/>
              <a:t>中规定：“商业银行高级管理人员以及对风险有重要影响岗位上的员工，其绩效薪酬的</a:t>
            </a:r>
            <a:r>
              <a:rPr lang="en-US" altLang="zh-CN" sz="1200" smtClean="0"/>
              <a:t>40%</a:t>
            </a:r>
            <a:r>
              <a:rPr lang="zh-CN" altLang="en-US" sz="1200" smtClean="0"/>
              <a:t>以上应采取延期支付的方式，且延期支付期限一般不少于</a:t>
            </a:r>
            <a:r>
              <a:rPr lang="en-US" altLang="zh-CN" sz="1200" smtClean="0"/>
              <a:t>3</a:t>
            </a:r>
            <a:r>
              <a:rPr lang="zh-CN" altLang="en-US" sz="1200" smtClean="0"/>
              <a:t>年，其中主要高级管理人员绩效薪酬的延期支付比例应高于</a:t>
            </a:r>
            <a:r>
              <a:rPr lang="en-US" altLang="zh-CN" sz="1200" smtClean="0"/>
              <a:t>50%</a:t>
            </a:r>
            <a:r>
              <a:rPr lang="zh-CN" altLang="en-US" sz="1200" smtClean="0"/>
              <a:t>，有条件的应争取达到</a:t>
            </a:r>
            <a:r>
              <a:rPr lang="en-US" altLang="zh-CN" sz="1200" smtClean="0"/>
              <a:t>60%</a:t>
            </a:r>
            <a:r>
              <a:rPr lang="zh-CN" altLang="en-US" sz="1200" smtClean="0"/>
              <a:t>。在延期支付时段中必须遵循等分原则，不得前重后轻”</a:t>
            </a:r>
          </a:p>
          <a:p>
            <a:pPr eaLnBrk="1" hangingPunct="1"/>
            <a:r>
              <a:rPr lang="zh-CN" altLang="en-US" sz="1200" smtClean="0"/>
              <a:t>依据上述规定，建议广发行高管年度绩效薪酬的</a:t>
            </a:r>
            <a:r>
              <a:rPr lang="en-US" altLang="zh-CN" sz="1200" smtClean="0"/>
              <a:t>50%</a:t>
            </a:r>
            <a:r>
              <a:rPr lang="zh-CN" altLang="en-US" sz="1200" smtClean="0"/>
              <a:t>递延支付，递延周期为</a:t>
            </a:r>
            <a:r>
              <a:rPr lang="en-US" altLang="zh-CN" sz="1200" smtClean="0"/>
              <a:t>3</a:t>
            </a:r>
            <a:r>
              <a:rPr lang="zh-CN" altLang="en-US" sz="1200" smtClean="0"/>
              <a:t>年，每年支付递延部分的</a:t>
            </a:r>
            <a:r>
              <a:rPr lang="en-US" altLang="zh-CN" sz="1200" smtClean="0"/>
              <a:t>1/3</a:t>
            </a:r>
          </a:p>
          <a:p>
            <a:pPr eaLnBrk="1" hangingPunct="1"/>
            <a:r>
              <a:rPr lang="zh-CN" altLang="en-US" sz="1200" smtClean="0"/>
              <a:t>在递延周期内，如果风险成本控制指标未达到事先设定的最低水平，可对当年应发放的递延奖金进行下调。风险成本控制指标可考虑</a:t>
            </a:r>
            <a:r>
              <a:rPr lang="zh-CN" altLang="en-US" sz="1200" b="1" smtClean="0">
                <a:solidFill>
                  <a:schemeClr val="accent2"/>
                </a:solidFill>
              </a:rPr>
              <a:t>资本充足率、不良贷款率、拨备覆盖率、案件风险率、杠杆率</a:t>
            </a:r>
            <a:r>
              <a:rPr lang="zh-CN" altLang="en-US" sz="1200" smtClean="0"/>
              <a:t>等</a:t>
            </a:r>
            <a:endParaRPr lang="en-US" altLang="zh-CN" sz="1200" smtClean="0"/>
          </a:p>
          <a:p>
            <a:pPr eaLnBrk="1" hangingPunct="1"/>
            <a:r>
              <a:rPr lang="zh-CN" altLang="en-US" sz="1200" smtClean="0"/>
              <a:t>递延周期过后，实际发放时，需要依据定期存款利率对递延部分进行利息补偿</a:t>
            </a:r>
          </a:p>
          <a:p>
            <a:pPr eaLnBrk="1" hangingPunct="1"/>
            <a:endParaRPr lang="en-US" altLang="zh-CN" sz="1200" smtClean="0"/>
          </a:p>
        </p:txBody>
      </p:sp>
      <p:sp>
        <p:nvSpPr>
          <p:cNvPr id="26629" name="Line 4"/>
          <p:cNvSpPr>
            <a:spLocks noChangeShapeType="1"/>
          </p:cNvSpPr>
          <p:nvPr/>
        </p:nvSpPr>
        <p:spPr bwMode="auto">
          <a:xfrm>
            <a:off x="152400" y="3479800"/>
            <a:ext cx="8153400" cy="0"/>
          </a:xfrm>
          <a:prstGeom prst="line">
            <a:avLst/>
          </a:prstGeom>
          <a:noFill/>
          <a:ln w="25400">
            <a:solidFill>
              <a:schemeClr val="accent2"/>
            </a:solidFill>
            <a:rou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0" name="Line 5"/>
          <p:cNvSpPr>
            <a:spLocks noChangeShapeType="1"/>
          </p:cNvSpPr>
          <p:nvPr/>
        </p:nvSpPr>
        <p:spPr bwMode="auto">
          <a:xfrm flipH="1" flipV="1">
            <a:off x="3048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1" name="Line 6"/>
          <p:cNvSpPr>
            <a:spLocks noChangeShapeType="1"/>
          </p:cNvSpPr>
          <p:nvPr/>
        </p:nvSpPr>
        <p:spPr bwMode="auto">
          <a:xfrm flipH="1" flipV="1">
            <a:off x="16002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2" name="Line 7"/>
          <p:cNvSpPr>
            <a:spLocks noChangeShapeType="1"/>
          </p:cNvSpPr>
          <p:nvPr/>
        </p:nvSpPr>
        <p:spPr bwMode="auto">
          <a:xfrm flipH="1" flipV="1">
            <a:off x="28956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3" name="Line 8"/>
          <p:cNvSpPr>
            <a:spLocks noChangeShapeType="1"/>
          </p:cNvSpPr>
          <p:nvPr/>
        </p:nvSpPr>
        <p:spPr bwMode="auto">
          <a:xfrm flipH="1" flipV="1">
            <a:off x="41910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4" name="Line 9"/>
          <p:cNvSpPr>
            <a:spLocks noChangeShapeType="1"/>
          </p:cNvSpPr>
          <p:nvPr/>
        </p:nvSpPr>
        <p:spPr bwMode="auto">
          <a:xfrm flipH="1" flipV="1">
            <a:off x="54864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5" name="Line 10"/>
          <p:cNvSpPr>
            <a:spLocks noChangeShapeType="1"/>
          </p:cNvSpPr>
          <p:nvPr/>
        </p:nvSpPr>
        <p:spPr bwMode="auto">
          <a:xfrm flipH="1" flipV="1">
            <a:off x="67818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6" name="Line 11"/>
          <p:cNvSpPr>
            <a:spLocks noChangeShapeType="1"/>
          </p:cNvSpPr>
          <p:nvPr/>
        </p:nvSpPr>
        <p:spPr bwMode="auto">
          <a:xfrm flipH="1" flipV="1">
            <a:off x="8077200" y="3327400"/>
            <a:ext cx="0" cy="152400"/>
          </a:xfrm>
          <a:prstGeom prst="line">
            <a:avLst/>
          </a:prstGeom>
          <a:noFill/>
          <a:ln w="25400">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37" name="Text Box 12"/>
          <p:cNvSpPr txBox="1">
            <a:spLocks noChangeArrowheads="1"/>
          </p:cNvSpPr>
          <p:nvPr/>
        </p:nvSpPr>
        <p:spPr bwMode="auto">
          <a:xfrm>
            <a:off x="606425"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1</a:t>
            </a:r>
            <a:r>
              <a:rPr lang="zh-CN" altLang="en-US" sz="1400"/>
              <a:t>年</a:t>
            </a:r>
          </a:p>
        </p:txBody>
      </p:sp>
      <p:sp>
        <p:nvSpPr>
          <p:cNvPr id="26638" name="Text Box 13"/>
          <p:cNvSpPr txBox="1">
            <a:spLocks noChangeArrowheads="1"/>
          </p:cNvSpPr>
          <p:nvPr/>
        </p:nvSpPr>
        <p:spPr bwMode="auto">
          <a:xfrm>
            <a:off x="1903413"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2</a:t>
            </a:r>
            <a:r>
              <a:rPr lang="zh-CN" altLang="en-US" sz="1400"/>
              <a:t>年</a:t>
            </a:r>
          </a:p>
        </p:txBody>
      </p:sp>
      <p:sp>
        <p:nvSpPr>
          <p:cNvPr id="26639" name="Text Box 14"/>
          <p:cNvSpPr txBox="1">
            <a:spLocks noChangeArrowheads="1"/>
          </p:cNvSpPr>
          <p:nvPr/>
        </p:nvSpPr>
        <p:spPr bwMode="auto">
          <a:xfrm>
            <a:off x="3201988"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3</a:t>
            </a:r>
            <a:r>
              <a:rPr lang="zh-CN" altLang="en-US" sz="1400"/>
              <a:t>年</a:t>
            </a:r>
          </a:p>
        </p:txBody>
      </p:sp>
      <p:sp>
        <p:nvSpPr>
          <p:cNvPr id="26640" name="Text Box 15"/>
          <p:cNvSpPr txBox="1">
            <a:spLocks noChangeArrowheads="1"/>
          </p:cNvSpPr>
          <p:nvPr/>
        </p:nvSpPr>
        <p:spPr bwMode="auto">
          <a:xfrm>
            <a:off x="4498975"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4</a:t>
            </a:r>
            <a:r>
              <a:rPr lang="zh-CN" altLang="en-US" sz="1400"/>
              <a:t>年</a:t>
            </a:r>
          </a:p>
        </p:txBody>
      </p:sp>
      <p:sp>
        <p:nvSpPr>
          <p:cNvPr id="26641" name="Text Box 16"/>
          <p:cNvSpPr txBox="1">
            <a:spLocks noChangeArrowheads="1"/>
          </p:cNvSpPr>
          <p:nvPr/>
        </p:nvSpPr>
        <p:spPr bwMode="auto">
          <a:xfrm>
            <a:off x="5797550"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5</a:t>
            </a:r>
            <a:r>
              <a:rPr lang="zh-CN" altLang="en-US" sz="1400"/>
              <a:t>年</a:t>
            </a:r>
          </a:p>
        </p:txBody>
      </p:sp>
      <p:sp>
        <p:nvSpPr>
          <p:cNvPr id="26642" name="Text Box 17"/>
          <p:cNvSpPr txBox="1">
            <a:spLocks noChangeArrowheads="1"/>
          </p:cNvSpPr>
          <p:nvPr/>
        </p:nvSpPr>
        <p:spPr bwMode="auto">
          <a:xfrm>
            <a:off x="7096125" y="3175000"/>
            <a:ext cx="638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400"/>
              <a:t>第</a:t>
            </a:r>
            <a:r>
              <a:rPr lang="en-US" altLang="zh-CN" sz="1400"/>
              <a:t>6</a:t>
            </a:r>
            <a:r>
              <a:rPr lang="zh-CN" altLang="en-US" sz="1400"/>
              <a:t>年</a:t>
            </a:r>
          </a:p>
        </p:txBody>
      </p:sp>
      <p:sp>
        <p:nvSpPr>
          <p:cNvPr id="26643" name="Rectangle 18"/>
          <p:cNvSpPr>
            <a:spLocks noChangeArrowheads="1"/>
          </p:cNvSpPr>
          <p:nvPr/>
        </p:nvSpPr>
        <p:spPr bwMode="auto">
          <a:xfrm>
            <a:off x="368300" y="3543300"/>
            <a:ext cx="1143000" cy="457200"/>
          </a:xfrm>
          <a:prstGeom prst="rect">
            <a:avLst/>
          </a:prstGeom>
          <a:noFill/>
          <a:ln w="25400">
            <a:solidFill>
              <a:srgbClr val="99CCFF"/>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1</a:t>
            </a:r>
            <a:r>
              <a:rPr lang="zh-CN" altLang="en-US" sz="1200"/>
              <a:t>年核算奖金</a:t>
            </a:r>
            <a:r>
              <a:rPr lang="en-US" altLang="zh-CN" sz="1200"/>
              <a:t>A</a:t>
            </a:r>
            <a:r>
              <a:rPr lang="zh-CN" altLang="en-US" sz="1200"/>
              <a:t>，其中</a:t>
            </a:r>
            <a:r>
              <a:rPr lang="en-US" altLang="zh-CN" sz="1200"/>
              <a:t>A/2</a:t>
            </a:r>
            <a:r>
              <a:rPr lang="zh-CN" altLang="en-US" sz="1200"/>
              <a:t>递延</a:t>
            </a:r>
          </a:p>
        </p:txBody>
      </p:sp>
      <p:sp>
        <p:nvSpPr>
          <p:cNvPr id="26644" name="Rectangle 19"/>
          <p:cNvSpPr>
            <a:spLocks noChangeArrowheads="1"/>
          </p:cNvSpPr>
          <p:nvPr/>
        </p:nvSpPr>
        <p:spPr bwMode="auto">
          <a:xfrm>
            <a:off x="1666875" y="3543300"/>
            <a:ext cx="1143000" cy="457200"/>
          </a:xfrm>
          <a:prstGeom prst="rect">
            <a:avLst/>
          </a:prstGeom>
          <a:solidFill>
            <a:srgbClr val="99CC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2</a:t>
            </a:r>
            <a:r>
              <a:rPr lang="zh-CN" altLang="en-US" sz="1200"/>
              <a:t>年应支付</a:t>
            </a:r>
            <a:r>
              <a:rPr lang="en-US" altLang="zh-CN" sz="1200"/>
              <a:t>A/6</a:t>
            </a:r>
          </a:p>
        </p:txBody>
      </p:sp>
      <p:sp>
        <p:nvSpPr>
          <p:cNvPr id="26645" name="Rectangle 20"/>
          <p:cNvSpPr>
            <a:spLocks noChangeArrowheads="1"/>
          </p:cNvSpPr>
          <p:nvPr/>
        </p:nvSpPr>
        <p:spPr bwMode="auto">
          <a:xfrm>
            <a:off x="2967038" y="3543300"/>
            <a:ext cx="1143000" cy="457200"/>
          </a:xfrm>
          <a:prstGeom prst="rect">
            <a:avLst/>
          </a:prstGeom>
          <a:solidFill>
            <a:srgbClr val="99CC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3</a:t>
            </a:r>
            <a:r>
              <a:rPr lang="zh-CN" altLang="en-US" sz="1200"/>
              <a:t>年应支付</a:t>
            </a:r>
            <a:r>
              <a:rPr lang="en-US" altLang="zh-CN" sz="1200"/>
              <a:t>A/6</a:t>
            </a:r>
          </a:p>
        </p:txBody>
      </p:sp>
      <p:sp>
        <p:nvSpPr>
          <p:cNvPr id="26646" name="Rectangle 21"/>
          <p:cNvSpPr>
            <a:spLocks noChangeArrowheads="1"/>
          </p:cNvSpPr>
          <p:nvPr/>
        </p:nvSpPr>
        <p:spPr bwMode="auto">
          <a:xfrm>
            <a:off x="4267200" y="3543300"/>
            <a:ext cx="1143000" cy="457200"/>
          </a:xfrm>
          <a:prstGeom prst="rect">
            <a:avLst/>
          </a:prstGeom>
          <a:solidFill>
            <a:srgbClr val="99CC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4</a:t>
            </a:r>
            <a:r>
              <a:rPr lang="zh-CN" altLang="en-US" sz="1200"/>
              <a:t>年应支付</a:t>
            </a:r>
            <a:r>
              <a:rPr lang="en-US" altLang="zh-CN" sz="1200"/>
              <a:t>A/6</a:t>
            </a:r>
          </a:p>
        </p:txBody>
      </p:sp>
      <p:sp>
        <p:nvSpPr>
          <p:cNvPr id="26647" name="Rectangle 22"/>
          <p:cNvSpPr>
            <a:spLocks noChangeArrowheads="1"/>
          </p:cNvSpPr>
          <p:nvPr/>
        </p:nvSpPr>
        <p:spPr bwMode="auto">
          <a:xfrm>
            <a:off x="1666875" y="4064000"/>
            <a:ext cx="1143000" cy="457200"/>
          </a:xfrm>
          <a:prstGeom prst="rect">
            <a:avLst/>
          </a:prstGeom>
          <a:noFill/>
          <a:ln w="25400">
            <a:solidFill>
              <a:srgbClr val="99CC00"/>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2</a:t>
            </a:r>
            <a:r>
              <a:rPr lang="zh-CN" altLang="en-US" sz="1200"/>
              <a:t>年核算奖金</a:t>
            </a:r>
            <a:r>
              <a:rPr lang="en-US" altLang="zh-CN" sz="1200"/>
              <a:t>B</a:t>
            </a:r>
            <a:r>
              <a:rPr lang="zh-CN" altLang="en-US" sz="1200"/>
              <a:t>，其中</a:t>
            </a:r>
            <a:r>
              <a:rPr lang="en-US" altLang="zh-CN" sz="1200"/>
              <a:t>B/2</a:t>
            </a:r>
            <a:r>
              <a:rPr lang="zh-CN" altLang="en-US" sz="1200"/>
              <a:t>递延</a:t>
            </a:r>
          </a:p>
        </p:txBody>
      </p:sp>
      <p:sp>
        <p:nvSpPr>
          <p:cNvPr id="26648" name="Rectangle 23"/>
          <p:cNvSpPr>
            <a:spLocks noChangeArrowheads="1"/>
          </p:cNvSpPr>
          <p:nvPr/>
        </p:nvSpPr>
        <p:spPr bwMode="auto">
          <a:xfrm>
            <a:off x="2967038" y="4064000"/>
            <a:ext cx="1143000" cy="457200"/>
          </a:xfrm>
          <a:prstGeom prst="rect">
            <a:avLst/>
          </a:prstGeom>
          <a:solidFill>
            <a:srgbClr val="99CC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3</a:t>
            </a:r>
            <a:r>
              <a:rPr lang="zh-CN" altLang="en-US" sz="1200"/>
              <a:t>年应支付</a:t>
            </a:r>
            <a:r>
              <a:rPr lang="en-US" altLang="zh-CN" sz="1200"/>
              <a:t>B/6</a:t>
            </a:r>
          </a:p>
        </p:txBody>
      </p:sp>
      <p:sp>
        <p:nvSpPr>
          <p:cNvPr id="26649" name="Rectangle 24"/>
          <p:cNvSpPr>
            <a:spLocks noChangeArrowheads="1"/>
          </p:cNvSpPr>
          <p:nvPr/>
        </p:nvSpPr>
        <p:spPr bwMode="auto">
          <a:xfrm>
            <a:off x="4267200" y="4064000"/>
            <a:ext cx="1143000" cy="457200"/>
          </a:xfrm>
          <a:prstGeom prst="rect">
            <a:avLst/>
          </a:prstGeom>
          <a:solidFill>
            <a:srgbClr val="99CC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4</a:t>
            </a:r>
            <a:r>
              <a:rPr lang="zh-CN" altLang="en-US" sz="1200"/>
              <a:t>年应支付</a:t>
            </a:r>
            <a:r>
              <a:rPr lang="en-US" altLang="zh-CN" sz="1200"/>
              <a:t>B/6</a:t>
            </a:r>
          </a:p>
        </p:txBody>
      </p:sp>
      <p:sp>
        <p:nvSpPr>
          <p:cNvPr id="26650" name="Rectangle 25"/>
          <p:cNvSpPr>
            <a:spLocks noChangeArrowheads="1"/>
          </p:cNvSpPr>
          <p:nvPr/>
        </p:nvSpPr>
        <p:spPr bwMode="auto">
          <a:xfrm>
            <a:off x="5575300" y="4064000"/>
            <a:ext cx="1143000" cy="457200"/>
          </a:xfrm>
          <a:prstGeom prst="rect">
            <a:avLst/>
          </a:prstGeom>
          <a:solidFill>
            <a:srgbClr val="99CC0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5</a:t>
            </a:r>
            <a:r>
              <a:rPr lang="zh-CN" altLang="en-US" sz="1200"/>
              <a:t>年应支付</a:t>
            </a:r>
            <a:r>
              <a:rPr lang="en-US" altLang="zh-CN" sz="1200"/>
              <a:t>B/6</a:t>
            </a:r>
          </a:p>
        </p:txBody>
      </p:sp>
      <p:sp>
        <p:nvSpPr>
          <p:cNvPr id="26651" name="Rectangle 26"/>
          <p:cNvSpPr>
            <a:spLocks noChangeArrowheads="1"/>
          </p:cNvSpPr>
          <p:nvPr/>
        </p:nvSpPr>
        <p:spPr bwMode="auto">
          <a:xfrm>
            <a:off x="2967038" y="4597400"/>
            <a:ext cx="1143000" cy="457200"/>
          </a:xfrm>
          <a:prstGeom prst="rect">
            <a:avLst/>
          </a:prstGeom>
          <a:noFill/>
          <a:ln w="25400">
            <a:solidFill>
              <a:srgbClr val="FFBC89"/>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3</a:t>
            </a:r>
            <a:r>
              <a:rPr lang="zh-CN" altLang="en-US" sz="1200"/>
              <a:t>年核算奖金</a:t>
            </a:r>
            <a:r>
              <a:rPr lang="en-US" altLang="zh-CN" sz="1200"/>
              <a:t>C</a:t>
            </a:r>
            <a:r>
              <a:rPr lang="zh-CN" altLang="en-US" sz="1200"/>
              <a:t>，其中</a:t>
            </a:r>
            <a:r>
              <a:rPr lang="en-US" altLang="zh-CN" sz="1200"/>
              <a:t>C/2</a:t>
            </a:r>
            <a:r>
              <a:rPr lang="zh-CN" altLang="en-US" sz="1200"/>
              <a:t>递延</a:t>
            </a:r>
          </a:p>
        </p:txBody>
      </p:sp>
      <p:sp>
        <p:nvSpPr>
          <p:cNvPr id="26652" name="Rectangle 27"/>
          <p:cNvSpPr>
            <a:spLocks noChangeArrowheads="1"/>
          </p:cNvSpPr>
          <p:nvPr/>
        </p:nvSpPr>
        <p:spPr bwMode="auto">
          <a:xfrm>
            <a:off x="4267200" y="4597400"/>
            <a:ext cx="1143000" cy="457200"/>
          </a:xfrm>
          <a:prstGeom prst="rect">
            <a:avLst/>
          </a:prstGeom>
          <a:solidFill>
            <a:srgbClr val="FFCC9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4</a:t>
            </a:r>
            <a:r>
              <a:rPr lang="zh-CN" altLang="en-US" sz="1200"/>
              <a:t>年应支付</a:t>
            </a:r>
            <a:r>
              <a:rPr lang="en-US" altLang="zh-CN" sz="1200"/>
              <a:t>C/6</a:t>
            </a:r>
          </a:p>
        </p:txBody>
      </p:sp>
      <p:sp>
        <p:nvSpPr>
          <p:cNvPr id="26653" name="Rectangle 28"/>
          <p:cNvSpPr>
            <a:spLocks noChangeArrowheads="1"/>
          </p:cNvSpPr>
          <p:nvPr/>
        </p:nvSpPr>
        <p:spPr bwMode="auto">
          <a:xfrm>
            <a:off x="5578475" y="4597400"/>
            <a:ext cx="1143000" cy="457200"/>
          </a:xfrm>
          <a:prstGeom prst="rect">
            <a:avLst/>
          </a:prstGeom>
          <a:solidFill>
            <a:srgbClr val="FFCC9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5</a:t>
            </a:r>
            <a:r>
              <a:rPr lang="zh-CN" altLang="en-US" sz="1200"/>
              <a:t>年应支付</a:t>
            </a:r>
            <a:r>
              <a:rPr lang="en-US" altLang="zh-CN" sz="1200"/>
              <a:t>C/6</a:t>
            </a:r>
          </a:p>
        </p:txBody>
      </p:sp>
      <p:sp>
        <p:nvSpPr>
          <p:cNvPr id="26654" name="Rectangle 29"/>
          <p:cNvSpPr>
            <a:spLocks noChangeArrowheads="1"/>
          </p:cNvSpPr>
          <p:nvPr/>
        </p:nvSpPr>
        <p:spPr bwMode="auto">
          <a:xfrm>
            <a:off x="6870700" y="4597400"/>
            <a:ext cx="1143000" cy="457200"/>
          </a:xfrm>
          <a:prstGeom prst="rect">
            <a:avLst/>
          </a:prstGeom>
          <a:solidFill>
            <a:srgbClr val="FFCC99"/>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第</a:t>
            </a:r>
            <a:r>
              <a:rPr lang="en-US" altLang="zh-CN" sz="1200"/>
              <a:t>6</a:t>
            </a:r>
            <a:r>
              <a:rPr lang="zh-CN" altLang="en-US" sz="1200"/>
              <a:t>年应支付</a:t>
            </a:r>
            <a:r>
              <a:rPr lang="en-US" altLang="zh-CN" sz="1200"/>
              <a:t>C/6</a:t>
            </a:r>
          </a:p>
        </p:txBody>
      </p:sp>
      <p:sp>
        <p:nvSpPr>
          <p:cNvPr id="26655" name="Rectangle 30"/>
          <p:cNvSpPr>
            <a:spLocks noChangeArrowheads="1"/>
          </p:cNvSpPr>
          <p:nvPr/>
        </p:nvSpPr>
        <p:spPr bwMode="auto">
          <a:xfrm>
            <a:off x="2921000" y="3200400"/>
            <a:ext cx="1219200" cy="2971800"/>
          </a:xfrm>
          <a:prstGeom prst="rect">
            <a:avLst/>
          </a:prstGeom>
          <a:noFill/>
          <a:ln w="12700">
            <a:solidFill>
              <a:srgbClr val="FF0000"/>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假设第</a:t>
            </a:r>
            <a:r>
              <a:rPr lang="en-US" altLang="zh-CN" sz="1200"/>
              <a:t>3</a:t>
            </a:r>
            <a:r>
              <a:rPr lang="zh-CN" altLang="en-US" sz="1200"/>
              <a:t>年风险成本控制指标全部达标</a:t>
            </a:r>
          </a:p>
        </p:txBody>
      </p:sp>
      <p:sp>
        <p:nvSpPr>
          <p:cNvPr id="26656" name="AutoShape 31"/>
          <p:cNvSpPr/>
          <p:nvPr/>
        </p:nvSpPr>
        <p:spPr bwMode="auto">
          <a:xfrm>
            <a:off x="228600" y="5410200"/>
            <a:ext cx="2438400" cy="609600"/>
          </a:xfrm>
          <a:prstGeom prst="accentBorderCallout2">
            <a:avLst>
              <a:gd name="adj1" fmla="val 18750"/>
              <a:gd name="adj2" fmla="val 103125"/>
              <a:gd name="adj3" fmla="val 18750"/>
              <a:gd name="adj4" fmla="val 106509"/>
              <a:gd name="adj5" fmla="val 58333"/>
              <a:gd name="adj6" fmla="val 109898"/>
            </a:avLst>
          </a:prstGeom>
          <a:noFill/>
          <a:ln w="12700">
            <a:solidFill>
              <a:srgbClr val="96969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r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300"/>
              <a:t>  第</a:t>
            </a:r>
            <a:r>
              <a:rPr lang="en-US" altLang="zh-CN" sz="1300"/>
              <a:t>3</a:t>
            </a:r>
            <a:r>
              <a:rPr lang="zh-CN" altLang="en-US" sz="1300"/>
              <a:t>年应发放的递延绩效薪酬</a:t>
            </a:r>
          </a:p>
          <a:p>
            <a:pPr>
              <a:lnSpc>
                <a:spcPct val="120000"/>
              </a:lnSpc>
            </a:pPr>
            <a:r>
              <a:rPr lang="en-US" altLang="zh-CN" sz="1300"/>
              <a:t>=</a:t>
            </a:r>
            <a:r>
              <a:rPr lang="en-US" altLang="zh-CN" sz="1300">
                <a:solidFill>
                  <a:srgbClr val="0099FF"/>
                </a:solidFill>
              </a:rPr>
              <a:t>(A/6)*(1+r)</a:t>
            </a:r>
            <a:r>
              <a:rPr lang="en-US" altLang="zh-CN" sz="1300" baseline="30000">
                <a:solidFill>
                  <a:srgbClr val="0099FF"/>
                </a:solidFill>
                <a:ea typeface="Arial Unicode MS" pitchFamily="34" charset="-122"/>
                <a:cs typeface="Arial Unicode MS" pitchFamily="34" charset="-122"/>
              </a:rPr>
              <a:t>2</a:t>
            </a:r>
            <a:r>
              <a:rPr lang="en-US" altLang="zh-CN" sz="1300"/>
              <a:t>+</a:t>
            </a:r>
            <a:r>
              <a:rPr lang="en-US" altLang="zh-CN" sz="1300">
                <a:solidFill>
                  <a:srgbClr val="009900"/>
                </a:solidFill>
              </a:rPr>
              <a:t>(B/6)*(1+r)</a:t>
            </a:r>
          </a:p>
        </p:txBody>
      </p:sp>
      <p:sp>
        <p:nvSpPr>
          <p:cNvPr id="26657" name="Rectangle 32"/>
          <p:cNvSpPr>
            <a:spLocks noChangeArrowheads="1"/>
          </p:cNvSpPr>
          <p:nvPr/>
        </p:nvSpPr>
        <p:spPr bwMode="auto">
          <a:xfrm>
            <a:off x="4229100" y="3200400"/>
            <a:ext cx="1219200" cy="2971800"/>
          </a:xfrm>
          <a:prstGeom prst="rect">
            <a:avLst/>
          </a:prstGeom>
          <a:noFill/>
          <a:ln w="12700">
            <a:solidFill>
              <a:srgbClr val="FF0000"/>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t>假设第</a:t>
            </a:r>
            <a:r>
              <a:rPr lang="en-US" altLang="zh-CN" sz="1200"/>
              <a:t>4</a:t>
            </a:r>
            <a:r>
              <a:rPr lang="zh-CN" altLang="en-US" sz="1200"/>
              <a:t>年风险成本控制指标未达标，递延绩效薪酬扣减</a:t>
            </a:r>
            <a:r>
              <a:rPr lang="en-US" altLang="zh-CN" sz="1200"/>
              <a:t>30%</a:t>
            </a:r>
          </a:p>
        </p:txBody>
      </p:sp>
      <p:sp>
        <p:nvSpPr>
          <p:cNvPr id="26658" name="AutoShape 33"/>
          <p:cNvSpPr/>
          <p:nvPr/>
        </p:nvSpPr>
        <p:spPr bwMode="auto">
          <a:xfrm>
            <a:off x="5676900" y="5410200"/>
            <a:ext cx="3314700" cy="609600"/>
          </a:xfrm>
          <a:prstGeom prst="accentBorderCallout2">
            <a:avLst>
              <a:gd name="adj1" fmla="val 18750"/>
              <a:gd name="adj2" fmla="val -2301"/>
              <a:gd name="adj3" fmla="val 18750"/>
              <a:gd name="adj4" fmla="val -4407"/>
              <a:gd name="adj5" fmla="val 58333"/>
              <a:gd name="adj6" fmla="val -6514"/>
            </a:avLst>
          </a:prstGeom>
          <a:noFill/>
          <a:ln w="12700">
            <a:solidFill>
              <a:srgbClr val="96969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27432" r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300"/>
              <a:t>  第</a:t>
            </a:r>
            <a:r>
              <a:rPr lang="en-US" altLang="zh-CN" sz="1300"/>
              <a:t>4</a:t>
            </a:r>
            <a:r>
              <a:rPr lang="zh-CN" altLang="en-US" sz="1300"/>
              <a:t>年应发放的递延绩效薪酬</a:t>
            </a:r>
          </a:p>
          <a:p>
            <a:pPr>
              <a:lnSpc>
                <a:spcPct val="120000"/>
              </a:lnSpc>
            </a:pPr>
            <a:r>
              <a:rPr lang="en-US" altLang="zh-CN" sz="1300"/>
              <a:t>=[</a:t>
            </a:r>
            <a:r>
              <a:rPr lang="en-US" altLang="zh-CN" sz="1300">
                <a:solidFill>
                  <a:srgbClr val="0099FF"/>
                </a:solidFill>
              </a:rPr>
              <a:t>(A/6)*(1+r)</a:t>
            </a:r>
            <a:r>
              <a:rPr lang="en-US" altLang="zh-CN" sz="1300" baseline="30000">
                <a:solidFill>
                  <a:srgbClr val="0099FF"/>
                </a:solidFill>
                <a:ea typeface="Arial Unicode MS" pitchFamily="34" charset="-122"/>
                <a:cs typeface="Arial Unicode MS" pitchFamily="34" charset="-122"/>
              </a:rPr>
              <a:t>3</a:t>
            </a:r>
            <a:r>
              <a:rPr lang="en-US" altLang="zh-CN" sz="1300"/>
              <a:t>+</a:t>
            </a:r>
            <a:r>
              <a:rPr lang="en-US" altLang="zh-CN" sz="1300">
                <a:solidFill>
                  <a:srgbClr val="009900"/>
                </a:solidFill>
              </a:rPr>
              <a:t>(B/6)*(1+r)</a:t>
            </a:r>
            <a:r>
              <a:rPr lang="en-US" altLang="zh-CN" sz="1300" baseline="30000">
                <a:solidFill>
                  <a:srgbClr val="009900"/>
                </a:solidFill>
              </a:rPr>
              <a:t>2</a:t>
            </a:r>
            <a:r>
              <a:rPr lang="en-US" altLang="zh-CN" sz="1300"/>
              <a:t>+</a:t>
            </a:r>
            <a:r>
              <a:rPr lang="en-US" altLang="zh-CN" sz="1300">
                <a:solidFill>
                  <a:schemeClr val="accent2"/>
                </a:solidFill>
              </a:rPr>
              <a:t>(C/6)*(1+r)</a:t>
            </a:r>
            <a:r>
              <a:rPr lang="en-US" altLang="zh-CN" sz="1300"/>
              <a:t>]*70%</a:t>
            </a:r>
          </a:p>
        </p:txBody>
      </p:sp>
      <p:sp>
        <p:nvSpPr>
          <p:cNvPr id="26659" name="Text Box 34"/>
          <p:cNvSpPr txBox="1">
            <a:spLocks noChangeArrowheads="1"/>
          </p:cNvSpPr>
          <p:nvPr/>
        </p:nvSpPr>
        <p:spPr bwMode="auto">
          <a:xfrm>
            <a:off x="177800" y="6184900"/>
            <a:ext cx="45021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楷体_GB2312" pitchFamily="49" charset="-122"/>
                <a:cs typeface="+mn-cs"/>
              </a:defRPr>
            </a:lvl1pPr>
            <a:lvl2pPr marL="742950" indent="-285750" algn="l" defTabSz="914400" rtl="0" eaLnBrk="0" latinLnBrk="0" hangingPunct="0">
              <a:defRPr sz="1800" kern="1200">
                <a:solidFill>
                  <a:schemeClr val="tx1"/>
                </a:solidFill>
                <a:latin typeface="Arial" pitchFamily="34" charset="0"/>
                <a:ea typeface="楷体_GB2312" pitchFamily="49" charset="-122"/>
                <a:cs typeface="+mn-cs"/>
              </a:defRPr>
            </a:lvl2pPr>
            <a:lvl3pPr marL="1143000" indent="-228600" algn="l" defTabSz="914400" rtl="0" eaLnBrk="0" latinLnBrk="0" hangingPunct="0">
              <a:defRPr sz="1800" kern="1200">
                <a:solidFill>
                  <a:schemeClr val="tx1"/>
                </a:solidFill>
                <a:latin typeface="Arial" pitchFamily="34" charset="0"/>
                <a:ea typeface="楷体_GB2312" pitchFamily="49" charset="-122"/>
                <a:cs typeface="+mn-cs"/>
              </a:defRPr>
            </a:lvl3pPr>
            <a:lvl4pPr marL="1600200" indent="-228600" algn="l" defTabSz="914400" rtl="0" eaLnBrk="0" latinLnBrk="0" hangingPunct="0">
              <a:defRPr sz="1800" kern="1200">
                <a:solidFill>
                  <a:schemeClr val="tx1"/>
                </a:solidFill>
                <a:latin typeface="Arial" pitchFamily="34" charset="0"/>
                <a:ea typeface="楷体_GB2312" pitchFamily="49" charset="-122"/>
                <a:cs typeface="+mn-cs"/>
              </a:defRPr>
            </a:lvl4pPr>
            <a:lvl5pPr marL="2057400" indent="-228600" algn="l" defTabSz="914400" rtl="0" eaLnBrk="0" latinLnBrk="0" hangingPunct="0">
              <a:defRPr sz="18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楷体_GB2312" pitchFamily="49" charset="-122"/>
                <a:cs typeface="+mn-cs"/>
              </a:defRPr>
            </a:lvl9pPr>
          </a:lstStyle>
          <a:p>
            <a:pPr eaLnBrk="1" hangingPunct="1"/>
            <a:r>
              <a:rPr lang="zh-CN" altLang="en-US" sz="1200"/>
              <a:t>注释：</a:t>
            </a:r>
            <a:r>
              <a:rPr lang="en-US" altLang="zh-CN" sz="1200"/>
              <a:t>r</a:t>
            </a:r>
            <a:r>
              <a:rPr lang="zh-CN" altLang="en-US" sz="1200"/>
              <a:t>代表一年期定期存款利率，假设该利率在递延周期内恒定</a:t>
            </a:r>
          </a:p>
        </p:txBody>
      </p:sp>
    </p:spTree>
    <p:extLst>
      <p:ext uri="{BB962C8B-B14F-4D97-AF65-F5344CB8AC3E}">
        <p14:creationId xmlns:p14="http://schemas.microsoft.com/office/powerpoint/2010/main" val="201799560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ChangeArrowheads="1"/>
          </p:cNvSpPr>
          <p:nvPr/>
        </p:nvSpPr>
        <p:spPr bwMode="auto">
          <a:xfrm>
            <a:off x="2065338" y="2522289"/>
            <a:ext cx="6013450" cy="474663"/>
          </a:xfrm>
          <a:prstGeom prst="rect">
            <a:avLst/>
          </a:prstGeom>
          <a:solidFill>
            <a:schemeClr val="accent2"/>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lang="zh-CN" altLang="zh-CN" sz="1600" b="1">
              <a:solidFill>
                <a:srgbClr val="000000"/>
              </a:solidFill>
            </a:endParaRPr>
          </a:p>
        </p:txBody>
      </p:sp>
      <p:sp>
        <p:nvSpPr>
          <p:cNvPr id="3076" name="Text Box 3"/>
          <p:cNvSpPr txBox="1">
            <a:spLocks noChangeArrowheads="1"/>
          </p:cNvSpPr>
          <p:nvPr/>
        </p:nvSpPr>
        <p:spPr bwMode="auto">
          <a:xfrm>
            <a:off x="2093913" y="1939925"/>
            <a:ext cx="5984875"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609600" indent="-609600"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9pPr>
          </a:lstStyle>
          <a:p>
            <a:pPr marL="342900" indent="-342900" eaLnBrk="1" hangingPunct="1">
              <a:lnSpc>
                <a:spcPct val="110000"/>
              </a:lnSpc>
              <a:spcBef>
                <a:spcPct val="50000"/>
              </a:spcBef>
              <a:spcAft>
                <a:spcPct val="50000"/>
              </a:spcAft>
              <a:buFont typeface="Arial" pitchFamily="34" charset="0"/>
              <a:buChar char="•"/>
              <a:defRPr/>
            </a:pPr>
            <a:r>
              <a:rPr lang="zh-CN" altLang="en-US" sz="2000" smtClean="0"/>
              <a:t>案例分享 </a:t>
            </a:r>
            <a:r>
              <a:rPr lang="en-US" altLang="zh-CN" sz="2000" smtClean="0"/>
              <a:t>– </a:t>
            </a:r>
            <a:r>
              <a:rPr lang="zh-CN" altLang="en-US" sz="2000" smtClean="0"/>
              <a:t>广发银行</a:t>
            </a:r>
            <a:endParaRPr lang="en-US" altLang="zh-CN" sz="2000"/>
          </a:p>
          <a:p>
            <a:pPr marL="342900" indent="-342900" eaLnBrk="1" hangingPunct="1">
              <a:lnSpc>
                <a:spcPct val="110000"/>
              </a:lnSpc>
              <a:spcBef>
                <a:spcPct val="50000"/>
              </a:spcBef>
              <a:spcAft>
                <a:spcPct val="50000"/>
              </a:spcAft>
              <a:buFont typeface="Arial" pitchFamily="34" charset="0"/>
              <a:buChar char="•"/>
              <a:defRPr/>
            </a:pPr>
            <a:r>
              <a:rPr lang="zh-CN" altLang="en-US" sz="2000" b="1">
                <a:solidFill>
                  <a:schemeClr val="bg1"/>
                </a:solidFill>
              </a:rPr>
              <a:t>案例分享 </a:t>
            </a:r>
            <a:r>
              <a:rPr lang="en-US" altLang="zh-CN" sz="2000" b="1">
                <a:solidFill>
                  <a:schemeClr val="bg1"/>
                </a:solidFill>
              </a:rPr>
              <a:t>– </a:t>
            </a:r>
            <a:r>
              <a:rPr lang="zh-CN" altLang="en-US" sz="2000" b="1">
                <a:solidFill>
                  <a:schemeClr val="bg1"/>
                </a:solidFill>
              </a:rPr>
              <a:t>富滇银行</a:t>
            </a:r>
            <a:endParaRPr lang="en-US" altLang="zh-CN" sz="2000" b="1">
              <a:solidFill>
                <a:schemeClr val="bg1"/>
              </a:solidFill>
            </a:endParaRPr>
          </a:p>
          <a:p>
            <a:pPr marL="342900" indent="-342900" eaLnBrk="1" hangingPunct="1">
              <a:lnSpc>
                <a:spcPct val="110000"/>
              </a:lnSpc>
              <a:spcBef>
                <a:spcPct val="50000"/>
              </a:spcBef>
              <a:spcAft>
                <a:spcPct val="50000"/>
              </a:spcAft>
              <a:buFont typeface="Arial" pitchFamily="34" charset="0"/>
              <a:buChar char="•"/>
              <a:defRPr/>
            </a:pPr>
            <a:r>
              <a:rPr lang="zh-CN" altLang="en-US" sz="2000"/>
              <a:t>银行长期激励模式透析</a:t>
            </a:r>
            <a:endParaRPr lang="en-US" altLang="zh-CN" sz="2000"/>
          </a:p>
          <a:p>
            <a:pPr marL="342900" indent="-342900" eaLnBrk="1" hangingPunct="1">
              <a:lnSpc>
                <a:spcPct val="110000"/>
              </a:lnSpc>
              <a:spcBef>
                <a:spcPct val="50000"/>
              </a:spcBef>
              <a:spcAft>
                <a:spcPct val="50000"/>
              </a:spcAft>
              <a:buFont typeface="Arial" pitchFamily="34" charset="0"/>
              <a:buChar char="•"/>
              <a:defRPr/>
            </a:pPr>
            <a:r>
              <a:rPr lang="zh-CN" altLang="en-US" sz="2000"/>
              <a:t>附录 </a:t>
            </a:r>
            <a:r>
              <a:rPr lang="en-US" altLang="zh-CN" sz="2000"/>
              <a:t>– </a:t>
            </a:r>
            <a:r>
              <a:rPr lang="zh-CN" altLang="en-US" sz="2000"/>
              <a:t>相关政策法规</a:t>
            </a:r>
            <a:endParaRPr lang="en-US" altLang="zh-CN" sz="2000"/>
          </a:p>
        </p:txBody>
      </p:sp>
      <p:sp>
        <p:nvSpPr>
          <p:cNvPr id="4101" name="Line 4"/>
          <p:cNvSpPr>
            <a:spLocks noChangeShapeType="1"/>
          </p:cNvSpPr>
          <p:nvPr/>
        </p:nvSpPr>
        <p:spPr bwMode="auto">
          <a:xfrm>
            <a:off x="793750" y="1836738"/>
            <a:ext cx="7135813" cy="0"/>
          </a:xfrm>
          <a:prstGeom prst="line">
            <a:avLst/>
          </a:prstGeom>
          <a:noFill/>
          <a:ln w="22225">
            <a:solidFill>
              <a:schemeClr val="tx1"/>
            </a:solidFill>
            <a:round/>
            <a:headEnd type="none" w="sm" len="sm"/>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2" name="Line 5"/>
          <p:cNvSpPr>
            <a:spLocks noChangeShapeType="1"/>
          </p:cNvSpPr>
          <p:nvPr/>
        </p:nvSpPr>
        <p:spPr bwMode="auto">
          <a:xfrm flipH="1">
            <a:off x="1803400" y="1282700"/>
            <a:ext cx="0" cy="4406900"/>
          </a:xfrm>
          <a:prstGeom prst="line">
            <a:avLst/>
          </a:prstGeom>
          <a:noFill/>
          <a:ln w="28575">
            <a:solidFill>
              <a:schemeClr val="tx1"/>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3" name="Rectangle 6"/>
          <p:cNvSpPr>
            <a:spLocks noGrp="1" noChangeArrowheads="1"/>
          </p:cNvSpPr>
          <p:nvPr>
            <p:ph type="title"/>
          </p:nvPr>
        </p:nvSpPr>
        <p:spPr bwMode="auto"/>
        <p:txBody>
          <a:bodyPr lIns="91440" rIns="91440"/>
          <a:lstStyle/>
          <a:p>
            <a:pPr eaLnBrk="1" hangingPunct="1"/>
            <a:r>
              <a:rPr lang="zh-CN" altLang="en-US" smtClean="0"/>
              <a:t>目录</a:t>
            </a:r>
          </a:p>
        </p:txBody>
      </p:sp>
      <p:sp>
        <p:nvSpPr>
          <p:cNvPr id="10" name="Slide Number Placeholder 1"/>
          <p:cNvSpPr txBox="1"/>
          <p:nvPr/>
        </p:nvSpPr>
        <p:spPr>
          <a:xfrm>
            <a:off x="8460488" y="6381328"/>
            <a:ext cx="504000" cy="273600"/>
          </a:xfrm>
          <a:prstGeom prst="rect">
            <a:avLst/>
          </a:prstGeom>
        </p:spPr>
        <p:txBody>
          <a:bodyPr anchor="ctr" anchorCtr="0"/>
          <a:lstStyle>
            <a:defPPr>
              <a:defRPr lang="en-US"/>
            </a:defPPr>
            <a:lvl1pPr marL="0" algn="l" defTabSz="914400" rtl="0" eaLnBrk="1" latinLnBrk="0" hangingPunct="1">
              <a:lnSpc>
                <a:spcPct val="100000"/>
              </a:lnSpc>
              <a:defRPr sz="800" kern="1200">
                <a:solidFill>
                  <a:schemeClr val="tx1"/>
                </a:solidFill>
                <a:latin typeface="+mj-lt"/>
                <a:ea typeface="楷体_GB2312"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z="1000" smtClean="0">
                <a:solidFill>
                  <a:srgbClr val="000000"/>
                </a:solidFill>
              </a:rPr>
              <a:t>8</a:t>
            </a:fld>
            <a:endParaRPr lang="en-GB" sz="1000">
              <a:solidFill>
                <a:srgbClr val="000000"/>
              </a:solidFill>
            </a:endParaRPr>
          </a:p>
        </p:txBody>
      </p:sp>
    </p:spTree>
    <p:extLst>
      <p:ext uri="{BB962C8B-B14F-4D97-AF65-F5344CB8AC3E}">
        <p14:creationId xmlns:p14="http://schemas.microsoft.com/office/powerpoint/2010/main" val="7668460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财政、监管对富</a:t>
            </a:r>
            <a:r>
              <a:rPr lang="zh-CN" altLang="en-US"/>
              <a:t>滇</a:t>
            </a:r>
            <a:r>
              <a:rPr lang="zh-CN" altLang="en-US" smtClean="0"/>
              <a:t>银行高管激励考核体系的影响</a:t>
            </a:r>
            <a:endParaRPr lang="en-US"/>
          </a:p>
        </p:txBody>
      </p:sp>
      <p:sp>
        <p:nvSpPr>
          <p:cNvPr id="6" name="Rectangle 5"/>
          <p:cNvSpPr/>
          <p:nvPr/>
        </p:nvSpPr>
        <p:spPr>
          <a:xfrm>
            <a:off x="384045" y="1176505"/>
            <a:ext cx="8352928" cy="31700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spcBef>
                <a:spcPct val="20000"/>
              </a:spcBef>
              <a:spcAft>
                <a:spcPts val="600"/>
              </a:spcAft>
              <a:buClr>
                <a:srgbClr val="E65032"/>
              </a:buClr>
              <a:buSzPct val="60000"/>
              <a:buFont typeface="Wingdings" pitchFamily="2" charset="2"/>
              <a:buChar char="l"/>
            </a:pPr>
            <a:r>
              <a:rPr lang="en-US" altLang="zh-CN" sz="1400" smtClean="0">
                <a:solidFill>
                  <a:srgbClr val="000000"/>
                </a:solidFill>
              </a:rPr>
              <a:t>《 </a:t>
            </a:r>
            <a:r>
              <a:rPr lang="zh-CN" altLang="en-US" sz="1400">
                <a:solidFill>
                  <a:srgbClr val="000000"/>
                </a:solidFill>
              </a:rPr>
              <a:t>云南省地方金融企业负责人薪酬审核管理办法（</a:t>
            </a:r>
            <a:r>
              <a:rPr lang="en-US" altLang="zh-CN" sz="1400">
                <a:solidFill>
                  <a:srgbClr val="000000"/>
                </a:solidFill>
              </a:rPr>
              <a:t>2011</a:t>
            </a:r>
            <a:r>
              <a:rPr lang="zh-CN" altLang="en-US" sz="1400">
                <a:solidFill>
                  <a:srgbClr val="000000"/>
                </a:solidFill>
              </a:rPr>
              <a:t>年修订）</a:t>
            </a:r>
            <a:r>
              <a:rPr lang="en-US" altLang="zh-CN" sz="1400" smtClean="0">
                <a:solidFill>
                  <a:srgbClr val="000000"/>
                </a:solidFill>
              </a:rPr>
              <a:t>》</a:t>
            </a:r>
            <a:r>
              <a:rPr lang="zh-CN" altLang="en-US" sz="1400" smtClean="0">
                <a:solidFill>
                  <a:srgbClr val="000000"/>
                </a:solidFill>
              </a:rPr>
              <a:t>对富滇银行高管基本</a:t>
            </a:r>
            <a:r>
              <a:rPr lang="zh-CN" altLang="en-US" sz="1400">
                <a:solidFill>
                  <a:srgbClr val="000000"/>
                </a:solidFill>
              </a:rPr>
              <a:t>薪</a:t>
            </a:r>
            <a:r>
              <a:rPr lang="zh-CN" altLang="en-US" sz="1400" smtClean="0">
                <a:solidFill>
                  <a:srgbClr val="000000"/>
                </a:solidFill>
              </a:rPr>
              <a:t>酬及绩效薪酬的水平和计算方式作出了比较严格的限定，其中，基本薪酬水平的确定方式为：</a:t>
            </a:r>
            <a:endParaRPr lang="en-US" altLang="zh-CN" sz="1400" smtClean="0">
              <a:solidFill>
                <a:srgbClr val="000000"/>
              </a:solidFill>
            </a:endParaRPr>
          </a:p>
          <a:p>
            <a:pPr marL="228600" indent="-228600">
              <a:buClr>
                <a:srgbClr val="E65032"/>
              </a:buClr>
              <a:buSzPct val="60000"/>
              <a:buFont typeface="Wingdings" pitchFamily="2" charset="2"/>
              <a:buChar char="l"/>
            </a:pPr>
            <a:endParaRPr lang="en-US" altLang="zh-CN" sz="1000" smtClean="0">
              <a:solidFill>
                <a:srgbClr val="000000"/>
              </a:solidFill>
            </a:endParaRPr>
          </a:p>
          <a:p>
            <a:pPr>
              <a:spcBef>
                <a:spcPct val="20000"/>
              </a:spcBef>
              <a:spcAft>
                <a:spcPts val="600"/>
              </a:spcAft>
              <a:buClr>
                <a:srgbClr val="E65032"/>
              </a:buClr>
              <a:buSzPct val="60000"/>
            </a:pPr>
            <a:r>
              <a:rPr lang="zh-CN" altLang="en-US" b="1" smtClean="0">
                <a:solidFill>
                  <a:srgbClr val="000000"/>
                </a:solidFill>
              </a:rPr>
              <a:t>基本年薪</a:t>
            </a:r>
            <a:r>
              <a:rPr lang="en-US" altLang="zh-CN" b="1" smtClean="0">
                <a:solidFill>
                  <a:srgbClr val="000000"/>
                </a:solidFill>
              </a:rPr>
              <a:t>=</a:t>
            </a:r>
            <a:r>
              <a:rPr lang="zh-CN" altLang="en-US" b="1" smtClean="0">
                <a:solidFill>
                  <a:srgbClr val="000000"/>
                </a:solidFill>
              </a:rPr>
              <a:t>上年度在岗职工平均工资</a:t>
            </a:r>
            <a:r>
              <a:rPr lang="en-US" altLang="zh-CN" b="1" smtClean="0"/>
              <a:t>×5 ×</a:t>
            </a:r>
            <a:r>
              <a:rPr lang="zh-CN" altLang="en-US" b="1" smtClean="0"/>
              <a:t>基本年薪调节系数</a:t>
            </a:r>
            <a:r>
              <a:rPr lang="en-US" altLang="zh-CN" b="1" smtClean="0"/>
              <a:t>×</a:t>
            </a:r>
            <a:r>
              <a:rPr lang="zh-CN" altLang="en-US" b="1" smtClean="0"/>
              <a:t>基本年薪分配系数</a:t>
            </a:r>
            <a:endParaRPr lang="en-US" altLang="zh-CN" b="1" smtClean="0">
              <a:solidFill>
                <a:srgbClr val="000000"/>
              </a:solidFill>
            </a:endParaRPr>
          </a:p>
          <a:p>
            <a:pPr marL="742950" lvl="1" indent="-285750">
              <a:buClr>
                <a:schemeClr val="tx1">
                  <a:lumMod val="50000"/>
                  <a:lumOff val="50000"/>
                </a:schemeClr>
              </a:buClr>
              <a:buSzTx/>
              <a:buFont typeface="Arial" pitchFamily="34" charset="0"/>
              <a:buChar char="•"/>
            </a:pPr>
            <a:endParaRPr lang="en-US" altLang="zh-CN" sz="1400">
              <a:solidFill>
                <a:srgbClr val="000000"/>
              </a:solidFill>
            </a:endParaRPr>
          </a:p>
          <a:p>
            <a:pPr marL="742950" lvl="1" indent="-285750">
              <a:spcBef>
                <a:spcPct val="20000"/>
              </a:spcBef>
              <a:spcAft>
                <a:spcPts val="600"/>
              </a:spcAft>
              <a:buClr>
                <a:schemeClr val="tx1">
                  <a:lumMod val="50000"/>
                  <a:lumOff val="50000"/>
                </a:schemeClr>
              </a:buClr>
              <a:buSzTx/>
              <a:buFont typeface="Arial" pitchFamily="34" charset="0"/>
              <a:buChar char="•"/>
            </a:pPr>
            <a:r>
              <a:rPr lang="zh-CN" altLang="en-US" sz="1400" b="1" smtClean="0">
                <a:solidFill>
                  <a:srgbClr val="000000"/>
                </a:solidFill>
              </a:rPr>
              <a:t>上年度</a:t>
            </a:r>
            <a:r>
              <a:rPr lang="zh-CN" altLang="en-US" sz="1400" b="1">
                <a:solidFill>
                  <a:srgbClr val="000000"/>
                </a:solidFill>
              </a:rPr>
              <a:t>在岗职工平均工资 </a:t>
            </a:r>
            <a:r>
              <a:rPr lang="en-US" altLang="zh-CN" sz="1400">
                <a:solidFill>
                  <a:srgbClr val="000000"/>
                </a:solidFill>
              </a:rPr>
              <a:t>= </a:t>
            </a:r>
            <a:r>
              <a:rPr lang="zh-CN" altLang="en-US" sz="1400">
                <a:solidFill>
                  <a:srgbClr val="000000"/>
                </a:solidFill>
              </a:rPr>
              <a:t>（上年度全国金融企业在岗职工平均工资 </a:t>
            </a:r>
            <a:r>
              <a:rPr lang="en-US" altLang="zh-CN" sz="1400">
                <a:solidFill>
                  <a:srgbClr val="000000"/>
                </a:solidFill>
              </a:rPr>
              <a:t>+ </a:t>
            </a:r>
            <a:r>
              <a:rPr lang="zh-CN" altLang="en-US" sz="1400">
                <a:solidFill>
                  <a:srgbClr val="000000"/>
                </a:solidFill>
              </a:rPr>
              <a:t>上年度全省国有金融业职工平均工资）</a:t>
            </a:r>
            <a:r>
              <a:rPr lang="en-US" altLang="zh-CN" sz="1400">
                <a:solidFill>
                  <a:srgbClr val="000000"/>
                </a:solidFill>
              </a:rPr>
              <a:t>÷2</a:t>
            </a:r>
          </a:p>
          <a:p>
            <a:pPr marL="742950" lvl="1" indent="-285750">
              <a:spcBef>
                <a:spcPct val="20000"/>
              </a:spcBef>
              <a:spcAft>
                <a:spcPts val="600"/>
              </a:spcAft>
              <a:buClr>
                <a:schemeClr val="tx1">
                  <a:lumMod val="50000"/>
                  <a:lumOff val="50000"/>
                </a:schemeClr>
              </a:buClr>
              <a:buSzTx/>
              <a:buFont typeface="Arial" pitchFamily="34" charset="0"/>
              <a:buChar char="•"/>
            </a:pPr>
            <a:r>
              <a:rPr lang="zh-CN" altLang="en-US" sz="1400" b="1" smtClean="0">
                <a:solidFill>
                  <a:srgbClr val="000000"/>
                </a:solidFill>
              </a:rPr>
              <a:t>基本年薪调节系数</a:t>
            </a:r>
            <a:r>
              <a:rPr lang="zh-CN" altLang="en-US" sz="1400" smtClean="0">
                <a:solidFill>
                  <a:srgbClr val="000000"/>
                </a:solidFill>
              </a:rPr>
              <a:t>由金融企业负责人职位等级确定，该职位等级通过</a:t>
            </a:r>
            <a:r>
              <a:rPr lang="zh-CN" altLang="en-US" sz="1400" b="1" smtClean="0">
                <a:solidFill>
                  <a:schemeClr val="accent2"/>
                </a:solidFill>
              </a:rPr>
              <a:t>总</a:t>
            </a:r>
            <a:r>
              <a:rPr lang="zh-CN" altLang="en-US" sz="1400" b="1">
                <a:solidFill>
                  <a:schemeClr val="accent2"/>
                </a:solidFill>
              </a:rPr>
              <a:t>资产规模</a:t>
            </a:r>
            <a:r>
              <a:rPr lang="zh-CN" altLang="en-US" sz="1400"/>
              <a:t>、</a:t>
            </a:r>
            <a:r>
              <a:rPr lang="zh-CN" altLang="en-US" sz="1400" b="1">
                <a:solidFill>
                  <a:schemeClr val="accent2"/>
                </a:solidFill>
              </a:rPr>
              <a:t>业务收入规模</a:t>
            </a:r>
            <a:r>
              <a:rPr lang="zh-CN" altLang="en-US" sz="1400"/>
              <a:t>、</a:t>
            </a:r>
            <a:r>
              <a:rPr lang="zh-CN" altLang="en-US" sz="1400" b="1">
                <a:solidFill>
                  <a:schemeClr val="accent2"/>
                </a:solidFill>
              </a:rPr>
              <a:t>人数</a:t>
            </a:r>
            <a:r>
              <a:rPr lang="zh-CN" altLang="en-US" sz="1400"/>
              <a:t>、</a:t>
            </a:r>
            <a:r>
              <a:rPr lang="zh-CN" altLang="en-US" sz="1400" b="1">
                <a:solidFill>
                  <a:schemeClr val="accent2"/>
                </a:solidFill>
              </a:rPr>
              <a:t>利润总额</a:t>
            </a:r>
            <a:r>
              <a:rPr lang="zh-CN" altLang="en-US" sz="1400"/>
              <a:t>、</a:t>
            </a:r>
            <a:r>
              <a:rPr lang="zh-CN" altLang="en-US" sz="1400" b="1">
                <a:solidFill>
                  <a:schemeClr val="accent2"/>
                </a:solidFill>
              </a:rPr>
              <a:t>市场范围</a:t>
            </a:r>
            <a:r>
              <a:rPr lang="zh-CN" altLang="en-US" sz="1400"/>
              <a:t>、</a:t>
            </a:r>
            <a:r>
              <a:rPr lang="zh-CN" altLang="en-US" sz="1400" b="1">
                <a:solidFill>
                  <a:schemeClr val="accent2"/>
                </a:solidFill>
              </a:rPr>
              <a:t>产品和业务复杂程度</a:t>
            </a:r>
            <a:r>
              <a:rPr lang="zh-CN" altLang="en-US" sz="1400"/>
              <a:t>五个指标综合量化确定</a:t>
            </a:r>
            <a:endParaRPr lang="en-US" altLang="zh-CN" sz="1400"/>
          </a:p>
          <a:p>
            <a:pPr marL="742950" lvl="1" indent="-285750">
              <a:spcBef>
                <a:spcPct val="20000"/>
              </a:spcBef>
              <a:spcAft>
                <a:spcPts val="600"/>
              </a:spcAft>
              <a:buClr>
                <a:prstClr val="black">
                  <a:lumMod val="50000"/>
                  <a:lumOff val="50000"/>
                </a:prstClr>
              </a:buClr>
              <a:buSzTx/>
              <a:buFont typeface="Arial" pitchFamily="34" charset="0"/>
              <a:buChar char="•"/>
            </a:pPr>
            <a:r>
              <a:rPr lang="zh-CN" altLang="en-US" sz="1400" b="1" smtClean="0">
                <a:solidFill>
                  <a:srgbClr val="000000"/>
                </a:solidFill>
              </a:rPr>
              <a:t>基本年薪分配系数</a:t>
            </a:r>
            <a:r>
              <a:rPr lang="zh-CN" altLang="en-US" sz="1400" smtClean="0">
                <a:solidFill>
                  <a:srgbClr val="000000"/>
                </a:solidFill>
              </a:rPr>
              <a:t>：金融企业主要负责人（董事长、行长、专职党委书记）为</a:t>
            </a:r>
            <a:r>
              <a:rPr lang="en-US" altLang="zh-CN" sz="1400" smtClean="0">
                <a:solidFill>
                  <a:srgbClr val="000000"/>
                </a:solidFill>
              </a:rPr>
              <a:t>1</a:t>
            </a:r>
            <a:r>
              <a:rPr lang="zh-CN" altLang="en-US" sz="1400" smtClean="0">
                <a:solidFill>
                  <a:srgbClr val="000000"/>
                </a:solidFill>
              </a:rPr>
              <a:t>，其余负责人在</a:t>
            </a:r>
            <a:r>
              <a:rPr lang="en-US" altLang="zh-CN" sz="1400" smtClean="0">
                <a:solidFill>
                  <a:srgbClr val="000000"/>
                </a:solidFill>
              </a:rPr>
              <a:t>0.6-0.9</a:t>
            </a:r>
            <a:r>
              <a:rPr lang="zh-CN" altLang="en-US" sz="1400" smtClean="0">
                <a:solidFill>
                  <a:srgbClr val="000000"/>
                </a:solidFill>
              </a:rPr>
              <a:t>之间，富滇银行上年将董事长、行长、专职副董事长确定为</a:t>
            </a:r>
            <a:r>
              <a:rPr lang="en-US" altLang="zh-CN" sz="1400" b="1" smtClean="0">
                <a:solidFill>
                  <a:srgbClr val="000000"/>
                </a:solidFill>
              </a:rPr>
              <a:t>1</a:t>
            </a:r>
            <a:r>
              <a:rPr lang="zh-CN" altLang="en-US" sz="1400" smtClean="0">
                <a:solidFill>
                  <a:srgbClr val="000000"/>
                </a:solidFill>
              </a:rPr>
              <a:t>，监事长、党委副书记、纪委书记、副行长、董秘、总师确定为</a:t>
            </a:r>
            <a:r>
              <a:rPr lang="en-US" altLang="zh-CN" sz="1400" b="1" smtClean="0">
                <a:solidFill>
                  <a:srgbClr val="000000"/>
                </a:solidFill>
              </a:rPr>
              <a:t>0.9</a:t>
            </a:r>
            <a:r>
              <a:rPr lang="zh-CN" altLang="en-US" sz="1400" smtClean="0">
                <a:solidFill>
                  <a:srgbClr val="000000"/>
                </a:solidFill>
              </a:rPr>
              <a:t>。</a:t>
            </a:r>
            <a:endParaRPr lang="zh-CN" altLang="en-US" sz="1100">
              <a:solidFill>
                <a:srgbClr val="000000"/>
              </a:solidFill>
            </a:endParaRPr>
          </a:p>
        </p:txBody>
      </p:sp>
    </p:spTree>
    <p:extLst>
      <p:ext uri="{BB962C8B-B14F-4D97-AF65-F5344CB8AC3E}">
        <p14:creationId xmlns:p14="http://schemas.microsoft.com/office/powerpoint/2010/main" val="3350964058"/>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3" name="Table 12"/>
          <p:cNvGraphicFramePr>
            <a:graphicFrameLocks noGrp="1"/>
          </p:cNvGraphicFramePr>
          <p:nvPr>
            <p:extLst>
              <p:ext uri="{D42A27DB-BD31-4B8C-83A1-F6EECF244321}">
                <p14:modId xmlns:p14="http://schemas.microsoft.com/office/powerpoint/2010/main" val="3861276949"/>
              </p:ext>
            </p:extLst>
          </p:nvPr>
        </p:nvGraphicFramePr>
        <p:xfrm>
          <a:off x="467544" y="3501007"/>
          <a:ext cx="3937459" cy="2508660"/>
        </p:xfrm>
        <a:graphic>
          <a:graphicData uri="http://schemas.openxmlformats.org/drawingml/2006/table">
            <a:tbl>
              <a:tblPr>
                <a:tableStyleId>{793D81CF-94F2-401A-BA57-92F5A7B2D0C5}</a:tableStyleId>
              </a:tblPr>
              <a:tblGrid>
                <a:gridCol w="496616"/>
                <a:gridCol w="922288"/>
                <a:gridCol w="549825"/>
                <a:gridCol w="514353"/>
                <a:gridCol w="993233"/>
                <a:gridCol w="461144"/>
              </a:tblGrid>
              <a:tr h="418110">
                <a:tc rowSpan="3">
                  <a:txBody>
                    <a:bodyPr vert="horz" wrap="square"/>
                    <a:lstStyle/>
                    <a:p>
                      <a:pPr algn="ctr" fontAlgn="ctr"/>
                      <a:r>
                        <a:rPr lang="zh-CN" altLang="en-US" sz="1200" b="1" u="none" strike="noStrike">
                          <a:effectLst/>
                        </a:rPr>
                        <a:t>盈利能力状况</a:t>
                      </a: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HK" altLang="en-US" sz="1200" u="none" strike="noStrike">
                          <a:effectLst/>
                        </a:rPr>
                        <a:t>资本利润率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15%</a:t>
                      </a:r>
                      <a:endParaRPr lang="en-US" sz="1200" b="1" i="0" u="none" strike="noStrike">
                        <a:solidFill>
                          <a:schemeClr val="tx1"/>
                        </a:solidFill>
                        <a:effectLst/>
                        <a:latin typeface="楷体_GB2312"/>
                      </a:endParaRPr>
                    </a:p>
                  </a:txBody>
                  <a:tcPr marL="9525" marR="9525" marT="9525" marB="0" anchor="ctr"/>
                </a:tc>
                <a:tc rowSpan="3">
                  <a:txBody>
                    <a:bodyPr vert="horz" wrap="square"/>
                    <a:lstStyle/>
                    <a:p>
                      <a:pPr algn="ctr" fontAlgn="ctr"/>
                      <a:r>
                        <a:rPr lang="zh-CN" altLang="en-US" sz="1200" b="1" u="none" strike="noStrike">
                          <a:effectLst/>
                        </a:rPr>
                        <a:t>经营增长状况</a:t>
                      </a: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CN" altLang="en-US" sz="1200" u="none" strike="noStrike">
                          <a:effectLst/>
                        </a:rPr>
                        <a:t>国有资本                保值增值率</a:t>
                      </a:r>
                      <a:endParaRPr lang="zh-CN"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10%</a:t>
                      </a:r>
                      <a:endParaRPr lang="en-US" sz="1200" b="1" i="0" u="none" strike="noStrike">
                        <a:solidFill>
                          <a:schemeClr val="tx1"/>
                        </a:solidFill>
                        <a:effectLst/>
                        <a:latin typeface="楷体_GB2312"/>
                      </a:endParaRPr>
                    </a:p>
                  </a:txBody>
                  <a:tcPr marL="9525" marR="9525" marT="9525" marB="0" anchor="ctr"/>
                </a:tc>
              </a:tr>
              <a:tr h="418110">
                <a:tc vMerge="1">
                  <a:txBody>
                    <a:bodyPr vert="horz" wrap="square"/>
                    <a:lstStyle/>
                    <a:p>
                      <a:endParaRPr lang="en-US"/>
                    </a:p>
                  </a:txBody>
                  <a:tcPr/>
                </a:tc>
                <a:tc>
                  <a:txBody>
                    <a:bodyPr vert="horz" wrap="square"/>
                    <a:lstStyle/>
                    <a:p>
                      <a:pPr algn="ctr" fontAlgn="ctr"/>
                      <a:r>
                        <a:rPr lang="zh-HK" altLang="en-US" sz="1200" u="none" strike="noStrike">
                          <a:effectLst/>
                        </a:rPr>
                        <a:t>资产利润率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10%</a:t>
                      </a:r>
                      <a:endParaRPr lang="en-US" sz="1200" b="1" i="0" u="none" strike="noStrike">
                        <a:solidFill>
                          <a:schemeClr val="tx1"/>
                        </a:solidFill>
                        <a:effectLst/>
                        <a:latin typeface="楷体_GB2312"/>
                      </a:endParaRPr>
                    </a:p>
                  </a:txBody>
                  <a:tcPr marL="9525" marR="9525" marT="9525" marB="0" anchor="ctr"/>
                </a:tc>
                <a:tc vMerge="1">
                  <a:txBody>
                    <a:bodyPr vert="horz" wrap="square"/>
                    <a:lstStyle/>
                    <a:p>
                      <a:endParaRPr lang="en-US"/>
                    </a:p>
                  </a:txBody>
                  <a:tcPr/>
                </a:tc>
                <a:tc>
                  <a:txBody>
                    <a:bodyPr vert="horz" wrap="square"/>
                    <a:lstStyle/>
                    <a:p>
                      <a:pPr algn="ctr" fontAlgn="ctr"/>
                      <a:r>
                        <a:rPr lang="zh-HK" altLang="en-US" sz="1200" u="none" strike="noStrike">
                          <a:effectLst/>
                        </a:rPr>
                        <a:t>利润增长率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5%</a:t>
                      </a:r>
                      <a:endParaRPr lang="en-US" sz="1200" b="1" i="0" u="none" strike="noStrike">
                        <a:solidFill>
                          <a:schemeClr val="tx1"/>
                        </a:solidFill>
                        <a:effectLst/>
                        <a:latin typeface="楷体_GB2312"/>
                      </a:endParaRPr>
                    </a:p>
                  </a:txBody>
                  <a:tcPr marL="9525" marR="9525" marT="9525" marB="0" anchor="ctr"/>
                </a:tc>
              </a:tr>
              <a:tr h="418110">
                <a:tc vMerge="1">
                  <a:txBody>
                    <a:bodyPr vert="horz" wrap="square"/>
                    <a:lstStyle/>
                    <a:p>
                      <a:endParaRPr lang="en-US"/>
                    </a:p>
                  </a:txBody>
                  <a:tcPr/>
                </a:tc>
                <a:tc>
                  <a:txBody>
                    <a:bodyPr vert="horz" wrap="square"/>
                    <a:lstStyle/>
                    <a:p>
                      <a:pPr algn="ctr" fontAlgn="ctr"/>
                      <a:r>
                        <a:rPr lang="zh-HK" altLang="en-US" sz="1200" u="none" strike="noStrike">
                          <a:effectLst/>
                        </a:rPr>
                        <a:t>成本收入比</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5%</a:t>
                      </a:r>
                      <a:endParaRPr lang="en-US" sz="1200" b="1" i="0" u="none" strike="noStrike">
                        <a:solidFill>
                          <a:schemeClr val="tx1"/>
                        </a:solidFill>
                        <a:effectLst/>
                        <a:latin typeface="楷体_GB2312"/>
                      </a:endParaRPr>
                    </a:p>
                  </a:txBody>
                  <a:tcPr marL="9525" marR="9525" marT="9525" marB="0" anchor="ctr"/>
                </a:tc>
                <a:tc vMerge="1">
                  <a:txBody>
                    <a:bodyPr vert="horz" wrap="square"/>
                    <a:lstStyle/>
                    <a:p>
                      <a:endParaRPr lang="en-US"/>
                    </a:p>
                  </a:txBody>
                  <a:tcPr/>
                </a:tc>
                <a:tc>
                  <a:txBody>
                    <a:bodyPr vert="horz" wrap="square"/>
                    <a:lstStyle/>
                    <a:p>
                      <a:pPr algn="ctr" fontAlgn="ctr"/>
                      <a:r>
                        <a:rPr lang="zh-HK" altLang="en-US" sz="1200" u="none" strike="noStrike">
                          <a:effectLst/>
                        </a:rPr>
                        <a:t>经济利润率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5%</a:t>
                      </a:r>
                      <a:endParaRPr lang="en-US" sz="1200" b="1" i="0" u="none" strike="noStrike">
                        <a:solidFill>
                          <a:schemeClr val="tx1"/>
                        </a:solidFill>
                        <a:effectLst/>
                        <a:latin typeface="楷体_GB2312"/>
                      </a:endParaRPr>
                    </a:p>
                  </a:txBody>
                  <a:tcPr marL="9525" marR="9525" marT="9525" marB="0" anchor="ctr"/>
                </a:tc>
              </a:tr>
              <a:tr h="418110">
                <a:tc rowSpan="3">
                  <a:txBody>
                    <a:bodyPr vert="horz" wrap="square"/>
                    <a:lstStyle/>
                    <a:p>
                      <a:pPr algn="ctr" fontAlgn="ctr"/>
                      <a:r>
                        <a:rPr lang="zh-CN" altLang="en-US" sz="1200" b="1" u="none" strike="noStrike">
                          <a:effectLst/>
                        </a:rPr>
                        <a:t>资产质量状况</a:t>
                      </a: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HK" altLang="en-US" sz="1200" u="none" strike="noStrike">
                          <a:effectLst/>
                        </a:rPr>
                        <a:t>不良贷款率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10%</a:t>
                      </a:r>
                      <a:endParaRPr lang="en-US" sz="1200" b="1" i="0" u="none" strike="noStrike">
                        <a:solidFill>
                          <a:schemeClr val="tx1"/>
                        </a:solidFill>
                        <a:effectLst/>
                        <a:latin typeface="楷体_GB2312"/>
                      </a:endParaRPr>
                    </a:p>
                  </a:txBody>
                  <a:tcPr marL="9525" marR="9525" marT="9525" marB="0" anchor="ctr"/>
                </a:tc>
                <a:tc rowSpan="3">
                  <a:txBody>
                    <a:bodyPr vert="horz" wrap="square"/>
                    <a:lstStyle/>
                    <a:p>
                      <a:pPr algn="ctr" fontAlgn="ctr"/>
                      <a:r>
                        <a:rPr lang="zh-CN" altLang="en-US" sz="1200" b="1" u="none" strike="noStrike">
                          <a:effectLst/>
                        </a:rPr>
                        <a:t>偿付能力状况</a:t>
                      </a: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HK" altLang="en-US" sz="1200" u="none" strike="noStrike">
                          <a:effectLst/>
                        </a:rPr>
                        <a:t>资本充足率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15%</a:t>
                      </a:r>
                      <a:endParaRPr lang="en-US" sz="1200" b="1" i="0" u="none" strike="noStrike">
                        <a:solidFill>
                          <a:schemeClr val="tx1"/>
                        </a:solidFill>
                        <a:effectLst/>
                        <a:latin typeface="楷体_GB2312"/>
                      </a:endParaRPr>
                    </a:p>
                  </a:txBody>
                  <a:tcPr marL="9525" marR="9525" marT="9525" marB="0" anchor="ctr"/>
                </a:tc>
              </a:tr>
              <a:tr h="418110">
                <a:tc vMerge="1">
                  <a:txBody>
                    <a:bodyPr vert="horz" wrap="square"/>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vert="horz" wrap="square"/>
                    <a:lstStyle/>
                    <a:p>
                      <a:pPr algn="ctr" fontAlgn="ctr"/>
                      <a:r>
                        <a:rPr lang="zh-HK" altLang="en-US" sz="1200" u="none" strike="noStrike">
                          <a:effectLst/>
                        </a:rPr>
                        <a:t>拨备覆盖率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5%</a:t>
                      </a:r>
                      <a:endParaRPr lang="en-US" sz="1200" b="1" i="0" u="none" strike="noStrike">
                        <a:solidFill>
                          <a:schemeClr val="tx1"/>
                        </a:solidFill>
                        <a:effectLst/>
                        <a:latin typeface="楷体_GB2312"/>
                      </a:endParaRPr>
                    </a:p>
                  </a:txBody>
                  <a:tcPr marL="9525" marR="9525" marT="9525" marB="0" anchor="ctr"/>
                </a:tc>
                <a:tc vMerge="1">
                  <a:txBody>
                    <a:bodyPr vert="horz" wrap="square"/>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vert="horz" wrap="square"/>
                    <a:lstStyle/>
                    <a:p>
                      <a:pPr algn="ctr" fontAlgn="ctr"/>
                      <a:r>
                        <a:rPr lang="zh-CN" altLang="en-US" sz="1200" u="none" strike="noStrike">
                          <a:effectLst/>
                        </a:rPr>
                        <a:t>核心</a:t>
                      </a:r>
                      <a:r>
                        <a:rPr lang="zh-CN" altLang="en-US" sz="1200" u="none" strike="noStrike" smtClean="0">
                          <a:effectLst/>
                        </a:rPr>
                        <a:t>资本充足</a:t>
                      </a:r>
                      <a:r>
                        <a:rPr lang="zh-CN" altLang="en-US" sz="1200" u="none" strike="noStrike">
                          <a:effectLst/>
                        </a:rPr>
                        <a:t>率</a:t>
                      </a:r>
                      <a:endParaRPr lang="zh-CN"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15%</a:t>
                      </a:r>
                      <a:endParaRPr lang="en-US" sz="1200" b="1" i="0" u="none" strike="noStrike">
                        <a:solidFill>
                          <a:schemeClr val="tx1"/>
                        </a:solidFill>
                        <a:effectLst/>
                        <a:latin typeface="楷体_GB2312"/>
                      </a:endParaRPr>
                    </a:p>
                  </a:txBody>
                  <a:tcPr marL="9525" marR="9525" marT="9525" marB="0" anchor="ctr"/>
                </a:tc>
              </a:tr>
              <a:tr h="418110">
                <a:tc vMerge="1">
                  <a:txBody>
                    <a:bodyPr vert="horz" wrap="square"/>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vert="horz" wrap="square"/>
                    <a:lstStyle/>
                    <a:p>
                      <a:pPr algn="ctr" fontAlgn="ctr"/>
                      <a:r>
                        <a:rPr lang="zh-HK" altLang="en-US" sz="1200" u="none" strike="noStrike">
                          <a:effectLst/>
                        </a:rPr>
                        <a:t>杠杆率</a:t>
                      </a:r>
                      <a:endParaRPr lang="zh-HK" altLang="en-US" sz="1200" b="1" i="0" u="none" strike="noStrike">
                        <a:solidFill>
                          <a:schemeClr val="tx1"/>
                        </a:solidFill>
                        <a:effectLst/>
                        <a:latin typeface="楷体_GB2312"/>
                      </a:endParaRPr>
                    </a:p>
                  </a:txBody>
                  <a:tcPr marL="9525" marR="9525" marT="9525" marB="0" anchor="ctr"/>
                </a:tc>
                <a:tc>
                  <a:txBody>
                    <a:bodyPr vert="horz" wrap="square"/>
                    <a:lstStyle/>
                    <a:p>
                      <a:pPr algn="ctr" fontAlgn="ctr"/>
                      <a:r>
                        <a:rPr lang="en-US" sz="1200" u="none" strike="noStrike">
                          <a:effectLst/>
                        </a:rPr>
                        <a:t>5%</a:t>
                      </a:r>
                      <a:endParaRPr lang="en-US" sz="1200" b="1" i="0" u="none" strike="noStrike">
                        <a:solidFill>
                          <a:schemeClr val="tx1"/>
                        </a:solidFill>
                        <a:effectLst/>
                        <a:latin typeface="楷体_GB2312"/>
                      </a:endParaRPr>
                    </a:p>
                  </a:txBody>
                  <a:tcPr marL="9525" marR="9525" marT="9525" marB="0" anchor="ctr"/>
                </a:tc>
                <a:tc vMerge="1">
                  <a:txBody>
                    <a:bodyPr vert="horz" wrap="square"/>
                    <a:lstStyle/>
                    <a:p>
                      <a:endParaRPr lang="en-US"/>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vert="horz" wrap="square"/>
                    <a:lstStyle/>
                    <a:p>
                      <a:pPr algn="ctr" fontAlgn="ctr"/>
                      <a:r>
                        <a:rPr lang="en-US" sz="1600" u="none" strike="noStrike">
                          <a:effectLst/>
                        </a:rPr>
                        <a:t> </a:t>
                      </a:r>
                      <a:endParaRPr lang="en-US" sz="1600" b="0" i="0" u="none" strike="noStrike">
                        <a:solidFill>
                          <a:schemeClr val="tx1"/>
                        </a:solidFill>
                        <a:effectLst/>
                        <a:latin typeface="Calibri"/>
                      </a:endParaRPr>
                    </a:p>
                  </a:txBody>
                  <a:tcPr marL="9525" marR="9525" marT="9525" marB="0" anchor="ctr"/>
                </a:tc>
                <a:tc>
                  <a:txBody>
                    <a:bodyPr vert="horz" wrap="square"/>
                    <a:lstStyle/>
                    <a:p>
                      <a:pPr algn="ctr" fontAlgn="ctr"/>
                      <a:r>
                        <a:rPr lang="en-US" sz="1600" u="none" strike="noStrike">
                          <a:effectLst/>
                        </a:rPr>
                        <a:t> </a:t>
                      </a:r>
                      <a:endParaRPr lang="en-US" sz="1600" b="0" i="0" u="none" strike="noStrike">
                        <a:solidFill>
                          <a:schemeClr val="tx1"/>
                        </a:solidFill>
                        <a:effectLst/>
                        <a:latin typeface="Calibri"/>
                      </a:endParaRPr>
                    </a:p>
                  </a:txBody>
                  <a:tcPr marL="9525" marR="9525" marT="9525" marB="0" anchor="ctr"/>
                </a:tc>
              </a:tr>
            </a:tbl>
          </a:graphicData>
        </a:graphic>
      </p:graphicFrame>
      <p:sp>
        <p:nvSpPr>
          <p:cNvPr id="2" name="Title 1"/>
          <p:cNvSpPr>
            <a:spLocks noGrp="1"/>
          </p:cNvSpPr>
          <p:nvPr>
            <p:ph type="title"/>
          </p:nvPr>
        </p:nvSpPr>
        <p:spPr/>
        <p:txBody>
          <a:bodyPr/>
          <a:lstStyle/>
          <a:p>
            <a:r>
              <a:rPr lang="zh-CN" altLang="en-US" smtClean="0"/>
              <a:t>财政、监管对富</a:t>
            </a:r>
            <a:r>
              <a:rPr lang="zh-CN" altLang="en-US"/>
              <a:t>滇</a:t>
            </a:r>
            <a:r>
              <a:rPr lang="zh-CN" altLang="en-US" smtClean="0"/>
              <a:t>银行高管激励考核体系的影响（续）</a:t>
            </a:r>
            <a:endParaRPr lang="en-US"/>
          </a:p>
        </p:txBody>
      </p:sp>
      <p:sp>
        <p:nvSpPr>
          <p:cNvPr id="6" name="Rectangle 5"/>
          <p:cNvSpPr/>
          <p:nvPr/>
        </p:nvSpPr>
        <p:spPr>
          <a:xfrm>
            <a:off x="384045" y="1176505"/>
            <a:ext cx="8352928" cy="10187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spcBef>
                <a:spcPct val="20000"/>
              </a:spcBef>
              <a:spcAft>
                <a:spcPts val="600"/>
              </a:spcAft>
              <a:buClr>
                <a:srgbClr val="E65032"/>
              </a:buClr>
              <a:buSzPct val="60000"/>
              <a:buFont typeface="Wingdings" pitchFamily="2" charset="2"/>
              <a:buChar char="l"/>
            </a:pPr>
            <a:r>
              <a:rPr lang="zh-CN" altLang="en-US" sz="1400" smtClean="0">
                <a:solidFill>
                  <a:srgbClr val="000000"/>
                </a:solidFill>
              </a:rPr>
              <a:t>金融企业负责人绩效薪酬的确定方式为：</a:t>
            </a:r>
            <a:endParaRPr lang="en-US" altLang="zh-CN" sz="1400" smtClean="0">
              <a:solidFill>
                <a:srgbClr val="000000"/>
              </a:solidFill>
            </a:endParaRPr>
          </a:p>
          <a:p>
            <a:pPr marL="228600" indent="-228600">
              <a:buClr>
                <a:srgbClr val="E65032"/>
              </a:buClr>
              <a:buSzPct val="60000"/>
              <a:buFont typeface="Wingdings" pitchFamily="2" charset="2"/>
              <a:buChar char="l"/>
            </a:pPr>
            <a:endParaRPr lang="en-US" altLang="zh-CN" sz="1000">
              <a:solidFill>
                <a:srgbClr val="000000"/>
              </a:solidFill>
            </a:endParaRPr>
          </a:p>
          <a:p>
            <a:pPr algn="ctr"/>
            <a:r>
              <a:rPr lang="zh-CN" altLang="en-US" b="1"/>
              <a:t>绩效年薪  </a:t>
            </a:r>
            <a:r>
              <a:rPr lang="en-US" altLang="zh-CN" b="1"/>
              <a:t>=  </a:t>
            </a:r>
            <a:r>
              <a:rPr lang="zh-CN" altLang="en-US" b="1"/>
              <a:t>基本年薪 </a:t>
            </a:r>
            <a:r>
              <a:rPr lang="en-US" altLang="zh-CN" b="1"/>
              <a:t>× </a:t>
            </a:r>
            <a:r>
              <a:rPr lang="zh-CN" altLang="en-US" b="1"/>
              <a:t>（ 绩效年薪倍数 </a:t>
            </a:r>
            <a:r>
              <a:rPr lang="en-US" altLang="zh-CN" b="1"/>
              <a:t>× 2/3 + </a:t>
            </a:r>
            <a:r>
              <a:rPr lang="zh-CN" altLang="en-US" b="1"/>
              <a:t>考核浮动系数 </a:t>
            </a:r>
            <a:r>
              <a:rPr lang="zh-CN" altLang="en-US" b="1" smtClean="0"/>
              <a:t>）</a:t>
            </a:r>
            <a:endParaRPr lang="en-US" altLang="zh-CN" sz="1400">
              <a:solidFill>
                <a:srgbClr val="000000"/>
              </a:solidFill>
            </a:endParaRPr>
          </a:p>
          <a:p>
            <a:pPr marL="228600" indent="-228600">
              <a:spcBef>
                <a:spcPct val="20000"/>
              </a:spcBef>
              <a:spcAft>
                <a:spcPts val="600"/>
              </a:spcAft>
              <a:buClr>
                <a:srgbClr val="E65032"/>
              </a:buClr>
              <a:buSzPct val="60000"/>
              <a:buFont typeface="Wingdings" pitchFamily="2" charset="2"/>
              <a:buChar char="l"/>
            </a:pPr>
            <a:endParaRPr lang="zh-CN" altLang="en-US" sz="1100">
              <a:solidFill>
                <a:srgbClr val="000000"/>
              </a:solidFill>
            </a:endParaRPr>
          </a:p>
        </p:txBody>
      </p:sp>
      <p:sp>
        <p:nvSpPr>
          <p:cNvPr id="7" name="Flowchart: Process 6"/>
          <p:cNvSpPr/>
          <p:nvPr/>
        </p:nvSpPr>
        <p:spPr>
          <a:xfrm>
            <a:off x="4704526" y="2349188"/>
            <a:ext cx="3937459" cy="383229"/>
          </a:xfrm>
          <a:prstGeom prst="flowChartProcess">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考核浮动系数确定方式</a:t>
            </a:r>
            <a:endParaRPr lang="en-US" sz="1600" b="1"/>
          </a:p>
        </p:txBody>
      </p:sp>
      <p:sp>
        <p:nvSpPr>
          <p:cNvPr id="8" name="Flowchart: Process 7"/>
          <p:cNvSpPr/>
          <p:nvPr/>
        </p:nvSpPr>
        <p:spPr>
          <a:xfrm>
            <a:off x="467544" y="2337261"/>
            <a:ext cx="3937459" cy="383229"/>
          </a:xfrm>
          <a:prstGeom prst="flowChartProces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绩效年薪倍数确定方式</a:t>
            </a:r>
            <a:endParaRPr lang="en-US" sz="1600" b="1"/>
          </a:p>
        </p:txBody>
      </p:sp>
      <p:sp>
        <p:nvSpPr>
          <p:cNvPr id="9" name="Flowchart: Process 8"/>
          <p:cNvSpPr/>
          <p:nvPr/>
        </p:nvSpPr>
        <p:spPr>
          <a:xfrm>
            <a:off x="467544" y="2337261"/>
            <a:ext cx="3937459" cy="3672408"/>
          </a:xfrm>
          <a:prstGeom prst="flowChartProcess">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0" name="TextBox 9"/>
          <p:cNvSpPr txBox="1"/>
          <p:nvPr/>
        </p:nvSpPr>
        <p:spPr>
          <a:xfrm>
            <a:off x="467544" y="2697301"/>
            <a:ext cx="3937459"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绩效年薪倍数根据</a:t>
            </a:r>
            <a:r>
              <a:rPr lang="en-US" altLang="zh-CN" sz="1400"/>
              <a:t>《</a:t>
            </a:r>
            <a:r>
              <a:rPr lang="zh-CN" altLang="en-US" sz="1400"/>
              <a:t>金融企业绩效评价办法</a:t>
            </a:r>
            <a:r>
              <a:rPr lang="en-US" altLang="zh-CN" sz="1400"/>
              <a:t>》</a:t>
            </a:r>
            <a:r>
              <a:rPr lang="zh-CN" altLang="en-US" sz="1400"/>
              <a:t>的绩效评分确定</a:t>
            </a:r>
            <a:r>
              <a:rPr lang="zh-CN" altLang="en-US" sz="1400" smtClean="0"/>
              <a:t>，按评价等级在</a:t>
            </a:r>
            <a:r>
              <a:rPr lang="en-US" altLang="zh-CN" sz="1400" smtClean="0"/>
              <a:t>0</a:t>
            </a:r>
            <a:r>
              <a:rPr lang="zh-CN" altLang="en-US" sz="1400" smtClean="0"/>
              <a:t>到</a:t>
            </a:r>
            <a:r>
              <a:rPr lang="en-US" altLang="zh-CN" sz="1400" smtClean="0"/>
              <a:t>3</a:t>
            </a:r>
            <a:r>
              <a:rPr lang="zh-CN" altLang="en-US" sz="1400" smtClean="0"/>
              <a:t>之间取值，对于</a:t>
            </a:r>
            <a:r>
              <a:rPr lang="zh-CN" altLang="en-US" sz="1400"/>
              <a:t>银行业</a:t>
            </a:r>
            <a:r>
              <a:rPr lang="zh-CN" altLang="en-US" sz="1400" smtClean="0"/>
              <a:t>包括如下指标：</a:t>
            </a:r>
            <a:endParaRPr lang="zh-CN" altLang="en-US" sz="1400"/>
          </a:p>
        </p:txBody>
      </p:sp>
      <p:sp>
        <p:nvSpPr>
          <p:cNvPr id="11" name="TextBox 10"/>
          <p:cNvSpPr txBox="1"/>
          <p:nvPr/>
        </p:nvSpPr>
        <p:spPr>
          <a:xfrm>
            <a:off x="4704526" y="2697301"/>
            <a:ext cx="3937459" cy="33239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1400"/>
              <a:t>考核浮动系数则由银行“内部按法定程序确定”，由于银监会</a:t>
            </a:r>
            <a:r>
              <a:rPr lang="en-US" altLang="zh-CN" sz="1400"/>
              <a:t>2012</a:t>
            </a:r>
            <a:r>
              <a:rPr lang="zh-CN" altLang="en-US" sz="1400"/>
              <a:t>年发布了</a:t>
            </a:r>
            <a:r>
              <a:rPr lang="en-US" altLang="zh-CN" sz="1400"/>
              <a:t>《</a:t>
            </a:r>
            <a:r>
              <a:rPr lang="zh-CN" altLang="en-US" sz="1400"/>
              <a:t>银行业金融机构绩效考评监管指引</a:t>
            </a:r>
            <a:r>
              <a:rPr lang="en-US" altLang="zh-CN" sz="1400"/>
              <a:t>》</a:t>
            </a:r>
            <a:r>
              <a:rPr lang="zh-CN" altLang="en-US" sz="1400"/>
              <a:t>，所以此系数的确定需遵守该指引的要求，需包含</a:t>
            </a:r>
            <a:r>
              <a:rPr lang="zh-CN" altLang="en-US" sz="1400" smtClean="0"/>
              <a:t>：</a:t>
            </a:r>
            <a:endParaRPr lang="en-US" altLang="zh-CN" sz="1400" smtClean="0"/>
          </a:p>
          <a:p>
            <a:pPr marL="342900" indent="-342900">
              <a:buFont typeface="Arial" pitchFamily="34" charset="0"/>
              <a:buChar char="•"/>
            </a:pPr>
            <a:endParaRPr lang="en-US" altLang="zh-CN" sz="1400" smtClean="0"/>
          </a:p>
          <a:p>
            <a:pPr marL="342900" indent="-342900">
              <a:buFont typeface="+mj-lt"/>
              <a:buAutoNum type="arabicParenR"/>
            </a:pPr>
            <a:r>
              <a:rPr lang="zh-CN" altLang="en-US" sz="1400" b="1"/>
              <a:t>合规经营</a:t>
            </a:r>
            <a:r>
              <a:rPr lang="zh-CN" altLang="en-US" sz="1400"/>
              <a:t>类指标：包括合规执行、内控评价、违规处罚等方面；</a:t>
            </a:r>
            <a:endParaRPr lang="en-US" altLang="zh-CN" sz="1400"/>
          </a:p>
          <a:p>
            <a:pPr marL="342900" indent="-342900">
              <a:buFont typeface="+mj-lt"/>
              <a:buAutoNum type="arabicParenR"/>
            </a:pPr>
            <a:r>
              <a:rPr lang="zh-CN" altLang="en-US" sz="1400" b="1"/>
              <a:t>风险管理</a:t>
            </a:r>
            <a:r>
              <a:rPr lang="zh-CN" altLang="en-US" sz="1400"/>
              <a:t>类指标：包括信用风险、操作风险、流动性风险、市场风险、声誉风险等指标；</a:t>
            </a:r>
            <a:endParaRPr lang="en-US" altLang="zh-CN" sz="1400"/>
          </a:p>
          <a:p>
            <a:pPr marL="342900" indent="-342900">
              <a:buFont typeface="+mj-lt"/>
              <a:buAutoNum type="arabicParenR"/>
            </a:pPr>
            <a:r>
              <a:rPr lang="zh-CN" altLang="en-US" sz="1400" b="1"/>
              <a:t>经营效益</a:t>
            </a:r>
            <a:r>
              <a:rPr lang="zh-CN" altLang="en-US" sz="1400"/>
              <a:t>类指标：包括利润、成本控制、风险调整后收益等指标；</a:t>
            </a:r>
            <a:endParaRPr lang="en-US" altLang="zh-CN" sz="1400"/>
          </a:p>
          <a:p>
            <a:pPr marL="342900" indent="-342900">
              <a:buFont typeface="+mj-lt"/>
              <a:buAutoNum type="arabicParenR"/>
            </a:pPr>
            <a:r>
              <a:rPr lang="zh-CN" altLang="en-US" sz="1400" b="1"/>
              <a:t>发展转型</a:t>
            </a:r>
            <a:r>
              <a:rPr lang="zh-CN" altLang="en-US" sz="1400"/>
              <a:t>类指标：包括业务及客户发展、资产负债结构调整、收入结构调整等指标；</a:t>
            </a:r>
            <a:endParaRPr lang="en-US" altLang="zh-CN" sz="1400"/>
          </a:p>
          <a:p>
            <a:pPr marL="342900" indent="-342900">
              <a:buFont typeface="+mj-lt"/>
              <a:buAutoNum type="arabicParenR"/>
            </a:pPr>
            <a:r>
              <a:rPr lang="zh-CN" altLang="en-US" sz="1400" b="1"/>
              <a:t>社会责任</a:t>
            </a:r>
            <a:r>
              <a:rPr lang="zh-CN" altLang="en-US" sz="1400"/>
              <a:t>类指标：包括服务质量、公平对待消费者、绿色信贷、公众金融教育等指标</a:t>
            </a:r>
            <a:r>
              <a:rPr lang="zh-CN" altLang="en-US" sz="1400" smtClean="0"/>
              <a:t>。</a:t>
            </a:r>
            <a:endParaRPr lang="en-US" altLang="zh-CN" sz="1400"/>
          </a:p>
        </p:txBody>
      </p:sp>
      <p:sp>
        <p:nvSpPr>
          <p:cNvPr id="12" name="Flowchart: Process 11"/>
          <p:cNvSpPr/>
          <p:nvPr/>
        </p:nvSpPr>
        <p:spPr>
          <a:xfrm>
            <a:off x="4704526" y="2337262"/>
            <a:ext cx="3937459" cy="3672407"/>
          </a:xfrm>
          <a:prstGeom prst="flowChartProcess">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5" name="Rectangle 14"/>
          <p:cNvSpPr/>
          <p:nvPr/>
        </p:nvSpPr>
        <p:spPr>
          <a:xfrm>
            <a:off x="6259248" y="1663330"/>
            <a:ext cx="1512168" cy="325510"/>
          </a:xfrm>
          <a:prstGeom prst="rect">
            <a:avLst/>
          </a:prstGeom>
          <a:noFill/>
          <a:ln>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6" name="TextBox 15"/>
          <p:cNvSpPr txBox="1"/>
          <p:nvPr/>
        </p:nvSpPr>
        <p:spPr>
          <a:xfrm>
            <a:off x="5851648" y="1047544"/>
            <a:ext cx="2324520"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smtClean="0"/>
              <a:t>一般在</a:t>
            </a:r>
            <a:r>
              <a:rPr lang="en-US" altLang="zh-CN" sz="1100" smtClean="0"/>
              <a:t>0.5-1</a:t>
            </a:r>
            <a:r>
              <a:rPr lang="zh-CN" altLang="en-US" sz="1100" smtClean="0"/>
              <a:t>之间浮动，且需小于等于财政厅对银行的绩效评分</a:t>
            </a:r>
            <a:r>
              <a:rPr lang="en-US" altLang="zh-CN" sz="1100" smtClean="0"/>
              <a:t>/100</a:t>
            </a:r>
            <a:endParaRPr lang="en-US" sz="1100"/>
          </a:p>
        </p:txBody>
      </p:sp>
      <p:cxnSp>
        <p:nvCxnSpPr>
          <p:cNvPr id="17" name="Straight Arrow Connector 16"/>
          <p:cNvCxnSpPr>
            <a:stCxn id="16" idx="2"/>
            <a:endCxn id="15" idx="0"/>
          </p:cNvCxnSpPr>
          <p:nvPr/>
        </p:nvCxnSpPr>
        <p:spPr>
          <a:xfrm>
            <a:off x="7013908" y="1478431"/>
            <a:ext cx="1424" cy="184899"/>
          </a:xfrm>
          <a:prstGeom prst="straightConnector1">
            <a:avLst/>
          </a:prstGeom>
          <a:ln w="28575">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195248"/>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6" name="Table 35"/>
          <p:cNvGraphicFramePr>
            <a:graphicFrameLocks noGrp="1"/>
          </p:cNvGraphicFramePr>
          <p:nvPr>
            <p:extLst>
              <p:ext uri="{D42A27DB-BD31-4B8C-83A1-F6EECF244321}">
                <p14:modId xmlns:p14="http://schemas.microsoft.com/office/powerpoint/2010/main" val="745090598"/>
              </p:ext>
            </p:extLst>
          </p:nvPr>
        </p:nvGraphicFramePr>
        <p:xfrm>
          <a:off x="611562" y="3370638"/>
          <a:ext cx="3132347" cy="1998802"/>
        </p:xfrm>
        <a:graphic>
          <a:graphicData uri="http://schemas.openxmlformats.org/drawingml/2006/table">
            <a:tbl>
              <a:tblPr>
                <a:tableStyleId>{793D81CF-94F2-401A-BA57-92F5A7B2D0C5}</a:tableStyleId>
              </a:tblPr>
              <a:tblGrid>
                <a:gridCol w="360040"/>
                <a:gridCol w="792087"/>
                <a:gridCol w="432048"/>
                <a:gridCol w="432048"/>
                <a:gridCol w="749273"/>
                <a:gridCol w="366851"/>
              </a:tblGrid>
              <a:tr h="316047">
                <a:tc rowSpan="5">
                  <a:txBody>
                    <a:bodyPr vert="horz" wrap="square"/>
                    <a:lstStyle/>
                    <a:p>
                      <a:pPr algn="ctr" fontAlgn="ctr"/>
                      <a:r>
                        <a:rPr lang="zh-CN" altLang="en-US" sz="1100" b="1" i="0" u="none" strike="noStrike" smtClean="0">
                          <a:solidFill>
                            <a:schemeClr val="tx1"/>
                          </a:solidFill>
                          <a:effectLst/>
                          <a:latin typeface="+mn-lt"/>
                        </a:rPr>
                        <a:t>经济效益</a:t>
                      </a:r>
                      <a:endParaRPr lang="zh-CN" altLang="en-US" sz="1100" b="1" i="0" u="none" strike="noStrike">
                        <a:solidFill>
                          <a:schemeClr val="tx1"/>
                        </a:solidFill>
                        <a:effectLst/>
                        <a:latin typeface="+mn-lt"/>
                      </a:endParaRPr>
                    </a:p>
                  </a:txBody>
                  <a:tcPr marL="9525" marR="9525" marT="9525" marB="0" anchor="ctr">
                    <a:solidFill>
                      <a:schemeClr val="bg2">
                        <a:lumMod val="20000"/>
                        <a:lumOff val="80000"/>
                      </a:schemeClr>
                    </a:solidFill>
                  </a:tcPr>
                </a:tc>
                <a:tc>
                  <a:txBody>
                    <a:bodyPr vert="horz" wrap="square"/>
                    <a:lstStyle/>
                    <a:p>
                      <a:pPr algn="ctr" fontAlgn="ctr"/>
                      <a:r>
                        <a:rPr lang="zh-HK" altLang="en-US" sz="1100" u="none" strike="noStrike">
                          <a:effectLst/>
                          <a:latin typeface="+mn-lt"/>
                        </a:rPr>
                        <a:t>资本利润率</a:t>
                      </a:r>
                      <a:endParaRPr lang="zh-HK" altLang="en-US" sz="1100" b="1"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smtClean="0">
                          <a:effectLst/>
                          <a:latin typeface="+mn-lt"/>
                        </a:rPr>
                        <a:t>10%</a:t>
                      </a:r>
                      <a:endParaRPr lang="en-US" sz="1100" b="1" i="0" u="none" strike="noStrike">
                        <a:solidFill>
                          <a:schemeClr val="tx1"/>
                        </a:solidFill>
                        <a:effectLst/>
                        <a:latin typeface="+mn-lt"/>
                      </a:endParaRPr>
                    </a:p>
                  </a:txBody>
                  <a:tcPr marL="9525" marR="9525" marT="9525" marB="0" anchor="ctr"/>
                </a:tc>
                <a:tc rowSpan="5">
                  <a:txBody>
                    <a:bodyPr vert="horz" wrap="square"/>
                    <a:lstStyle/>
                    <a:p>
                      <a:pPr algn="ctr" fontAlgn="ctr"/>
                      <a:r>
                        <a:rPr lang="zh-CN" altLang="en-US" sz="1100" b="1" i="0" u="none" strike="noStrike" smtClean="0">
                          <a:solidFill>
                            <a:schemeClr val="tx1"/>
                          </a:solidFill>
                          <a:effectLst/>
                          <a:latin typeface="+mn-lt"/>
                        </a:rPr>
                        <a:t>风险成本控制</a:t>
                      </a:r>
                      <a:endParaRPr lang="zh-CN" altLang="en-US" sz="1100" b="1" i="0" u="none" strike="noStrike">
                        <a:solidFill>
                          <a:schemeClr val="tx1"/>
                        </a:solidFill>
                        <a:effectLst/>
                        <a:latin typeface="+mn-lt"/>
                      </a:endParaRPr>
                    </a:p>
                  </a:txBody>
                  <a:tcPr marL="9525" marR="9525" marT="9525" marB="0" anchor="ctr">
                    <a:solidFill>
                      <a:schemeClr val="bg2">
                        <a:lumMod val="20000"/>
                        <a:lumOff val="80000"/>
                      </a:schemeClr>
                    </a:solidFill>
                  </a:tcPr>
                </a:tc>
                <a:tc>
                  <a:txBody>
                    <a:bodyPr vert="horz" wrap="square"/>
                    <a:lstStyle/>
                    <a:p>
                      <a:pPr algn="ctr" fontAlgn="ctr"/>
                      <a:r>
                        <a:rPr lang="zh-CN" altLang="en-US" sz="1100" b="0" i="0" u="none" strike="noStrike" smtClean="0">
                          <a:solidFill>
                            <a:schemeClr val="tx1"/>
                          </a:solidFill>
                          <a:effectLst/>
                          <a:latin typeface="+mn-lt"/>
                        </a:rPr>
                        <a:t>资本充足率</a:t>
                      </a:r>
                      <a:endParaRPr lang="zh-CN"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a:effectLst/>
                          <a:latin typeface="+mn-lt"/>
                        </a:rPr>
                        <a:t>10%</a:t>
                      </a:r>
                      <a:endParaRPr lang="en-US" sz="1100" b="1" i="0" u="none" strike="noStrike">
                        <a:solidFill>
                          <a:schemeClr val="tx1"/>
                        </a:solidFill>
                        <a:effectLst/>
                        <a:latin typeface="+mn-lt"/>
                      </a:endParaRPr>
                    </a:p>
                  </a:txBody>
                  <a:tcPr marL="9525" marR="9525" marT="9525" marB="0" anchor="ctr"/>
                </a:tc>
              </a:tr>
              <a:tr h="367307">
                <a:tc vMerge="1">
                  <a:txBody>
                    <a:bodyPr vert="horz" wrap="square"/>
                    <a:lstStyle/>
                    <a:p>
                      <a:endParaRPr lang="en-US"/>
                    </a:p>
                  </a:txBody>
                  <a:tcPr/>
                </a:tc>
                <a:tc>
                  <a:txBody>
                    <a:bodyPr vert="horz" wrap="square"/>
                    <a:lstStyle/>
                    <a:p>
                      <a:pPr algn="ctr" fontAlgn="ctr"/>
                      <a:r>
                        <a:rPr lang="zh-HK" altLang="en-US" sz="1100" u="none" strike="noStrike">
                          <a:effectLst/>
                          <a:latin typeface="+mn-lt"/>
                        </a:rPr>
                        <a:t>资产利润率</a:t>
                      </a:r>
                      <a:endParaRPr lang="zh-HK" altLang="en-US" sz="1100" b="1"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a:effectLst/>
                          <a:latin typeface="+mn-lt"/>
                        </a:rPr>
                        <a:t>10%</a:t>
                      </a:r>
                      <a:endParaRPr lang="en-US" sz="1100" b="1" i="0" u="none" strike="noStrike">
                        <a:solidFill>
                          <a:schemeClr val="tx1"/>
                        </a:solidFill>
                        <a:effectLst/>
                        <a:latin typeface="+mn-lt"/>
                      </a:endParaRPr>
                    </a:p>
                  </a:txBody>
                  <a:tcPr marL="9525" marR="9525" marT="9525" marB="0" anchor="ctr"/>
                </a:tc>
                <a:tc vMerge="1">
                  <a:txBody>
                    <a:bodyPr vert="horz" wrap="square"/>
                    <a:lstStyle/>
                    <a:p>
                      <a:endParaRPr lang="en-US"/>
                    </a:p>
                  </a:txBody>
                  <a:tcPr/>
                </a:tc>
                <a:tc>
                  <a:txBody>
                    <a:bodyPr vert="horz" wrap="square"/>
                    <a:lstStyle/>
                    <a:p>
                      <a:pPr algn="ctr" fontAlgn="ctr"/>
                      <a:r>
                        <a:rPr lang="zh-CN" altLang="en-US" sz="1100" b="0" i="0" u="none" strike="noStrike" smtClean="0">
                          <a:solidFill>
                            <a:schemeClr val="tx1"/>
                          </a:solidFill>
                          <a:effectLst/>
                          <a:latin typeface="+mn-lt"/>
                        </a:rPr>
                        <a:t>核心资本充足率</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smtClean="0">
                          <a:effectLst/>
                          <a:latin typeface="+mn-lt"/>
                        </a:rPr>
                        <a:t>15</a:t>
                      </a:r>
                      <a:r>
                        <a:rPr lang="en-US" sz="1100" u="none" strike="noStrike">
                          <a:effectLst/>
                          <a:latin typeface="+mn-lt"/>
                        </a:rPr>
                        <a:t>%</a:t>
                      </a:r>
                      <a:endParaRPr lang="en-US" sz="1100" b="1" i="0" u="none" strike="noStrike">
                        <a:solidFill>
                          <a:schemeClr val="tx1"/>
                        </a:solidFill>
                        <a:effectLst/>
                        <a:latin typeface="+mn-lt"/>
                      </a:endParaRPr>
                    </a:p>
                  </a:txBody>
                  <a:tcPr marL="9525" marR="9525" marT="9525" marB="0" anchor="ctr"/>
                </a:tc>
              </a:tr>
              <a:tr h="316047">
                <a:tc vMerge="1">
                  <a:txBody>
                    <a:bodyPr vert="horz" wrap="square"/>
                    <a:lstStyle/>
                    <a:p>
                      <a:endParaRPr lang="en-US"/>
                    </a:p>
                  </a:txBody>
                  <a:tcPr/>
                </a:tc>
                <a:tc>
                  <a:txBody>
                    <a:bodyPr vert="horz" wrap="square"/>
                    <a:lstStyle/>
                    <a:p>
                      <a:pPr algn="ctr" fontAlgn="ctr"/>
                      <a:r>
                        <a:rPr lang="zh-HK" altLang="en-US" sz="1100" u="none" strike="noStrike">
                          <a:effectLst/>
                          <a:latin typeface="+mn-lt"/>
                        </a:rPr>
                        <a:t>成本收入比</a:t>
                      </a:r>
                      <a:endParaRPr lang="zh-HK" altLang="en-US" sz="1100" b="1"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smtClean="0">
                          <a:effectLst/>
                          <a:latin typeface="+mn-lt"/>
                        </a:rPr>
                        <a:t>10%</a:t>
                      </a:r>
                      <a:endParaRPr lang="en-US" sz="1100" b="1" i="0" u="none" strike="noStrike">
                        <a:solidFill>
                          <a:schemeClr val="tx1"/>
                        </a:solidFill>
                        <a:effectLst/>
                        <a:latin typeface="+mn-lt"/>
                      </a:endParaRPr>
                    </a:p>
                  </a:txBody>
                  <a:tcPr marL="9525" marR="9525" marT="9525" marB="0" anchor="ctr"/>
                </a:tc>
                <a:tc vMerge="1">
                  <a:txBody>
                    <a:bodyPr vert="horz" wrap="square"/>
                    <a:lstStyle/>
                    <a:p>
                      <a:endParaRPr lang="en-US"/>
                    </a:p>
                  </a:txBody>
                  <a:tcPr/>
                </a:tc>
                <a:tc>
                  <a:txBody>
                    <a:bodyPr vert="horz" wrap="square"/>
                    <a:lstStyle/>
                    <a:p>
                      <a:pPr algn="ctr" fontAlgn="ctr"/>
                      <a:r>
                        <a:rPr lang="zh-CN" altLang="en-US" sz="1100" b="0" i="0" u="none" strike="noStrike" smtClean="0">
                          <a:solidFill>
                            <a:schemeClr val="tx1"/>
                          </a:solidFill>
                          <a:effectLst/>
                          <a:latin typeface="+mn-lt"/>
                        </a:rPr>
                        <a:t>不良贷款率</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u="none" strike="noStrike" smtClean="0">
                          <a:effectLst/>
                          <a:latin typeface="+mn-lt"/>
                        </a:rPr>
                        <a:t>7%</a:t>
                      </a:r>
                      <a:endParaRPr lang="en-US" sz="1100" b="1" i="0" u="none" strike="noStrike">
                        <a:solidFill>
                          <a:schemeClr val="tx1"/>
                        </a:solidFill>
                        <a:effectLst/>
                        <a:latin typeface="+mn-lt"/>
                      </a:endParaRPr>
                    </a:p>
                  </a:txBody>
                  <a:tcPr marL="9525" marR="9525" marT="9525" marB="0" anchor="ctr"/>
                </a:tc>
              </a:tr>
              <a:tr h="316047">
                <a:tc vMerge="1">
                  <a:txBody>
                    <a:bodyPr vert="horz" wrap="square"/>
                    <a:lstStyle/>
                    <a:p>
                      <a:pPr algn="ctr" fontAlgn="ct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CN" altLang="en-US" sz="1100" b="0" i="0" u="none" strike="noStrike" smtClean="0">
                          <a:solidFill>
                            <a:schemeClr val="tx1"/>
                          </a:solidFill>
                          <a:effectLst/>
                          <a:latin typeface="+mn-lt"/>
                        </a:rPr>
                        <a:t>利润增长比</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b="0" i="0" u="none" strike="noStrike" smtClean="0">
                          <a:solidFill>
                            <a:schemeClr val="tx1"/>
                          </a:solidFill>
                          <a:effectLst/>
                          <a:latin typeface="+mn-lt"/>
                        </a:rPr>
                        <a:t>5</a:t>
                      </a:r>
                      <a:r>
                        <a:rPr lang="en-US" altLang="zh-CN" sz="1100" b="0" i="0" u="none" strike="noStrike" smtClean="0">
                          <a:solidFill>
                            <a:schemeClr val="tx1"/>
                          </a:solidFill>
                          <a:effectLst/>
                          <a:latin typeface="+mn-lt"/>
                        </a:rPr>
                        <a:t>%</a:t>
                      </a:r>
                      <a:endParaRPr lang="en-US" sz="1100" b="0" i="0" u="none" strike="noStrike">
                        <a:solidFill>
                          <a:schemeClr val="tx1"/>
                        </a:solidFill>
                        <a:effectLst/>
                        <a:latin typeface="+mn-lt"/>
                      </a:endParaRPr>
                    </a:p>
                  </a:txBody>
                  <a:tcPr marL="9525" marR="9525" marT="9525" marB="0" anchor="ctr"/>
                </a:tc>
                <a:tc vMerge="1">
                  <a:txBody>
                    <a:bodyPr vert="horz" wrap="square"/>
                    <a:lstStyle/>
                    <a:p>
                      <a:pPr algn="ctr" fontAlgn="ct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CN" altLang="en-US" sz="1100" b="0" i="0" u="none" strike="noStrike" smtClean="0">
                          <a:solidFill>
                            <a:schemeClr val="tx1"/>
                          </a:solidFill>
                          <a:effectLst/>
                          <a:latin typeface="+mn-lt"/>
                        </a:rPr>
                        <a:t>拨备覆盖率</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b="0" i="0" u="none" strike="noStrike" smtClean="0">
                          <a:solidFill>
                            <a:schemeClr val="tx1"/>
                          </a:solidFill>
                          <a:effectLst/>
                          <a:latin typeface="+mn-lt"/>
                        </a:rPr>
                        <a:t>8</a:t>
                      </a:r>
                      <a:r>
                        <a:rPr lang="en-US" altLang="zh-CN" sz="1100" b="0" i="0" u="none" strike="noStrike" smtClean="0">
                          <a:solidFill>
                            <a:schemeClr val="tx1"/>
                          </a:solidFill>
                          <a:effectLst/>
                          <a:latin typeface="+mn-lt"/>
                        </a:rPr>
                        <a:t>%</a:t>
                      </a:r>
                      <a:endParaRPr lang="en-US" sz="1100" b="0" i="0" u="none" strike="noStrike">
                        <a:solidFill>
                          <a:schemeClr val="tx1"/>
                        </a:solidFill>
                        <a:effectLst/>
                        <a:latin typeface="+mn-lt"/>
                      </a:endParaRPr>
                    </a:p>
                  </a:txBody>
                  <a:tcPr marL="9525" marR="9525" marT="9525" marB="0" anchor="ctr"/>
                </a:tc>
              </a:tr>
              <a:tr h="316047">
                <a:tc vMerge="1">
                  <a:txBody>
                    <a:bodyPr vert="horz" wrap="square"/>
                    <a:lstStyle/>
                    <a:p>
                      <a:pPr algn="ctr" fontAlgn="ct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CN" altLang="en-US" sz="1100" b="0" i="0" u="none" strike="noStrike" smtClean="0">
                          <a:solidFill>
                            <a:schemeClr val="tx1"/>
                          </a:solidFill>
                          <a:effectLst/>
                          <a:latin typeface="+mn-lt"/>
                        </a:rPr>
                        <a:t>经济利润率</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b="0" i="0" u="none" strike="noStrike" smtClean="0">
                          <a:solidFill>
                            <a:schemeClr val="tx1"/>
                          </a:solidFill>
                          <a:effectLst/>
                          <a:latin typeface="+mn-lt"/>
                        </a:rPr>
                        <a:t>5</a:t>
                      </a:r>
                      <a:r>
                        <a:rPr lang="en-US" altLang="zh-CN" sz="1100" b="0" i="0" u="none" strike="noStrike" smtClean="0">
                          <a:solidFill>
                            <a:schemeClr val="tx1"/>
                          </a:solidFill>
                          <a:effectLst/>
                          <a:latin typeface="+mn-lt"/>
                        </a:rPr>
                        <a:t>%</a:t>
                      </a:r>
                      <a:endParaRPr lang="en-US" sz="1100" b="0" i="0" u="none" strike="noStrike">
                        <a:solidFill>
                          <a:schemeClr val="tx1"/>
                        </a:solidFill>
                        <a:effectLst/>
                        <a:latin typeface="+mn-lt"/>
                      </a:endParaRPr>
                    </a:p>
                  </a:txBody>
                  <a:tcPr marL="9525" marR="9525" marT="9525" marB="0" anchor="ctr"/>
                </a:tc>
                <a:tc vMerge="1">
                  <a:txBody>
                    <a:bodyPr vert="horz" wrap="square"/>
                    <a:lstStyle/>
                    <a:p>
                      <a:pPr algn="ctr" fontAlgn="ctr"/>
                      <a:endParaRPr lang="zh-CN" altLang="en-US" sz="1200" b="1" i="0" u="none" strike="noStrike">
                        <a:solidFill>
                          <a:schemeClr val="tx1"/>
                        </a:solidFill>
                        <a:effectLst/>
                        <a:latin typeface="宋体"/>
                      </a:endParaRPr>
                    </a:p>
                  </a:txBody>
                  <a:tcPr marL="9525" marR="9525" marT="9525" marB="0" anchor="ctr">
                    <a:solidFill>
                      <a:schemeClr val="bg2">
                        <a:lumMod val="20000"/>
                        <a:lumOff val="80000"/>
                      </a:schemeClr>
                    </a:solidFill>
                  </a:tcPr>
                </a:tc>
                <a:tc>
                  <a:txBody>
                    <a:bodyPr vert="horz" wrap="square"/>
                    <a:lstStyle/>
                    <a:p>
                      <a:pPr algn="ctr" fontAlgn="ctr"/>
                      <a:r>
                        <a:rPr lang="zh-CN" altLang="en-US" sz="1100" b="0" i="0" u="none" strike="noStrike" smtClean="0">
                          <a:solidFill>
                            <a:schemeClr val="tx1"/>
                          </a:solidFill>
                          <a:effectLst/>
                          <a:latin typeface="+mn-lt"/>
                        </a:rPr>
                        <a:t>案件风险</a:t>
                      </a:r>
                      <a:endParaRPr lang="zh-HK" altLang="en-US" sz="1100" b="0" i="0" u="none" strike="noStrike">
                        <a:solidFill>
                          <a:schemeClr val="tx1"/>
                        </a:solidFill>
                        <a:effectLst/>
                        <a:latin typeface="+mn-lt"/>
                      </a:endParaRPr>
                    </a:p>
                  </a:txBody>
                  <a:tcPr marL="9525" marR="9525" marT="9525" marB="0" anchor="ctr"/>
                </a:tc>
                <a:tc>
                  <a:txBody>
                    <a:bodyPr vert="horz" wrap="square"/>
                    <a:lstStyle/>
                    <a:p>
                      <a:pPr algn="ctr" fontAlgn="ctr"/>
                      <a:r>
                        <a:rPr lang="en-US" sz="1100" b="0" i="0" u="none" strike="noStrike" smtClean="0">
                          <a:solidFill>
                            <a:schemeClr val="tx1"/>
                          </a:solidFill>
                          <a:effectLst/>
                          <a:latin typeface="+mn-lt"/>
                        </a:rPr>
                        <a:t>10</a:t>
                      </a:r>
                      <a:r>
                        <a:rPr lang="en-US" altLang="zh-CN" sz="1100" b="0" i="0" u="none" strike="noStrike" smtClean="0">
                          <a:solidFill>
                            <a:schemeClr val="tx1"/>
                          </a:solidFill>
                          <a:effectLst/>
                          <a:latin typeface="+mn-lt"/>
                        </a:rPr>
                        <a:t>%</a:t>
                      </a:r>
                      <a:endParaRPr lang="en-US" sz="1100" b="0" i="0" u="none" strike="noStrike">
                        <a:solidFill>
                          <a:schemeClr val="tx1"/>
                        </a:solidFill>
                        <a:effectLst/>
                        <a:latin typeface="+mn-lt"/>
                      </a:endParaRPr>
                    </a:p>
                  </a:txBody>
                  <a:tcPr marL="9525" marR="9525" marT="9525" marB="0" anchor="ctr"/>
                </a:tc>
              </a:tr>
              <a:tr h="367307">
                <a:tc>
                  <a:txBody>
                    <a:bodyPr vert="horz" wrap="square"/>
                    <a:lstStyle/>
                    <a:p>
                      <a:pPr algn="ctr" fontAlgn="ctr"/>
                      <a:r>
                        <a:rPr lang="zh-CN" altLang="en-US" sz="1100" b="1" i="0" u="none" strike="noStrike" smtClean="0">
                          <a:solidFill>
                            <a:schemeClr val="tx1"/>
                          </a:solidFill>
                          <a:effectLst/>
                          <a:latin typeface="+mn-lt"/>
                        </a:rPr>
                        <a:t>社会责任</a:t>
                      </a:r>
                      <a:endParaRPr lang="zh-CN" altLang="en-US" sz="1100" b="1" i="0" u="none" strike="noStrike">
                        <a:solidFill>
                          <a:schemeClr val="tx1"/>
                        </a:solidFill>
                        <a:effectLst/>
                        <a:latin typeface="+mn-lt"/>
                      </a:endParaRPr>
                    </a:p>
                  </a:txBody>
                  <a:tcPr marL="9525" marR="9525" marT="9525" marB="0" anchor="ctr">
                    <a:solidFill>
                      <a:schemeClr val="bg2">
                        <a:lumMod val="20000"/>
                        <a:lumOff val="80000"/>
                      </a:schemeClr>
                    </a:solidFill>
                  </a:tcPr>
                </a:tc>
                <a:tc gridSpan="3">
                  <a:txBody>
                    <a:bodyPr vert="horz" wrap="square"/>
                    <a:lstStyle/>
                    <a:p>
                      <a:pPr algn="ctr" fontAlgn="ctr"/>
                      <a:r>
                        <a:rPr lang="zh-CN" altLang="en-US" sz="1100" b="0" i="0" u="none" strike="noStrike" smtClean="0">
                          <a:solidFill>
                            <a:schemeClr val="dk1"/>
                          </a:solidFill>
                          <a:effectLst/>
                          <a:latin typeface="+mn-lt"/>
                        </a:rPr>
                        <a:t>负面提示</a:t>
                      </a:r>
                      <a:endParaRPr lang="zh-HK" altLang="en-US" sz="1100" b="1" i="0" u="none" strike="noStrike">
                        <a:solidFill>
                          <a:schemeClr val="tx1"/>
                        </a:solidFill>
                        <a:effectLst/>
                        <a:latin typeface="+mn-lt"/>
                      </a:endParaRPr>
                    </a:p>
                  </a:txBody>
                  <a:tcPr marL="9525" marR="9525" marT="9525" marB="0" anchor="ctr"/>
                </a:tc>
                <a:tc hMerge="1">
                  <a:txBody>
                    <a:bodyPr vert="horz" wrap="square"/>
                    <a:lstStyle/>
                    <a:p>
                      <a:pPr algn="ctr" fontAlgn="ctr"/>
                      <a:endParaRPr lang="en-US" sz="1200" b="1" i="0" u="none" strike="noStrike">
                        <a:solidFill>
                          <a:schemeClr val="tx1"/>
                        </a:solidFill>
                        <a:effectLst/>
                        <a:latin typeface="+mn-lt"/>
                      </a:endParaRPr>
                    </a:p>
                  </a:txBody>
                  <a:tcPr marL="9525" marR="9525" marT="9525" marB="0" anchor="ctr"/>
                </a:tc>
                <a:tc hMerge="1">
                  <a:txBody>
                    <a:bodyPr vert="horz" wrap="square"/>
                    <a:lstStyle/>
                    <a:p>
                      <a:pPr algn="ctr" fontAlgn="ctr"/>
                      <a:endParaRPr lang="zh-CN" altLang="en-US" sz="1200" b="1" i="0" u="none" strike="noStrike">
                        <a:solidFill>
                          <a:schemeClr val="tx1"/>
                        </a:solidFill>
                        <a:effectLst/>
                        <a:latin typeface="+mn-lt"/>
                      </a:endParaRPr>
                    </a:p>
                  </a:txBody>
                  <a:tcPr marL="9525" marR="9525" marT="9525" marB="0" anchor="ctr">
                    <a:solidFill>
                      <a:schemeClr val="bg2">
                        <a:lumMod val="20000"/>
                        <a:lumOff val="80000"/>
                      </a:schemeClr>
                    </a:solidFill>
                  </a:tcPr>
                </a:tc>
                <a:tc gridSpan="2">
                  <a:txBody>
                    <a:bodyPr vert="horz" wrap="square"/>
                    <a:lstStyle/>
                    <a:p>
                      <a:pPr algn="ctr" fontAlgn="ctr"/>
                      <a:r>
                        <a:rPr lang="en-US" altLang="zh-HK" sz="1100" b="1" i="0" u="none" strike="noStrike" smtClean="0">
                          <a:solidFill>
                            <a:schemeClr val="tx1"/>
                          </a:solidFill>
                          <a:effectLst/>
                          <a:latin typeface="+mn-lt"/>
                        </a:rPr>
                        <a:t>10</a:t>
                      </a:r>
                      <a:r>
                        <a:rPr lang="en-US" altLang="zh-CN" sz="1100" b="1" i="0" u="none" strike="noStrike" smtClean="0">
                          <a:solidFill>
                            <a:schemeClr val="tx1"/>
                          </a:solidFill>
                          <a:effectLst/>
                          <a:latin typeface="+mn-lt"/>
                        </a:rPr>
                        <a:t>%</a:t>
                      </a:r>
                      <a:endParaRPr lang="zh-HK" altLang="en-US" sz="1100" b="1" i="0" u="none" strike="noStrike">
                        <a:solidFill>
                          <a:schemeClr val="tx1"/>
                        </a:solidFill>
                        <a:effectLst/>
                        <a:latin typeface="+mn-lt"/>
                      </a:endParaRPr>
                    </a:p>
                  </a:txBody>
                  <a:tcPr marL="9525" marR="9525" marT="9525" marB="0" anchor="ctr"/>
                </a:tc>
                <a:tc hMerge="1">
                  <a:txBody>
                    <a:bodyPr vert="horz" wrap="square"/>
                    <a:lstStyle/>
                    <a:p>
                      <a:pPr algn="ctr" fontAlgn="ctr"/>
                      <a:endParaRPr lang="en-US" sz="1200" b="1" i="0" u="none" strike="noStrike">
                        <a:solidFill>
                          <a:schemeClr val="tx1"/>
                        </a:solidFill>
                        <a:effectLst/>
                        <a:latin typeface="+mn-lt"/>
                      </a:endParaRPr>
                    </a:p>
                  </a:txBody>
                  <a:tcPr marL="9525" marR="9525" marT="9525" marB="0" anchor="ctr"/>
                </a:tc>
              </a:tr>
            </a:tbl>
          </a:graphicData>
        </a:graphic>
      </p:graphicFrame>
      <p:sp>
        <p:nvSpPr>
          <p:cNvPr id="44" name="Isosceles Triangle 43"/>
          <p:cNvSpPr/>
          <p:nvPr/>
        </p:nvSpPr>
        <p:spPr>
          <a:xfrm rot="5400000">
            <a:off x="6622737" y="5623753"/>
            <a:ext cx="1155108" cy="648072"/>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43" name="Isosceles Triangle 42"/>
          <p:cNvSpPr/>
          <p:nvPr/>
        </p:nvSpPr>
        <p:spPr>
          <a:xfrm rot="5400000">
            <a:off x="6180670" y="3827382"/>
            <a:ext cx="2039242" cy="648072"/>
          </a:xfrm>
          <a:prstGeom prst="triangl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5" name="Flowchart: Process 34"/>
          <p:cNvSpPr/>
          <p:nvPr/>
        </p:nvSpPr>
        <p:spPr>
          <a:xfrm>
            <a:off x="3743908" y="2132857"/>
            <a:ext cx="3132348" cy="288032"/>
          </a:xfrm>
          <a:prstGeom prst="flowChartProcess">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副行级高管</a:t>
            </a:r>
            <a:endParaRPr lang="en-US" sz="1600" b="1"/>
          </a:p>
        </p:txBody>
      </p:sp>
      <p:sp>
        <p:nvSpPr>
          <p:cNvPr id="34" name="Flowchart: Process 33"/>
          <p:cNvSpPr/>
          <p:nvPr/>
        </p:nvSpPr>
        <p:spPr>
          <a:xfrm>
            <a:off x="611560" y="2132857"/>
            <a:ext cx="3132348" cy="288032"/>
          </a:xfrm>
          <a:prstGeom prst="flowChartProces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正行级高管</a:t>
            </a:r>
            <a:endParaRPr lang="en-US" sz="1600" b="1"/>
          </a:p>
        </p:txBody>
      </p:sp>
      <p:sp>
        <p:nvSpPr>
          <p:cNvPr id="2" name="Title 1"/>
          <p:cNvSpPr>
            <a:spLocks noGrp="1"/>
          </p:cNvSpPr>
          <p:nvPr>
            <p:ph type="title"/>
          </p:nvPr>
        </p:nvSpPr>
        <p:spPr/>
        <p:txBody>
          <a:bodyPr/>
          <a:lstStyle/>
          <a:p>
            <a:r>
              <a:rPr lang="zh-CN" altLang="en-US"/>
              <a:t>富滇</a:t>
            </a:r>
            <a:r>
              <a:rPr lang="zh-CN" altLang="en-US" smtClean="0"/>
              <a:t>银行现有高管考核体系梳理</a:t>
            </a:r>
            <a:endParaRPr lang="en-US"/>
          </a:p>
        </p:txBody>
      </p:sp>
      <p:sp>
        <p:nvSpPr>
          <p:cNvPr id="6" name="Rectangle 5"/>
          <p:cNvSpPr/>
          <p:nvPr/>
        </p:nvSpPr>
        <p:spPr>
          <a:xfrm>
            <a:off x="384045" y="1176505"/>
            <a:ext cx="8352928"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spcBef>
                <a:spcPct val="20000"/>
              </a:spcBef>
              <a:spcAft>
                <a:spcPts val="600"/>
              </a:spcAft>
              <a:buClr>
                <a:srgbClr val="E65032"/>
              </a:buClr>
              <a:buSzPct val="60000"/>
              <a:buFont typeface="Wingdings" pitchFamily="2" charset="2"/>
              <a:buChar char="l"/>
            </a:pPr>
            <a:r>
              <a:rPr lang="zh-CN" altLang="en-US" sz="1600" smtClean="0">
                <a:solidFill>
                  <a:srgbClr val="000000"/>
                </a:solidFill>
              </a:rPr>
              <a:t>富滇银行经过这几年的摸索，现在也已经建立起一套高管考核机制，符合财政厅对地方金融企业负责人绩效年薪的要求。根据</a:t>
            </a:r>
            <a:r>
              <a:rPr lang="en-US" altLang="zh-CN" sz="1600" smtClean="0">
                <a:solidFill>
                  <a:srgbClr val="000000"/>
                </a:solidFill>
              </a:rPr>
              <a:t>《</a:t>
            </a:r>
            <a:r>
              <a:rPr lang="zh-CN" altLang="en-US" sz="1600">
                <a:solidFill>
                  <a:srgbClr val="000000"/>
                </a:solidFill>
              </a:rPr>
              <a:t>富滇银行股份有限公司高级管理</a:t>
            </a:r>
            <a:r>
              <a:rPr lang="zh-CN" altLang="en-US" sz="1600" smtClean="0">
                <a:solidFill>
                  <a:srgbClr val="000000"/>
                </a:solidFill>
              </a:rPr>
              <a:t>人员</a:t>
            </a:r>
            <a:r>
              <a:rPr lang="en-US" altLang="zh-CN" sz="1600" smtClean="0">
                <a:solidFill>
                  <a:srgbClr val="000000"/>
                </a:solidFill>
              </a:rPr>
              <a:t>2013 </a:t>
            </a:r>
            <a:r>
              <a:rPr lang="zh-CN" altLang="en-US" sz="1600">
                <a:solidFill>
                  <a:srgbClr val="000000"/>
                </a:solidFill>
              </a:rPr>
              <a:t>年度绩效年薪</a:t>
            </a:r>
            <a:r>
              <a:rPr lang="zh-CN" altLang="en-US" sz="1600" smtClean="0">
                <a:solidFill>
                  <a:srgbClr val="000000"/>
                </a:solidFill>
              </a:rPr>
              <a:t>方案</a:t>
            </a:r>
            <a:r>
              <a:rPr lang="en-US" altLang="zh-CN" sz="1600" smtClean="0">
                <a:solidFill>
                  <a:srgbClr val="000000"/>
                </a:solidFill>
              </a:rPr>
              <a:t>》</a:t>
            </a:r>
            <a:r>
              <a:rPr lang="zh-CN" altLang="en-US" sz="1600" smtClean="0">
                <a:solidFill>
                  <a:srgbClr val="000000"/>
                </a:solidFill>
              </a:rPr>
              <a:t>，现行高管绩效考核体系如下所示：</a:t>
            </a:r>
            <a:endParaRPr lang="en-US" altLang="zh-CN" sz="1600">
              <a:solidFill>
                <a:srgbClr val="000000"/>
              </a:solidFill>
            </a:endParaRPr>
          </a:p>
        </p:txBody>
      </p:sp>
      <p:sp>
        <p:nvSpPr>
          <p:cNvPr id="15" name="Flowchart: Process 14"/>
          <p:cNvSpPr/>
          <p:nvPr/>
        </p:nvSpPr>
        <p:spPr>
          <a:xfrm>
            <a:off x="7164288" y="3861048"/>
            <a:ext cx="1440160" cy="576064"/>
          </a:xfrm>
          <a:prstGeom prst="flowChartProcess">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绩效评价得分</a:t>
            </a:r>
            <a:r>
              <a:rPr lang="en-US" altLang="zh-CN" sz="1600" b="1" smtClean="0"/>
              <a:t>×65%</a:t>
            </a:r>
            <a:endParaRPr lang="en-US" sz="1600" b="1"/>
          </a:p>
        </p:txBody>
      </p:sp>
      <p:sp>
        <p:nvSpPr>
          <p:cNvPr id="16" name="Flowchart: Process 15"/>
          <p:cNvSpPr/>
          <p:nvPr/>
        </p:nvSpPr>
        <p:spPr>
          <a:xfrm>
            <a:off x="7164288" y="5661248"/>
            <a:ext cx="1440160" cy="576064"/>
          </a:xfrm>
          <a:prstGeom prst="flowChartProcess">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t>履职</a:t>
            </a:r>
            <a:r>
              <a:rPr lang="zh-CN" altLang="en-US" sz="1600" b="1" smtClean="0"/>
              <a:t>评价得分</a:t>
            </a:r>
            <a:r>
              <a:rPr lang="en-US" altLang="zh-CN" sz="1600" b="1" smtClean="0"/>
              <a:t>×35%</a:t>
            </a:r>
            <a:endParaRPr lang="en-US" sz="1600" b="1"/>
          </a:p>
        </p:txBody>
      </p:sp>
      <p:sp>
        <p:nvSpPr>
          <p:cNvPr id="17" name="Plus 16"/>
          <p:cNvSpPr/>
          <p:nvPr/>
        </p:nvSpPr>
        <p:spPr>
          <a:xfrm>
            <a:off x="7668344" y="4797152"/>
            <a:ext cx="342038" cy="360040"/>
          </a:xfrm>
          <a:prstGeom prst="mathPlus">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8" name="Equal 17"/>
          <p:cNvSpPr/>
          <p:nvPr/>
        </p:nvSpPr>
        <p:spPr>
          <a:xfrm>
            <a:off x="7668344" y="3131797"/>
            <a:ext cx="330037" cy="288032"/>
          </a:xfrm>
          <a:prstGeom prst="mathEqual">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solidFill>
                <a:schemeClr val="tx1"/>
              </a:solidFill>
            </a:endParaRPr>
          </a:p>
        </p:txBody>
      </p:sp>
      <p:sp>
        <p:nvSpPr>
          <p:cNvPr id="32" name="Flowchart: Process 31"/>
          <p:cNvSpPr/>
          <p:nvPr/>
        </p:nvSpPr>
        <p:spPr>
          <a:xfrm>
            <a:off x="611560" y="2132856"/>
            <a:ext cx="6264696" cy="3237379"/>
          </a:xfrm>
          <a:prstGeom prst="flowChartProcess">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3" name="Flowchart: Process 32"/>
          <p:cNvSpPr/>
          <p:nvPr/>
        </p:nvSpPr>
        <p:spPr>
          <a:xfrm>
            <a:off x="611560" y="5370235"/>
            <a:ext cx="6264696" cy="1155108"/>
          </a:xfrm>
          <a:prstGeom prst="flowChartProcess">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cxnSp>
        <p:nvCxnSpPr>
          <p:cNvPr id="37" name="Straight Connector 36"/>
          <p:cNvCxnSpPr>
            <a:endCxn id="32" idx="2"/>
          </p:cNvCxnSpPr>
          <p:nvPr/>
        </p:nvCxnSpPr>
        <p:spPr>
          <a:xfrm flipH="1">
            <a:off x="3743908" y="2132856"/>
            <a:ext cx="0" cy="323737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611560" y="2418472"/>
            <a:ext cx="3132348" cy="9541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smtClean="0"/>
              <a:t>包括董事长、行长、专职副董事长，绩效评价得分等于全行业绩考核得分的</a:t>
            </a:r>
            <a:r>
              <a:rPr lang="en-US" altLang="zh-CN" sz="1400" smtClean="0"/>
              <a:t>65%</a:t>
            </a:r>
            <a:r>
              <a:rPr lang="zh-CN" altLang="en-US" sz="1400" smtClean="0"/>
              <a:t>；</a:t>
            </a:r>
            <a:endParaRPr lang="en-US" altLang="zh-CN" sz="1400" smtClean="0"/>
          </a:p>
          <a:p>
            <a:pPr marL="285750" indent="-285750">
              <a:buFont typeface="Arial" pitchFamily="34" charset="0"/>
              <a:buChar char="•"/>
            </a:pPr>
            <a:r>
              <a:rPr lang="zh-CN" altLang="en-US" sz="1400" smtClean="0"/>
              <a:t>全行绩效指标为：</a:t>
            </a:r>
            <a:endParaRPr lang="en-US" altLang="zh-CN" sz="1400" smtClean="0"/>
          </a:p>
        </p:txBody>
      </p:sp>
      <p:sp>
        <p:nvSpPr>
          <p:cNvPr id="42" name="TextBox 41"/>
          <p:cNvSpPr txBox="1"/>
          <p:nvPr/>
        </p:nvSpPr>
        <p:spPr>
          <a:xfrm>
            <a:off x="3779912" y="2418471"/>
            <a:ext cx="3096343" cy="2754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Aft>
                <a:spcPts val="600"/>
              </a:spcAft>
              <a:buFont typeface="Arial" pitchFamily="34" charset="0"/>
              <a:buChar char="•"/>
            </a:pPr>
            <a:r>
              <a:rPr lang="zh-CN" altLang="en-US" sz="1400" smtClean="0"/>
              <a:t>包括其他高管，绩效评价得分副书记、监事长的全行业绩考核得分占比为</a:t>
            </a:r>
            <a:r>
              <a:rPr lang="en-US" altLang="zh-CN" sz="1400" smtClean="0"/>
              <a:t>65%</a:t>
            </a:r>
            <a:r>
              <a:rPr lang="zh-CN" altLang="en-US" sz="1400"/>
              <a:t>；</a:t>
            </a:r>
            <a:r>
              <a:rPr lang="zh-CN" altLang="en-US" sz="1400" smtClean="0"/>
              <a:t>副行长、监事长、董事会秘书相应占比为</a:t>
            </a:r>
            <a:r>
              <a:rPr lang="en-US" altLang="zh-CN" sz="1400" smtClean="0"/>
              <a:t>45%</a:t>
            </a:r>
            <a:r>
              <a:rPr lang="zh-CN" altLang="en-US" sz="1400" smtClean="0"/>
              <a:t>，剩余</a:t>
            </a:r>
            <a:r>
              <a:rPr lang="en-US" altLang="zh-CN" sz="1400" smtClean="0"/>
              <a:t>20%</a:t>
            </a:r>
            <a:r>
              <a:rPr lang="zh-CN" altLang="en-US" sz="1400" smtClean="0"/>
              <a:t>由分管部门业绩及数量决定，具体为：</a:t>
            </a:r>
            <a:endParaRPr lang="en-US" altLang="zh-CN" sz="1400" smtClean="0"/>
          </a:p>
          <a:p>
            <a:pPr marL="285750" indent="-285750">
              <a:spcAft>
                <a:spcPts val="600"/>
              </a:spcAft>
              <a:buFont typeface="Arial" pitchFamily="34" charset="0"/>
              <a:buChar char="•"/>
            </a:pPr>
            <a:r>
              <a:rPr lang="zh-CN" altLang="en-US" sz="1400" smtClean="0"/>
              <a:t>分管</a:t>
            </a:r>
            <a:r>
              <a:rPr lang="zh-CN" altLang="en-US" sz="1400"/>
              <a:t>部门业绩和数量情况考核得分</a:t>
            </a:r>
            <a:r>
              <a:rPr lang="en-US" altLang="zh-CN" sz="1400"/>
              <a:t>=</a:t>
            </a:r>
            <a:r>
              <a:rPr lang="zh-CN" altLang="en-US" sz="1400"/>
              <a:t>（</a:t>
            </a:r>
            <a:r>
              <a:rPr lang="en-US" altLang="zh-CN" sz="1400"/>
              <a:t>Σ</a:t>
            </a:r>
            <a:r>
              <a:rPr lang="zh-CN" altLang="en-US" sz="1400" smtClean="0"/>
              <a:t>分管部门</a:t>
            </a:r>
            <a:r>
              <a:rPr lang="zh-CN" altLang="en-US" sz="1400"/>
              <a:t>业绩得分</a:t>
            </a:r>
            <a:r>
              <a:rPr lang="en-US" altLang="zh-CN" sz="1400"/>
              <a:t>×</a:t>
            </a:r>
            <a:r>
              <a:rPr lang="zh-CN" altLang="en-US" sz="1400" smtClean="0"/>
              <a:t>部门</a:t>
            </a:r>
            <a:r>
              <a:rPr lang="zh-CN" altLang="en-US" sz="1400"/>
              <a:t>前中后台</a:t>
            </a:r>
            <a:r>
              <a:rPr lang="zh-CN" altLang="en-US" sz="1400" smtClean="0"/>
              <a:t>系数</a:t>
            </a:r>
            <a:r>
              <a:rPr lang="zh-CN" altLang="en-US" sz="1400"/>
              <a:t>）</a:t>
            </a:r>
            <a:r>
              <a:rPr lang="en-US" altLang="zh-CN" sz="1400"/>
              <a:t>÷</a:t>
            </a:r>
            <a:r>
              <a:rPr lang="zh-CN" altLang="en-US" sz="1400"/>
              <a:t>分管部门数</a:t>
            </a:r>
            <a:r>
              <a:rPr lang="en-US" altLang="zh-CN" sz="1400"/>
              <a:t>×</a:t>
            </a:r>
            <a:r>
              <a:rPr lang="zh-CN" altLang="en-US" sz="1400"/>
              <a:t>分管部门调节</a:t>
            </a:r>
            <a:r>
              <a:rPr lang="zh-CN" altLang="en-US" sz="1400" smtClean="0"/>
              <a:t>系数，其中前台系数为</a:t>
            </a:r>
            <a:r>
              <a:rPr lang="en-US" altLang="zh-CN" sz="1400" smtClean="0"/>
              <a:t>1.1</a:t>
            </a:r>
            <a:r>
              <a:rPr lang="zh-CN" altLang="en-US" sz="1400" smtClean="0"/>
              <a:t>，中后台为</a:t>
            </a:r>
            <a:r>
              <a:rPr lang="en-US" altLang="zh-CN" sz="1400" smtClean="0"/>
              <a:t>1</a:t>
            </a:r>
            <a:r>
              <a:rPr lang="zh-CN" altLang="en-US" sz="1400" smtClean="0"/>
              <a:t>；分管部门调节系数在</a:t>
            </a:r>
            <a:r>
              <a:rPr lang="en-US" altLang="zh-CN" sz="1400" smtClean="0"/>
              <a:t>1</a:t>
            </a:r>
            <a:r>
              <a:rPr lang="zh-CN" altLang="en-US" sz="1400" smtClean="0"/>
              <a:t>到</a:t>
            </a:r>
            <a:r>
              <a:rPr lang="en-US" altLang="zh-CN" sz="1400" smtClean="0"/>
              <a:t>1.15</a:t>
            </a:r>
            <a:r>
              <a:rPr lang="zh-CN" altLang="en-US" sz="1400" smtClean="0"/>
              <a:t>之间进行调节</a:t>
            </a:r>
            <a:endParaRPr lang="en-US" sz="1400"/>
          </a:p>
        </p:txBody>
      </p:sp>
      <p:sp>
        <p:nvSpPr>
          <p:cNvPr id="45" name="TextBox 44"/>
          <p:cNvSpPr txBox="1"/>
          <p:nvPr/>
        </p:nvSpPr>
        <p:spPr>
          <a:xfrm>
            <a:off x="611560" y="5355793"/>
            <a:ext cx="6264696" cy="11695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高级管理人员履职评价得分包括</a:t>
            </a:r>
            <a:r>
              <a:rPr lang="zh-CN" altLang="en-US" sz="1400" b="1"/>
              <a:t>专业知识及工作能力评价</a:t>
            </a:r>
            <a:r>
              <a:rPr lang="zh-CN" altLang="en-US" sz="1400" b="1" smtClean="0"/>
              <a:t>、分管</a:t>
            </a:r>
            <a:r>
              <a:rPr lang="zh-CN" altLang="en-US" sz="1400" b="1"/>
              <a:t>工作完成情况评价、合规经营情况评价、执行力情况评价、</a:t>
            </a:r>
            <a:r>
              <a:rPr lang="zh-CN" altLang="en-US" sz="1400" b="1" smtClean="0"/>
              <a:t>维护本行</a:t>
            </a:r>
            <a:r>
              <a:rPr lang="zh-CN" altLang="en-US" sz="1400" b="1"/>
              <a:t>利益等情况评价、团队合作情况评价、决策能力评价、培养和</a:t>
            </a:r>
            <a:r>
              <a:rPr lang="zh-CN" altLang="en-US" sz="1400" b="1" smtClean="0"/>
              <a:t>指导</a:t>
            </a:r>
            <a:r>
              <a:rPr lang="zh-CN" altLang="en-US" sz="1400" b="1"/>
              <a:t>下属情况评价、风险控制情况评价和廉洁自律情况评价</a:t>
            </a:r>
            <a:r>
              <a:rPr lang="zh-CN" altLang="en-US" sz="1400"/>
              <a:t>等十</a:t>
            </a:r>
            <a:r>
              <a:rPr lang="zh-CN" altLang="en-US" sz="1400" smtClean="0"/>
              <a:t>项，各项设不同的权重，不同高管的履职评价的评价人各不相同</a:t>
            </a:r>
            <a:endParaRPr lang="en-US" sz="1400"/>
          </a:p>
        </p:txBody>
      </p:sp>
      <p:sp>
        <p:nvSpPr>
          <p:cNvPr id="30" name="Flowchart: Process 29"/>
          <p:cNvSpPr/>
          <p:nvPr/>
        </p:nvSpPr>
        <p:spPr>
          <a:xfrm>
            <a:off x="7164288" y="2132856"/>
            <a:ext cx="1440160" cy="576064"/>
          </a:xfrm>
          <a:prstGeom prst="flowChartProcess">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绩效考核得分</a:t>
            </a:r>
            <a:endParaRPr lang="en-US" sz="1600" b="1"/>
          </a:p>
        </p:txBody>
      </p:sp>
    </p:spTree>
    <p:extLst>
      <p:ext uri="{BB962C8B-B14F-4D97-AF65-F5344CB8AC3E}">
        <p14:creationId xmlns:p14="http://schemas.microsoft.com/office/powerpoint/2010/main" val="3536007891"/>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smtClean="0"/>
              <a:t>绩效指标的选取应在财政、监管体系中找到重点</a:t>
            </a:r>
            <a:endParaRPr lang="en-US"/>
          </a:p>
        </p:txBody>
      </p:sp>
      <p:sp>
        <p:nvSpPr>
          <p:cNvPr id="6" name="Rectangle 5"/>
          <p:cNvSpPr/>
          <p:nvPr/>
        </p:nvSpPr>
        <p:spPr>
          <a:xfrm>
            <a:off x="384045" y="1176505"/>
            <a:ext cx="835292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spcBef>
                <a:spcPct val="20000"/>
              </a:spcBef>
              <a:spcAft>
                <a:spcPts val="600"/>
              </a:spcAft>
              <a:buClr>
                <a:srgbClr val="E65032"/>
              </a:buClr>
              <a:buSzPct val="60000"/>
              <a:buFont typeface="Wingdings" pitchFamily="2" charset="2"/>
              <a:buChar char="l"/>
            </a:pPr>
            <a:r>
              <a:rPr lang="zh-CN" altLang="en-US" sz="1600" smtClean="0">
                <a:solidFill>
                  <a:srgbClr val="000000"/>
                </a:solidFill>
              </a:rPr>
              <a:t>建议在银行战略的指引下，重点选取</a:t>
            </a:r>
            <a:r>
              <a:rPr lang="zh-CN" altLang="en-US" sz="1600">
                <a:solidFill>
                  <a:srgbClr val="000000"/>
                </a:solidFill>
              </a:rPr>
              <a:t>财政</a:t>
            </a:r>
            <a:r>
              <a:rPr lang="zh-CN" altLang="en-US" sz="1600" smtClean="0">
                <a:solidFill>
                  <a:srgbClr val="000000"/>
                </a:solidFill>
              </a:rPr>
              <a:t>、监管特别关注绩效指标；</a:t>
            </a:r>
            <a:endParaRPr lang="en-US" altLang="zh-CN" sz="1600">
              <a:solidFill>
                <a:srgbClr val="000000"/>
              </a:solidFill>
            </a:endParaRPr>
          </a:p>
        </p:txBody>
      </p:sp>
      <p:graphicFrame>
        <p:nvGraphicFramePr>
          <p:cNvPr id="13" name="Table 12"/>
          <p:cNvGraphicFramePr>
            <a:graphicFrameLocks noGrp="1"/>
          </p:cNvGraphicFramePr>
          <p:nvPr>
            <p:extLst>
              <p:ext uri="{D42A27DB-BD31-4B8C-83A1-F6EECF244321}">
                <p14:modId xmlns:p14="http://schemas.microsoft.com/office/powerpoint/2010/main" val="999871061"/>
              </p:ext>
            </p:extLst>
          </p:nvPr>
        </p:nvGraphicFramePr>
        <p:xfrm>
          <a:off x="539553" y="1556783"/>
          <a:ext cx="5976663" cy="4680528"/>
        </p:xfrm>
        <a:graphic>
          <a:graphicData uri="http://schemas.openxmlformats.org/drawingml/2006/table">
            <a:tbl>
              <a:tblPr/>
              <a:tblGrid>
                <a:gridCol w="1045915"/>
                <a:gridCol w="1546372"/>
                <a:gridCol w="1878062"/>
                <a:gridCol w="1506314"/>
              </a:tblGrid>
              <a:tr h="397414">
                <a:tc>
                  <a:txBody>
                    <a:bodyPr vert="horz" wrap="square"/>
                    <a:lstStyle/>
                    <a:p>
                      <a:pPr algn="ctr" fontAlgn="ctr"/>
                      <a:r>
                        <a:rPr lang="zh-CN" altLang="en-US" sz="1200" b="1" i="0" u="none" strike="noStrike" smtClean="0">
                          <a:solidFill>
                            <a:srgbClr val="FFFFFF"/>
                          </a:solidFill>
                          <a:effectLst/>
                          <a:latin typeface="Arial"/>
                        </a:rPr>
                        <a:t>指标分类总结</a:t>
                      </a:r>
                      <a:r>
                        <a:rPr lang="en-US" sz="1200" b="1" i="0" u="none" strike="noStrike">
                          <a:solidFill>
                            <a:srgbClr val="FFFFFF"/>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a:txBody>
                    <a:bodyPr vert="horz" wrap="square"/>
                    <a:lstStyle/>
                    <a:p>
                      <a:pPr algn="ctr" fontAlgn="ctr"/>
                      <a:r>
                        <a:rPr lang="zh-CN" altLang="en-US" sz="1200" b="1" i="0" u="none" strike="noStrike">
                          <a:solidFill>
                            <a:srgbClr val="FFFFFF"/>
                          </a:solidFill>
                          <a:effectLst/>
                          <a:latin typeface="Arial"/>
                        </a:rPr>
                        <a:t>基本薪</a:t>
                      </a:r>
                      <a:r>
                        <a:rPr lang="zh-CN" altLang="en-US" sz="1200" b="1" i="0" u="none" strike="noStrike" smtClean="0">
                          <a:solidFill>
                            <a:srgbClr val="FFFFFF"/>
                          </a:solidFill>
                          <a:effectLst/>
                          <a:latin typeface="Arial"/>
                        </a:rPr>
                        <a:t>酬</a:t>
                      </a:r>
                      <a:endParaRPr lang="en-US" altLang="zh-CN" sz="1200" b="1" i="0" u="none" strike="noStrike" smtClean="0">
                        <a:solidFill>
                          <a:srgbClr val="FFFFFF"/>
                        </a:solidFill>
                        <a:effectLst/>
                        <a:latin typeface="Arial"/>
                      </a:endParaRPr>
                    </a:p>
                    <a:p>
                      <a:pPr algn="ctr" fontAlgn="ctr"/>
                      <a:r>
                        <a:rPr lang="zh-CN" altLang="en-US" sz="1200" b="1" i="0" u="none" strike="noStrike" smtClean="0">
                          <a:solidFill>
                            <a:srgbClr val="FFFFFF"/>
                          </a:solidFill>
                          <a:effectLst/>
                          <a:latin typeface="Arial"/>
                        </a:rPr>
                        <a:t>影响</a:t>
                      </a:r>
                      <a:r>
                        <a:rPr lang="zh-CN" altLang="en-US" sz="1200" b="1" i="0" u="none" strike="noStrike">
                          <a:solidFill>
                            <a:srgbClr val="FFFFFF"/>
                          </a:solidFill>
                          <a:effectLst/>
                          <a:latin typeface="Arial"/>
                        </a:rPr>
                        <a:t>指标</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a:txBody>
                    <a:bodyPr vert="horz" wrap="square"/>
                    <a:lstStyle/>
                    <a:p>
                      <a:pPr algn="ctr" fontAlgn="ctr"/>
                      <a:r>
                        <a:rPr lang="zh-CN" altLang="en-US" sz="1200" b="1" i="0" u="none" strike="noStrike">
                          <a:solidFill>
                            <a:srgbClr val="FFFFFF"/>
                          </a:solidFill>
                          <a:effectLst/>
                          <a:latin typeface="Arial"/>
                        </a:rPr>
                        <a:t>绩效年薪</a:t>
                      </a:r>
                      <a:r>
                        <a:rPr lang="zh-CN" altLang="en-US" sz="1200" b="1" i="0" u="none" strike="noStrike" smtClean="0">
                          <a:solidFill>
                            <a:srgbClr val="FFFFFF"/>
                          </a:solidFill>
                          <a:effectLst/>
                          <a:latin typeface="Arial"/>
                        </a:rPr>
                        <a:t>倍数</a:t>
                      </a:r>
                      <a:endParaRPr lang="en-US" altLang="zh-CN" sz="1200" b="1" i="0" u="none" strike="noStrike" smtClean="0">
                        <a:solidFill>
                          <a:srgbClr val="FFFFFF"/>
                        </a:solidFill>
                        <a:effectLst/>
                        <a:latin typeface="Arial"/>
                      </a:endParaRPr>
                    </a:p>
                    <a:p>
                      <a:pPr algn="ctr" fontAlgn="ctr"/>
                      <a:r>
                        <a:rPr lang="zh-CN" altLang="en-US" sz="1200" b="1" i="0" u="none" strike="noStrike" smtClean="0">
                          <a:solidFill>
                            <a:srgbClr val="FFFFFF"/>
                          </a:solidFill>
                          <a:effectLst/>
                          <a:latin typeface="Arial"/>
                        </a:rPr>
                        <a:t>影响</a:t>
                      </a:r>
                      <a:r>
                        <a:rPr lang="zh-CN" altLang="en-US" sz="1200" b="1" i="0" u="none" strike="noStrike">
                          <a:solidFill>
                            <a:srgbClr val="FFFFFF"/>
                          </a:solidFill>
                          <a:effectLst/>
                          <a:latin typeface="Arial"/>
                        </a:rPr>
                        <a:t>指标</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a:txBody>
                    <a:bodyPr vert="horz" wrap="square"/>
                    <a:lstStyle/>
                    <a:p>
                      <a:pPr algn="ctr" fontAlgn="ctr"/>
                      <a:r>
                        <a:rPr lang="zh-CN" altLang="en-US" sz="1200" b="1" i="0" u="none" strike="noStrike">
                          <a:solidFill>
                            <a:srgbClr val="FFFFFF"/>
                          </a:solidFill>
                          <a:effectLst/>
                          <a:latin typeface="Arial"/>
                        </a:rPr>
                        <a:t>考核浮动</a:t>
                      </a:r>
                      <a:r>
                        <a:rPr lang="zh-CN" altLang="en-US" sz="1200" b="1" i="0" u="none" strike="noStrike" smtClean="0">
                          <a:solidFill>
                            <a:srgbClr val="FFFFFF"/>
                          </a:solidFill>
                          <a:effectLst/>
                          <a:latin typeface="Arial"/>
                        </a:rPr>
                        <a:t>系数</a:t>
                      </a:r>
                      <a:endParaRPr lang="en-US" altLang="zh-CN" sz="1200" b="1" i="0" u="none" strike="noStrike" smtClean="0">
                        <a:solidFill>
                          <a:srgbClr val="FFFFFF"/>
                        </a:solidFill>
                        <a:effectLst/>
                        <a:latin typeface="Arial"/>
                      </a:endParaRPr>
                    </a:p>
                    <a:p>
                      <a:pPr algn="ctr" fontAlgn="ctr"/>
                      <a:r>
                        <a:rPr lang="zh-CN" altLang="en-US" sz="1200" b="1" i="0" u="none" strike="noStrike" smtClean="0">
                          <a:solidFill>
                            <a:srgbClr val="FFFFFF"/>
                          </a:solidFill>
                          <a:effectLst/>
                          <a:latin typeface="Arial"/>
                        </a:rPr>
                        <a:t>影响</a:t>
                      </a:r>
                      <a:r>
                        <a:rPr lang="zh-CN" altLang="en-US" sz="1200" b="1" i="0" u="none" strike="noStrike">
                          <a:solidFill>
                            <a:srgbClr val="FFFFFF"/>
                          </a:solidFill>
                          <a:effectLst/>
                          <a:latin typeface="Arial"/>
                        </a:rPr>
                        <a:t>指标</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r>
              <a:tr h="204196">
                <a:tc rowSpan="6">
                  <a:txBody>
                    <a:bodyPr vert="horz" wrap="square"/>
                    <a:lstStyle/>
                    <a:p>
                      <a:pPr algn="ctr" fontAlgn="ctr"/>
                      <a:r>
                        <a:rPr lang="zh-CN" altLang="en-US" sz="1200" b="1" i="0" u="none" strike="noStrike">
                          <a:solidFill>
                            <a:srgbClr val="000000"/>
                          </a:solidFill>
                          <a:effectLst/>
                          <a:latin typeface="Arial"/>
                        </a:rPr>
                        <a:t>经营效益</a:t>
                      </a:r>
                      <a:br>
                        <a:rPr lang="zh-CN" altLang="en-US" sz="1200" b="1" i="0" u="none" strike="noStrike">
                          <a:solidFill>
                            <a:srgbClr val="000000"/>
                          </a:solidFill>
                          <a:effectLst/>
                          <a:latin typeface="Arial"/>
                        </a:rPr>
                      </a:br>
                      <a:r>
                        <a:rPr lang="en-US" altLang="zh-CN" sz="1200" b="1" i="0" u="none" strike="noStrike">
                          <a:solidFill>
                            <a:srgbClr val="000000"/>
                          </a:solidFill>
                          <a:effectLst/>
                          <a:latin typeface="Arial"/>
                        </a:rPr>
                        <a:t>/</a:t>
                      </a:r>
                      <a:r>
                        <a:rPr lang="zh-CN" altLang="en-US" sz="1200" b="1" i="0" u="none" strike="noStrike">
                          <a:solidFill>
                            <a:srgbClr val="000000"/>
                          </a:solidFill>
                          <a:effectLst/>
                          <a:latin typeface="Arial"/>
                        </a:rPr>
                        <a:t>经营增长</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HK" altLang="en-US" sz="1200" b="1" i="0" u="none" strike="noStrike">
                          <a:solidFill>
                            <a:srgbClr val="000000"/>
                          </a:solidFill>
                          <a:effectLst/>
                          <a:latin typeface="Arial"/>
                        </a:rPr>
                        <a:t>利润总额</a:t>
                      </a:r>
                      <a:r>
                        <a:rPr lang="en-US" altLang="zh-HK" sz="1200" b="1" i="0" u="none" strike="noStrike">
                          <a:solidFill>
                            <a:srgbClr val="000000"/>
                          </a:solidFill>
                          <a:effectLst/>
                          <a:latin typeface="Arial"/>
                        </a:rPr>
                        <a:t>(20%)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1" i="0" u="none" strike="noStrike">
                          <a:solidFill>
                            <a:srgbClr val="000000"/>
                          </a:solidFill>
                          <a:effectLst/>
                          <a:latin typeface="Arial"/>
                        </a:rPr>
                        <a:t>资本利润率</a:t>
                      </a:r>
                      <a:r>
                        <a:rPr lang="en-US" altLang="zh-HK" sz="1200" b="1" i="0" u="none" strike="noStrike">
                          <a:solidFill>
                            <a:srgbClr val="000000"/>
                          </a:solidFill>
                          <a:effectLst/>
                          <a:latin typeface="Arial"/>
                        </a:rPr>
                        <a:t>(15%)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HK" altLang="en-US" sz="1200" b="1" i="0" u="none" strike="noStrike">
                          <a:solidFill>
                            <a:srgbClr val="000000"/>
                          </a:solidFill>
                          <a:effectLst/>
                          <a:latin typeface="Arial"/>
                        </a:rPr>
                        <a:t>利润</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资产利润率</a:t>
                      </a:r>
                      <a:r>
                        <a:rPr lang="en-US" altLang="zh-HK" sz="1200" b="0" i="0" u="none" strike="noStrike">
                          <a:solidFill>
                            <a:srgbClr val="000000"/>
                          </a:solidFill>
                          <a:effectLst/>
                          <a:latin typeface="Arial"/>
                        </a:rPr>
                        <a:t>(10%)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rowSpan="2">
                  <a:txBody>
                    <a:bodyPr vert="horz" wrap="square"/>
                    <a:lstStyle/>
                    <a:p>
                      <a:pPr algn="ctr" fontAlgn="ctr"/>
                      <a:r>
                        <a:rPr lang="zh-HK" altLang="en-US" sz="1200" b="0" i="0" u="none" strike="noStrike">
                          <a:solidFill>
                            <a:srgbClr val="000000"/>
                          </a:solidFill>
                          <a:effectLst/>
                          <a:latin typeface="Arial"/>
                        </a:rPr>
                        <a:t>总资产规模</a:t>
                      </a:r>
                      <a:r>
                        <a:rPr lang="en-US" altLang="zh-HK" sz="1200" b="0" i="0" u="none" strike="noStrike">
                          <a:solidFill>
                            <a:srgbClr val="000000"/>
                          </a:solidFill>
                          <a:effectLst/>
                          <a:latin typeface="Arial"/>
                        </a:rPr>
                        <a:t>(20%)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1" i="0" u="none" strike="noStrike">
                          <a:solidFill>
                            <a:srgbClr val="000000"/>
                          </a:solidFill>
                          <a:effectLst/>
                          <a:latin typeface="Arial"/>
                        </a:rPr>
                        <a:t>成本收入比</a:t>
                      </a:r>
                      <a:r>
                        <a:rPr lang="en-US" altLang="zh-HK" sz="1200" b="1" i="0" u="none" strike="noStrike">
                          <a:solidFill>
                            <a:srgbClr val="000000"/>
                          </a:solidFill>
                          <a:effectLst/>
                          <a:latin typeface="Arial"/>
                        </a:rPr>
                        <a:t>(5%)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HK" altLang="en-US" sz="1200" b="1" i="0" u="none" strike="noStrike">
                          <a:solidFill>
                            <a:srgbClr val="000000"/>
                          </a:solidFill>
                          <a:effectLst/>
                          <a:latin typeface="Arial"/>
                        </a:rPr>
                        <a:t>成本控制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9194">
                <a:tc vMerge="1">
                  <a:txBody>
                    <a:bodyPr vert="horz" wrap="square"/>
                    <a:lstStyle/>
                    <a:p>
                      <a:endParaRPr 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a:rPr>
                        <a:t>国有资本保值增值率</a:t>
                      </a:r>
                      <a:r>
                        <a:rPr lang="en-US" altLang="zh-CN" sz="1200" b="0" i="0" u="none" strike="noStrike">
                          <a:solidFill>
                            <a:srgbClr val="000000"/>
                          </a:solidFill>
                          <a:effectLst/>
                          <a:latin typeface="Arial"/>
                        </a:rPr>
                        <a:t>(10%)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rowSpan="2">
                  <a:txBody>
                    <a:bodyPr vert="horz" wrap="square"/>
                    <a:lstStyle/>
                    <a:p>
                      <a:pPr algn="ctr" fontAlgn="ctr"/>
                      <a:r>
                        <a:rPr lang="zh-CN" altLang="en-US" sz="1200" b="0" i="0" u="none" strike="noStrike">
                          <a:solidFill>
                            <a:srgbClr val="000000"/>
                          </a:solidFill>
                          <a:effectLst/>
                          <a:latin typeface="Arial"/>
                        </a:rPr>
                        <a:t>业务收入规模</a:t>
                      </a:r>
                      <a:r>
                        <a:rPr lang="en-US" altLang="zh-CN" sz="1200" b="0" i="0" u="none" strike="noStrike">
                          <a:solidFill>
                            <a:srgbClr val="000000"/>
                          </a:solidFill>
                          <a:effectLst/>
                          <a:latin typeface="Arial"/>
                        </a:rPr>
                        <a:t>(20%)</a:t>
                      </a:r>
                    </a:p>
                  </a:txBody>
                  <a:tcPr marL="9525" marR="9525" marT="9525" marB="0" anchor="ctr">
                    <a:lnT w="6350" cap="flat" cmpd="sng" algn="ctr">
                      <a:solidFill>
                        <a:srgbClr val="000000"/>
                      </a:solidFill>
                      <a:prstDash val="solid"/>
                      <a:round/>
                      <a:headEnd type="none" w="med" len="med"/>
                      <a:tailEnd type="none" w="med" len="med"/>
                    </a:lnT>
                  </a:tcPr>
                </a:tc>
                <a:tc>
                  <a:txBody>
                    <a:bodyPr vert="horz" wrap="square"/>
                    <a:lstStyle/>
                    <a:p>
                      <a:pPr algn="ctr" fontAlgn="ctr"/>
                      <a:r>
                        <a:rPr lang="zh-HK" altLang="en-US" sz="1200" b="0" i="0" u="none" strike="noStrike">
                          <a:solidFill>
                            <a:srgbClr val="000000"/>
                          </a:solidFill>
                          <a:effectLst/>
                          <a:latin typeface="Arial"/>
                        </a:rPr>
                        <a:t>利润增长率</a:t>
                      </a:r>
                      <a:r>
                        <a:rPr lang="en-US" altLang="zh-HK" sz="1200" b="0" i="0" u="none" strike="noStrike">
                          <a:solidFill>
                            <a:srgbClr val="000000"/>
                          </a:solidFill>
                          <a:effectLst/>
                          <a:latin typeface="Arial"/>
                        </a:rPr>
                        <a:t>(5%)</a:t>
                      </a:r>
                    </a:p>
                  </a:txBody>
                  <a:tcPr marL="9525" marR="9525" marT="9525" marB="0" anchor="ctr">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200" b="0" i="0" u="none" strike="noStrike">
                          <a:solidFill>
                            <a:srgbClr val="000000"/>
                          </a:solidFill>
                          <a:effectLst/>
                          <a:latin typeface="Arial"/>
                        </a:rPr>
                        <a:t>风险调整后收益</a:t>
                      </a:r>
                    </a:p>
                  </a:txBody>
                  <a:tcPr marL="9525" marR="9525" marT="9525" marB="0" anchor="ctr">
                    <a:lnL w="6350" cap="flat" cmpd="sng" algn="ctr">
                      <a:solidFill>
                        <a:srgbClr val="000000"/>
                      </a:solidFill>
                      <a:prstDash val="solid"/>
                      <a:round/>
                      <a:headEnd type="none" w="med" len="med"/>
                      <a:tailEnd type="none" w="med" len="med"/>
                    </a:lnL>
                    <a:lnT w="6350" cap="flat" cmpd="sng" algn="ctr">
                      <a:solidFill>
                        <a:srgbClr val="000000"/>
                      </a:solidFill>
                      <a:prstDash val="solid"/>
                      <a:round/>
                      <a:headEnd type="none" w="med" len="med"/>
                      <a:tailEnd type="none" w="med" len="med"/>
                    </a:lnT>
                  </a:tcPr>
                </a:tc>
              </a:tr>
              <a:tr h="2041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经济利润率</a:t>
                      </a:r>
                      <a:r>
                        <a:rPr lang="en-US" altLang="zh-HK" sz="1200" b="0" i="0" u="none" strike="noStrike">
                          <a:solidFill>
                            <a:srgbClr val="000000"/>
                          </a:solidFill>
                          <a:effectLst/>
                          <a:latin typeface="Arial"/>
                        </a:rPr>
                        <a:t>(5%)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r>
              <a:tr h="204196">
                <a:tc rowSpan="5">
                  <a:txBody>
                    <a:bodyPr vert="horz" wrap="square"/>
                    <a:lstStyle/>
                    <a:p>
                      <a:pPr algn="ctr" fontAlgn="ctr"/>
                      <a:r>
                        <a:rPr lang="zh-CN" altLang="en-US" sz="1200" b="1" i="0" u="none" strike="noStrike">
                          <a:solidFill>
                            <a:srgbClr val="000000"/>
                          </a:solidFill>
                          <a:effectLst/>
                          <a:latin typeface="Arial"/>
                        </a:rPr>
                        <a:t>资产质量</a:t>
                      </a:r>
                      <a:br>
                        <a:rPr lang="zh-CN" altLang="en-US" sz="1200" b="1" i="0" u="none" strike="noStrike">
                          <a:solidFill>
                            <a:srgbClr val="000000"/>
                          </a:solidFill>
                          <a:effectLst/>
                          <a:latin typeface="Arial"/>
                        </a:rPr>
                      </a:br>
                      <a:r>
                        <a:rPr lang="en-US" altLang="zh-CN" sz="1200" b="1" i="0" u="none" strike="noStrike">
                          <a:solidFill>
                            <a:srgbClr val="000000"/>
                          </a:solidFill>
                          <a:effectLst/>
                          <a:latin typeface="Arial"/>
                        </a:rPr>
                        <a:t>/</a:t>
                      </a:r>
                      <a:r>
                        <a:rPr lang="zh-CN" altLang="en-US" sz="1200" b="1" i="0" u="none" strike="noStrike">
                          <a:solidFill>
                            <a:srgbClr val="000000"/>
                          </a:solidFill>
                          <a:effectLst/>
                          <a:latin typeface="Arial"/>
                        </a:rPr>
                        <a:t>风险管理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5">
                  <a:txBody>
                    <a:bodyPr vert="horz" wrap="square"/>
                    <a:lstStyle/>
                    <a:p>
                      <a:pPr algn="ctr" fontAlgn="ct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不良贷款</a:t>
                      </a:r>
                      <a:r>
                        <a:rPr lang="zh-HK" altLang="en-US" sz="1200" b="0" i="0" u="none" strike="noStrike" smtClean="0">
                          <a:solidFill>
                            <a:srgbClr val="000000"/>
                          </a:solidFill>
                          <a:effectLst/>
                          <a:latin typeface="Arial"/>
                        </a:rPr>
                        <a:t>率</a:t>
                      </a:r>
                      <a:r>
                        <a:rPr lang="en-US" altLang="zh-CN" sz="1200" b="0" i="0" u="none" strike="noStrike" smtClean="0">
                          <a:solidFill>
                            <a:srgbClr val="000000"/>
                          </a:solidFill>
                          <a:effectLst/>
                          <a:latin typeface="Arial"/>
                        </a:rPr>
                        <a:t>(10%)</a:t>
                      </a:r>
                      <a:endParaRPr lang="zh-HK"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信用风险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拨备</a:t>
                      </a:r>
                      <a:r>
                        <a:rPr lang="zh-HK" altLang="en-US" sz="1200" b="0" i="0" u="none" strike="noStrike" smtClean="0">
                          <a:solidFill>
                            <a:srgbClr val="000000"/>
                          </a:solidFill>
                          <a:effectLst/>
                          <a:latin typeface="Arial"/>
                        </a:rPr>
                        <a:t>覆盖率</a:t>
                      </a:r>
                      <a:r>
                        <a:rPr lang="en-US" altLang="zh-CN" sz="1200" b="0" i="0" u="none" strike="noStrike" smtClean="0">
                          <a:solidFill>
                            <a:srgbClr val="000000"/>
                          </a:solidFill>
                          <a:effectLst/>
                          <a:latin typeface="Arial"/>
                        </a:rPr>
                        <a:t>(5%)</a:t>
                      </a:r>
                      <a:endParaRPr lang="zh-HK"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操作风险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杠杆</a:t>
                      </a:r>
                      <a:r>
                        <a:rPr lang="zh-HK" altLang="en-US" sz="1200" b="0" i="0" u="none" strike="noStrike" smtClean="0">
                          <a:solidFill>
                            <a:srgbClr val="000000"/>
                          </a:solidFill>
                          <a:effectLst/>
                          <a:latin typeface="Arial"/>
                        </a:rPr>
                        <a:t>率</a:t>
                      </a:r>
                      <a:r>
                        <a:rPr lang="en-US" altLang="zh-CN" sz="1200" b="0" i="0" u="none" strike="noStrike" smtClean="0">
                          <a:solidFill>
                            <a:srgbClr val="000000"/>
                          </a:solidFill>
                          <a:effectLst/>
                          <a:latin typeface="Arial"/>
                        </a:rPr>
                        <a:t>(5%)</a:t>
                      </a:r>
                      <a:endParaRPr lang="zh-HK"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流动性风险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资本充足</a:t>
                      </a:r>
                      <a:r>
                        <a:rPr lang="zh-HK" altLang="en-US" sz="1200" b="0" i="0" u="none" strike="noStrike" smtClean="0">
                          <a:solidFill>
                            <a:srgbClr val="000000"/>
                          </a:solidFill>
                          <a:effectLst/>
                          <a:latin typeface="Arial"/>
                        </a:rPr>
                        <a:t>率</a:t>
                      </a:r>
                      <a:r>
                        <a:rPr lang="en-US" altLang="zh-CN" sz="1200" b="0" i="0" u="none" strike="noStrike" smtClean="0">
                          <a:solidFill>
                            <a:srgbClr val="000000"/>
                          </a:solidFill>
                          <a:effectLst/>
                          <a:latin typeface="Arial"/>
                        </a:rPr>
                        <a:t>(15%)</a:t>
                      </a:r>
                      <a:endParaRPr lang="zh-HK"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市场风险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200" b="0" i="0" u="none" strike="noStrike">
                          <a:solidFill>
                            <a:srgbClr val="000000"/>
                          </a:solidFill>
                          <a:effectLst/>
                          <a:latin typeface="Arial"/>
                        </a:rPr>
                        <a:t>核心资本充足</a:t>
                      </a:r>
                      <a:r>
                        <a:rPr lang="zh-CN" altLang="en-US" sz="1200" b="0" i="0" u="none" strike="noStrike" smtClean="0">
                          <a:solidFill>
                            <a:srgbClr val="000000"/>
                          </a:solidFill>
                          <a:effectLst/>
                          <a:latin typeface="Arial"/>
                        </a:rPr>
                        <a:t>率</a:t>
                      </a:r>
                      <a:r>
                        <a:rPr lang="en-US" altLang="zh-CN" sz="1200" b="0" i="0" u="none" strike="noStrike" smtClean="0">
                          <a:solidFill>
                            <a:srgbClr val="000000"/>
                          </a:solidFill>
                          <a:effectLst/>
                          <a:latin typeface="Arial"/>
                        </a:rPr>
                        <a:t>(15%)</a:t>
                      </a:r>
                      <a:endParaRPr lang="zh-CN"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声誉风险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rowSpan="3">
                  <a:txBody>
                    <a:bodyPr vert="horz" wrap="square"/>
                    <a:lstStyle/>
                    <a:p>
                      <a:pPr algn="ctr" fontAlgn="ctr"/>
                      <a:r>
                        <a:rPr lang="zh-HK" altLang="en-US" sz="1200" b="1" i="0" u="none" strike="noStrike">
                          <a:solidFill>
                            <a:srgbClr val="000000"/>
                          </a:solidFill>
                          <a:effectLst/>
                          <a:latin typeface="Arial"/>
                        </a:rPr>
                        <a:t>合规经营</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合规执行</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内控评价</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违规处罚</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rowSpan="3">
                  <a:txBody>
                    <a:bodyPr vert="horz" wrap="square"/>
                    <a:lstStyle/>
                    <a:p>
                      <a:pPr algn="ctr" fontAlgn="ctr"/>
                      <a:r>
                        <a:rPr lang="zh-HK" altLang="en-US" sz="1200" b="1" i="0" u="none" strike="noStrike">
                          <a:solidFill>
                            <a:srgbClr val="000000"/>
                          </a:solidFill>
                          <a:effectLst/>
                          <a:latin typeface="Arial"/>
                        </a:rPr>
                        <a:t>发展转型</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市场</a:t>
                      </a:r>
                      <a:r>
                        <a:rPr lang="zh-HK" altLang="en-US" sz="1200" b="0" i="0" u="none" strike="noStrike" smtClean="0">
                          <a:solidFill>
                            <a:srgbClr val="000000"/>
                          </a:solidFill>
                          <a:effectLst/>
                          <a:latin typeface="Arial"/>
                        </a:rPr>
                        <a:t>范围</a:t>
                      </a:r>
                      <a:r>
                        <a:rPr lang="en-US" altLang="zh-CN" sz="1200" b="0" i="0" u="none" strike="noStrike" smtClean="0">
                          <a:solidFill>
                            <a:srgbClr val="000000"/>
                          </a:solidFill>
                          <a:effectLst/>
                          <a:latin typeface="Arial"/>
                        </a:rPr>
                        <a:t>(10%)</a:t>
                      </a:r>
                      <a:endParaRPr lang="zh-HK"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a:rPr>
                        <a:t>业务及客户发展</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rowSpan="2">
                  <a:txBody>
                    <a:bodyPr vert="horz" wrap="square"/>
                    <a:lstStyle/>
                    <a:p>
                      <a:pPr algn="ctr" fontAlgn="ctr"/>
                      <a:r>
                        <a:rPr lang="zh-CN" altLang="en-US" sz="1200" b="0" i="0" u="none" strike="noStrike">
                          <a:solidFill>
                            <a:srgbClr val="000000"/>
                          </a:solidFill>
                          <a:effectLst/>
                          <a:latin typeface="Arial"/>
                        </a:rPr>
                        <a:t>产品和业务复杂</a:t>
                      </a:r>
                      <a:r>
                        <a:rPr lang="zh-CN" altLang="en-US" sz="1200" b="0" i="0" u="none" strike="noStrike" smtClean="0">
                          <a:solidFill>
                            <a:srgbClr val="000000"/>
                          </a:solidFill>
                          <a:effectLst/>
                          <a:latin typeface="Arial"/>
                        </a:rPr>
                        <a:t>程度</a:t>
                      </a:r>
                      <a:r>
                        <a:rPr lang="en-US" altLang="zh-CN" sz="1200" b="0" i="0" u="none" strike="noStrike" smtClean="0">
                          <a:solidFill>
                            <a:srgbClr val="000000"/>
                          </a:solidFill>
                          <a:effectLst/>
                          <a:latin typeface="Arial"/>
                        </a:rPr>
                        <a:t>(10%)</a:t>
                      </a: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c>
                  <a:txBody>
                    <a:bodyPr vert="horz" wrap="square"/>
                    <a:lstStyle/>
                    <a:p>
                      <a:pPr algn="ctr" fontAlgn="ctr"/>
                      <a:r>
                        <a:rPr lang="zh-CN" altLang="en-US" sz="1200" b="0" i="0" u="none" strike="noStrike">
                          <a:solidFill>
                            <a:srgbClr val="000000"/>
                          </a:solidFill>
                          <a:effectLst/>
                          <a:latin typeface="Arial"/>
                        </a:rPr>
                        <a:t>资产负债结构调整</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pPr algn="ctr" fontAlgn="ctr"/>
                      <a:endParaRPr lang="en-US" sz="11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c>
                  <a:txBody>
                    <a:bodyPr vert="horz" wrap="square"/>
                    <a:lstStyle/>
                    <a:p>
                      <a:pPr algn="ctr" fontAlgn="ctr"/>
                      <a:r>
                        <a:rPr lang="zh-CN" altLang="en-US" sz="1200" b="0" i="0" u="none" strike="noStrike">
                          <a:solidFill>
                            <a:srgbClr val="000000"/>
                          </a:solidFill>
                          <a:effectLst/>
                          <a:latin typeface="Arial"/>
                        </a:rPr>
                        <a:t>收入结构调整</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rowSpan="4">
                  <a:txBody>
                    <a:bodyPr vert="horz" wrap="square"/>
                    <a:lstStyle/>
                    <a:p>
                      <a:pPr algn="ctr" fontAlgn="ctr"/>
                      <a:r>
                        <a:rPr lang="zh-HK" altLang="en-US" sz="1200" b="1" i="0" u="none" strike="noStrike">
                          <a:solidFill>
                            <a:srgbClr val="000000"/>
                          </a:solidFill>
                          <a:effectLst/>
                          <a:latin typeface="Arial"/>
                        </a:rPr>
                        <a:t>社会责任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200" b="0" i="0" u="none" strike="noStrike">
                          <a:solidFill>
                            <a:srgbClr val="000000"/>
                          </a:solidFill>
                          <a:effectLst/>
                          <a:latin typeface="Arial"/>
                        </a:rPr>
                        <a:t>在岗职工</a:t>
                      </a:r>
                      <a:r>
                        <a:rPr lang="zh-CN" altLang="en-US" sz="1200" b="0" i="0" u="none" strike="noStrike" smtClean="0">
                          <a:solidFill>
                            <a:srgbClr val="000000"/>
                          </a:solidFill>
                          <a:effectLst/>
                          <a:latin typeface="Arial"/>
                        </a:rPr>
                        <a:t>平均工资</a:t>
                      </a:r>
                      <a:r>
                        <a:rPr lang="en-US" altLang="zh-CN" sz="1200" b="0" i="0" u="none" strike="noStrike" smtClean="0">
                          <a:solidFill>
                            <a:srgbClr val="000000"/>
                          </a:solidFill>
                          <a:effectLst/>
                          <a:latin typeface="Arial"/>
                        </a:rPr>
                        <a:t>(100%)</a:t>
                      </a:r>
                      <a:endParaRPr lang="zh-CN" altLang="en-US" sz="12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a:txBody>
                    <a:bodyPr vert="horz" wrap="square"/>
                    <a:lstStyle/>
                    <a:p>
                      <a:pPr algn="ctr" fontAlgn="ct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HK" altLang="en-US" sz="1200" b="0" i="0" u="none" strike="noStrike">
                          <a:solidFill>
                            <a:srgbClr val="000000"/>
                          </a:solidFill>
                          <a:effectLst/>
                          <a:latin typeface="Arial"/>
                        </a:rPr>
                        <a:t>服务质量</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pPr algn="ctr" fontAlgn="ctr"/>
                      <a:endParaRPr lang="en-US" sz="11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c>
                  <a:txBody>
                    <a:bodyPr vert="horz" wrap="square"/>
                    <a:lstStyle/>
                    <a:p>
                      <a:pPr algn="ctr" fontAlgn="ctr"/>
                      <a:r>
                        <a:rPr lang="zh-CN" altLang="en-US" sz="1200" b="0" i="0" u="none" strike="noStrike">
                          <a:solidFill>
                            <a:srgbClr val="000000"/>
                          </a:solidFill>
                          <a:effectLst/>
                          <a:latin typeface="Arial"/>
                        </a:rPr>
                        <a:t>公平对待消费者</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rowSpan="2">
                  <a:txBody>
                    <a:bodyPr vert="horz" wrap="square"/>
                    <a:lstStyle/>
                    <a:p>
                      <a:pPr algn="ctr" fontAlgn="ctr"/>
                      <a:r>
                        <a:rPr lang="zh-HK" altLang="en-US" sz="1200" b="0" i="0" u="none" strike="noStrike">
                          <a:solidFill>
                            <a:srgbClr val="000000"/>
                          </a:solidFill>
                          <a:effectLst/>
                          <a:latin typeface="Arial"/>
                        </a:rPr>
                        <a:t>员工</a:t>
                      </a:r>
                      <a:r>
                        <a:rPr lang="zh-HK" altLang="en-US" sz="1200" b="0" i="0" u="none" strike="noStrike" smtClean="0">
                          <a:solidFill>
                            <a:srgbClr val="000000"/>
                          </a:solidFill>
                          <a:effectLst/>
                          <a:latin typeface="Arial"/>
                        </a:rPr>
                        <a:t>人数</a:t>
                      </a:r>
                      <a:r>
                        <a:rPr lang="en-US" altLang="zh-CN" sz="1200" b="0" i="0" u="none" strike="noStrike" smtClean="0">
                          <a:solidFill>
                            <a:srgbClr val="000000"/>
                          </a:solidFill>
                          <a:effectLst/>
                          <a:latin typeface="Arial"/>
                        </a:rPr>
                        <a:t>(20%)</a:t>
                      </a:r>
                      <a:r>
                        <a:rPr lang="en-US" sz="1200" b="0" i="0" u="none" strike="noStrike">
                          <a:solidFill>
                            <a:srgbClr val="000000"/>
                          </a:solidFill>
                          <a:effectLst/>
                          <a:latin typeface="Arial"/>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c>
                  <a:txBody>
                    <a:bodyPr vert="horz" wrap="square"/>
                    <a:lstStyle/>
                    <a:p>
                      <a:pPr algn="ctr" fontAlgn="ctr"/>
                      <a:r>
                        <a:rPr lang="zh-HK" altLang="en-US" sz="1200" b="0" i="0" u="none" strike="noStrike">
                          <a:solidFill>
                            <a:srgbClr val="000000"/>
                          </a:solidFill>
                          <a:effectLst/>
                          <a:latin typeface="Arial"/>
                        </a:rPr>
                        <a:t>绿色信贷</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4196">
                <a:tc vMerge="1">
                  <a:txBody>
                    <a:bodyPr vert="horz" wrap="square"/>
                    <a:lstStyle/>
                    <a:p>
                      <a:endParaRPr lang="en-US"/>
                    </a:p>
                  </a:txBody>
                  <a:tcPr/>
                </a:tc>
                <a:tc vMerge="1">
                  <a:txBody>
                    <a:bodyPr vert="horz" wrap="square"/>
                    <a:lstStyle/>
                    <a:p>
                      <a:pPr algn="ctr" fontAlgn="ctr"/>
                      <a:endParaRPr lang="en-US" sz="11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en-US"/>
                    </a:p>
                  </a:txBody>
                  <a:tcPr/>
                </a:tc>
                <a:tc>
                  <a:txBody>
                    <a:bodyPr vert="horz" wrap="square"/>
                    <a:lstStyle/>
                    <a:p>
                      <a:pPr algn="ctr" fontAlgn="ctr"/>
                      <a:r>
                        <a:rPr lang="zh-CN" altLang="en-US" sz="1200" b="0" i="0" u="none" strike="noStrike">
                          <a:solidFill>
                            <a:srgbClr val="000000"/>
                          </a:solidFill>
                          <a:effectLst/>
                          <a:latin typeface="Arial"/>
                        </a:rPr>
                        <a:t>公众金融教育</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4" name="Isosceles Triangle 13"/>
          <p:cNvSpPr/>
          <p:nvPr/>
        </p:nvSpPr>
        <p:spPr>
          <a:xfrm rot="5400000">
            <a:off x="4709167" y="3768161"/>
            <a:ext cx="4290230" cy="648072"/>
          </a:xfrm>
          <a:prstGeom prst="triangl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5" name="Flowchart: Process 14"/>
          <p:cNvSpPr/>
          <p:nvPr/>
        </p:nvSpPr>
        <p:spPr>
          <a:xfrm>
            <a:off x="6804248" y="2564904"/>
            <a:ext cx="2016224" cy="2880320"/>
          </a:xfrm>
          <a:prstGeom prst="flowChartProcess">
            <a:avLst/>
          </a:prstGeom>
          <a:ln w="38100" cmpd="thickThin"/>
        </p:spPr>
        <p:style>
          <a:lnRef idx="1">
            <a:schemeClr val="accent1"/>
          </a:lnRef>
          <a:fillRef idx="2">
            <a:schemeClr val="accent1"/>
          </a:fillRef>
          <a:effectRef idx="1">
            <a:schemeClr val="accent1"/>
          </a:effectRef>
          <a:fontRef idx="minor">
            <a:schemeClr val="dk1"/>
          </a:fontRef>
        </p:style>
        <p:txBody>
          <a:bodyPr rtlCol="0" anchor="t"/>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1400" smtClean="0"/>
              <a:t>      从财政、监管体系中的指标的共性可以发现，经营效益和风险管理的水平是关注的重点，同时银行的发展转型，以及社会责任的承担也是指标体系不可或缺的一部分。</a:t>
            </a:r>
            <a:endParaRPr lang="en-US" altLang="zh-CN" sz="1400" smtClean="0"/>
          </a:p>
          <a:p>
            <a:r>
              <a:rPr lang="zh-CN" altLang="en-US" sz="1400" smtClean="0"/>
              <a:t>      </a:t>
            </a:r>
            <a:endParaRPr lang="en-US" altLang="zh-CN" sz="1400" smtClean="0"/>
          </a:p>
          <a:p>
            <a:r>
              <a:rPr lang="en-US" altLang="zh-CN" sz="1400"/>
              <a:t> </a:t>
            </a:r>
            <a:r>
              <a:rPr lang="en-US" altLang="zh-CN" sz="1400" smtClean="0"/>
              <a:t>     </a:t>
            </a:r>
            <a:r>
              <a:rPr lang="zh-CN" altLang="en-US" sz="1400" smtClean="0"/>
              <a:t>基于此，我们将在银行战略的指引下浓缩出适合富滇银行的指标体系。</a:t>
            </a:r>
            <a:endParaRPr lang="en-US" sz="1400"/>
          </a:p>
        </p:txBody>
      </p:sp>
    </p:spTree>
    <p:extLst>
      <p:ext uri="{BB962C8B-B14F-4D97-AF65-F5344CB8AC3E}">
        <p14:creationId xmlns:p14="http://schemas.microsoft.com/office/powerpoint/2010/main" val="231071207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a:t>将</a:t>
            </a:r>
            <a:r>
              <a:rPr lang="zh-CN" altLang="en-US" smtClean="0"/>
              <a:t>财政、监管关注的重点指标结合银行战略发展转型的需要以及内外部客观条件的限制总结出富滇银行全行层面的绩效指标</a:t>
            </a:r>
            <a:endParaRPr lang="en-US"/>
          </a:p>
        </p:txBody>
      </p:sp>
      <p:sp>
        <p:nvSpPr>
          <p:cNvPr id="28" name="Rectangle 17"/>
          <p:cNvSpPr>
            <a:spLocks noChangeArrowheads="1"/>
          </p:cNvSpPr>
          <p:nvPr/>
        </p:nvSpPr>
        <p:spPr bwMode="auto">
          <a:xfrm>
            <a:off x="6083899" y="1745259"/>
            <a:ext cx="2304679" cy="4184650"/>
          </a:xfrm>
          <a:prstGeom prst="rect">
            <a:avLst/>
          </a:prstGeom>
        </p:spPr>
        <p:style>
          <a:lnRef idx="1">
            <a:schemeClr val="dk1"/>
          </a:lnRef>
          <a:fillRef idx="2">
            <a:schemeClr val="dk1"/>
          </a:fillRef>
          <a:effectRef idx="1">
            <a:schemeClr val="dk1"/>
          </a:effectRef>
          <a:fontRef idx="minor">
            <a:schemeClr val="dk1"/>
          </a:fontRef>
        </p:style>
        <p:txBody>
          <a:bodyPr tIns="91440" bIns="91440" anchor="t" anchorCtr="1"/>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lnSpc>
                <a:spcPct val="100000"/>
              </a:lnSpc>
              <a:buClr>
                <a:schemeClr val="accent1"/>
              </a:buClr>
              <a:buSzPct val="60000"/>
              <a:buFont typeface="Wingdings" pitchFamily="2" charset="2"/>
              <a:buNone/>
            </a:pPr>
            <a:r>
              <a:rPr lang="zh-CN" altLang="en-US" sz="1600" b="1">
                <a:solidFill>
                  <a:schemeClr val="accent2"/>
                </a:solidFill>
              </a:rPr>
              <a:t>富</a:t>
            </a:r>
            <a:r>
              <a:rPr lang="zh-CN" altLang="en-US" sz="1600" b="1" smtClean="0">
                <a:solidFill>
                  <a:schemeClr val="accent2"/>
                </a:solidFill>
              </a:rPr>
              <a:t>滇银行</a:t>
            </a:r>
            <a:endParaRPr lang="en-US" altLang="zh-CN" sz="1600" b="1" smtClean="0">
              <a:solidFill>
                <a:schemeClr val="accent2"/>
              </a:solidFill>
            </a:endParaRPr>
          </a:p>
          <a:p>
            <a:pPr algn="ctr">
              <a:lnSpc>
                <a:spcPct val="100000"/>
              </a:lnSpc>
              <a:buClr>
                <a:schemeClr val="accent1"/>
              </a:buClr>
              <a:buSzPct val="60000"/>
              <a:buFont typeface="Wingdings" pitchFamily="2" charset="2"/>
              <a:buNone/>
            </a:pPr>
            <a:r>
              <a:rPr lang="zh-CN" altLang="en-US" sz="1600" b="1" smtClean="0">
                <a:solidFill>
                  <a:schemeClr val="accent2"/>
                </a:solidFill>
              </a:rPr>
              <a:t>全行绩效指标</a:t>
            </a:r>
            <a:endParaRPr lang="en-US" altLang="zh-CN" sz="1600" b="1" smtClean="0">
              <a:solidFill>
                <a:schemeClr val="accent2"/>
              </a:solidFill>
            </a:endParaRPr>
          </a:p>
          <a:p>
            <a:pPr algn="ctr">
              <a:lnSpc>
                <a:spcPct val="100000"/>
              </a:lnSpc>
              <a:buClr>
                <a:schemeClr val="accent1"/>
              </a:buClr>
              <a:buSzPct val="60000"/>
              <a:buFont typeface="Wingdings" pitchFamily="2" charset="2"/>
              <a:buNone/>
            </a:pPr>
            <a:endParaRPr lang="en-US" b="1" smtClean="0">
              <a:solidFill>
                <a:schemeClr val="accent2"/>
              </a:solidFill>
            </a:endParaRPr>
          </a:p>
          <a:p>
            <a:pPr marL="1587" lvl="1">
              <a:lnSpc>
                <a:spcPct val="100000"/>
              </a:lnSpc>
              <a:spcBef>
                <a:spcPct val="30000"/>
              </a:spcBef>
              <a:buClr>
                <a:schemeClr val="accent2"/>
              </a:buClr>
              <a:buSzPct val="60000"/>
            </a:pPr>
            <a:r>
              <a:rPr lang="zh-CN" altLang="en-US" sz="1200" b="1" smtClean="0"/>
              <a:t>经营业绩量化指标：</a:t>
            </a:r>
            <a:endParaRPr lang="en-US" altLang="zh-CN" sz="1200" b="1" smtClean="0"/>
          </a:p>
          <a:p>
            <a:pPr marL="149225" lvl="1" indent="-147638">
              <a:lnSpc>
                <a:spcPct val="100000"/>
              </a:lnSpc>
              <a:spcBef>
                <a:spcPct val="30000"/>
              </a:spcBef>
              <a:buClr>
                <a:schemeClr val="accent2"/>
              </a:buClr>
              <a:buSzPct val="60000"/>
              <a:buFont typeface="Wingdings" pitchFamily="2" charset="2"/>
              <a:buChar char="l"/>
            </a:pPr>
            <a:r>
              <a:rPr lang="zh-CN" altLang="en-US" sz="1200" smtClean="0"/>
              <a:t>资本利润率</a:t>
            </a:r>
            <a:r>
              <a:rPr lang="zh-CN" altLang="en-US" sz="1200" baseline="30000"/>
              <a:t>注</a:t>
            </a:r>
            <a:r>
              <a:rPr lang="zh-CN" altLang="en-US" sz="1200" smtClean="0"/>
              <a:t>（</a:t>
            </a:r>
            <a:r>
              <a:rPr lang="en-US" altLang="zh-CN" sz="1200" smtClean="0"/>
              <a:t>ROE</a:t>
            </a:r>
            <a:r>
              <a:rPr lang="zh-CN" altLang="en-US" sz="1200" smtClean="0"/>
              <a:t>）</a:t>
            </a:r>
            <a:endParaRPr lang="en-US" altLang="zh-CN" sz="1200" b="0" smtClean="0">
              <a:solidFill>
                <a:schemeClr val="tx1"/>
              </a:solidFill>
            </a:endParaRPr>
          </a:p>
          <a:p>
            <a:pPr marL="149225" lvl="1" indent="-147638">
              <a:lnSpc>
                <a:spcPct val="100000"/>
              </a:lnSpc>
              <a:spcBef>
                <a:spcPct val="30000"/>
              </a:spcBef>
              <a:buClr>
                <a:schemeClr val="accent2"/>
              </a:buClr>
              <a:buSzPct val="60000"/>
              <a:buFont typeface="Wingdings" pitchFamily="2" charset="2"/>
              <a:buChar char="l"/>
            </a:pPr>
            <a:r>
              <a:rPr lang="zh-CN" altLang="en-US" sz="1200" smtClean="0"/>
              <a:t>净利润</a:t>
            </a:r>
            <a:endParaRPr lang="en-US" altLang="zh-CN" sz="1200" smtClean="0"/>
          </a:p>
          <a:p>
            <a:pPr marL="149225" lvl="1" indent="-147638">
              <a:lnSpc>
                <a:spcPct val="100000"/>
              </a:lnSpc>
              <a:spcBef>
                <a:spcPct val="30000"/>
              </a:spcBef>
              <a:buClr>
                <a:schemeClr val="accent2"/>
              </a:buClr>
              <a:buSzPct val="60000"/>
              <a:buFont typeface="Wingdings" pitchFamily="2" charset="2"/>
              <a:buChar char="l"/>
            </a:pPr>
            <a:r>
              <a:rPr lang="zh-CN" altLang="en-US" sz="1200">
                <a:solidFill>
                  <a:schemeClr val="tx1"/>
                </a:solidFill>
              </a:rPr>
              <a:t>日</a:t>
            </a:r>
            <a:r>
              <a:rPr lang="zh-CN" altLang="en-US" sz="1200" b="0" smtClean="0">
                <a:solidFill>
                  <a:schemeClr val="tx1"/>
                </a:solidFill>
              </a:rPr>
              <a:t>均存款</a:t>
            </a:r>
            <a:endParaRPr lang="en-US" altLang="zh-CN" sz="1200" b="0" smtClean="0">
              <a:solidFill>
                <a:schemeClr val="tx1"/>
              </a:solidFill>
            </a:endParaRPr>
          </a:p>
          <a:p>
            <a:pPr marL="149225" lvl="1" indent="-147638">
              <a:lnSpc>
                <a:spcPct val="100000"/>
              </a:lnSpc>
              <a:spcBef>
                <a:spcPct val="30000"/>
              </a:spcBef>
              <a:buClr>
                <a:schemeClr val="accent2"/>
              </a:buClr>
              <a:buSzPct val="60000"/>
              <a:buFont typeface="Wingdings" pitchFamily="2" charset="2"/>
              <a:buChar char="l"/>
            </a:pPr>
            <a:r>
              <a:rPr lang="zh-CN" altLang="en-US" sz="1200" smtClean="0"/>
              <a:t>成本收入比</a:t>
            </a:r>
            <a:endParaRPr lang="en-US" altLang="zh-CN" sz="1200" smtClean="0"/>
          </a:p>
          <a:p>
            <a:pPr marL="149225" lvl="1" indent="-147638">
              <a:lnSpc>
                <a:spcPct val="100000"/>
              </a:lnSpc>
              <a:spcBef>
                <a:spcPct val="30000"/>
              </a:spcBef>
              <a:buClr>
                <a:schemeClr val="accent2"/>
              </a:buClr>
              <a:buSzPct val="60000"/>
              <a:buFont typeface="Wingdings" pitchFamily="2" charset="2"/>
              <a:buChar char="l"/>
            </a:pPr>
            <a:r>
              <a:rPr lang="zh-CN" altLang="en-US" sz="1200" b="0" smtClean="0">
                <a:solidFill>
                  <a:schemeClr val="tx1"/>
                </a:solidFill>
              </a:rPr>
              <a:t>非利息收入占比</a:t>
            </a:r>
            <a:endParaRPr lang="en-US" altLang="zh-CN" sz="1200" b="0" smtClean="0">
              <a:solidFill>
                <a:schemeClr val="tx1"/>
              </a:solidFill>
            </a:endParaRPr>
          </a:p>
          <a:p>
            <a:pPr marL="1587" lvl="1">
              <a:lnSpc>
                <a:spcPct val="100000"/>
              </a:lnSpc>
              <a:spcBef>
                <a:spcPct val="30000"/>
              </a:spcBef>
              <a:buClr>
                <a:schemeClr val="accent2"/>
              </a:buClr>
              <a:buSzPct val="60000"/>
            </a:pPr>
            <a:endParaRPr lang="en-US" altLang="zh-CN" sz="1200" b="1" smtClean="0">
              <a:solidFill>
                <a:schemeClr val="tx1"/>
              </a:solidFill>
            </a:endParaRPr>
          </a:p>
          <a:p>
            <a:pPr marL="1587" lvl="1">
              <a:lnSpc>
                <a:spcPct val="100000"/>
              </a:lnSpc>
              <a:spcBef>
                <a:spcPct val="30000"/>
              </a:spcBef>
              <a:buClr>
                <a:schemeClr val="accent2"/>
              </a:buClr>
              <a:buSzPct val="60000"/>
            </a:pPr>
            <a:r>
              <a:rPr lang="zh-CN" altLang="en-US" sz="1200" b="1" smtClean="0">
                <a:solidFill>
                  <a:schemeClr val="tx1"/>
                </a:solidFill>
              </a:rPr>
              <a:t>当年度重点工作任务：</a:t>
            </a:r>
            <a:endParaRPr lang="en-US" altLang="zh-CN" sz="1200" b="1" smtClean="0">
              <a:solidFill>
                <a:schemeClr val="tx1"/>
              </a:solidFill>
            </a:endParaRPr>
          </a:p>
          <a:p>
            <a:pPr marL="149225" lvl="1" indent="-147638">
              <a:spcBef>
                <a:spcPct val="30000"/>
              </a:spcBef>
              <a:buClr>
                <a:schemeClr val="accent2"/>
              </a:buClr>
              <a:buSzPct val="60000"/>
              <a:buFont typeface="Wingdings" pitchFamily="2" charset="2"/>
              <a:buChar char="l"/>
            </a:pPr>
            <a:r>
              <a:rPr lang="zh-CN" altLang="en-US" sz="1200">
                <a:solidFill>
                  <a:schemeClr val="tx1"/>
                </a:solidFill>
              </a:rPr>
              <a:t>董事会关键任务</a:t>
            </a:r>
            <a:endParaRPr lang="en-US" altLang="zh-CN" sz="1200">
              <a:solidFill>
                <a:schemeClr val="tx1"/>
              </a:solidFill>
            </a:endParaRPr>
          </a:p>
          <a:p>
            <a:pPr marL="1587" lvl="1">
              <a:spcBef>
                <a:spcPct val="30000"/>
              </a:spcBef>
              <a:buClr>
                <a:srgbClr val="E65032"/>
              </a:buClr>
              <a:buSzPct val="60000"/>
            </a:pPr>
            <a:endParaRPr lang="en-US" altLang="zh-CN" sz="1200" b="1" smtClean="0">
              <a:solidFill>
                <a:prstClr val="black"/>
              </a:solidFill>
            </a:endParaRPr>
          </a:p>
          <a:p>
            <a:pPr marL="1587" lvl="1">
              <a:spcBef>
                <a:spcPct val="30000"/>
              </a:spcBef>
              <a:buClr>
                <a:srgbClr val="E65032"/>
              </a:buClr>
              <a:buSzPct val="60000"/>
            </a:pPr>
            <a:r>
              <a:rPr lang="zh-CN" altLang="en-US" sz="1200" b="1" smtClean="0">
                <a:solidFill>
                  <a:prstClr val="black"/>
                </a:solidFill>
              </a:rPr>
              <a:t>风险扣分指标</a:t>
            </a:r>
            <a:r>
              <a:rPr lang="zh-CN" altLang="en-US" sz="1200" b="1">
                <a:solidFill>
                  <a:prstClr val="black"/>
                </a:solidFill>
              </a:rPr>
              <a:t>：</a:t>
            </a:r>
            <a:endParaRPr lang="en-US" altLang="zh-CN" sz="1200" b="1">
              <a:solidFill>
                <a:prstClr val="black"/>
              </a:solidFill>
            </a:endParaRPr>
          </a:p>
          <a:p>
            <a:pPr marL="149225" lvl="1" indent="-147638">
              <a:lnSpc>
                <a:spcPct val="100000"/>
              </a:lnSpc>
              <a:spcBef>
                <a:spcPct val="30000"/>
              </a:spcBef>
              <a:buClr>
                <a:schemeClr val="accent2"/>
              </a:buClr>
              <a:buSzPct val="60000"/>
              <a:buFont typeface="Wingdings" pitchFamily="2" charset="2"/>
              <a:buChar char="l"/>
            </a:pPr>
            <a:r>
              <a:rPr lang="zh-CN" altLang="en-US" sz="1200" b="0" smtClean="0">
                <a:solidFill>
                  <a:schemeClr val="tx1"/>
                </a:solidFill>
              </a:rPr>
              <a:t>风险、合规及社会责任指标</a:t>
            </a:r>
            <a:r>
              <a:rPr lang="zh-CN" altLang="en-US" sz="1200" b="0" baseline="30000" smtClean="0">
                <a:solidFill>
                  <a:schemeClr val="tx1"/>
                </a:solidFill>
              </a:rPr>
              <a:t>注</a:t>
            </a:r>
            <a:endParaRPr lang="en-US" altLang="zh-CN" sz="1200" b="0" baseline="30000" smtClean="0">
              <a:solidFill>
                <a:schemeClr val="tx1"/>
              </a:solidFill>
            </a:endParaRPr>
          </a:p>
        </p:txBody>
      </p:sp>
      <p:sp>
        <p:nvSpPr>
          <p:cNvPr id="30" name="AutoShape 2"/>
          <p:cNvSpPr>
            <a:spLocks noChangeArrowheads="1"/>
          </p:cNvSpPr>
          <p:nvPr/>
        </p:nvSpPr>
        <p:spPr bwMode="auto">
          <a:xfrm rot="16200000">
            <a:off x="2981697" y="3691534"/>
            <a:ext cx="4229100" cy="247650"/>
          </a:xfrm>
          <a:custGeom>
            <a:gdLst>
              <a:gd name="G0" fmla="+- 8786 0 0"/>
              <a:gd name="G1" fmla="+- 21600 0 8786"/>
              <a:gd name="G2" fmla="*/ 8786 1 2"/>
              <a:gd name="G3" fmla="+- 21600 0 G2"/>
              <a:gd name="G4" fmla="+/ 8786 21600 2"/>
              <a:gd name="G5" fmla="+/ G1 0 2"/>
              <a:gd name="G6" fmla="*/ 21600 21600 8786"/>
              <a:gd name="G7" fmla="*/ G6 1 2"/>
              <a:gd name="G8" fmla="+- 21600 0 G7"/>
              <a:gd name="G9" fmla="*/ 21600 1 2"/>
              <a:gd name="G10" fmla="+- 8786 0 G9"/>
              <a:gd name="G11" fmla="?: G10 G8 0"/>
              <a:gd name="G12" fmla="?: G10 G7 21600"/>
              <a:gd name="T0" fmla="*/ 17207 w 21600"/>
              <a:gd name="T1" fmla="*/ 10800 h 21600"/>
              <a:gd name="T2" fmla="*/ 10800 w 21600"/>
              <a:gd name="T3" fmla="*/ 21600 h 21600"/>
              <a:gd name="T4" fmla="*/ 4393 w 21600"/>
              <a:gd name="T5" fmla="*/ 10800 h 21600"/>
              <a:gd name="T6" fmla="*/ 10800 w 21600"/>
              <a:gd name="T7" fmla="*/ 0 h 21600"/>
              <a:gd name="T8" fmla="*/ 6193 w 21600"/>
              <a:gd name="T9" fmla="*/ 6193 h 21600"/>
              <a:gd name="T10" fmla="*/ 15407 w 21600"/>
              <a:gd name="T11" fmla="*/ 15407 h 21600"/>
            </a:gdLst>
            <a:cxnLst>
              <a:cxn ang="0">
                <a:pos x="T0" y="T1"/>
              </a:cxn>
              <a:cxn ang="0">
                <a:pos x="T2" y="T3"/>
              </a:cxn>
              <a:cxn ang="0">
                <a:pos x="T4" y="T5"/>
              </a:cxn>
              <a:cxn ang="0">
                <a:pos x="T6" y="T7"/>
              </a:cxn>
            </a:cxnLst>
            <a:rect l="T8" t="T9" r="T10" b="T11"/>
            <a:pathLst>
              <a:path w="21600" h="21600">
                <a:moveTo>
                  <a:pt x="0" y="0"/>
                </a:moveTo>
                <a:lnTo>
                  <a:pt x="8786" y="21600"/>
                </a:lnTo>
                <a:lnTo>
                  <a:pt x="12814" y="21600"/>
                </a:lnTo>
                <a:lnTo>
                  <a:pt x="21600" y="0"/>
                </a:lnTo>
                <a:close/>
              </a:path>
            </a:pathLst>
          </a:custGeom>
          <a:solidFill>
            <a:srgbClr val="FFE89F"/>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Rectangle 3"/>
          <p:cNvSpPr>
            <a:spLocks noChangeArrowheads="1"/>
          </p:cNvSpPr>
          <p:nvPr/>
        </p:nvSpPr>
        <p:spPr bwMode="auto">
          <a:xfrm>
            <a:off x="3512047" y="1745259"/>
            <a:ext cx="1460375" cy="4210050"/>
          </a:xfrm>
          <a:prstGeom prst="rect">
            <a:avLst/>
          </a:prstGeom>
          <a:gradFill rotWithShape="1">
            <a:gsLst>
              <a:gs pos="0">
                <a:schemeClr val="bg1"/>
              </a:gs>
              <a:gs pos="100000">
                <a:srgbClr val="FFE89F"/>
              </a:gs>
            </a:gsLst>
            <a:lin ang="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AutoShape 4"/>
          <p:cNvSpPr>
            <a:spLocks noChangeArrowheads="1"/>
          </p:cNvSpPr>
          <p:nvPr/>
        </p:nvSpPr>
        <p:spPr bwMode="auto">
          <a:xfrm>
            <a:off x="5220072" y="3259734"/>
            <a:ext cx="776412" cy="1181100"/>
          </a:xfrm>
          <a:prstGeom prst="rightArrow">
            <a:avLst>
              <a:gd name="adj1" fmla="val 72731"/>
              <a:gd name="adj2" fmla="val 32620"/>
            </a:avLst>
          </a:prstGeom>
          <a:gradFill rotWithShape="1">
            <a:gsLst>
              <a:gs pos="0">
                <a:srgbClr val="FFE89F"/>
              </a:gs>
              <a:gs pos="100000">
                <a:schemeClr val="accent1"/>
              </a:gs>
            </a:gsLst>
            <a:lin ang="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Rectangle 13"/>
          <p:cNvSpPr>
            <a:spLocks noChangeArrowheads="1"/>
          </p:cNvSpPr>
          <p:nvPr/>
        </p:nvSpPr>
        <p:spPr bwMode="auto">
          <a:xfrm>
            <a:off x="3526532" y="1839973"/>
            <a:ext cx="1445890" cy="1366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Bef>
                <a:spcPct val="20000"/>
              </a:spcBef>
              <a:buClr>
                <a:srgbClr val="C41230"/>
              </a:buClr>
              <a:buSzPct val="90000"/>
              <a:buFont typeface="Wingdings 2" pitchFamily="18" charset="2"/>
              <a:buNone/>
            </a:pPr>
            <a:r>
              <a:rPr lang="zh-CN" altLang="en-US" sz="1200" b="1" smtClean="0">
                <a:latin typeface="+mn-ea"/>
              </a:rPr>
              <a:t>业务创新及差异化</a:t>
            </a:r>
            <a:r>
              <a:rPr lang="zh-CN" altLang="en-US" sz="1200" smtClean="0">
                <a:latin typeface="+mn-ea"/>
              </a:rPr>
              <a:t>：</a:t>
            </a:r>
            <a:endParaRPr lang="en-US" altLang="zh-CN" sz="1200" smtClean="0">
              <a:latin typeface="+mn-ea"/>
            </a:endParaRPr>
          </a:p>
          <a:p>
            <a:pPr marL="176213" indent="-176213">
              <a:lnSpc>
                <a:spcPct val="85000"/>
              </a:lnSpc>
              <a:spcBef>
                <a:spcPct val="20000"/>
              </a:spcBef>
              <a:buClr>
                <a:srgbClr val="C41230"/>
              </a:buClr>
              <a:buSzPct val="90000"/>
              <a:buFont typeface="Arial" pitchFamily="34" charset="0"/>
              <a:buChar char="•"/>
            </a:pPr>
            <a:r>
              <a:rPr lang="zh-CN" altLang="en-US" sz="1200" smtClean="0">
                <a:latin typeface="+mn-ea"/>
              </a:rPr>
              <a:t>核心发展个人金融及公司业务</a:t>
            </a:r>
            <a:endParaRPr lang="en-US" altLang="zh-CN" sz="1200" smtClean="0">
              <a:latin typeface="+mn-ea"/>
            </a:endParaRPr>
          </a:p>
          <a:p>
            <a:pPr marL="176213" indent="-176213">
              <a:lnSpc>
                <a:spcPct val="85000"/>
              </a:lnSpc>
              <a:spcBef>
                <a:spcPct val="20000"/>
              </a:spcBef>
              <a:buClr>
                <a:srgbClr val="C41230"/>
              </a:buClr>
              <a:buSzPct val="90000"/>
              <a:buFont typeface="Arial" pitchFamily="34" charset="0"/>
              <a:buChar char="•"/>
            </a:pPr>
            <a:r>
              <a:rPr lang="zh-CN" altLang="en-US" sz="1200">
                <a:solidFill>
                  <a:schemeClr val="tx1"/>
                </a:solidFill>
                <a:latin typeface="+mn-ea"/>
              </a:rPr>
              <a:t>稳</a:t>
            </a:r>
            <a:r>
              <a:rPr lang="zh-CN" altLang="en-US" sz="1200" smtClean="0">
                <a:solidFill>
                  <a:schemeClr val="tx1"/>
                </a:solidFill>
                <a:latin typeface="+mn-ea"/>
              </a:rPr>
              <a:t>抓公司业务，同步挖掘小企业、同业、投行业务潜力</a:t>
            </a:r>
            <a:endParaRPr lang="en-US" altLang="zh-CN" sz="1200" smtClean="0">
              <a:solidFill>
                <a:schemeClr val="tx1"/>
              </a:solidFill>
              <a:latin typeface="+mn-ea"/>
            </a:endParaRPr>
          </a:p>
          <a:p>
            <a:pPr marL="176213" indent="-176213">
              <a:lnSpc>
                <a:spcPct val="85000"/>
              </a:lnSpc>
              <a:spcBef>
                <a:spcPct val="20000"/>
              </a:spcBef>
              <a:buClr>
                <a:srgbClr val="C41230"/>
              </a:buClr>
              <a:buSzPct val="90000"/>
              <a:buFont typeface="Arial" pitchFamily="34" charset="0"/>
              <a:buChar char="•"/>
            </a:pPr>
            <a:r>
              <a:rPr lang="zh-CN" altLang="en-US" sz="1200" smtClean="0">
                <a:latin typeface="+mn-ea"/>
              </a:rPr>
              <a:t>通过综合化经营创造新增长点</a:t>
            </a:r>
            <a:endParaRPr lang="en-US" altLang="zh-CN" sz="1200" smtClean="0">
              <a:solidFill>
                <a:schemeClr val="tx1"/>
              </a:solidFill>
              <a:latin typeface="+mn-ea"/>
            </a:endParaRPr>
          </a:p>
        </p:txBody>
      </p:sp>
      <p:sp>
        <p:nvSpPr>
          <p:cNvPr id="36" name="Rectangle 16"/>
          <p:cNvSpPr>
            <a:spLocks noChangeArrowheads="1"/>
          </p:cNvSpPr>
          <p:nvPr/>
        </p:nvSpPr>
        <p:spPr bwMode="auto">
          <a:xfrm>
            <a:off x="755576" y="1745259"/>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规模增长</a:t>
            </a:r>
            <a:endParaRPr lang="en-US" b="1">
              <a:solidFill>
                <a:schemeClr val="bg1"/>
              </a:solidFill>
              <a:latin typeface="+mn-ea"/>
            </a:endParaRPr>
          </a:p>
        </p:txBody>
      </p:sp>
      <p:sp>
        <p:nvSpPr>
          <p:cNvPr id="40" name="Rectangle 16"/>
          <p:cNvSpPr>
            <a:spLocks noChangeArrowheads="1"/>
          </p:cNvSpPr>
          <p:nvPr/>
        </p:nvSpPr>
        <p:spPr bwMode="auto">
          <a:xfrm>
            <a:off x="755576" y="2472056"/>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效益提升</a:t>
            </a:r>
            <a:endParaRPr lang="en-US" b="1">
              <a:solidFill>
                <a:schemeClr val="bg1"/>
              </a:solidFill>
              <a:latin typeface="+mn-ea"/>
            </a:endParaRPr>
          </a:p>
        </p:txBody>
      </p:sp>
      <p:sp>
        <p:nvSpPr>
          <p:cNvPr id="41" name="Rectangle 16"/>
          <p:cNvSpPr>
            <a:spLocks noChangeArrowheads="1"/>
          </p:cNvSpPr>
          <p:nvPr/>
        </p:nvSpPr>
        <p:spPr bwMode="auto">
          <a:xfrm>
            <a:off x="755576" y="3198853"/>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发展转型</a:t>
            </a:r>
            <a:endParaRPr lang="en-US" b="1">
              <a:solidFill>
                <a:schemeClr val="bg1"/>
              </a:solidFill>
              <a:latin typeface="+mn-ea"/>
            </a:endParaRPr>
          </a:p>
        </p:txBody>
      </p:sp>
      <p:sp>
        <p:nvSpPr>
          <p:cNvPr id="42" name="Rectangle 16"/>
          <p:cNvSpPr>
            <a:spLocks noChangeArrowheads="1"/>
          </p:cNvSpPr>
          <p:nvPr/>
        </p:nvSpPr>
        <p:spPr bwMode="auto">
          <a:xfrm>
            <a:off x="755576" y="3925650"/>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资产质量、风险管理</a:t>
            </a:r>
            <a:endParaRPr lang="en-US" b="1">
              <a:solidFill>
                <a:schemeClr val="bg1"/>
              </a:solidFill>
              <a:latin typeface="+mn-ea"/>
            </a:endParaRPr>
          </a:p>
        </p:txBody>
      </p:sp>
      <p:sp>
        <p:nvSpPr>
          <p:cNvPr id="43" name="Rectangle 16"/>
          <p:cNvSpPr>
            <a:spLocks noChangeArrowheads="1"/>
          </p:cNvSpPr>
          <p:nvPr/>
        </p:nvSpPr>
        <p:spPr bwMode="auto">
          <a:xfrm>
            <a:off x="755576" y="4652447"/>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合规经营</a:t>
            </a:r>
            <a:endParaRPr lang="en-US" b="1">
              <a:solidFill>
                <a:schemeClr val="bg1"/>
              </a:solidFill>
              <a:latin typeface="+mn-ea"/>
            </a:endParaRPr>
          </a:p>
        </p:txBody>
      </p:sp>
      <p:sp>
        <p:nvSpPr>
          <p:cNvPr id="44" name="Rectangle 16"/>
          <p:cNvSpPr>
            <a:spLocks noChangeArrowheads="1"/>
          </p:cNvSpPr>
          <p:nvPr/>
        </p:nvSpPr>
        <p:spPr bwMode="auto">
          <a:xfrm>
            <a:off x="755576" y="5379245"/>
            <a:ext cx="2654300" cy="57606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25000"/>
              </a:spcBef>
              <a:buClr>
                <a:srgbClr val="C41230"/>
              </a:buClr>
              <a:buSzPct val="40000"/>
            </a:pPr>
            <a:r>
              <a:rPr lang="zh-CN" altLang="en-US" b="1" smtClean="0">
                <a:solidFill>
                  <a:schemeClr val="bg1"/>
                </a:solidFill>
                <a:latin typeface="+mn-ea"/>
              </a:rPr>
              <a:t>社会责任</a:t>
            </a:r>
            <a:endParaRPr lang="en-US" b="1">
              <a:solidFill>
                <a:schemeClr val="bg1"/>
              </a:solidFill>
              <a:latin typeface="+mn-ea"/>
            </a:endParaRPr>
          </a:p>
        </p:txBody>
      </p:sp>
      <p:sp>
        <p:nvSpPr>
          <p:cNvPr id="45" name="TextBox 44"/>
          <p:cNvSpPr txBox="1"/>
          <p:nvPr/>
        </p:nvSpPr>
        <p:spPr>
          <a:xfrm>
            <a:off x="539553" y="6263734"/>
            <a:ext cx="8197420" cy="261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smtClean="0"/>
              <a:t>注：资产利润率未纳入全行量化指标，因为后续资本利润率可分解成资产利润率及杠杆率，所以不需要重复考核；</a:t>
            </a:r>
            <a:endParaRPr lang="en-US" sz="1100"/>
          </a:p>
        </p:txBody>
      </p:sp>
      <p:sp>
        <p:nvSpPr>
          <p:cNvPr id="21" name="Rectangle 13"/>
          <p:cNvSpPr>
            <a:spLocks noChangeArrowheads="1"/>
          </p:cNvSpPr>
          <p:nvPr/>
        </p:nvSpPr>
        <p:spPr bwMode="auto">
          <a:xfrm>
            <a:off x="3409876" y="1491520"/>
            <a:ext cx="1333500" cy="20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Bef>
                <a:spcPct val="20000"/>
              </a:spcBef>
              <a:buClr>
                <a:srgbClr val="C41230"/>
              </a:buClr>
              <a:buSzPct val="90000"/>
              <a:buFont typeface="Wingdings 2" pitchFamily="18" charset="2"/>
              <a:buNone/>
            </a:pPr>
            <a:r>
              <a:rPr lang="zh-CN" altLang="en-US" sz="1600" b="1" smtClean="0">
                <a:solidFill>
                  <a:schemeClr val="tx1"/>
                </a:solidFill>
                <a:latin typeface="+mn-ea"/>
              </a:rPr>
              <a:t>银行战略要求：</a:t>
            </a:r>
            <a:endParaRPr lang="en-US" altLang="zh-CN" sz="1600" b="1" smtClean="0">
              <a:solidFill>
                <a:schemeClr val="tx1"/>
              </a:solidFill>
              <a:latin typeface="+mn-ea"/>
            </a:endParaRPr>
          </a:p>
        </p:txBody>
      </p:sp>
      <p:sp>
        <p:nvSpPr>
          <p:cNvPr id="22" name="Rectangle 13"/>
          <p:cNvSpPr>
            <a:spLocks noChangeArrowheads="1"/>
          </p:cNvSpPr>
          <p:nvPr/>
        </p:nvSpPr>
        <p:spPr bwMode="auto">
          <a:xfrm>
            <a:off x="3526531" y="3602399"/>
            <a:ext cx="1569715"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Bef>
                <a:spcPct val="20000"/>
              </a:spcBef>
              <a:buClr>
                <a:srgbClr val="C41230"/>
              </a:buClr>
              <a:buSzPct val="90000"/>
              <a:buFont typeface="Wingdings 2" pitchFamily="18" charset="2"/>
              <a:buNone/>
            </a:pPr>
            <a:r>
              <a:rPr lang="zh-CN" altLang="en-US" sz="1200" b="1" smtClean="0">
                <a:latin typeface="+mn-ea"/>
              </a:rPr>
              <a:t>以客户为导向</a:t>
            </a:r>
            <a:r>
              <a:rPr lang="zh-CN" altLang="en-US" sz="1200" smtClean="0">
                <a:latin typeface="+mn-ea"/>
              </a:rPr>
              <a:t>：</a:t>
            </a:r>
            <a:endParaRPr lang="en-US" altLang="zh-CN" sz="1200" smtClean="0">
              <a:latin typeface="+mn-ea"/>
            </a:endParaRPr>
          </a:p>
          <a:p>
            <a:pPr marL="171450" indent="-171450">
              <a:lnSpc>
                <a:spcPct val="85000"/>
              </a:lnSpc>
              <a:spcBef>
                <a:spcPct val="20000"/>
              </a:spcBef>
              <a:buClr>
                <a:srgbClr val="C41230"/>
              </a:buClr>
              <a:buSzPct val="90000"/>
              <a:buFont typeface="Arial" pitchFamily="34" charset="0"/>
              <a:buChar char="•"/>
            </a:pPr>
            <a:r>
              <a:rPr lang="zh-CN" altLang="en-US" sz="1200">
                <a:latin typeface="+mn-ea"/>
              </a:rPr>
              <a:t>差异</a:t>
            </a:r>
            <a:r>
              <a:rPr lang="zh-CN" altLang="en-US" sz="1200" smtClean="0">
                <a:latin typeface="+mn-ea"/>
              </a:rPr>
              <a:t>化发展不同客户群，以小微中型企业客户、个人中高端客户为重点，策略性挖掘高净值客户潜力</a:t>
            </a:r>
            <a:endParaRPr lang="en-US" altLang="zh-CN" sz="1200" smtClean="0">
              <a:solidFill>
                <a:schemeClr val="tx1"/>
              </a:solidFill>
              <a:latin typeface="+mn-ea"/>
            </a:endParaRPr>
          </a:p>
        </p:txBody>
      </p:sp>
      <p:sp>
        <p:nvSpPr>
          <p:cNvPr id="23" name="Rectangle 13"/>
          <p:cNvSpPr>
            <a:spLocks noChangeArrowheads="1"/>
          </p:cNvSpPr>
          <p:nvPr/>
        </p:nvSpPr>
        <p:spPr bwMode="auto">
          <a:xfrm>
            <a:off x="3516809" y="5055509"/>
            <a:ext cx="1579438" cy="82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Bef>
                <a:spcPct val="20000"/>
              </a:spcBef>
              <a:buClr>
                <a:srgbClr val="C41230"/>
              </a:buClr>
              <a:buSzPct val="90000"/>
              <a:buFont typeface="Wingdings 2" pitchFamily="18" charset="2"/>
              <a:buNone/>
            </a:pPr>
            <a:r>
              <a:rPr lang="zh-CN" altLang="en-US" sz="1200" b="1" smtClean="0">
                <a:latin typeface="+mn-ea"/>
              </a:rPr>
              <a:t>落实区域国际化战略</a:t>
            </a:r>
            <a:r>
              <a:rPr lang="zh-CN" altLang="en-US" sz="1200" smtClean="0">
                <a:latin typeface="+mn-ea"/>
              </a:rPr>
              <a:t>：</a:t>
            </a:r>
            <a:endParaRPr lang="en-US" altLang="zh-CN" sz="1200" smtClean="0">
              <a:latin typeface="+mn-ea"/>
            </a:endParaRPr>
          </a:p>
          <a:p>
            <a:pPr marL="171450" indent="-171450">
              <a:lnSpc>
                <a:spcPct val="85000"/>
              </a:lnSpc>
              <a:spcBef>
                <a:spcPct val="20000"/>
              </a:spcBef>
              <a:buClr>
                <a:srgbClr val="C41230"/>
              </a:buClr>
              <a:buSzPct val="90000"/>
              <a:buFont typeface="Arial" pitchFamily="34" charset="0"/>
              <a:buChar char="•"/>
            </a:pPr>
            <a:r>
              <a:rPr lang="zh-CN" altLang="en-US" sz="1200" smtClean="0">
                <a:solidFill>
                  <a:schemeClr val="tx1"/>
                </a:solidFill>
                <a:latin typeface="+mn-ea"/>
              </a:rPr>
              <a:t>配合“桥头堡”的建设目标，立足云南、辐射西南，放眼全国，走向泛亚</a:t>
            </a:r>
            <a:endParaRPr lang="en-US" altLang="zh-CN" sz="1200" smtClean="0">
              <a:solidFill>
                <a:schemeClr val="tx1"/>
              </a:solidFill>
              <a:latin typeface="+mn-ea"/>
            </a:endParaRPr>
          </a:p>
        </p:txBody>
      </p:sp>
    </p:spTree>
    <p:extLst>
      <p:ext uri="{BB962C8B-B14F-4D97-AF65-F5344CB8AC3E}">
        <p14:creationId xmlns:p14="http://schemas.microsoft.com/office/powerpoint/2010/main" val="30506828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smtClean="0"/>
              <a:t>将全行层面的量化绩效指标分解，推导出业务条线量化指标</a:t>
            </a:r>
            <a:endParaRPr lang="en-US"/>
          </a:p>
        </p:txBody>
      </p:sp>
      <p:sp>
        <p:nvSpPr>
          <p:cNvPr id="20" name="Rectangle 3"/>
          <p:cNvSpPr>
            <a:spLocks noChangeArrowheads="1"/>
          </p:cNvSpPr>
          <p:nvPr/>
        </p:nvSpPr>
        <p:spPr bwMode="gray">
          <a:xfrm>
            <a:off x="123825" y="3362325"/>
            <a:ext cx="892175" cy="5334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全行指标</a:t>
            </a:r>
            <a:endParaRPr lang="zh-CN" altLang="nl-NL" sz="1100" b="1">
              <a:solidFill>
                <a:srgbClr val="FFFFFF"/>
              </a:solidFill>
              <a:cs typeface="Arial"/>
            </a:endParaRPr>
          </a:p>
        </p:txBody>
      </p:sp>
      <p:sp>
        <p:nvSpPr>
          <p:cNvPr id="21" name="Rectangle 4"/>
          <p:cNvSpPr>
            <a:spLocks noChangeArrowheads="1"/>
          </p:cNvSpPr>
          <p:nvPr/>
        </p:nvSpPr>
        <p:spPr bwMode="auto">
          <a:xfrm>
            <a:off x="1279525" y="1525588"/>
            <a:ext cx="915988" cy="6477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sz="1100" b="1">
                <a:solidFill>
                  <a:srgbClr val="FFFFFF"/>
                </a:solidFill>
                <a:cs typeface="Arial"/>
              </a:rPr>
              <a:t>ROE</a:t>
            </a:r>
            <a:endParaRPr lang="zh-CN" altLang="nl-NL" sz="1100" b="1">
              <a:solidFill>
                <a:srgbClr val="FFFFFF"/>
              </a:solidFill>
              <a:cs typeface="Arial"/>
            </a:endParaRPr>
          </a:p>
        </p:txBody>
      </p:sp>
      <p:sp>
        <p:nvSpPr>
          <p:cNvPr id="22" name="Rectangle 5"/>
          <p:cNvSpPr>
            <a:spLocks noChangeArrowheads="1"/>
          </p:cNvSpPr>
          <p:nvPr/>
        </p:nvSpPr>
        <p:spPr bwMode="auto">
          <a:xfrm>
            <a:off x="1279525" y="2359978"/>
            <a:ext cx="915988" cy="647700"/>
          </a:xfrm>
          <a:prstGeom prst="rect">
            <a:avLst/>
          </a:prstGeom>
          <a:solidFill>
            <a:schemeClr val="tx2">
              <a:lumMod val="40000"/>
              <a:lumOff val="60000"/>
            </a:schemeClr>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净利润</a:t>
            </a:r>
            <a:endParaRPr lang="zh-CN" altLang="nl-NL" sz="1100" b="1">
              <a:solidFill>
                <a:srgbClr val="FFFFFF"/>
              </a:solidFill>
              <a:cs typeface="Arial"/>
            </a:endParaRPr>
          </a:p>
        </p:txBody>
      </p:sp>
      <p:sp>
        <p:nvSpPr>
          <p:cNvPr id="23" name="Rectangle 6"/>
          <p:cNvSpPr>
            <a:spLocks noChangeArrowheads="1"/>
          </p:cNvSpPr>
          <p:nvPr/>
        </p:nvSpPr>
        <p:spPr bwMode="auto">
          <a:xfrm>
            <a:off x="1279525" y="3194368"/>
            <a:ext cx="915988" cy="647700"/>
          </a:xfrm>
          <a:prstGeom prst="rect">
            <a:avLst/>
          </a:prstGeom>
          <a:solidFill>
            <a:schemeClr val="tx2">
              <a:lumMod val="40000"/>
              <a:lumOff val="60000"/>
            </a:schemeClr>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日均存款</a:t>
            </a:r>
            <a:endParaRPr lang="zh-CN" altLang="nl-NL" sz="1100" b="1">
              <a:solidFill>
                <a:srgbClr val="FFFFFF"/>
              </a:solidFill>
              <a:cs typeface="Arial"/>
            </a:endParaRPr>
          </a:p>
        </p:txBody>
      </p:sp>
      <p:cxnSp>
        <p:nvCxnSpPr>
          <p:cNvPr id="24" name="AutoShape 36"/>
          <p:cNvCxnSpPr>
            <a:cxnSpLocks noChangeShapeType="1"/>
            <a:stCxn id="20" idx="3"/>
            <a:endCxn id="21" idx="1"/>
          </p:cNvCxnSpPr>
          <p:nvPr/>
        </p:nvCxnSpPr>
        <p:spPr bwMode="auto">
          <a:xfrm flipV="1">
            <a:off x="1016000" y="1849438"/>
            <a:ext cx="263525" cy="1779587"/>
          </a:xfrm>
          <a:prstGeom prst="bentConnector3">
            <a:avLst>
              <a:gd name="adj1" fmla="val 50000"/>
            </a:avLst>
          </a:prstGeom>
          <a:noFill/>
          <a:ln w="12700">
            <a:solidFill>
              <a:schemeClr val="tx1"/>
            </a:solidFill>
            <a:miter lim="800000"/>
          </a:ln>
        </p:spPr>
      </p:cxnSp>
      <p:cxnSp>
        <p:nvCxnSpPr>
          <p:cNvPr id="25" name="AutoShape 37"/>
          <p:cNvCxnSpPr>
            <a:cxnSpLocks noChangeShapeType="1"/>
            <a:stCxn id="20" idx="3"/>
            <a:endCxn id="22" idx="1"/>
          </p:cNvCxnSpPr>
          <p:nvPr/>
        </p:nvCxnSpPr>
        <p:spPr bwMode="auto">
          <a:xfrm flipV="1">
            <a:off x="1016000" y="2683828"/>
            <a:ext cx="263525" cy="945197"/>
          </a:xfrm>
          <a:prstGeom prst="bentConnector3">
            <a:avLst>
              <a:gd name="adj1" fmla="val 50000"/>
            </a:avLst>
          </a:prstGeom>
          <a:noFill/>
          <a:ln w="12700">
            <a:solidFill>
              <a:schemeClr val="tx1"/>
            </a:solidFill>
            <a:miter lim="800000"/>
          </a:ln>
        </p:spPr>
      </p:cxnSp>
      <p:cxnSp>
        <p:nvCxnSpPr>
          <p:cNvPr id="26" name="AutoShape 38"/>
          <p:cNvCxnSpPr>
            <a:cxnSpLocks noChangeShapeType="1"/>
            <a:stCxn id="20" idx="3"/>
            <a:endCxn id="23" idx="1"/>
          </p:cNvCxnSpPr>
          <p:nvPr/>
        </p:nvCxnSpPr>
        <p:spPr bwMode="auto">
          <a:xfrm flipV="1">
            <a:off x="1016000" y="3518218"/>
            <a:ext cx="263525" cy="110807"/>
          </a:xfrm>
          <a:prstGeom prst="bentConnector3">
            <a:avLst>
              <a:gd name="adj1" fmla="val 50000"/>
            </a:avLst>
          </a:prstGeom>
          <a:noFill/>
          <a:ln w="12700">
            <a:solidFill>
              <a:schemeClr val="tx1"/>
            </a:solidFill>
            <a:miter lim="800000"/>
          </a:ln>
        </p:spPr>
      </p:cxnSp>
      <p:sp>
        <p:nvSpPr>
          <p:cNvPr id="39" name="Rectangle 7"/>
          <p:cNvSpPr>
            <a:spLocks noChangeArrowheads="1"/>
          </p:cNvSpPr>
          <p:nvPr/>
        </p:nvSpPr>
        <p:spPr bwMode="auto">
          <a:xfrm>
            <a:off x="1279525" y="4028758"/>
            <a:ext cx="915988" cy="647700"/>
          </a:xfrm>
          <a:prstGeom prst="rect">
            <a:avLst/>
          </a:prstGeom>
          <a:solidFill>
            <a:schemeClr val="tx2">
              <a:lumMod val="40000"/>
              <a:lumOff val="60000"/>
            </a:schemeClr>
          </a:solidFill>
          <a:ln w="6350">
            <a:noFill/>
            <a:miter lim="800000"/>
            <a:headEnd type="none" w="sm" len="sm"/>
            <a:tailEnd type="none" w="med" len="lg"/>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成本收入比</a:t>
            </a:r>
            <a:endParaRPr lang="zh-CN" altLang="nl-NL" sz="1100" b="1">
              <a:solidFill>
                <a:srgbClr val="FFFFFF"/>
              </a:solidFill>
              <a:cs typeface="Arial"/>
            </a:endParaRPr>
          </a:p>
        </p:txBody>
      </p:sp>
      <p:cxnSp>
        <p:nvCxnSpPr>
          <p:cNvPr id="46" name="AutoShape 39"/>
          <p:cNvCxnSpPr>
            <a:cxnSpLocks noChangeShapeType="1"/>
            <a:stCxn id="20" idx="3"/>
            <a:endCxn id="39" idx="1"/>
          </p:cNvCxnSpPr>
          <p:nvPr/>
        </p:nvCxnSpPr>
        <p:spPr bwMode="auto">
          <a:xfrm>
            <a:off x="1016000" y="3629025"/>
            <a:ext cx="263525" cy="723583"/>
          </a:xfrm>
          <a:prstGeom prst="bentConnector3">
            <a:avLst>
              <a:gd name="adj1" fmla="val 50000"/>
            </a:avLst>
          </a:prstGeom>
          <a:noFill/>
          <a:ln w="12700">
            <a:solidFill>
              <a:schemeClr val="tx1"/>
            </a:solidFill>
            <a:miter lim="800000"/>
          </a:ln>
        </p:spPr>
      </p:cxnSp>
      <p:sp>
        <p:nvSpPr>
          <p:cNvPr id="47" name="Rectangle 4"/>
          <p:cNvSpPr>
            <a:spLocks noChangeArrowheads="1"/>
          </p:cNvSpPr>
          <p:nvPr/>
        </p:nvSpPr>
        <p:spPr bwMode="auto">
          <a:xfrm>
            <a:off x="115888" y="6021388"/>
            <a:ext cx="923925" cy="38417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直接考核指标</a:t>
            </a:r>
            <a:endParaRPr lang="zh-CN" altLang="nl-NL" sz="1100">
              <a:solidFill>
                <a:schemeClr val="bg1"/>
              </a:solidFill>
              <a:latin typeface="楷体_GB2312" pitchFamily="49" charset="-122"/>
              <a:cs typeface="Arial"/>
            </a:endParaRPr>
          </a:p>
        </p:txBody>
      </p:sp>
      <p:sp>
        <p:nvSpPr>
          <p:cNvPr id="48" name="Rectangle 4"/>
          <p:cNvSpPr>
            <a:spLocks noChangeArrowheads="1"/>
          </p:cNvSpPr>
          <p:nvPr/>
        </p:nvSpPr>
        <p:spPr bwMode="auto">
          <a:xfrm>
            <a:off x="115888" y="5084763"/>
            <a:ext cx="923925" cy="384175"/>
          </a:xfrm>
          <a:prstGeom prst="rect">
            <a:avLst/>
          </a:prstGeom>
          <a:noFill/>
          <a:ln w="6350">
            <a:solidFill>
              <a:schemeClr val="bg2"/>
            </a:solid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未考核指标</a:t>
            </a:r>
            <a:endParaRPr lang="zh-CN" altLang="nl-NL" sz="1100">
              <a:solidFill>
                <a:srgbClr val="000000"/>
              </a:solidFill>
              <a:latin typeface="楷体_GB2312" pitchFamily="49" charset="-122"/>
              <a:cs typeface="Arial"/>
            </a:endParaRPr>
          </a:p>
        </p:txBody>
      </p:sp>
      <p:sp>
        <p:nvSpPr>
          <p:cNvPr id="49" name="Rectangle 4"/>
          <p:cNvSpPr>
            <a:spLocks noChangeArrowheads="1"/>
          </p:cNvSpPr>
          <p:nvPr/>
        </p:nvSpPr>
        <p:spPr bwMode="auto">
          <a:xfrm>
            <a:off x="115888" y="5565775"/>
            <a:ext cx="923925"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未直接考核指标</a:t>
            </a:r>
            <a:endParaRPr lang="zh-CN" altLang="nl-NL" sz="1100">
              <a:solidFill>
                <a:srgbClr val="000000"/>
              </a:solidFill>
              <a:latin typeface="楷体_GB2312" pitchFamily="49" charset="-122"/>
              <a:cs typeface="Arial"/>
            </a:endParaRPr>
          </a:p>
        </p:txBody>
      </p:sp>
      <p:cxnSp>
        <p:nvCxnSpPr>
          <p:cNvPr id="50" name="Curved Connector 48"/>
          <p:cNvCxnSpPr>
            <a:cxnSpLocks noChangeShapeType="1"/>
            <a:stCxn id="21" idx="3"/>
            <a:endCxn id="55" idx="1"/>
          </p:cNvCxnSpPr>
          <p:nvPr/>
        </p:nvCxnSpPr>
        <p:spPr bwMode="auto">
          <a:xfrm flipV="1">
            <a:off x="2195513" y="1364705"/>
            <a:ext cx="393723" cy="484733"/>
          </a:xfrm>
          <a:prstGeom prst="bentConnector3">
            <a:avLst>
              <a:gd name="adj1" fmla="val 50000"/>
            </a:avLst>
          </a:prstGeom>
          <a:noFill/>
          <a:ln w="9525" algn="ctr">
            <a:solidFill>
              <a:srgbClr val="000000"/>
            </a:solidFill>
            <a:miter lim="800000"/>
            <a:tailEnd type="arrow" w="med" len="med"/>
          </a:ln>
        </p:spPr>
      </p:cxnSp>
      <p:sp>
        <p:nvSpPr>
          <p:cNvPr id="51" name="Rectangle 7"/>
          <p:cNvSpPr>
            <a:spLocks noChangeArrowheads="1"/>
          </p:cNvSpPr>
          <p:nvPr/>
        </p:nvSpPr>
        <p:spPr bwMode="auto">
          <a:xfrm>
            <a:off x="1279525" y="4863148"/>
            <a:ext cx="915988" cy="647700"/>
          </a:xfrm>
          <a:prstGeom prst="rect">
            <a:avLst/>
          </a:prstGeom>
          <a:solidFill>
            <a:schemeClr val="tx2">
              <a:lumMod val="40000"/>
              <a:lumOff val="60000"/>
            </a:schemeClr>
          </a:solidFill>
          <a:ln w="6350">
            <a:noFill/>
            <a:miter lim="800000"/>
            <a:headEnd type="none" w="sm" len="sm"/>
            <a:tailEnd type="none" w="med" len="lg"/>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非利息收入占比</a:t>
            </a:r>
            <a:endParaRPr lang="zh-CN" altLang="nl-NL" sz="1100" b="1">
              <a:solidFill>
                <a:srgbClr val="FFFFFF"/>
              </a:solidFill>
              <a:cs typeface="Arial"/>
            </a:endParaRPr>
          </a:p>
        </p:txBody>
      </p:sp>
      <p:cxnSp>
        <p:nvCxnSpPr>
          <p:cNvPr id="53" name="AutoShape 39"/>
          <p:cNvCxnSpPr>
            <a:cxnSpLocks noChangeShapeType="1"/>
            <a:stCxn id="20" idx="3"/>
            <a:endCxn id="51" idx="1"/>
          </p:cNvCxnSpPr>
          <p:nvPr/>
        </p:nvCxnSpPr>
        <p:spPr bwMode="auto">
          <a:xfrm>
            <a:off x="1016000" y="3629025"/>
            <a:ext cx="263525" cy="1557973"/>
          </a:xfrm>
          <a:prstGeom prst="bentConnector3">
            <a:avLst>
              <a:gd name="adj1" fmla="val 50000"/>
            </a:avLst>
          </a:prstGeom>
          <a:noFill/>
          <a:ln w="12700">
            <a:solidFill>
              <a:schemeClr val="tx1"/>
            </a:solidFill>
            <a:miter lim="800000"/>
          </a:ln>
        </p:spPr>
      </p:cxnSp>
      <p:sp>
        <p:nvSpPr>
          <p:cNvPr id="55" name="Rectangle 4"/>
          <p:cNvSpPr>
            <a:spLocks noChangeArrowheads="1"/>
          </p:cNvSpPr>
          <p:nvPr/>
        </p:nvSpPr>
        <p:spPr bwMode="auto">
          <a:xfrm>
            <a:off x="2589236" y="1172617"/>
            <a:ext cx="1080120" cy="38417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杠杆率</a:t>
            </a:r>
            <a:r>
              <a:rPr lang="en-US" altLang="zh-CN" sz="1100">
                <a:solidFill>
                  <a:schemeClr val="bg1"/>
                </a:solidFill>
                <a:latin typeface="楷体_GB2312" pitchFamily="49" charset="-122"/>
                <a:cs typeface="Arial"/>
              </a:rPr>
              <a:t>=</a:t>
            </a:r>
          </a:p>
          <a:p>
            <a:pPr algn="ctr" fontAlgn="base">
              <a:spcBef>
                <a:spcPct val="0"/>
              </a:spcBef>
              <a:spcAft>
                <a:spcPct val="0"/>
              </a:spcAft>
            </a:pPr>
            <a:r>
              <a:rPr lang="zh-CN" altLang="en-US" sz="1100">
                <a:solidFill>
                  <a:schemeClr val="bg1"/>
                </a:solidFill>
                <a:latin typeface="楷体_GB2312" pitchFamily="49" charset="-122"/>
                <a:cs typeface="Arial"/>
              </a:rPr>
              <a:t>总资产</a:t>
            </a:r>
            <a:r>
              <a:rPr lang="en-US" altLang="zh-CN" sz="1100">
                <a:solidFill>
                  <a:schemeClr val="bg1"/>
                </a:solidFill>
                <a:latin typeface="楷体_GB2312" pitchFamily="49" charset="-122"/>
                <a:cs typeface="Arial"/>
              </a:rPr>
              <a:t>/</a:t>
            </a:r>
            <a:r>
              <a:rPr lang="zh-CN" altLang="en-US" sz="1100">
                <a:solidFill>
                  <a:schemeClr val="bg1"/>
                </a:solidFill>
                <a:latin typeface="楷体_GB2312" pitchFamily="49" charset="-122"/>
                <a:cs typeface="Arial"/>
              </a:rPr>
              <a:t>净资产</a:t>
            </a:r>
            <a:endParaRPr lang="zh-CN" altLang="nl-NL" sz="1100">
              <a:solidFill>
                <a:schemeClr val="bg1"/>
              </a:solidFill>
              <a:latin typeface="楷体_GB2312" pitchFamily="49" charset="-122"/>
              <a:cs typeface="Arial"/>
            </a:endParaRPr>
          </a:p>
        </p:txBody>
      </p:sp>
      <p:sp>
        <p:nvSpPr>
          <p:cNvPr id="56" name="Rectangle 4"/>
          <p:cNvSpPr>
            <a:spLocks noChangeArrowheads="1"/>
          </p:cNvSpPr>
          <p:nvPr/>
        </p:nvSpPr>
        <p:spPr bwMode="auto">
          <a:xfrm>
            <a:off x="2589236" y="2252737"/>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050">
                <a:solidFill>
                  <a:srgbClr val="000000"/>
                </a:solidFill>
                <a:latin typeface="楷体_GB2312" pitchFamily="49" charset="-122"/>
                <a:cs typeface="Arial"/>
              </a:rPr>
              <a:t>总</a:t>
            </a:r>
            <a:r>
              <a:rPr lang="zh-CN" altLang="en-US" sz="1050" smtClean="0">
                <a:solidFill>
                  <a:srgbClr val="000000"/>
                </a:solidFill>
                <a:latin typeface="楷体_GB2312" pitchFamily="49" charset="-122"/>
                <a:cs typeface="Arial"/>
              </a:rPr>
              <a:t>资产</a:t>
            </a:r>
            <a:r>
              <a:rPr lang="zh-CN" altLang="en-US" sz="1050">
                <a:solidFill>
                  <a:srgbClr val="000000"/>
                </a:solidFill>
                <a:latin typeface="楷体_GB2312" pitchFamily="49" charset="-122"/>
                <a:cs typeface="Arial"/>
              </a:rPr>
              <a:t>利润</a:t>
            </a:r>
            <a:r>
              <a:rPr lang="zh-CN" altLang="en-US" sz="1050" smtClean="0">
                <a:solidFill>
                  <a:srgbClr val="000000"/>
                </a:solidFill>
                <a:latin typeface="楷体_GB2312" pitchFamily="49" charset="-122"/>
                <a:cs typeface="Arial"/>
              </a:rPr>
              <a:t>率</a:t>
            </a:r>
            <a:r>
              <a:rPr lang="en-US" altLang="zh-CN" sz="1050">
                <a:solidFill>
                  <a:srgbClr val="000000"/>
                </a:solidFill>
                <a:latin typeface="楷体_GB2312" pitchFamily="49" charset="-122"/>
                <a:cs typeface="Arial"/>
              </a:rPr>
              <a:t>=</a:t>
            </a:r>
          </a:p>
          <a:p>
            <a:pPr algn="ctr" fontAlgn="base">
              <a:spcBef>
                <a:spcPct val="0"/>
              </a:spcBef>
              <a:spcAft>
                <a:spcPct val="0"/>
              </a:spcAft>
            </a:pPr>
            <a:r>
              <a:rPr lang="zh-CN" altLang="en-US" sz="1050">
                <a:solidFill>
                  <a:srgbClr val="000000"/>
                </a:solidFill>
                <a:latin typeface="楷体_GB2312" pitchFamily="49" charset="-122"/>
                <a:cs typeface="Arial"/>
              </a:rPr>
              <a:t>净利润</a:t>
            </a:r>
            <a:r>
              <a:rPr lang="en-US" altLang="zh-CN" sz="1050">
                <a:solidFill>
                  <a:srgbClr val="000000"/>
                </a:solidFill>
                <a:latin typeface="楷体_GB2312" pitchFamily="49" charset="-122"/>
                <a:cs typeface="Arial"/>
              </a:rPr>
              <a:t>/</a:t>
            </a:r>
            <a:r>
              <a:rPr lang="zh-CN" altLang="en-US" sz="1050">
                <a:solidFill>
                  <a:srgbClr val="000000"/>
                </a:solidFill>
                <a:latin typeface="楷体_GB2312" pitchFamily="49" charset="-122"/>
                <a:cs typeface="Arial"/>
              </a:rPr>
              <a:t>总资产</a:t>
            </a:r>
            <a:endParaRPr lang="zh-CN" altLang="nl-NL" sz="1050">
              <a:solidFill>
                <a:srgbClr val="000000"/>
              </a:solidFill>
              <a:latin typeface="楷体_GB2312" pitchFamily="49" charset="-122"/>
              <a:cs typeface="Arial"/>
            </a:endParaRPr>
          </a:p>
        </p:txBody>
      </p:sp>
      <p:cxnSp>
        <p:nvCxnSpPr>
          <p:cNvPr id="57" name="Curved Connector 48"/>
          <p:cNvCxnSpPr>
            <a:cxnSpLocks noChangeShapeType="1"/>
            <a:stCxn id="21" idx="3"/>
            <a:endCxn id="56" idx="1"/>
          </p:cNvCxnSpPr>
          <p:nvPr/>
        </p:nvCxnSpPr>
        <p:spPr bwMode="auto">
          <a:xfrm>
            <a:off x="2195513" y="1849438"/>
            <a:ext cx="393723" cy="595387"/>
          </a:xfrm>
          <a:prstGeom prst="bentConnector3">
            <a:avLst>
              <a:gd name="adj1" fmla="val 50000"/>
            </a:avLst>
          </a:prstGeom>
          <a:noFill/>
          <a:ln w="9525" algn="ctr">
            <a:solidFill>
              <a:srgbClr val="000000"/>
            </a:solidFill>
            <a:miter lim="800000"/>
            <a:tailEnd type="arrow" w="med" len="med"/>
          </a:ln>
        </p:spPr>
      </p:cxnSp>
      <p:sp>
        <p:nvSpPr>
          <p:cNvPr id="58" name="Rectangle 4"/>
          <p:cNvSpPr>
            <a:spLocks noChangeArrowheads="1"/>
          </p:cNvSpPr>
          <p:nvPr/>
        </p:nvSpPr>
        <p:spPr bwMode="auto">
          <a:xfrm>
            <a:off x="4139952" y="1676673"/>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rgbClr val="000000"/>
                </a:solidFill>
                <a:latin typeface="楷体_GB2312" pitchFamily="49" charset="-122"/>
                <a:cs typeface="Arial"/>
              </a:rPr>
              <a:t>净利润</a:t>
            </a:r>
            <a:endParaRPr lang="zh-CN" altLang="nl-NL" sz="1100">
              <a:solidFill>
                <a:srgbClr val="000000"/>
              </a:solidFill>
              <a:latin typeface="楷体_GB2312" pitchFamily="49" charset="-122"/>
              <a:cs typeface="Arial"/>
            </a:endParaRPr>
          </a:p>
        </p:txBody>
      </p:sp>
      <p:sp>
        <p:nvSpPr>
          <p:cNvPr id="59" name="Rectangle 4"/>
          <p:cNvSpPr>
            <a:spLocks noChangeArrowheads="1"/>
          </p:cNvSpPr>
          <p:nvPr/>
        </p:nvSpPr>
        <p:spPr bwMode="auto">
          <a:xfrm>
            <a:off x="4132413" y="2996952"/>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总</a:t>
            </a:r>
            <a:r>
              <a:rPr lang="zh-CN" altLang="en-US" sz="1100" smtClean="0">
                <a:solidFill>
                  <a:srgbClr val="000000"/>
                </a:solidFill>
                <a:latin typeface="楷体_GB2312" pitchFamily="49" charset="-122"/>
                <a:cs typeface="Arial"/>
              </a:rPr>
              <a:t>资产</a:t>
            </a:r>
            <a:endParaRPr lang="zh-CN" altLang="nl-NL" sz="1100">
              <a:solidFill>
                <a:srgbClr val="000000"/>
              </a:solidFill>
              <a:latin typeface="楷体_GB2312" pitchFamily="49" charset="-122"/>
              <a:cs typeface="Arial"/>
            </a:endParaRPr>
          </a:p>
        </p:txBody>
      </p:sp>
      <p:cxnSp>
        <p:nvCxnSpPr>
          <p:cNvPr id="68" name="Curved Connector 48"/>
          <p:cNvCxnSpPr>
            <a:cxnSpLocks noChangeShapeType="1"/>
            <a:stCxn id="56" idx="3"/>
            <a:endCxn id="58" idx="1"/>
          </p:cNvCxnSpPr>
          <p:nvPr/>
        </p:nvCxnSpPr>
        <p:spPr bwMode="auto">
          <a:xfrm flipV="1">
            <a:off x="3669356" y="1868761"/>
            <a:ext cx="470596" cy="576064"/>
          </a:xfrm>
          <a:prstGeom prst="bentConnector3">
            <a:avLst>
              <a:gd name="adj1" fmla="val 50000"/>
            </a:avLst>
          </a:prstGeom>
          <a:noFill/>
          <a:ln w="9525" algn="ctr">
            <a:solidFill>
              <a:srgbClr val="000000"/>
            </a:solidFill>
            <a:miter lim="800000"/>
            <a:tailEnd type="arrow" w="med" len="med"/>
          </a:ln>
        </p:spPr>
      </p:cxnSp>
      <p:sp>
        <p:nvSpPr>
          <p:cNvPr id="75" name="Multiply 74"/>
          <p:cNvSpPr/>
          <p:nvPr/>
        </p:nvSpPr>
        <p:spPr>
          <a:xfrm>
            <a:off x="2987824" y="1772848"/>
            <a:ext cx="288000" cy="288000"/>
          </a:xfrm>
          <a:prstGeom prst="mathMultiply">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1200">
              <a:solidFill>
                <a:schemeClr val="tx1"/>
              </a:solidFill>
            </a:endParaRPr>
          </a:p>
        </p:txBody>
      </p:sp>
      <p:cxnSp>
        <p:nvCxnSpPr>
          <p:cNvPr id="77" name="Curved Connector 48"/>
          <p:cNvCxnSpPr>
            <a:cxnSpLocks noChangeShapeType="1"/>
            <a:stCxn id="56" idx="3"/>
            <a:endCxn id="59" idx="1"/>
          </p:cNvCxnSpPr>
          <p:nvPr/>
        </p:nvCxnSpPr>
        <p:spPr bwMode="auto">
          <a:xfrm>
            <a:off x="3669356" y="2444825"/>
            <a:ext cx="463057" cy="744215"/>
          </a:xfrm>
          <a:prstGeom prst="bentConnector3">
            <a:avLst>
              <a:gd name="adj1" fmla="val 50000"/>
            </a:avLst>
          </a:prstGeom>
          <a:noFill/>
          <a:ln w="9525" algn="ctr">
            <a:solidFill>
              <a:srgbClr val="000000"/>
            </a:solidFill>
            <a:miter lim="800000"/>
            <a:tailEnd type="arrow" w="med" len="med"/>
          </a:ln>
        </p:spPr>
      </p:cxnSp>
      <p:sp>
        <p:nvSpPr>
          <p:cNvPr id="124" name="Rectangle 4"/>
          <p:cNvSpPr>
            <a:spLocks noChangeArrowheads="1"/>
          </p:cNvSpPr>
          <p:nvPr/>
        </p:nvSpPr>
        <p:spPr bwMode="auto">
          <a:xfrm>
            <a:off x="5508104" y="2972817"/>
            <a:ext cx="1080120" cy="384175"/>
          </a:xfrm>
          <a:prstGeom prst="rect">
            <a:avLst/>
          </a:prstGeom>
          <a:noFill/>
          <a:ln w="6350">
            <a:solidFill>
              <a:schemeClr val="bg2"/>
            </a:solid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固定资产</a:t>
            </a:r>
            <a:endParaRPr lang="zh-CN" altLang="nl-NL" sz="1100">
              <a:solidFill>
                <a:srgbClr val="000000"/>
              </a:solidFill>
              <a:latin typeface="楷体_GB2312" pitchFamily="49" charset="-122"/>
              <a:cs typeface="Arial"/>
            </a:endParaRPr>
          </a:p>
        </p:txBody>
      </p:sp>
      <p:sp>
        <p:nvSpPr>
          <p:cNvPr id="125" name="Rectangle 4"/>
          <p:cNvSpPr>
            <a:spLocks noChangeArrowheads="1"/>
          </p:cNvSpPr>
          <p:nvPr/>
        </p:nvSpPr>
        <p:spPr bwMode="auto">
          <a:xfrm>
            <a:off x="5523304" y="3861048"/>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rgbClr val="000000"/>
                </a:solidFill>
                <a:latin typeface="楷体_GB2312" pitchFamily="49" charset="-122"/>
                <a:cs typeface="Arial"/>
              </a:rPr>
              <a:t>流动资产</a:t>
            </a:r>
            <a:endParaRPr lang="en-US" altLang="zh-CN" sz="1100" smtClean="0">
              <a:solidFill>
                <a:srgbClr val="000000"/>
              </a:solidFill>
              <a:latin typeface="楷体_GB2312" pitchFamily="49" charset="-122"/>
              <a:cs typeface="Arial"/>
            </a:endParaRPr>
          </a:p>
        </p:txBody>
      </p:sp>
      <p:cxnSp>
        <p:nvCxnSpPr>
          <p:cNvPr id="126" name="Curved Connector 48"/>
          <p:cNvCxnSpPr>
            <a:cxnSpLocks noChangeShapeType="1"/>
            <a:stCxn id="59" idx="3"/>
            <a:endCxn id="124" idx="1"/>
          </p:cNvCxnSpPr>
          <p:nvPr/>
        </p:nvCxnSpPr>
        <p:spPr bwMode="auto">
          <a:xfrm flipV="1">
            <a:off x="5212533" y="3164905"/>
            <a:ext cx="295571" cy="24135"/>
          </a:xfrm>
          <a:prstGeom prst="bentConnector3">
            <a:avLst>
              <a:gd name="adj1" fmla="val 50000"/>
            </a:avLst>
          </a:prstGeom>
          <a:noFill/>
          <a:ln w="9525" algn="ctr">
            <a:solidFill>
              <a:srgbClr val="000000"/>
            </a:solidFill>
            <a:miter lim="800000"/>
            <a:tailEnd type="arrow" w="med" len="med"/>
          </a:ln>
        </p:spPr>
      </p:cxnSp>
      <p:cxnSp>
        <p:nvCxnSpPr>
          <p:cNvPr id="129" name="Curved Connector 48"/>
          <p:cNvCxnSpPr>
            <a:cxnSpLocks noChangeShapeType="1"/>
            <a:stCxn id="59" idx="3"/>
            <a:endCxn id="125" idx="1"/>
          </p:cNvCxnSpPr>
          <p:nvPr/>
        </p:nvCxnSpPr>
        <p:spPr bwMode="auto">
          <a:xfrm>
            <a:off x="5212533" y="3189040"/>
            <a:ext cx="310771" cy="864096"/>
          </a:xfrm>
          <a:prstGeom prst="bentConnector3">
            <a:avLst>
              <a:gd name="adj1" fmla="val 50000"/>
            </a:avLst>
          </a:prstGeom>
          <a:noFill/>
          <a:ln w="9525" algn="ctr">
            <a:solidFill>
              <a:srgbClr val="000000"/>
            </a:solidFill>
            <a:miter lim="800000"/>
            <a:tailEnd type="arrow" w="med" len="med"/>
          </a:ln>
        </p:spPr>
      </p:cxnSp>
      <p:sp>
        <p:nvSpPr>
          <p:cNvPr id="140" name="Plus 139"/>
          <p:cNvSpPr/>
          <p:nvPr/>
        </p:nvSpPr>
        <p:spPr>
          <a:xfrm>
            <a:off x="5868176" y="3465020"/>
            <a:ext cx="288000" cy="288000"/>
          </a:xfrm>
          <a:prstGeom prst="mathPlus">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1200">
              <a:solidFill>
                <a:schemeClr val="tx1"/>
              </a:solidFill>
            </a:endParaRPr>
          </a:p>
        </p:txBody>
      </p:sp>
      <p:sp>
        <p:nvSpPr>
          <p:cNvPr id="93" name="Rectangle 4"/>
          <p:cNvSpPr>
            <a:spLocks noChangeArrowheads="1"/>
          </p:cNvSpPr>
          <p:nvPr/>
        </p:nvSpPr>
        <p:spPr bwMode="auto">
          <a:xfrm>
            <a:off x="7163420" y="4365102"/>
            <a:ext cx="1256376" cy="38417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票据</a:t>
            </a:r>
            <a:r>
              <a:rPr lang="zh-CN" altLang="en-US" sz="1100" smtClean="0">
                <a:solidFill>
                  <a:schemeClr val="bg1"/>
                </a:solidFill>
                <a:latin typeface="楷体_GB2312" pitchFamily="49" charset="-122"/>
                <a:cs typeface="Arial"/>
              </a:rPr>
              <a:t>贴现规模</a:t>
            </a:r>
            <a:endParaRPr lang="zh-CN" altLang="nl-NL" sz="1100">
              <a:solidFill>
                <a:schemeClr val="bg1"/>
              </a:solidFill>
              <a:latin typeface="楷体_GB2312" pitchFamily="49" charset="-122"/>
              <a:cs typeface="Arial"/>
            </a:endParaRPr>
          </a:p>
        </p:txBody>
      </p:sp>
      <p:cxnSp>
        <p:nvCxnSpPr>
          <p:cNvPr id="96" name="Curved Connector 48"/>
          <p:cNvCxnSpPr>
            <a:cxnSpLocks noChangeShapeType="1"/>
            <a:stCxn id="125" idx="3"/>
            <a:endCxn id="63" idx="1"/>
          </p:cNvCxnSpPr>
          <p:nvPr/>
        </p:nvCxnSpPr>
        <p:spPr bwMode="auto">
          <a:xfrm flipV="1">
            <a:off x="6603424" y="3138636"/>
            <a:ext cx="559996" cy="914500"/>
          </a:xfrm>
          <a:prstGeom prst="bentConnector3">
            <a:avLst>
              <a:gd name="adj1" fmla="val 50000"/>
            </a:avLst>
          </a:prstGeom>
          <a:noFill/>
          <a:ln w="9525" algn="ctr">
            <a:solidFill>
              <a:srgbClr val="000000"/>
            </a:solidFill>
            <a:miter lim="800000"/>
            <a:tailEnd type="arrow" w="med" len="med"/>
          </a:ln>
        </p:spPr>
      </p:cxnSp>
      <p:cxnSp>
        <p:nvCxnSpPr>
          <p:cNvPr id="97" name="Curved Connector 48"/>
          <p:cNvCxnSpPr>
            <a:cxnSpLocks noChangeShapeType="1"/>
            <a:stCxn id="125" idx="3"/>
            <a:endCxn id="61" idx="1"/>
          </p:cNvCxnSpPr>
          <p:nvPr/>
        </p:nvCxnSpPr>
        <p:spPr bwMode="auto">
          <a:xfrm flipV="1">
            <a:off x="6603424" y="2180928"/>
            <a:ext cx="559996" cy="1872208"/>
          </a:xfrm>
          <a:prstGeom prst="bentConnector3">
            <a:avLst>
              <a:gd name="adj1" fmla="val 50000"/>
            </a:avLst>
          </a:prstGeom>
          <a:noFill/>
          <a:ln w="9525" algn="ctr">
            <a:solidFill>
              <a:srgbClr val="000000"/>
            </a:solidFill>
            <a:miter lim="800000"/>
            <a:tailEnd type="arrow" w="med" len="med"/>
          </a:ln>
        </p:spPr>
      </p:cxnSp>
      <p:cxnSp>
        <p:nvCxnSpPr>
          <p:cNvPr id="99" name="Curved Connector 48"/>
          <p:cNvCxnSpPr>
            <a:cxnSpLocks noChangeShapeType="1"/>
            <a:stCxn id="125" idx="3"/>
            <a:endCxn id="66" idx="1"/>
          </p:cNvCxnSpPr>
          <p:nvPr/>
        </p:nvCxnSpPr>
        <p:spPr bwMode="auto">
          <a:xfrm flipV="1">
            <a:off x="6603424" y="2677792"/>
            <a:ext cx="559996" cy="1375344"/>
          </a:xfrm>
          <a:prstGeom prst="bentConnector3">
            <a:avLst>
              <a:gd name="adj1" fmla="val 50000"/>
            </a:avLst>
          </a:prstGeom>
          <a:noFill/>
          <a:ln w="9525" algn="ctr">
            <a:solidFill>
              <a:srgbClr val="000000"/>
            </a:solidFill>
            <a:miter lim="800000"/>
            <a:tailEnd type="arrow" w="med" len="med"/>
          </a:ln>
        </p:spPr>
      </p:cxnSp>
      <p:cxnSp>
        <p:nvCxnSpPr>
          <p:cNvPr id="100" name="Curved Connector 48"/>
          <p:cNvCxnSpPr>
            <a:cxnSpLocks noChangeShapeType="1"/>
            <a:stCxn id="125" idx="3"/>
            <a:endCxn id="64" idx="1"/>
          </p:cNvCxnSpPr>
          <p:nvPr/>
        </p:nvCxnSpPr>
        <p:spPr bwMode="auto">
          <a:xfrm flipV="1">
            <a:off x="6603424" y="3599480"/>
            <a:ext cx="559996" cy="453656"/>
          </a:xfrm>
          <a:prstGeom prst="bentConnector3">
            <a:avLst>
              <a:gd name="adj1" fmla="val 50000"/>
            </a:avLst>
          </a:prstGeom>
          <a:noFill/>
          <a:ln w="9525" algn="ctr">
            <a:solidFill>
              <a:srgbClr val="000000"/>
            </a:solidFill>
            <a:miter lim="800000"/>
            <a:tailEnd type="arrow" w="med" len="med"/>
          </a:ln>
        </p:spPr>
      </p:cxnSp>
      <p:sp>
        <p:nvSpPr>
          <p:cNvPr id="60" name="Division 59"/>
          <p:cNvSpPr/>
          <p:nvPr/>
        </p:nvSpPr>
        <p:spPr>
          <a:xfrm>
            <a:off x="4528473" y="2418290"/>
            <a:ext cx="288000" cy="288000"/>
          </a:xfrm>
          <a:prstGeom prst="mathDivide">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1200">
              <a:solidFill>
                <a:schemeClr val="tx1"/>
              </a:solidFill>
            </a:endParaRPr>
          </a:p>
        </p:txBody>
      </p:sp>
      <p:sp>
        <p:nvSpPr>
          <p:cNvPr id="61" name="Rectangle 4"/>
          <p:cNvSpPr>
            <a:spLocks noChangeArrowheads="1"/>
          </p:cNvSpPr>
          <p:nvPr/>
        </p:nvSpPr>
        <p:spPr bwMode="auto">
          <a:xfrm>
            <a:off x="7163420" y="1988840"/>
            <a:ext cx="1256376" cy="38417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自营投资</a:t>
            </a:r>
            <a:r>
              <a:rPr lang="zh-CN" altLang="en-US" sz="1100" smtClean="0">
                <a:solidFill>
                  <a:schemeClr val="bg1"/>
                </a:solidFill>
                <a:latin typeface="楷体_GB2312" pitchFamily="49" charset="-122"/>
                <a:cs typeface="Arial"/>
              </a:rPr>
              <a:t>规模</a:t>
            </a:r>
            <a:endParaRPr lang="en-US" altLang="zh-CN" sz="1100" smtClean="0">
              <a:solidFill>
                <a:schemeClr val="bg1"/>
              </a:solidFill>
              <a:latin typeface="楷体_GB2312" pitchFamily="49" charset="-122"/>
              <a:cs typeface="Arial"/>
            </a:endParaRPr>
          </a:p>
        </p:txBody>
      </p:sp>
      <p:sp>
        <p:nvSpPr>
          <p:cNvPr id="63" name="Rectangle 4"/>
          <p:cNvSpPr>
            <a:spLocks noChangeArrowheads="1"/>
          </p:cNvSpPr>
          <p:nvPr/>
        </p:nvSpPr>
        <p:spPr bwMode="auto">
          <a:xfrm>
            <a:off x="7163420" y="2982568"/>
            <a:ext cx="1256376" cy="31213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机构日均贷款</a:t>
            </a:r>
            <a:endParaRPr lang="zh-CN" altLang="nl-NL" sz="1100">
              <a:solidFill>
                <a:schemeClr val="bg1"/>
              </a:solidFill>
              <a:latin typeface="楷体_GB2312" pitchFamily="49" charset="-122"/>
              <a:cs typeface="Arial"/>
            </a:endParaRPr>
          </a:p>
        </p:txBody>
      </p:sp>
      <p:sp>
        <p:nvSpPr>
          <p:cNvPr id="64" name="Rectangle 4"/>
          <p:cNvSpPr>
            <a:spLocks noChangeArrowheads="1"/>
          </p:cNvSpPr>
          <p:nvPr/>
        </p:nvSpPr>
        <p:spPr bwMode="auto">
          <a:xfrm>
            <a:off x="7163420" y="3443412"/>
            <a:ext cx="1256376" cy="31213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小</a:t>
            </a:r>
            <a:r>
              <a:rPr lang="zh-CN" altLang="en-US" sz="1100" smtClean="0">
                <a:solidFill>
                  <a:schemeClr val="bg1"/>
                </a:solidFill>
                <a:latin typeface="楷体_GB2312" pitchFamily="49" charset="-122"/>
                <a:cs typeface="Arial"/>
              </a:rPr>
              <a:t>企业日均贷款</a:t>
            </a:r>
            <a:endParaRPr lang="zh-CN" altLang="nl-NL" sz="1100">
              <a:solidFill>
                <a:schemeClr val="bg1"/>
              </a:solidFill>
              <a:latin typeface="楷体_GB2312" pitchFamily="49" charset="-122"/>
              <a:cs typeface="Arial"/>
            </a:endParaRPr>
          </a:p>
        </p:txBody>
      </p:sp>
      <p:sp>
        <p:nvSpPr>
          <p:cNvPr id="65" name="Rectangle 4"/>
          <p:cNvSpPr>
            <a:spLocks noChangeArrowheads="1"/>
          </p:cNvSpPr>
          <p:nvPr/>
        </p:nvSpPr>
        <p:spPr bwMode="auto">
          <a:xfrm>
            <a:off x="7163420" y="3904256"/>
            <a:ext cx="1256376" cy="31213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个人日均贷款</a:t>
            </a:r>
            <a:endParaRPr lang="zh-CN" altLang="nl-NL" sz="1100">
              <a:solidFill>
                <a:schemeClr val="bg1"/>
              </a:solidFill>
              <a:latin typeface="楷体_GB2312" pitchFamily="49" charset="-122"/>
              <a:cs typeface="Arial"/>
            </a:endParaRPr>
          </a:p>
        </p:txBody>
      </p:sp>
      <p:sp>
        <p:nvSpPr>
          <p:cNvPr id="66" name="Rectangle 4"/>
          <p:cNvSpPr>
            <a:spLocks noChangeArrowheads="1"/>
          </p:cNvSpPr>
          <p:nvPr/>
        </p:nvSpPr>
        <p:spPr bwMode="auto">
          <a:xfrm>
            <a:off x="7163420" y="2521724"/>
            <a:ext cx="1256376" cy="31213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集团日均贷款</a:t>
            </a:r>
            <a:endParaRPr lang="zh-CN" altLang="nl-NL" sz="1100">
              <a:solidFill>
                <a:schemeClr val="bg1"/>
              </a:solidFill>
              <a:latin typeface="楷体_GB2312" pitchFamily="49" charset="-122"/>
              <a:cs typeface="Arial"/>
            </a:endParaRPr>
          </a:p>
        </p:txBody>
      </p:sp>
      <p:cxnSp>
        <p:nvCxnSpPr>
          <p:cNvPr id="67" name="Curved Connector 48"/>
          <p:cNvCxnSpPr>
            <a:cxnSpLocks noChangeShapeType="1"/>
            <a:stCxn id="125" idx="3"/>
            <a:endCxn id="65" idx="1"/>
          </p:cNvCxnSpPr>
          <p:nvPr/>
        </p:nvCxnSpPr>
        <p:spPr bwMode="auto">
          <a:xfrm>
            <a:off x="6603424" y="4053136"/>
            <a:ext cx="559996" cy="7188"/>
          </a:xfrm>
          <a:prstGeom prst="bentConnector3">
            <a:avLst>
              <a:gd name="adj1" fmla="val 50000"/>
            </a:avLst>
          </a:prstGeom>
          <a:noFill/>
          <a:ln w="9525" algn="ctr">
            <a:solidFill>
              <a:srgbClr val="000000"/>
            </a:solidFill>
            <a:miter lim="800000"/>
            <a:tailEnd type="arrow" w="med" len="med"/>
          </a:ln>
        </p:spPr>
      </p:cxnSp>
      <p:cxnSp>
        <p:nvCxnSpPr>
          <p:cNvPr id="69" name="Curved Connector 48"/>
          <p:cNvCxnSpPr>
            <a:cxnSpLocks noChangeShapeType="1"/>
            <a:stCxn id="125" idx="3"/>
            <a:endCxn id="93" idx="1"/>
          </p:cNvCxnSpPr>
          <p:nvPr/>
        </p:nvCxnSpPr>
        <p:spPr bwMode="auto">
          <a:xfrm>
            <a:off x="6603424" y="4053136"/>
            <a:ext cx="559996" cy="504054"/>
          </a:xfrm>
          <a:prstGeom prst="bentConnector3">
            <a:avLst>
              <a:gd name="adj1" fmla="val 50000"/>
            </a:avLst>
          </a:prstGeom>
          <a:noFill/>
          <a:ln w="9525" algn="ctr">
            <a:solidFill>
              <a:srgbClr val="000000"/>
            </a:solidFill>
            <a:miter lim="800000"/>
            <a:tailEnd type="arrow" w="med" len="med"/>
          </a:ln>
        </p:spPr>
      </p:cxnSp>
      <p:sp>
        <p:nvSpPr>
          <p:cNvPr id="76" name="Rectangle 75"/>
          <p:cNvSpPr>
            <a:spLocks noChangeArrowheads="1"/>
          </p:cNvSpPr>
          <p:nvPr/>
        </p:nvSpPr>
        <p:spPr bwMode="auto">
          <a:xfrm>
            <a:off x="2339752" y="1052736"/>
            <a:ext cx="1511300" cy="5255071"/>
          </a:xfrm>
          <a:prstGeom prst="rect">
            <a:avLst/>
          </a:prstGeom>
          <a:noFill/>
          <a:ln w="25400" algn="ctr">
            <a:solidFill>
              <a:schemeClr val="accent1"/>
            </a:solidFill>
            <a:prstDash val="dash"/>
            <a:miter lim="800000"/>
          </a:ln>
        </p:spPr>
        <p:txBody>
          <a:bodyPr lIns="45720" rIns="4572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indent="-63500" algn="ctr" fontAlgn="base">
              <a:spcBef>
                <a:spcPct val="0"/>
              </a:spcBef>
              <a:spcAft>
                <a:spcPct val="0"/>
              </a:spcAft>
            </a:pPr>
            <a:endParaRPr lang="en-US" altLang="zh-CN" sz="1200">
              <a:solidFill>
                <a:srgbClr val="000000"/>
              </a:solidFill>
              <a:cs typeface="Arial"/>
            </a:endParaRPr>
          </a:p>
          <a:p>
            <a:pPr marL="63500" indent="-63500" algn="ctr" fontAlgn="base">
              <a:spcBef>
                <a:spcPct val="0"/>
              </a:spcBef>
              <a:spcAft>
                <a:spcPct val="0"/>
              </a:spcAft>
            </a:pPr>
            <a:endParaRPr lang="en-US" altLang="zh-CN" sz="1200">
              <a:solidFill>
                <a:srgbClr val="000000"/>
              </a:solidFill>
              <a:cs typeface="Arial"/>
            </a:endParaRPr>
          </a:p>
          <a:p>
            <a:pPr marL="63500" indent="-63500" algn="ctr" fontAlgn="base">
              <a:spcBef>
                <a:spcPct val="0"/>
              </a:spcBef>
              <a:spcAft>
                <a:spcPct val="0"/>
              </a:spcAft>
            </a:pPr>
            <a:endParaRPr lang="en-US" altLang="zh-CN" sz="1200">
              <a:solidFill>
                <a:srgbClr val="000000"/>
              </a:solidFill>
              <a:cs typeface="Arial"/>
            </a:endParaRPr>
          </a:p>
          <a:p>
            <a:pPr marL="63500" indent="-63500" algn="ctr" fontAlgn="base">
              <a:spcBef>
                <a:spcPct val="0"/>
              </a:spcBef>
              <a:spcAft>
                <a:spcPct val="0"/>
              </a:spcAft>
            </a:pPr>
            <a:endParaRPr lang="en-US" altLang="zh-CN" sz="1200">
              <a:solidFill>
                <a:srgbClr val="000000"/>
              </a:solidFill>
              <a:cs typeface="Arial"/>
            </a:endParaRPr>
          </a:p>
          <a:p>
            <a:pPr marL="63500" indent="-63500" algn="ctr" fontAlgn="base">
              <a:spcBef>
                <a:spcPct val="0"/>
              </a:spcBef>
              <a:spcAft>
                <a:spcPct val="0"/>
              </a:spcAft>
            </a:pPr>
            <a:endParaRPr lang="en-US" altLang="zh-CN" sz="1200">
              <a:solidFill>
                <a:srgbClr val="000000"/>
              </a:solidFill>
              <a:cs typeface="Arial"/>
            </a:endParaRPr>
          </a:p>
          <a:p>
            <a:pPr marL="63500" indent="-63500" fontAlgn="base">
              <a:spcBef>
                <a:spcPct val="0"/>
              </a:spcBef>
              <a:spcAft>
                <a:spcPct val="0"/>
              </a:spcAft>
            </a:pPr>
            <a:endParaRPr lang="en-US" altLang="zh-CN" sz="1000">
              <a:solidFill>
                <a:srgbClr val="000000"/>
              </a:solidFill>
              <a:cs typeface="Arial"/>
            </a:endParaRPr>
          </a:p>
          <a:p>
            <a:pPr marL="63500" indent="-63500" fontAlgn="base">
              <a:spcBef>
                <a:spcPct val="0"/>
              </a:spcBef>
              <a:spcAft>
                <a:spcPct val="0"/>
              </a:spcAft>
              <a:buFontTx/>
              <a:buChar char="•"/>
            </a:pPr>
            <a:r>
              <a:rPr lang="zh-CN" altLang="en-US" sz="1000" smtClean="0">
                <a:solidFill>
                  <a:srgbClr val="000000"/>
                </a:solidFill>
                <a:cs typeface="Arial"/>
              </a:rPr>
              <a:t>通过对杠杆率的控制，衡量银行的财务风险</a:t>
            </a:r>
            <a:endParaRPr lang="en-US" altLang="zh-CN" sz="1000" smtClean="0">
              <a:solidFill>
                <a:srgbClr val="000000"/>
              </a:solidFill>
              <a:cs typeface="Arial"/>
            </a:endParaRPr>
          </a:p>
          <a:p>
            <a:pPr marL="63500" indent="-63500" fontAlgn="base">
              <a:spcBef>
                <a:spcPct val="0"/>
              </a:spcBef>
              <a:spcAft>
                <a:spcPct val="0"/>
              </a:spcAft>
              <a:buFontTx/>
              <a:buChar char="•"/>
            </a:pPr>
            <a:r>
              <a:rPr lang="zh-CN" altLang="en-US" sz="1000">
                <a:solidFill>
                  <a:srgbClr val="000000"/>
                </a:solidFill>
                <a:cs typeface="Arial"/>
              </a:rPr>
              <a:t>此指标</a:t>
            </a:r>
            <a:r>
              <a:rPr lang="zh-CN" altLang="en-US" sz="1000" smtClean="0">
                <a:solidFill>
                  <a:srgbClr val="000000"/>
                </a:solidFill>
                <a:cs typeface="Arial"/>
              </a:rPr>
              <a:t>可运用在风险控制相关部门和后台财务部门的年度考核中</a:t>
            </a:r>
            <a:endParaRPr lang="zh-CN" altLang="en-US" sz="1000">
              <a:solidFill>
                <a:srgbClr val="000000"/>
              </a:solidFill>
              <a:cs typeface="Arial"/>
            </a:endParaRPr>
          </a:p>
        </p:txBody>
      </p:sp>
      <p:sp>
        <p:nvSpPr>
          <p:cNvPr id="78" name="Rectangle 77"/>
          <p:cNvSpPr>
            <a:spLocks noChangeArrowheads="1"/>
          </p:cNvSpPr>
          <p:nvPr/>
        </p:nvSpPr>
        <p:spPr bwMode="auto">
          <a:xfrm>
            <a:off x="6804248" y="1052736"/>
            <a:ext cx="1728000" cy="5255071"/>
          </a:xfrm>
          <a:prstGeom prst="rect">
            <a:avLst/>
          </a:prstGeom>
          <a:noFill/>
          <a:ln w="25400" algn="ctr">
            <a:solidFill>
              <a:schemeClr val="accent1"/>
            </a:solidFill>
            <a:prstDash val="dash"/>
            <a:miter lim="800000"/>
          </a:ln>
        </p:spPr>
        <p:txBody>
          <a:bodyPr lIns="45720" rIns="4572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lvl="0" indent="-63500" fontAlgn="base">
              <a:spcBef>
                <a:spcPct val="0"/>
              </a:spcBef>
              <a:spcAft>
                <a:spcPct val="0"/>
              </a:spcAft>
              <a:buFontTx/>
              <a:buChar char="•"/>
            </a:pPr>
            <a:r>
              <a:rPr lang="zh-CN" altLang="en-US" sz="1000" smtClean="0">
                <a:solidFill>
                  <a:srgbClr val="000000"/>
                </a:solidFill>
                <a:cs typeface="Arial"/>
              </a:rPr>
              <a:t>根据各高管分表业务条线不同，分别设置各类资产规模的考核指标</a:t>
            </a:r>
            <a:endParaRPr lang="en-US" altLang="zh-CN" sz="1000" smtClean="0">
              <a:solidFill>
                <a:srgbClr val="000000"/>
              </a:solidFill>
              <a:cs typeface="Arial"/>
            </a:endParaRPr>
          </a:p>
          <a:p>
            <a:pPr marL="63500" lvl="0" indent="-63500" fontAlgn="base">
              <a:spcBef>
                <a:spcPct val="0"/>
              </a:spcBef>
              <a:spcAft>
                <a:spcPct val="0"/>
              </a:spcAft>
              <a:buFontTx/>
              <a:buChar char="•"/>
            </a:pPr>
            <a:r>
              <a:rPr lang="zh-CN" altLang="en-US" sz="1000" smtClean="0">
                <a:solidFill>
                  <a:srgbClr val="000000"/>
                </a:solidFill>
                <a:cs typeface="Arial"/>
              </a:rPr>
              <a:t>在设定该类指标目标时，需充分考虑银行战略发展，合理设定目标区间和计算方法</a:t>
            </a:r>
            <a:endParaRPr lang="zh-CN" altLang="en-US" sz="1000">
              <a:solidFill>
                <a:srgbClr val="000000"/>
              </a:solidFill>
              <a:cs typeface="Arial"/>
            </a:endParaRPr>
          </a:p>
        </p:txBody>
      </p:sp>
    </p:spTree>
    <p:extLst>
      <p:ext uri="{BB962C8B-B14F-4D97-AF65-F5344CB8AC3E}">
        <p14:creationId xmlns:p14="http://schemas.microsoft.com/office/powerpoint/2010/main" val="1639090243"/>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smtClean="0"/>
              <a:t>将全行层面的量化绩效指标分解，</a:t>
            </a:r>
            <a:r>
              <a:rPr lang="zh-CN" altLang="en-US"/>
              <a:t>推导出业务条线量化</a:t>
            </a:r>
            <a:r>
              <a:rPr lang="zh-CN" altLang="en-US" smtClean="0"/>
              <a:t>指标</a:t>
            </a:r>
            <a:r>
              <a:rPr lang="en-US" altLang="zh-CN" smtClean="0"/>
              <a:t>(</a:t>
            </a:r>
            <a:r>
              <a:rPr lang="zh-CN" altLang="en-US" smtClean="0"/>
              <a:t>续</a:t>
            </a:r>
            <a:r>
              <a:rPr lang="en-US" altLang="zh-CN" smtClean="0"/>
              <a:t>)</a:t>
            </a:r>
            <a:endParaRPr lang="en-US"/>
          </a:p>
        </p:txBody>
      </p:sp>
      <p:sp>
        <p:nvSpPr>
          <p:cNvPr id="20" name="Rectangle 3"/>
          <p:cNvSpPr>
            <a:spLocks noChangeArrowheads="1"/>
          </p:cNvSpPr>
          <p:nvPr/>
        </p:nvSpPr>
        <p:spPr bwMode="gray">
          <a:xfrm>
            <a:off x="123825" y="3362325"/>
            <a:ext cx="892175" cy="5334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全行指标</a:t>
            </a:r>
            <a:endParaRPr lang="zh-CN" altLang="nl-NL" sz="1100" b="1">
              <a:solidFill>
                <a:srgbClr val="FFFFFF"/>
              </a:solidFill>
              <a:cs typeface="Arial"/>
            </a:endParaRPr>
          </a:p>
        </p:txBody>
      </p:sp>
      <p:sp>
        <p:nvSpPr>
          <p:cNvPr id="21" name="Rectangle 4"/>
          <p:cNvSpPr>
            <a:spLocks noChangeArrowheads="1"/>
          </p:cNvSpPr>
          <p:nvPr/>
        </p:nvSpPr>
        <p:spPr bwMode="auto">
          <a:xfrm>
            <a:off x="1279525" y="1525588"/>
            <a:ext cx="915988" cy="647700"/>
          </a:xfrm>
          <a:prstGeom prst="rect">
            <a:avLst/>
          </a:prstGeom>
          <a:solidFill>
            <a:schemeClr val="tx2">
              <a:lumMod val="40000"/>
              <a:lumOff val="60000"/>
            </a:schemeClr>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sz="1100" b="1">
                <a:solidFill>
                  <a:srgbClr val="FFFFFF"/>
                </a:solidFill>
                <a:cs typeface="Arial"/>
              </a:rPr>
              <a:t>ROE</a:t>
            </a:r>
            <a:endParaRPr lang="zh-CN" altLang="nl-NL" sz="1100" b="1">
              <a:solidFill>
                <a:srgbClr val="FFFFFF"/>
              </a:solidFill>
              <a:cs typeface="Arial"/>
            </a:endParaRPr>
          </a:p>
        </p:txBody>
      </p:sp>
      <p:sp>
        <p:nvSpPr>
          <p:cNvPr id="22" name="Rectangle 5"/>
          <p:cNvSpPr>
            <a:spLocks noChangeArrowheads="1"/>
          </p:cNvSpPr>
          <p:nvPr/>
        </p:nvSpPr>
        <p:spPr bwMode="auto">
          <a:xfrm>
            <a:off x="1279525" y="2359978"/>
            <a:ext cx="915988" cy="6477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净利润</a:t>
            </a:r>
            <a:endParaRPr lang="zh-CN" altLang="nl-NL" sz="1100" b="1">
              <a:solidFill>
                <a:srgbClr val="FFFFFF"/>
              </a:solidFill>
              <a:cs typeface="Arial"/>
            </a:endParaRPr>
          </a:p>
        </p:txBody>
      </p:sp>
      <p:sp>
        <p:nvSpPr>
          <p:cNvPr id="23" name="Rectangle 6"/>
          <p:cNvSpPr>
            <a:spLocks noChangeArrowheads="1"/>
          </p:cNvSpPr>
          <p:nvPr/>
        </p:nvSpPr>
        <p:spPr bwMode="auto">
          <a:xfrm>
            <a:off x="1279525" y="3194368"/>
            <a:ext cx="915988" cy="6477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日均存款</a:t>
            </a:r>
            <a:endParaRPr lang="zh-CN" altLang="nl-NL" sz="1100" b="1">
              <a:solidFill>
                <a:srgbClr val="FFFFFF"/>
              </a:solidFill>
              <a:cs typeface="Arial"/>
            </a:endParaRPr>
          </a:p>
        </p:txBody>
      </p:sp>
      <p:cxnSp>
        <p:nvCxnSpPr>
          <p:cNvPr id="24" name="AutoShape 36"/>
          <p:cNvCxnSpPr>
            <a:cxnSpLocks noChangeShapeType="1"/>
            <a:stCxn id="20" idx="3"/>
            <a:endCxn id="21" idx="1"/>
          </p:cNvCxnSpPr>
          <p:nvPr/>
        </p:nvCxnSpPr>
        <p:spPr bwMode="auto">
          <a:xfrm flipV="1">
            <a:off x="1016000" y="1849438"/>
            <a:ext cx="263525" cy="1779587"/>
          </a:xfrm>
          <a:prstGeom prst="bentConnector3">
            <a:avLst>
              <a:gd name="adj1" fmla="val 50000"/>
            </a:avLst>
          </a:prstGeom>
          <a:noFill/>
          <a:ln w="12700">
            <a:solidFill>
              <a:schemeClr val="tx1"/>
            </a:solidFill>
            <a:miter lim="800000"/>
          </a:ln>
        </p:spPr>
      </p:cxnSp>
      <p:cxnSp>
        <p:nvCxnSpPr>
          <p:cNvPr id="25" name="AutoShape 37"/>
          <p:cNvCxnSpPr>
            <a:cxnSpLocks noChangeShapeType="1"/>
            <a:stCxn id="20" idx="3"/>
            <a:endCxn id="22" idx="1"/>
          </p:cNvCxnSpPr>
          <p:nvPr/>
        </p:nvCxnSpPr>
        <p:spPr bwMode="auto">
          <a:xfrm flipV="1">
            <a:off x="1016000" y="2683828"/>
            <a:ext cx="263525" cy="945197"/>
          </a:xfrm>
          <a:prstGeom prst="bentConnector3">
            <a:avLst>
              <a:gd name="adj1" fmla="val 50000"/>
            </a:avLst>
          </a:prstGeom>
          <a:noFill/>
          <a:ln w="12700">
            <a:solidFill>
              <a:schemeClr val="tx1"/>
            </a:solidFill>
            <a:miter lim="800000"/>
          </a:ln>
        </p:spPr>
      </p:cxnSp>
      <p:cxnSp>
        <p:nvCxnSpPr>
          <p:cNvPr id="26" name="AutoShape 38"/>
          <p:cNvCxnSpPr>
            <a:cxnSpLocks noChangeShapeType="1"/>
            <a:stCxn id="20" idx="3"/>
            <a:endCxn id="23" idx="1"/>
          </p:cNvCxnSpPr>
          <p:nvPr/>
        </p:nvCxnSpPr>
        <p:spPr bwMode="auto">
          <a:xfrm flipV="1">
            <a:off x="1016000" y="3518218"/>
            <a:ext cx="263525" cy="110807"/>
          </a:xfrm>
          <a:prstGeom prst="bentConnector3">
            <a:avLst>
              <a:gd name="adj1" fmla="val 50000"/>
            </a:avLst>
          </a:prstGeom>
          <a:noFill/>
          <a:ln w="12700">
            <a:solidFill>
              <a:schemeClr val="tx1"/>
            </a:solidFill>
            <a:miter lim="800000"/>
          </a:ln>
        </p:spPr>
      </p:cxnSp>
      <p:sp>
        <p:nvSpPr>
          <p:cNvPr id="39" name="Rectangle 7"/>
          <p:cNvSpPr>
            <a:spLocks noChangeArrowheads="1"/>
          </p:cNvSpPr>
          <p:nvPr/>
        </p:nvSpPr>
        <p:spPr bwMode="auto">
          <a:xfrm>
            <a:off x="1279525" y="4028758"/>
            <a:ext cx="915988" cy="647700"/>
          </a:xfrm>
          <a:prstGeom prst="rect">
            <a:avLst/>
          </a:prstGeom>
          <a:solidFill>
            <a:schemeClr val="hlink"/>
          </a:solidFill>
          <a:ln w="6350">
            <a:noFill/>
            <a:miter lim="800000"/>
            <a:headEnd type="none" w="sm" len="sm"/>
            <a:tailEnd type="none" w="med" len="lg"/>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a:solidFill>
                  <a:srgbClr val="FFFFFF"/>
                </a:solidFill>
                <a:cs typeface="Arial"/>
              </a:rPr>
              <a:t>成本收入比</a:t>
            </a:r>
            <a:endParaRPr lang="zh-CN" altLang="nl-NL" sz="1100" b="1">
              <a:solidFill>
                <a:srgbClr val="FFFFFF"/>
              </a:solidFill>
              <a:cs typeface="Arial"/>
            </a:endParaRPr>
          </a:p>
        </p:txBody>
      </p:sp>
      <p:cxnSp>
        <p:nvCxnSpPr>
          <p:cNvPr id="46" name="AutoShape 39"/>
          <p:cNvCxnSpPr>
            <a:cxnSpLocks noChangeShapeType="1"/>
            <a:stCxn id="20" idx="3"/>
            <a:endCxn id="39" idx="1"/>
          </p:cNvCxnSpPr>
          <p:nvPr/>
        </p:nvCxnSpPr>
        <p:spPr bwMode="auto">
          <a:xfrm>
            <a:off x="1016000" y="3629025"/>
            <a:ext cx="263525" cy="723583"/>
          </a:xfrm>
          <a:prstGeom prst="bentConnector3">
            <a:avLst>
              <a:gd name="adj1" fmla="val 50000"/>
            </a:avLst>
          </a:prstGeom>
          <a:noFill/>
          <a:ln w="12700">
            <a:solidFill>
              <a:schemeClr val="tx1"/>
            </a:solidFill>
            <a:miter lim="800000"/>
          </a:ln>
        </p:spPr>
      </p:cxnSp>
      <p:sp>
        <p:nvSpPr>
          <p:cNvPr id="47" name="Rectangle 4"/>
          <p:cNvSpPr>
            <a:spLocks noChangeArrowheads="1"/>
          </p:cNvSpPr>
          <p:nvPr/>
        </p:nvSpPr>
        <p:spPr bwMode="auto">
          <a:xfrm>
            <a:off x="115888" y="6021388"/>
            <a:ext cx="923925" cy="384175"/>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直接考核指标</a:t>
            </a:r>
            <a:endParaRPr lang="zh-CN" altLang="nl-NL" sz="1100">
              <a:solidFill>
                <a:schemeClr val="bg1"/>
              </a:solidFill>
              <a:latin typeface="楷体_GB2312" pitchFamily="49" charset="-122"/>
              <a:cs typeface="Arial"/>
            </a:endParaRPr>
          </a:p>
        </p:txBody>
      </p:sp>
      <p:sp>
        <p:nvSpPr>
          <p:cNvPr id="48" name="Rectangle 4"/>
          <p:cNvSpPr>
            <a:spLocks noChangeArrowheads="1"/>
          </p:cNvSpPr>
          <p:nvPr/>
        </p:nvSpPr>
        <p:spPr bwMode="auto">
          <a:xfrm>
            <a:off x="115888" y="5084763"/>
            <a:ext cx="923925" cy="384175"/>
          </a:xfrm>
          <a:prstGeom prst="rect">
            <a:avLst/>
          </a:prstGeom>
          <a:noFill/>
          <a:ln w="6350">
            <a:solidFill>
              <a:schemeClr val="bg2"/>
            </a:solid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未考核指标</a:t>
            </a:r>
            <a:endParaRPr lang="zh-CN" altLang="nl-NL" sz="1100">
              <a:solidFill>
                <a:srgbClr val="000000"/>
              </a:solidFill>
              <a:latin typeface="楷体_GB2312" pitchFamily="49" charset="-122"/>
              <a:cs typeface="Arial"/>
            </a:endParaRPr>
          </a:p>
        </p:txBody>
      </p:sp>
      <p:sp>
        <p:nvSpPr>
          <p:cNvPr id="49" name="Rectangle 4"/>
          <p:cNvSpPr>
            <a:spLocks noChangeArrowheads="1"/>
          </p:cNvSpPr>
          <p:nvPr/>
        </p:nvSpPr>
        <p:spPr bwMode="auto">
          <a:xfrm>
            <a:off x="115888" y="5565775"/>
            <a:ext cx="923925"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未直接考核指标</a:t>
            </a:r>
            <a:endParaRPr lang="zh-CN" altLang="nl-NL" sz="1100">
              <a:solidFill>
                <a:srgbClr val="000000"/>
              </a:solidFill>
              <a:latin typeface="楷体_GB2312" pitchFamily="49" charset="-122"/>
              <a:cs typeface="Arial"/>
            </a:endParaRPr>
          </a:p>
        </p:txBody>
      </p:sp>
      <p:sp>
        <p:nvSpPr>
          <p:cNvPr id="51" name="Rectangle 7"/>
          <p:cNvSpPr>
            <a:spLocks noChangeArrowheads="1"/>
          </p:cNvSpPr>
          <p:nvPr/>
        </p:nvSpPr>
        <p:spPr bwMode="auto">
          <a:xfrm>
            <a:off x="1279525" y="4863148"/>
            <a:ext cx="915988" cy="647700"/>
          </a:xfrm>
          <a:prstGeom prst="rect">
            <a:avLst/>
          </a:prstGeom>
          <a:solidFill>
            <a:schemeClr val="tx2">
              <a:lumMod val="40000"/>
              <a:lumOff val="60000"/>
            </a:schemeClr>
          </a:solidFill>
          <a:ln w="6350">
            <a:noFill/>
            <a:miter lim="800000"/>
            <a:headEnd type="none" w="sm" len="sm"/>
            <a:tailEnd type="none" w="med" len="lg"/>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b="1" smtClean="0">
                <a:solidFill>
                  <a:srgbClr val="FFFFFF"/>
                </a:solidFill>
                <a:cs typeface="Arial"/>
              </a:rPr>
              <a:t>非利息收入占比</a:t>
            </a:r>
            <a:endParaRPr lang="zh-CN" altLang="nl-NL" sz="1100" b="1">
              <a:solidFill>
                <a:srgbClr val="FFFFFF"/>
              </a:solidFill>
              <a:cs typeface="Arial"/>
            </a:endParaRPr>
          </a:p>
        </p:txBody>
      </p:sp>
      <p:cxnSp>
        <p:nvCxnSpPr>
          <p:cNvPr id="53" name="AutoShape 39"/>
          <p:cNvCxnSpPr>
            <a:cxnSpLocks noChangeShapeType="1"/>
            <a:stCxn id="20" idx="3"/>
            <a:endCxn id="51" idx="1"/>
          </p:cNvCxnSpPr>
          <p:nvPr/>
        </p:nvCxnSpPr>
        <p:spPr bwMode="auto">
          <a:xfrm>
            <a:off x="1016000" y="3629025"/>
            <a:ext cx="263525" cy="1557973"/>
          </a:xfrm>
          <a:prstGeom prst="bentConnector3">
            <a:avLst>
              <a:gd name="adj1" fmla="val 50000"/>
            </a:avLst>
          </a:prstGeom>
          <a:noFill/>
          <a:ln w="12700">
            <a:solidFill>
              <a:schemeClr val="tx1"/>
            </a:solidFill>
            <a:miter lim="800000"/>
          </a:ln>
        </p:spPr>
      </p:cxnSp>
      <p:sp>
        <p:nvSpPr>
          <p:cNvPr id="105" name="Rectangle 4"/>
          <p:cNvSpPr>
            <a:spLocks noChangeArrowheads="1"/>
          </p:cNvSpPr>
          <p:nvPr/>
        </p:nvSpPr>
        <p:spPr bwMode="auto">
          <a:xfrm>
            <a:off x="4943987" y="2965998"/>
            <a:ext cx="1240010" cy="206577"/>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机构日均存款</a:t>
            </a:r>
            <a:endParaRPr lang="zh-CN" altLang="nl-NL" sz="1100">
              <a:solidFill>
                <a:schemeClr val="bg1"/>
              </a:solidFill>
              <a:latin typeface="楷体_GB2312" pitchFamily="49" charset="-122"/>
              <a:cs typeface="Arial"/>
            </a:endParaRPr>
          </a:p>
        </p:txBody>
      </p:sp>
      <p:sp>
        <p:nvSpPr>
          <p:cNvPr id="144" name="Rectangle 4"/>
          <p:cNvSpPr>
            <a:spLocks noChangeArrowheads="1"/>
          </p:cNvSpPr>
          <p:nvPr/>
        </p:nvSpPr>
        <p:spPr bwMode="auto">
          <a:xfrm>
            <a:off x="4943987" y="3295084"/>
            <a:ext cx="1240010" cy="206577"/>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小企业日均存款</a:t>
            </a:r>
            <a:endParaRPr lang="zh-CN" altLang="nl-NL" sz="1100">
              <a:solidFill>
                <a:schemeClr val="bg1"/>
              </a:solidFill>
              <a:latin typeface="楷体_GB2312" pitchFamily="49" charset="-122"/>
              <a:cs typeface="Arial"/>
            </a:endParaRPr>
          </a:p>
        </p:txBody>
      </p:sp>
      <p:sp>
        <p:nvSpPr>
          <p:cNvPr id="145" name="Rectangle 4"/>
          <p:cNvSpPr>
            <a:spLocks noChangeArrowheads="1"/>
          </p:cNvSpPr>
          <p:nvPr/>
        </p:nvSpPr>
        <p:spPr bwMode="auto">
          <a:xfrm>
            <a:off x="4943987" y="3624171"/>
            <a:ext cx="1240010" cy="206577"/>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个人日均存款</a:t>
            </a:r>
            <a:endParaRPr lang="zh-CN" altLang="nl-NL" sz="1100">
              <a:solidFill>
                <a:schemeClr val="bg1"/>
              </a:solidFill>
              <a:latin typeface="楷体_GB2312" pitchFamily="49" charset="-122"/>
              <a:cs typeface="Arial"/>
            </a:endParaRPr>
          </a:p>
        </p:txBody>
      </p:sp>
      <p:cxnSp>
        <p:nvCxnSpPr>
          <p:cNvPr id="146" name="Curved Connector 48"/>
          <p:cNvCxnSpPr>
            <a:cxnSpLocks noChangeShapeType="1"/>
            <a:stCxn id="105" idx="1"/>
            <a:endCxn id="23" idx="3"/>
          </p:cNvCxnSpPr>
          <p:nvPr/>
        </p:nvCxnSpPr>
        <p:spPr bwMode="auto">
          <a:xfrm rot="10800000" flipV="1">
            <a:off x="2195513" y="3069286"/>
            <a:ext cx="2748474" cy="448931"/>
          </a:xfrm>
          <a:prstGeom prst="bentConnector3">
            <a:avLst>
              <a:gd name="adj1" fmla="val 50000"/>
            </a:avLst>
          </a:prstGeom>
          <a:noFill/>
          <a:ln w="9525" algn="ctr">
            <a:solidFill>
              <a:srgbClr val="000000"/>
            </a:solidFill>
            <a:miter lim="800000"/>
            <a:headEnd type="arrow" w="med" len="med"/>
            <a:tailEnd type="none" w="med" len="med"/>
          </a:ln>
        </p:spPr>
      </p:cxnSp>
      <p:cxnSp>
        <p:nvCxnSpPr>
          <p:cNvPr id="147" name="Curved Connector 48"/>
          <p:cNvCxnSpPr>
            <a:cxnSpLocks noChangeShapeType="1"/>
            <a:stCxn id="144" idx="1"/>
            <a:endCxn id="23" idx="3"/>
          </p:cNvCxnSpPr>
          <p:nvPr/>
        </p:nvCxnSpPr>
        <p:spPr bwMode="auto">
          <a:xfrm rot="10800000" flipV="1">
            <a:off x="2195513" y="3398372"/>
            <a:ext cx="2748474" cy="119845"/>
          </a:xfrm>
          <a:prstGeom prst="bentConnector3">
            <a:avLst>
              <a:gd name="adj1" fmla="val 50000"/>
            </a:avLst>
          </a:prstGeom>
          <a:noFill/>
          <a:ln w="9525" algn="ctr">
            <a:solidFill>
              <a:srgbClr val="000000"/>
            </a:solidFill>
            <a:miter lim="800000"/>
            <a:headEnd type="arrow" w="med" len="med"/>
            <a:tailEnd type="none" w="med" len="med"/>
          </a:ln>
        </p:spPr>
      </p:cxnSp>
      <p:cxnSp>
        <p:nvCxnSpPr>
          <p:cNvPr id="148" name="Curved Connector 48"/>
          <p:cNvCxnSpPr>
            <a:cxnSpLocks noChangeShapeType="1"/>
            <a:stCxn id="145" idx="1"/>
            <a:endCxn id="23" idx="3"/>
          </p:cNvCxnSpPr>
          <p:nvPr/>
        </p:nvCxnSpPr>
        <p:spPr bwMode="auto">
          <a:xfrm rot="10800000">
            <a:off x="2195513" y="3518218"/>
            <a:ext cx="2748474" cy="209242"/>
          </a:xfrm>
          <a:prstGeom prst="bentConnector3">
            <a:avLst>
              <a:gd name="adj1" fmla="val 50000"/>
            </a:avLst>
          </a:prstGeom>
          <a:noFill/>
          <a:ln w="9525" algn="ctr">
            <a:solidFill>
              <a:srgbClr val="000000"/>
            </a:solidFill>
            <a:miter lim="800000"/>
            <a:headEnd type="arrow" w="med" len="med"/>
            <a:tailEnd type="none" w="med" len="med"/>
          </a:ln>
        </p:spPr>
      </p:cxnSp>
      <p:sp>
        <p:nvSpPr>
          <p:cNvPr id="150" name="Rectangle 4"/>
          <p:cNvSpPr>
            <a:spLocks noChangeArrowheads="1"/>
          </p:cNvSpPr>
          <p:nvPr/>
        </p:nvSpPr>
        <p:spPr bwMode="auto">
          <a:xfrm>
            <a:off x="4943987" y="2636912"/>
            <a:ext cx="1240010" cy="206577"/>
          </a:xfrm>
          <a:prstGeom prst="rect">
            <a:avLst/>
          </a:prstGeom>
          <a:solidFill>
            <a:schemeClr val="bg2"/>
          </a:solidFill>
          <a:ln w="6350">
            <a:no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集团日均存款</a:t>
            </a:r>
            <a:endParaRPr lang="zh-CN" altLang="nl-NL" sz="1100">
              <a:solidFill>
                <a:schemeClr val="bg1"/>
              </a:solidFill>
              <a:latin typeface="楷体_GB2312" pitchFamily="49" charset="-122"/>
              <a:cs typeface="Arial"/>
            </a:endParaRPr>
          </a:p>
        </p:txBody>
      </p:sp>
      <p:cxnSp>
        <p:nvCxnSpPr>
          <p:cNvPr id="151" name="Curved Connector 48"/>
          <p:cNvCxnSpPr>
            <a:cxnSpLocks noChangeShapeType="1"/>
            <a:stCxn id="23" idx="3"/>
            <a:endCxn id="150" idx="1"/>
          </p:cNvCxnSpPr>
          <p:nvPr/>
        </p:nvCxnSpPr>
        <p:spPr bwMode="auto">
          <a:xfrm flipV="1">
            <a:off x="2195513" y="2740201"/>
            <a:ext cx="2748474" cy="778017"/>
          </a:xfrm>
          <a:prstGeom prst="bentConnector3">
            <a:avLst>
              <a:gd name="adj1" fmla="val 50000"/>
            </a:avLst>
          </a:prstGeom>
          <a:noFill/>
          <a:ln w="9525" algn="ctr">
            <a:solidFill>
              <a:srgbClr val="000000"/>
            </a:solidFill>
            <a:miter lim="800000"/>
            <a:tailEnd type="arrow" w="med" len="med"/>
          </a:ln>
        </p:spPr>
      </p:cxnSp>
      <p:sp>
        <p:nvSpPr>
          <p:cNvPr id="56" name="Rectangle 4"/>
          <p:cNvSpPr>
            <a:spLocks noChangeArrowheads="1"/>
          </p:cNvSpPr>
          <p:nvPr/>
        </p:nvSpPr>
        <p:spPr bwMode="auto">
          <a:xfrm>
            <a:off x="2771800" y="1244625"/>
            <a:ext cx="1256376"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投行事业部营运利润</a:t>
            </a:r>
            <a:endParaRPr lang="en-US" altLang="zh-CN" sz="1100">
              <a:solidFill>
                <a:schemeClr val="bg1"/>
              </a:solidFill>
              <a:latin typeface="楷体_GB2312" pitchFamily="49" charset="-122"/>
              <a:cs typeface="Arial"/>
            </a:endParaRPr>
          </a:p>
        </p:txBody>
      </p:sp>
      <p:sp>
        <p:nvSpPr>
          <p:cNvPr id="57" name="Rectangle 4"/>
          <p:cNvSpPr>
            <a:spLocks noChangeArrowheads="1"/>
          </p:cNvSpPr>
          <p:nvPr/>
        </p:nvSpPr>
        <p:spPr bwMode="auto">
          <a:xfrm>
            <a:off x="2771800" y="2276872"/>
            <a:ext cx="1256376" cy="384175"/>
          </a:xfrm>
          <a:prstGeom prst="rect">
            <a:avLst/>
          </a:prstGeom>
          <a:noFill/>
          <a:ln w="6350">
            <a:solidFill>
              <a:schemeClr val="bg2"/>
            </a:solidFill>
            <a:miter lim="800000"/>
          </a:ln>
        </p:spPr>
        <p:txBody>
          <a:bodyPr wrap="non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其他</a:t>
            </a:r>
            <a:endParaRPr lang="en-US" altLang="zh-CN" sz="1100">
              <a:solidFill>
                <a:srgbClr val="000000"/>
              </a:solidFill>
              <a:latin typeface="楷体_GB2312" pitchFamily="49" charset="-122"/>
              <a:cs typeface="Arial"/>
            </a:endParaRPr>
          </a:p>
        </p:txBody>
      </p:sp>
      <p:cxnSp>
        <p:nvCxnSpPr>
          <p:cNvPr id="58" name="Curved Connector 48"/>
          <p:cNvCxnSpPr>
            <a:cxnSpLocks noChangeShapeType="1"/>
            <a:stCxn id="22" idx="3"/>
            <a:endCxn id="56" idx="1"/>
          </p:cNvCxnSpPr>
          <p:nvPr/>
        </p:nvCxnSpPr>
        <p:spPr bwMode="auto">
          <a:xfrm flipV="1">
            <a:off x="2195513" y="1436713"/>
            <a:ext cx="576287" cy="1247115"/>
          </a:xfrm>
          <a:prstGeom prst="bentConnector3">
            <a:avLst>
              <a:gd name="adj1" fmla="val 50000"/>
            </a:avLst>
          </a:prstGeom>
          <a:noFill/>
          <a:ln w="9525" algn="ctr">
            <a:solidFill>
              <a:srgbClr val="000000"/>
            </a:solidFill>
            <a:miter lim="800000"/>
            <a:tailEnd type="arrow" w="med" len="med"/>
          </a:ln>
        </p:spPr>
      </p:cxnSp>
      <p:cxnSp>
        <p:nvCxnSpPr>
          <p:cNvPr id="59" name="Curved Connector 48"/>
          <p:cNvCxnSpPr>
            <a:cxnSpLocks noChangeShapeType="1"/>
            <a:stCxn id="22" idx="3"/>
            <a:endCxn id="63" idx="1"/>
          </p:cNvCxnSpPr>
          <p:nvPr/>
        </p:nvCxnSpPr>
        <p:spPr bwMode="auto">
          <a:xfrm flipV="1">
            <a:off x="2195513" y="1964904"/>
            <a:ext cx="576287" cy="718924"/>
          </a:xfrm>
          <a:prstGeom prst="bentConnector3">
            <a:avLst>
              <a:gd name="adj1" fmla="val 50000"/>
            </a:avLst>
          </a:prstGeom>
          <a:noFill/>
          <a:ln w="9525" algn="ctr">
            <a:solidFill>
              <a:srgbClr val="000000"/>
            </a:solidFill>
            <a:miter lim="800000"/>
            <a:tailEnd type="arrow" w="med" len="med"/>
          </a:ln>
        </p:spPr>
      </p:cxnSp>
      <p:cxnSp>
        <p:nvCxnSpPr>
          <p:cNvPr id="60" name="Curved Connector 48"/>
          <p:cNvCxnSpPr>
            <a:cxnSpLocks noChangeShapeType="1"/>
            <a:stCxn id="22" idx="3"/>
            <a:endCxn id="57" idx="1"/>
          </p:cNvCxnSpPr>
          <p:nvPr/>
        </p:nvCxnSpPr>
        <p:spPr bwMode="auto">
          <a:xfrm flipV="1">
            <a:off x="2195513" y="2468960"/>
            <a:ext cx="576287" cy="214868"/>
          </a:xfrm>
          <a:prstGeom prst="bentConnector3">
            <a:avLst>
              <a:gd name="adj1" fmla="val 50000"/>
            </a:avLst>
          </a:prstGeom>
          <a:noFill/>
          <a:ln w="9525" algn="ctr">
            <a:solidFill>
              <a:srgbClr val="000000"/>
            </a:solidFill>
            <a:miter lim="800000"/>
            <a:tailEnd type="arrow" w="med" len="med"/>
          </a:ln>
        </p:spPr>
      </p:cxnSp>
      <p:sp>
        <p:nvSpPr>
          <p:cNvPr id="63" name="Rectangle 4"/>
          <p:cNvSpPr>
            <a:spLocks noChangeArrowheads="1"/>
          </p:cNvSpPr>
          <p:nvPr/>
        </p:nvSpPr>
        <p:spPr bwMode="auto">
          <a:xfrm>
            <a:off x="2771800" y="1772816"/>
            <a:ext cx="1256376"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金融市场事业部营运利润</a:t>
            </a:r>
            <a:endParaRPr lang="en-US" altLang="zh-CN" sz="1100">
              <a:solidFill>
                <a:schemeClr val="bg1"/>
              </a:solidFill>
              <a:latin typeface="楷体_GB2312" pitchFamily="49" charset="-122"/>
              <a:cs typeface="Arial"/>
            </a:endParaRPr>
          </a:p>
        </p:txBody>
      </p:sp>
      <p:sp>
        <p:nvSpPr>
          <p:cNvPr id="77" name="Rectangle 4"/>
          <p:cNvSpPr>
            <a:spLocks noChangeArrowheads="1"/>
          </p:cNvSpPr>
          <p:nvPr/>
        </p:nvSpPr>
        <p:spPr bwMode="auto">
          <a:xfrm>
            <a:off x="5004048" y="4725144"/>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营业收入</a:t>
            </a:r>
            <a:endParaRPr lang="zh-CN" altLang="nl-NL" sz="1100">
              <a:solidFill>
                <a:srgbClr val="000000"/>
              </a:solidFill>
              <a:latin typeface="楷体_GB2312" pitchFamily="49" charset="-122"/>
              <a:cs typeface="Arial"/>
            </a:endParaRPr>
          </a:p>
        </p:txBody>
      </p:sp>
      <p:sp>
        <p:nvSpPr>
          <p:cNvPr id="78" name="Rectangle 4"/>
          <p:cNvSpPr>
            <a:spLocks noChangeArrowheads="1"/>
          </p:cNvSpPr>
          <p:nvPr/>
        </p:nvSpPr>
        <p:spPr bwMode="auto">
          <a:xfrm>
            <a:off x="5004048" y="4005064"/>
            <a:ext cx="108012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rgbClr val="000000"/>
                </a:solidFill>
                <a:latin typeface="楷体_GB2312" pitchFamily="49" charset="-122"/>
                <a:cs typeface="Arial"/>
              </a:rPr>
              <a:t>总成本</a:t>
            </a:r>
            <a:endParaRPr lang="zh-CN" altLang="nl-NL" sz="1100">
              <a:solidFill>
                <a:srgbClr val="000000"/>
              </a:solidFill>
              <a:latin typeface="楷体_GB2312" pitchFamily="49" charset="-122"/>
              <a:cs typeface="Arial"/>
            </a:endParaRPr>
          </a:p>
        </p:txBody>
      </p:sp>
      <p:sp>
        <p:nvSpPr>
          <p:cNvPr id="79" name="Division 78"/>
          <p:cNvSpPr/>
          <p:nvPr/>
        </p:nvSpPr>
        <p:spPr>
          <a:xfrm>
            <a:off x="5400108" y="4413191"/>
            <a:ext cx="288000" cy="288000"/>
          </a:xfrm>
          <a:prstGeom prst="mathDivide">
            <a:avLst/>
          </a:prstGeom>
          <a:solidFill>
            <a:schemeClr val="bg1">
              <a:lumMod val="85000"/>
            </a:schemeClr>
          </a:solidFill>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1200">
              <a:solidFill>
                <a:schemeClr val="tx1"/>
              </a:solidFill>
            </a:endParaRPr>
          </a:p>
        </p:txBody>
      </p:sp>
      <p:cxnSp>
        <p:nvCxnSpPr>
          <p:cNvPr id="80" name="Curved Connector 48"/>
          <p:cNvCxnSpPr>
            <a:cxnSpLocks noChangeShapeType="1"/>
            <a:stCxn id="39" idx="3"/>
            <a:endCxn id="78" idx="1"/>
          </p:cNvCxnSpPr>
          <p:nvPr/>
        </p:nvCxnSpPr>
        <p:spPr bwMode="auto">
          <a:xfrm flipV="1">
            <a:off x="2195513" y="4197152"/>
            <a:ext cx="2808535" cy="155456"/>
          </a:xfrm>
          <a:prstGeom prst="bentConnector3">
            <a:avLst>
              <a:gd name="adj1" fmla="val 50000"/>
            </a:avLst>
          </a:prstGeom>
          <a:noFill/>
          <a:ln w="9525" algn="ctr">
            <a:solidFill>
              <a:srgbClr val="000000"/>
            </a:solidFill>
            <a:miter lim="800000"/>
            <a:tailEnd type="arrow" w="med" len="med"/>
          </a:ln>
        </p:spPr>
      </p:cxnSp>
      <p:cxnSp>
        <p:nvCxnSpPr>
          <p:cNvPr id="81" name="Curved Connector 48"/>
          <p:cNvCxnSpPr>
            <a:cxnSpLocks noChangeShapeType="1"/>
            <a:stCxn id="39" idx="3"/>
            <a:endCxn id="77" idx="1"/>
          </p:cNvCxnSpPr>
          <p:nvPr/>
        </p:nvCxnSpPr>
        <p:spPr bwMode="auto">
          <a:xfrm>
            <a:off x="2195513" y="4352608"/>
            <a:ext cx="2808535" cy="564624"/>
          </a:xfrm>
          <a:prstGeom prst="bentConnector3">
            <a:avLst>
              <a:gd name="adj1" fmla="val 50000"/>
            </a:avLst>
          </a:prstGeom>
          <a:noFill/>
          <a:ln w="9525" algn="ctr">
            <a:solidFill>
              <a:srgbClr val="000000"/>
            </a:solidFill>
            <a:miter lim="800000"/>
            <a:tailEnd type="arrow" w="med" len="med"/>
          </a:ln>
        </p:spPr>
      </p:cxnSp>
      <p:cxnSp>
        <p:nvCxnSpPr>
          <p:cNvPr id="89" name="Curved Connector 48"/>
          <p:cNvCxnSpPr>
            <a:cxnSpLocks noChangeShapeType="1"/>
            <a:stCxn id="78" idx="3"/>
            <a:endCxn id="100" idx="1"/>
          </p:cNvCxnSpPr>
          <p:nvPr/>
        </p:nvCxnSpPr>
        <p:spPr bwMode="auto">
          <a:xfrm flipV="1">
            <a:off x="6084168" y="3663126"/>
            <a:ext cx="1008112" cy="534026"/>
          </a:xfrm>
          <a:prstGeom prst="bentConnector3">
            <a:avLst>
              <a:gd name="adj1" fmla="val 50000"/>
            </a:avLst>
          </a:prstGeom>
          <a:noFill/>
          <a:ln w="9525" algn="ctr">
            <a:solidFill>
              <a:srgbClr val="000000"/>
            </a:solidFill>
            <a:miter lim="800000"/>
            <a:tailEnd type="arrow" w="med" len="med"/>
          </a:ln>
        </p:spPr>
      </p:cxnSp>
      <p:cxnSp>
        <p:nvCxnSpPr>
          <p:cNvPr id="90" name="Curved Connector 48"/>
          <p:cNvCxnSpPr>
            <a:cxnSpLocks noChangeShapeType="1"/>
            <a:stCxn id="78" idx="3"/>
            <a:endCxn id="101" idx="1"/>
          </p:cNvCxnSpPr>
          <p:nvPr/>
        </p:nvCxnSpPr>
        <p:spPr bwMode="auto">
          <a:xfrm>
            <a:off x="6084168" y="4197152"/>
            <a:ext cx="1008112" cy="12068"/>
          </a:xfrm>
          <a:prstGeom prst="bentConnector3">
            <a:avLst>
              <a:gd name="adj1" fmla="val 50000"/>
            </a:avLst>
          </a:prstGeom>
          <a:noFill/>
          <a:ln w="9525" algn="ctr">
            <a:solidFill>
              <a:srgbClr val="000000"/>
            </a:solidFill>
            <a:miter lim="800000"/>
            <a:tailEnd type="arrow" w="med" len="med"/>
          </a:ln>
        </p:spPr>
      </p:cxnSp>
      <p:cxnSp>
        <p:nvCxnSpPr>
          <p:cNvPr id="91" name="Curved Connector 48"/>
          <p:cNvCxnSpPr>
            <a:cxnSpLocks noChangeShapeType="1"/>
            <a:stCxn id="78" idx="3"/>
            <a:endCxn id="98" idx="1"/>
          </p:cNvCxnSpPr>
          <p:nvPr/>
        </p:nvCxnSpPr>
        <p:spPr bwMode="auto">
          <a:xfrm flipV="1">
            <a:off x="6084168" y="3117032"/>
            <a:ext cx="1008112" cy="1080120"/>
          </a:xfrm>
          <a:prstGeom prst="bentConnector3">
            <a:avLst>
              <a:gd name="adj1" fmla="val 50000"/>
            </a:avLst>
          </a:prstGeom>
          <a:noFill/>
          <a:ln w="9525" algn="ctr">
            <a:solidFill>
              <a:srgbClr val="000000"/>
            </a:solidFill>
            <a:miter lim="800000"/>
            <a:tailEnd type="arrow" w="med" len="med"/>
          </a:ln>
        </p:spPr>
      </p:cxnSp>
      <p:sp>
        <p:nvSpPr>
          <p:cNvPr id="93" name="Rectangle 4"/>
          <p:cNvSpPr>
            <a:spLocks noChangeArrowheads="1"/>
          </p:cNvSpPr>
          <p:nvPr/>
        </p:nvSpPr>
        <p:spPr bwMode="auto">
          <a:xfrm>
            <a:off x="7092280" y="5109321"/>
            <a:ext cx="1260000" cy="384175"/>
          </a:xfrm>
          <a:prstGeom prst="rect">
            <a:avLst/>
          </a:prstGeom>
          <a:noFill/>
          <a:ln w="6350">
            <a:solidFill>
              <a:schemeClr val="tx2"/>
            </a:solidFill>
            <a:miter lim="800000"/>
          </a:ln>
        </p:spPr>
        <p:txBody>
          <a:bodyPr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rgbClr val="000000"/>
                </a:solidFill>
                <a:latin typeface="楷体_GB2312" pitchFamily="49" charset="-122"/>
                <a:cs typeface="Arial"/>
              </a:rPr>
              <a:t>非利息收入</a:t>
            </a:r>
            <a:endParaRPr lang="zh-CN" altLang="nl-NL" sz="1100">
              <a:solidFill>
                <a:srgbClr val="000000"/>
              </a:solidFill>
              <a:latin typeface="楷体_GB2312" pitchFamily="49" charset="-122"/>
              <a:cs typeface="Arial"/>
            </a:endParaRPr>
          </a:p>
        </p:txBody>
      </p:sp>
      <p:cxnSp>
        <p:nvCxnSpPr>
          <p:cNvPr id="94" name="Curved Connector 48"/>
          <p:cNvCxnSpPr>
            <a:cxnSpLocks noChangeShapeType="1"/>
            <a:stCxn id="77" idx="3"/>
            <a:endCxn id="103" idx="1"/>
          </p:cNvCxnSpPr>
          <p:nvPr/>
        </p:nvCxnSpPr>
        <p:spPr bwMode="auto">
          <a:xfrm flipV="1">
            <a:off x="6084168" y="4755314"/>
            <a:ext cx="1008112" cy="161918"/>
          </a:xfrm>
          <a:prstGeom prst="bentConnector3">
            <a:avLst>
              <a:gd name="adj1" fmla="val 50000"/>
            </a:avLst>
          </a:prstGeom>
          <a:noFill/>
          <a:ln w="9525" algn="ctr">
            <a:solidFill>
              <a:srgbClr val="000000"/>
            </a:solidFill>
            <a:miter lim="800000"/>
            <a:tailEnd type="arrow" w="med" len="med"/>
          </a:ln>
        </p:spPr>
      </p:cxnSp>
      <p:cxnSp>
        <p:nvCxnSpPr>
          <p:cNvPr id="95" name="Curved Connector 48"/>
          <p:cNvCxnSpPr>
            <a:cxnSpLocks noChangeShapeType="1"/>
            <a:stCxn id="77" idx="3"/>
            <a:endCxn id="93" idx="1"/>
          </p:cNvCxnSpPr>
          <p:nvPr/>
        </p:nvCxnSpPr>
        <p:spPr bwMode="auto">
          <a:xfrm>
            <a:off x="6084168" y="4917232"/>
            <a:ext cx="1008112" cy="384177"/>
          </a:xfrm>
          <a:prstGeom prst="bentConnector3">
            <a:avLst>
              <a:gd name="adj1" fmla="val 50000"/>
            </a:avLst>
          </a:prstGeom>
          <a:noFill/>
          <a:ln w="9525" algn="ctr">
            <a:solidFill>
              <a:srgbClr val="000000"/>
            </a:solidFill>
            <a:miter lim="800000"/>
            <a:tailEnd type="arrow" w="med" len="med"/>
          </a:ln>
        </p:spPr>
      </p:cxnSp>
      <p:sp>
        <p:nvSpPr>
          <p:cNvPr id="98" name="Rectangle 4"/>
          <p:cNvSpPr>
            <a:spLocks noChangeArrowheads="1"/>
          </p:cNvSpPr>
          <p:nvPr/>
        </p:nvSpPr>
        <p:spPr bwMode="auto">
          <a:xfrm>
            <a:off x="7092280" y="2924944"/>
            <a:ext cx="1260000"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各业务条线成本</a:t>
            </a:r>
            <a:endParaRPr lang="en-US" altLang="zh-CN" sz="1100">
              <a:solidFill>
                <a:schemeClr val="bg1"/>
              </a:solidFill>
              <a:latin typeface="楷体_GB2312" pitchFamily="49" charset="-122"/>
              <a:cs typeface="Arial"/>
            </a:endParaRPr>
          </a:p>
        </p:txBody>
      </p:sp>
      <p:sp>
        <p:nvSpPr>
          <p:cNvPr id="100" name="Rectangle 4"/>
          <p:cNvSpPr>
            <a:spLocks noChangeArrowheads="1"/>
          </p:cNvSpPr>
          <p:nvPr/>
        </p:nvSpPr>
        <p:spPr bwMode="auto">
          <a:xfrm>
            <a:off x="7092280" y="3471038"/>
            <a:ext cx="1260000"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a:solidFill>
                  <a:schemeClr val="bg1"/>
                </a:solidFill>
                <a:latin typeface="楷体_GB2312" pitchFamily="49" charset="-122"/>
                <a:cs typeface="Arial"/>
              </a:rPr>
              <a:t>中</a:t>
            </a:r>
            <a:r>
              <a:rPr lang="zh-CN" altLang="en-US" sz="1100" smtClean="0">
                <a:solidFill>
                  <a:schemeClr val="bg1"/>
                </a:solidFill>
                <a:latin typeface="楷体_GB2312" pitchFamily="49" charset="-122"/>
                <a:cs typeface="Arial"/>
              </a:rPr>
              <a:t>台各部门成本</a:t>
            </a:r>
            <a:endParaRPr lang="en-US" altLang="zh-CN" sz="1100">
              <a:solidFill>
                <a:schemeClr val="bg1"/>
              </a:solidFill>
              <a:latin typeface="楷体_GB2312" pitchFamily="49" charset="-122"/>
              <a:cs typeface="Arial"/>
            </a:endParaRPr>
          </a:p>
        </p:txBody>
      </p:sp>
      <p:sp>
        <p:nvSpPr>
          <p:cNvPr id="101" name="Rectangle 4"/>
          <p:cNvSpPr>
            <a:spLocks noChangeArrowheads="1"/>
          </p:cNvSpPr>
          <p:nvPr/>
        </p:nvSpPr>
        <p:spPr bwMode="auto">
          <a:xfrm>
            <a:off x="7092280" y="4017132"/>
            <a:ext cx="1260000"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后台各部门成本</a:t>
            </a:r>
            <a:endParaRPr lang="en-US" altLang="zh-CN" sz="1100">
              <a:solidFill>
                <a:schemeClr val="bg1"/>
              </a:solidFill>
              <a:latin typeface="楷体_GB2312" pitchFamily="49" charset="-122"/>
              <a:cs typeface="Arial"/>
            </a:endParaRPr>
          </a:p>
        </p:txBody>
      </p:sp>
      <p:sp>
        <p:nvSpPr>
          <p:cNvPr id="103" name="Rectangle 4"/>
          <p:cNvSpPr>
            <a:spLocks noChangeArrowheads="1"/>
          </p:cNvSpPr>
          <p:nvPr/>
        </p:nvSpPr>
        <p:spPr bwMode="auto">
          <a:xfrm>
            <a:off x="7092280" y="4563226"/>
            <a:ext cx="1260000" cy="384175"/>
          </a:xfrm>
          <a:prstGeom prst="rect">
            <a:avLst/>
          </a:prstGeom>
          <a:solidFill>
            <a:schemeClr val="bg2"/>
          </a:solidFill>
          <a:ln w="6350">
            <a:noFill/>
            <a:miter lim="800000"/>
          </a:ln>
        </p:spPr>
        <p:txBody>
          <a:bodyPr wrap="square" tIns="91440" bIns="9144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1100" smtClean="0">
                <a:solidFill>
                  <a:schemeClr val="bg1"/>
                </a:solidFill>
                <a:latin typeface="楷体_GB2312" pitchFamily="49" charset="-122"/>
                <a:cs typeface="Arial"/>
              </a:rPr>
              <a:t>各业务条线利息收入</a:t>
            </a:r>
            <a:endParaRPr lang="en-US" altLang="zh-CN" sz="1100">
              <a:solidFill>
                <a:schemeClr val="bg1"/>
              </a:solidFill>
              <a:latin typeface="楷体_GB2312" pitchFamily="49" charset="-122"/>
              <a:cs typeface="Arial"/>
            </a:endParaRPr>
          </a:p>
        </p:txBody>
      </p:sp>
      <p:sp>
        <p:nvSpPr>
          <p:cNvPr id="76" name="Rectangle 75"/>
          <p:cNvSpPr>
            <a:spLocks noChangeArrowheads="1"/>
          </p:cNvSpPr>
          <p:nvPr/>
        </p:nvSpPr>
        <p:spPr bwMode="auto">
          <a:xfrm>
            <a:off x="6732240" y="1052736"/>
            <a:ext cx="1908000" cy="5255071"/>
          </a:xfrm>
          <a:prstGeom prst="rect">
            <a:avLst/>
          </a:prstGeom>
          <a:noFill/>
          <a:ln w="25400" algn="ctr">
            <a:solidFill>
              <a:schemeClr val="accent1"/>
            </a:solidFill>
            <a:prstDash val="dash"/>
            <a:miter lim="800000"/>
          </a:ln>
        </p:spPr>
        <p:txBody>
          <a:bodyPr lIns="45720" rIns="4572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lvl="0" indent="-63500" fontAlgn="base">
              <a:spcBef>
                <a:spcPct val="0"/>
              </a:spcBef>
              <a:spcAft>
                <a:spcPct val="0"/>
              </a:spcAft>
              <a:buFontTx/>
              <a:buChar char="•"/>
            </a:pPr>
            <a:r>
              <a:rPr lang="zh-CN" altLang="en-US" sz="1000" smtClean="0">
                <a:solidFill>
                  <a:srgbClr val="000000"/>
                </a:solidFill>
                <a:cs typeface="Arial"/>
              </a:rPr>
              <a:t>在成本控制的指标设置上，原则可考核实际成本与预算的偏差程度</a:t>
            </a:r>
            <a:endParaRPr lang="en-US" altLang="zh-CN" sz="1000">
              <a:solidFill>
                <a:srgbClr val="000000"/>
              </a:solidFill>
              <a:cs typeface="Arial"/>
            </a:endParaRPr>
          </a:p>
        </p:txBody>
      </p:sp>
      <p:sp>
        <p:nvSpPr>
          <p:cNvPr id="104" name="Rectangle 103"/>
          <p:cNvSpPr>
            <a:spLocks noChangeArrowheads="1"/>
          </p:cNvSpPr>
          <p:nvPr/>
        </p:nvSpPr>
        <p:spPr bwMode="auto">
          <a:xfrm>
            <a:off x="4572000" y="1052736"/>
            <a:ext cx="1908000" cy="5255071"/>
          </a:xfrm>
          <a:prstGeom prst="rect">
            <a:avLst/>
          </a:prstGeom>
          <a:noFill/>
          <a:ln w="25400" algn="ctr">
            <a:solidFill>
              <a:schemeClr val="accent1"/>
            </a:solidFill>
            <a:prstDash val="dash"/>
            <a:miter lim="800000"/>
          </a:ln>
        </p:spPr>
        <p:txBody>
          <a:bodyPr lIns="45720" rIns="4572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lvl="0" indent="-63500" fontAlgn="base">
              <a:spcBef>
                <a:spcPct val="0"/>
              </a:spcBef>
              <a:spcAft>
                <a:spcPct val="0"/>
              </a:spcAft>
              <a:buFontTx/>
              <a:buChar char="•"/>
            </a:pPr>
            <a:r>
              <a:rPr lang="zh-CN" altLang="en-US" sz="1000" smtClean="0">
                <a:solidFill>
                  <a:srgbClr val="000000"/>
                </a:solidFill>
                <a:cs typeface="Arial"/>
              </a:rPr>
              <a:t>监管规定不可考核时点性规模指标，而对于高管的考核，以日均和季均存款规模进行考核</a:t>
            </a:r>
            <a:endParaRPr lang="en-US" altLang="zh-CN" sz="1000" smtClean="0">
              <a:solidFill>
                <a:srgbClr val="000000"/>
              </a:solidFill>
              <a:cs typeface="Arial"/>
            </a:endParaRPr>
          </a:p>
        </p:txBody>
      </p:sp>
      <p:sp>
        <p:nvSpPr>
          <p:cNvPr id="106" name="Rectangle 105"/>
          <p:cNvSpPr>
            <a:spLocks noChangeArrowheads="1"/>
          </p:cNvSpPr>
          <p:nvPr/>
        </p:nvSpPr>
        <p:spPr bwMode="auto">
          <a:xfrm>
            <a:off x="2411760" y="1052736"/>
            <a:ext cx="1908000" cy="5255071"/>
          </a:xfrm>
          <a:prstGeom prst="rect">
            <a:avLst/>
          </a:prstGeom>
          <a:noFill/>
          <a:ln w="25400" algn="ctr">
            <a:solidFill>
              <a:schemeClr val="accent1"/>
            </a:solidFill>
            <a:prstDash val="dash"/>
            <a:miter lim="800000"/>
          </a:ln>
        </p:spPr>
        <p:txBody>
          <a:bodyPr lIns="45720" rIns="4572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lvl="0" indent="-63500" fontAlgn="base">
              <a:spcBef>
                <a:spcPct val="0"/>
              </a:spcBef>
              <a:spcAft>
                <a:spcPct val="0"/>
              </a:spcAft>
              <a:buFontTx/>
              <a:buChar char="•"/>
            </a:pPr>
            <a:r>
              <a:rPr lang="zh-CN" altLang="en-US" sz="1000" smtClean="0">
                <a:solidFill>
                  <a:srgbClr val="000000"/>
                </a:solidFill>
                <a:cs typeface="Arial"/>
              </a:rPr>
              <a:t>目前的考核机制中，针对于投行和金融市场部采用事业部制的考核，以该部门利润结果为主要考核方向，配套以一定风险指标作为控制</a:t>
            </a:r>
            <a:endParaRPr lang="en-US" altLang="zh-CN" sz="1000" smtClean="0">
              <a:solidFill>
                <a:srgbClr val="000000"/>
              </a:solidFill>
              <a:cs typeface="Arial"/>
            </a:endParaRPr>
          </a:p>
          <a:p>
            <a:pPr marL="63500" lvl="0" indent="-63500" fontAlgn="base">
              <a:spcBef>
                <a:spcPct val="0"/>
              </a:spcBef>
              <a:spcAft>
                <a:spcPct val="0"/>
              </a:spcAft>
              <a:buFontTx/>
              <a:buChar char="•"/>
            </a:pPr>
            <a:r>
              <a:rPr lang="zh-CN" altLang="en-US" sz="1000">
                <a:solidFill>
                  <a:srgbClr val="000000"/>
                </a:solidFill>
                <a:cs typeface="Arial"/>
              </a:rPr>
              <a:t>针对其他</a:t>
            </a:r>
            <a:r>
              <a:rPr lang="zh-CN" altLang="en-US" sz="1000" smtClean="0">
                <a:solidFill>
                  <a:srgbClr val="000000"/>
                </a:solidFill>
                <a:cs typeface="Arial"/>
              </a:rPr>
              <a:t>业务条线，后续有收入和成本的考核，因此在此不再考核利润指标</a:t>
            </a:r>
          </a:p>
        </p:txBody>
      </p:sp>
    </p:spTree>
    <p:extLst>
      <p:ext uri="{BB962C8B-B14F-4D97-AF65-F5344CB8AC3E}">
        <p14:creationId xmlns:p14="http://schemas.microsoft.com/office/powerpoint/2010/main" val="288345166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ChangeArrowheads="1"/>
          </p:cNvSpPr>
          <p:nvPr/>
        </p:nvSpPr>
        <p:spPr bwMode="auto">
          <a:xfrm>
            <a:off x="2065338" y="3178175"/>
            <a:ext cx="6013450" cy="474663"/>
          </a:xfrm>
          <a:prstGeom prst="rect">
            <a:avLst/>
          </a:prstGeom>
          <a:solidFill>
            <a:schemeClr val="accent2"/>
          </a:solidFill>
          <a:ln>
            <a:noFill/>
          </a:ln>
          <a:extLst>
            <a:ext uri="{91240B29-F687-4F45-9708-019B960494DF}">
              <a14:hiddenLine xmlns:a14="http://schemas.microsoft.com/office/drawing/2010/main" w="25400">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lang="zh-CN" altLang="zh-CN" sz="1600" b="1">
              <a:solidFill>
                <a:srgbClr val="000000"/>
              </a:solidFill>
            </a:endParaRPr>
          </a:p>
        </p:txBody>
      </p:sp>
      <p:sp>
        <p:nvSpPr>
          <p:cNvPr id="4099" name="Rectangle 2"/>
          <p:cNvSpPr>
            <a:spLocks noChangeArrowheads="1"/>
          </p:cNvSpPr>
          <p:nvPr/>
        </p:nvSpPr>
        <p:spPr bwMode="auto">
          <a:xfrm>
            <a:off x="1912938" y="2479675"/>
            <a:ext cx="6013450"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lang="zh-CN" altLang="zh-CN" sz="1600" b="1">
              <a:solidFill>
                <a:srgbClr val="000000"/>
              </a:solidFill>
            </a:endParaRPr>
          </a:p>
        </p:txBody>
      </p:sp>
      <p:sp>
        <p:nvSpPr>
          <p:cNvPr id="3076" name="Text Box 3"/>
          <p:cNvSpPr txBox="1">
            <a:spLocks noChangeArrowheads="1"/>
          </p:cNvSpPr>
          <p:nvPr/>
        </p:nvSpPr>
        <p:spPr bwMode="auto">
          <a:xfrm>
            <a:off x="2093913" y="1939925"/>
            <a:ext cx="5984875"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609600" indent="-609600"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6pPr>
            <a:lvl7pPr marL="29718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7pPr>
            <a:lvl8pPr marL="34290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8pPr>
            <a:lvl9pPr marL="3886200" indent="-228600" algn="l" defTabSz="914400" rtl="0" eaLnBrk="0" fontAlgn="base" latinLnBrk="0" hangingPunct="0">
              <a:lnSpc>
                <a:spcPct val="90000"/>
              </a:lnSpc>
              <a:spcBef>
                <a:spcPct val="0"/>
              </a:spcBef>
              <a:spcAft>
                <a:spcPct val="0"/>
              </a:spcAft>
              <a:defRPr sz="1800" kern="1200">
                <a:solidFill>
                  <a:schemeClr val="tx1"/>
                </a:solidFill>
                <a:latin typeface="Arial"/>
                <a:ea typeface="楷体_GB2312" pitchFamily="49" charset="-122"/>
                <a:cs typeface="+mn-cs"/>
              </a:defRPr>
            </a:lvl9pPr>
          </a:lstStyle>
          <a:p>
            <a:pPr marL="342900" indent="-342900" eaLnBrk="1" hangingPunct="1">
              <a:lnSpc>
                <a:spcPct val="110000"/>
              </a:lnSpc>
              <a:spcBef>
                <a:spcPct val="50000"/>
              </a:spcBef>
              <a:spcAft>
                <a:spcPct val="50000"/>
              </a:spcAft>
              <a:buFont typeface="Arial" pitchFamily="34" charset="0"/>
              <a:buChar char="•"/>
              <a:defRPr/>
            </a:pPr>
            <a:r>
              <a:rPr lang="zh-CN" altLang="en-US" sz="2000" smtClean="0"/>
              <a:t>案例分享 </a:t>
            </a:r>
            <a:r>
              <a:rPr lang="en-US" altLang="zh-CN" sz="2000" smtClean="0"/>
              <a:t>– </a:t>
            </a:r>
            <a:r>
              <a:rPr lang="zh-CN" altLang="en-US" sz="2000" smtClean="0"/>
              <a:t>广发银行</a:t>
            </a:r>
            <a:endParaRPr lang="en-US" altLang="zh-CN" sz="2000"/>
          </a:p>
          <a:p>
            <a:pPr marL="342900" indent="-342900" eaLnBrk="1" hangingPunct="1">
              <a:lnSpc>
                <a:spcPct val="110000"/>
              </a:lnSpc>
              <a:spcBef>
                <a:spcPct val="50000"/>
              </a:spcBef>
              <a:spcAft>
                <a:spcPct val="50000"/>
              </a:spcAft>
              <a:buFont typeface="Arial" pitchFamily="34" charset="0"/>
              <a:buChar char="•"/>
              <a:defRPr/>
            </a:pPr>
            <a:r>
              <a:rPr lang="zh-CN" altLang="en-US" sz="2000" smtClean="0"/>
              <a:t>案例分享 </a:t>
            </a:r>
            <a:r>
              <a:rPr lang="en-US" altLang="zh-CN" sz="2000" smtClean="0"/>
              <a:t>– </a:t>
            </a:r>
            <a:r>
              <a:rPr lang="zh-CN" altLang="en-US" sz="2000" smtClean="0"/>
              <a:t>富滇银行</a:t>
            </a:r>
            <a:endParaRPr lang="en-US" altLang="zh-CN" sz="2000" smtClean="0"/>
          </a:p>
          <a:p>
            <a:pPr marL="342900" indent="-342900" eaLnBrk="1" hangingPunct="1">
              <a:lnSpc>
                <a:spcPct val="110000"/>
              </a:lnSpc>
              <a:spcBef>
                <a:spcPct val="50000"/>
              </a:spcBef>
              <a:spcAft>
                <a:spcPct val="50000"/>
              </a:spcAft>
              <a:buFont typeface="Arial" pitchFamily="34" charset="0"/>
              <a:buChar char="•"/>
              <a:defRPr/>
            </a:pPr>
            <a:r>
              <a:rPr lang="zh-CN" altLang="en-US" sz="2000" b="1" smtClean="0">
                <a:solidFill>
                  <a:schemeClr val="bg1"/>
                </a:solidFill>
              </a:rPr>
              <a:t>银行</a:t>
            </a:r>
            <a:r>
              <a:rPr lang="zh-CN" altLang="en-US" sz="2000" b="1">
                <a:solidFill>
                  <a:schemeClr val="bg1"/>
                </a:solidFill>
              </a:rPr>
              <a:t>长期</a:t>
            </a:r>
            <a:r>
              <a:rPr lang="zh-CN" altLang="en-US" sz="2000" b="1" smtClean="0">
                <a:solidFill>
                  <a:schemeClr val="bg1"/>
                </a:solidFill>
              </a:rPr>
              <a:t>激励模式透析</a:t>
            </a:r>
            <a:endParaRPr lang="en-US" altLang="zh-CN" sz="2000" b="1" smtClean="0">
              <a:solidFill>
                <a:schemeClr val="bg1"/>
              </a:solidFill>
            </a:endParaRPr>
          </a:p>
          <a:p>
            <a:pPr marL="342900" indent="-342900" eaLnBrk="1" hangingPunct="1">
              <a:lnSpc>
                <a:spcPct val="110000"/>
              </a:lnSpc>
              <a:spcBef>
                <a:spcPct val="50000"/>
              </a:spcBef>
              <a:spcAft>
                <a:spcPct val="50000"/>
              </a:spcAft>
              <a:buFont typeface="Arial" pitchFamily="34" charset="0"/>
              <a:buChar char="•"/>
              <a:defRPr/>
            </a:pPr>
            <a:r>
              <a:rPr lang="zh-CN" altLang="en-US" sz="2000" smtClean="0"/>
              <a:t>附录 </a:t>
            </a:r>
            <a:r>
              <a:rPr lang="en-US" altLang="zh-CN" sz="2000" smtClean="0"/>
              <a:t>– </a:t>
            </a:r>
            <a:r>
              <a:rPr lang="zh-CN" altLang="en-US" sz="2000" smtClean="0"/>
              <a:t>相关政策法规</a:t>
            </a:r>
            <a:endParaRPr lang="en-US" altLang="zh-CN" sz="2000"/>
          </a:p>
        </p:txBody>
      </p:sp>
      <p:sp>
        <p:nvSpPr>
          <p:cNvPr id="4101" name="Line 4"/>
          <p:cNvSpPr>
            <a:spLocks noChangeShapeType="1"/>
          </p:cNvSpPr>
          <p:nvPr/>
        </p:nvSpPr>
        <p:spPr bwMode="auto">
          <a:xfrm>
            <a:off x="793750" y="1836738"/>
            <a:ext cx="7135813" cy="0"/>
          </a:xfrm>
          <a:prstGeom prst="line">
            <a:avLst/>
          </a:prstGeom>
          <a:noFill/>
          <a:ln w="22225">
            <a:solidFill>
              <a:schemeClr val="tx1"/>
            </a:solidFill>
            <a:round/>
            <a:headEnd type="none" w="sm" len="sm"/>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2" name="Line 5"/>
          <p:cNvSpPr>
            <a:spLocks noChangeShapeType="1"/>
          </p:cNvSpPr>
          <p:nvPr/>
        </p:nvSpPr>
        <p:spPr bwMode="auto">
          <a:xfrm flipH="1">
            <a:off x="1803400" y="1282700"/>
            <a:ext cx="0" cy="4406900"/>
          </a:xfrm>
          <a:prstGeom prst="line">
            <a:avLst/>
          </a:prstGeom>
          <a:noFill/>
          <a:ln w="28575">
            <a:solidFill>
              <a:schemeClr val="tx1"/>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03" name="Rectangle 6"/>
          <p:cNvSpPr>
            <a:spLocks noGrp="1" noChangeArrowheads="1"/>
          </p:cNvSpPr>
          <p:nvPr>
            <p:ph type="title"/>
          </p:nvPr>
        </p:nvSpPr>
        <p:spPr bwMode="auto"/>
        <p:txBody>
          <a:bodyPr lIns="91440" rIns="91440"/>
          <a:lstStyle/>
          <a:p>
            <a:pPr eaLnBrk="1" hangingPunct="1"/>
            <a:r>
              <a:rPr lang="zh-CN" altLang="en-US" smtClean="0"/>
              <a:t>目录</a:t>
            </a:r>
          </a:p>
        </p:txBody>
      </p:sp>
      <p:sp>
        <p:nvSpPr>
          <p:cNvPr id="10" name="Slide Number Placeholder 1"/>
          <p:cNvSpPr txBox="1"/>
          <p:nvPr/>
        </p:nvSpPr>
        <p:spPr>
          <a:xfrm>
            <a:off x="8460488" y="6381328"/>
            <a:ext cx="504000" cy="273600"/>
          </a:xfrm>
          <a:prstGeom prst="rect">
            <a:avLst/>
          </a:prstGeom>
        </p:spPr>
        <p:txBody>
          <a:bodyPr anchor="ctr" anchorCtr="0"/>
          <a:lstStyle>
            <a:defPPr>
              <a:defRPr lang="en-US"/>
            </a:defPPr>
            <a:lvl1pPr marL="0" algn="l" defTabSz="914400" rtl="0" eaLnBrk="1" latinLnBrk="0" hangingPunct="1">
              <a:lnSpc>
                <a:spcPct val="100000"/>
              </a:lnSpc>
              <a:defRPr sz="800" kern="1200">
                <a:solidFill>
                  <a:schemeClr val="tx1"/>
                </a:solidFill>
                <a:latin typeface="+mj-lt"/>
                <a:ea typeface="楷体_GB2312"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z="1000" smtClean="0">
                <a:solidFill>
                  <a:srgbClr val="000000"/>
                </a:solidFill>
              </a:rPr>
              <a:t>16</a:t>
            </a:fld>
            <a:endParaRPr lang="en-GB" sz="1000">
              <a:solidFill>
                <a:srgbClr val="000000"/>
              </a:solidFill>
            </a:endParaRPr>
          </a:p>
        </p:txBody>
      </p:sp>
    </p:spTree>
    <p:extLst>
      <p:ext uri="{BB962C8B-B14F-4D97-AF65-F5344CB8AC3E}">
        <p14:creationId xmlns:p14="http://schemas.microsoft.com/office/powerpoint/2010/main" val="1999312140"/>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89" name="标题 1"/>
          <p:cNvSpPr>
            <a:spLocks noGrp="1"/>
          </p:cNvSpPr>
          <p:nvPr>
            <p:ph type="title" idx="4294967295"/>
          </p:nvPr>
        </p:nvSpPr>
        <p:spPr>
          <a:xfrm>
            <a:off x="379413" y="428625"/>
            <a:ext cx="8370887" cy="765175"/>
          </a:xfrm>
        </p:spPr>
        <p:txBody>
          <a:bodyPr/>
          <a:lstStyle/>
          <a:p>
            <a:pPr eaLnBrk="1" hangingPunct="1"/>
            <a:r>
              <a:rPr lang="zh-CN" altLang="en-US" smtClean="0"/>
              <a:t>国内银行业中长期激励监管环境概览</a:t>
            </a:r>
            <a:endParaRPr lang="zh-CN" altLang="en-US" sz="1600" smtClean="0"/>
          </a:p>
        </p:txBody>
      </p:sp>
      <p:sp>
        <p:nvSpPr>
          <p:cNvPr id="37891" name="矩形 16"/>
          <p:cNvSpPr>
            <a:spLocks noChangeArrowheads="1"/>
          </p:cNvSpPr>
          <p:nvPr/>
        </p:nvSpPr>
        <p:spPr bwMode="auto">
          <a:xfrm>
            <a:off x="685800" y="2133600"/>
            <a:ext cx="3352800" cy="3810000"/>
          </a:xfrm>
          <a:prstGeom prst="rect">
            <a:avLst/>
          </a:prstGeom>
          <a:noFill/>
          <a:ln w="12700" algn="ctr">
            <a:solidFill>
              <a:schemeClr val="accent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6213" indent="-176213" algn="l">
              <a:lnSpc>
                <a:spcPct val="120000"/>
              </a:lnSpc>
              <a:spcBef>
                <a:spcPct val="40000"/>
              </a:spcBef>
              <a:buClr>
                <a:schemeClr val="accent2"/>
              </a:buClr>
              <a:buSzPct val="50000"/>
              <a:buFont typeface="Wingdings" pitchFamily="2" charset="2"/>
              <a:buChar char="l"/>
            </a:pPr>
            <a:r>
              <a:rPr lang="zh-CN" altLang="en-US" sz="1400">
                <a:solidFill>
                  <a:srgbClr val="000000"/>
                </a:solidFill>
                <a:ea typeface="楷体_GB2312" pitchFamily="49" charset="-122"/>
              </a:rPr>
              <a:t>多数城市信用社在发展过程中都曾向其员工集资；自</a:t>
            </a:r>
            <a:r>
              <a:rPr lang="en-US" altLang="zh-CN" sz="1400">
                <a:solidFill>
                  <a:srgbClr val="000000"/>
                </a:solidFill>
                <a:ea typeface="楷体_GB2312" pitchFamily="49" charset="-122"/>
              </a:rPr>
              <a:t>1995 </a:t>
            </a:r>
            <a:r>
              <a:rPr lang="zh-CN" altLang="en-US" sz="1400">
                <a:solidFill>
                  <a:srgbClr val="000000"/>
                </a:solidFill>
                <a:ea typeface="楷体_GB2312" pitchFamily="49" charset="-122"/>
              </a:rPr>
              <a:t>年起，一些城市信用社组建成了城市商业银行；人民银行于</a:t>
            </a:r>
            <a:r>
              <a:rPr lang="en-US" altLang="zh-CN" sz="1400">
                <a:solidFill>
                  <a:srgbClr val="000000"/>
                </a:solidFill>
                <a:ea typeface="楷体_GB2312" pitchFamily="49" charset="-122"/>
              </a:rPr>
              <a:t>2000 </a:t>
            </a:r>
            <a:r>
              <a:rPr lang="zh-CN" altLang="en-US" sz="1400">
                <a:solidFill>
                  <a:srgbClr val="000000"/>
                </a:solidFill>
                <a:ea typeface="楷体_GB2312" pitchFamily="49" charset="-122"/>
              </a:rPr>
              <a:t>年</a:t>
            </a:r>
            <a:r>
              <a:rPr lang="en-US" altLang="zh-CN" sz="1400">
                <a:solidFill>
                  <a:srgbClr val="000000"/>
                </a:solidFill>
                <a:ea typeface="楷体_GB2312" pitchFamily="49" charset="-122"/>
              </a:rPr>
              <a:t>12 </a:t>
            </a:r>
            <a:r>
              <a:rPr lang="zh-CN" altLang="en-US" sz="1400">
                <a:solidFill>
                  <a:srgbClr val="000000"/>
                </a:solidFill>
                <a:ea typeface="楷体_GB2312" pitchFamily="49" charset="-122"/>
              </a:rPr>
              <a:t>月下发相关文件，允许城商行在增资扩股和股权转让过程中吸纳内部员工成为股东，推动城商行实施员工持股计划</a:t>
            </a:r>
            <a:endParaRPr lang="en-US" altLang="zh-CN" sz="1400">
              <a:solidFill>
                <a:srgbClr val="000000"/>
              </a:solidFill>
              <a:ea typeface="楷体_GB2312" pitchFamily="49" charset="-122"/>
            </a:endParaRPr>
          </a:p>
          <a:p>
            <a:pPr marL="176213" indent="-176213" algn="l">
              <a:lnSpc>
                <a:spcPct val="120000"/>
              </a:lnSpc>
              <a:spcBef>
                <a:spcPct val="40000"/>
              </a:spcBef>
              <a:buClr>
                <a:schemeClr val="accent2"/>
              </a:buClr>
              <a:buSzPct val="50000"/>
              <a:buFont typeface="Wingdings" pitchFamily="2" charset="2"/>
              <a:buChar char="l"/>
            </a:pPr>
            <a:r>
              <a:rPr lang="en-US" altLang="zh-CN" sz="1400">
                <a:solidFill>
                  <a:srgbClr val="000000"/>
                </a:solidFill>
                <a:ea typeface="楷体_GB2312" pitchFamily="49" charset="-122"/>
              </a:rPr>
              <a:t>2005</a:t>
            </a:r>
            <a:r>
              <a:rPr lang="zh-CN" altLang="en-US" sz="1400">
                <a:solidFill>
                  <a:srgbClr val="000000"/>
                </a:solidFill>
                <a:ea typeface="楷体_GB2312" pitchFamily="49" charset="-122"/>
              </a:rPr>
              <a:t>年末，证监会出台了</a:t>
            </a:r>
            <a:r>
              <a:rPr lang="en-US" altLang="zh-CN" sz="1400">
                <a:solidFill>
                  <a:srgbClr val="000000"/>
                </a:solidFill>
                <a:ea typeface="楷体_GB2312" pitchFamily="49" charset="-122"/>
              </a:rPr>
              <a:t>《</a:t>
            </a:r>
            <a:r>
              <a:rPr lang="zh-CN" altLang="en-US" sz="1400">
                <a:solidFill>
                  <a:srgbClr val="000000"/>
                </a:solidFill>
                <a:ea typeface="楷体_GB2312" pitchFamily="49" charset="-122"/>
              </a:rPr>
              <a:t>上市公司股权激励管理办法（试行）</a:t>
            </a:r>
            <a:r>
              <a:rPr lang="en-US" altLang="zh-CN" sz="1400">
                <a:solidFill>
                  <a:srgbClr val="000000"/>
                </a:solidFill>
                <a:ea typeface="楷体_GB2312" pitchFamily="49" charset="-122"/>
              </a:rPr>
              <a:t>》</a:t>
            </a:r>
            <a:r>
              <a:rPr lang="zh-CN" altLang="en-US" sz="1400">
                <a:solidFill>
                  <a:srgbClr val="000000"/>
                </a:solidFill>
                <a:ea typeface="楷体_GB2312" pitchFamily="49" charset="-122"/>
              </a:rPr>
              <a:t>；2</a:t>
            </a:r>
            <a:r>
              <a:rPr lang="en-US" altLang="zh-CN" sz="1400">
                <a:solidFill>
                  <a:srgbClr val="000000"/>
                </a:solidFill>
                <a:ea typeface="楷体_GB2312" pitchFamily="49" charset="-122"/>
              </a:rPr>
              <a:t>006</a:t>
            </a:r>
            <a:r>
              <a:rPr lang="zh-CN" altLang="en-US" sz="1400">
                <a:solidFill>
                  <a:srgbClr val="000000"/>
                </a:solidFill>
                <a:ea typeface="楷体_GB2312" pitchFamily="49" charset="-122"/>
              </a:rPr>
              <a:t>年，国资委出台了</a:t>
            </a:r>
            <a:r>
              <a:rPr lang="en-US" altLang="zh-CN" sz="1400">
                <a:solidFill>
                  <a:srgbClr val="000000"/>
                </a:solidFill>
                <a:ea typeface="楷体_GB2312" pitchFamily="49" charset="-122"/>
              </a:rPr>
              <a:t>《</a:t>
            </a:r>
            <a:r>
              <a:rPr lang="zh-CN" altLang="zh-CN" sz="1400">
                <a:solidFill>
                  <a:srgbClr val="000000"/>
                </a:solidFill>
                <a:ea typeface="楷体_GB2312" pitchFamily="49" charset="-122"/>
              </a:rPr>
              <a:t>国有控股上市公司（境内）实施股权激励试行办法</a:t>
            </a:r>
            <a:r>
              <a:rPr lang="zh-CN" altLang="en-US" sz="1400">
                <a:solidFill>
                  <a:srgbClr val="000000"/>
                </a:solidFill>
                <a:ea typeface="楷体_GB2312" pitchFamily="49" charset="-122"/>
              </a:rPr>
              <a:t>》，推动了上市公司、包括金融企业的股权激励</a:t>
            </a:r>
          </a:p>
        </p:txBody>
      </p:sp>
      <p:sp>
        <p:nvSpPr>
          <p:cNvPr id="37892" name="矩形 17"/>
          <p:cNvSpPr>
            <a:spLocks noChangeArrowheads="1"/>
          </p:cNvSpPr>
          <p:nvPr/>
        </p:nvSpPr>
        <p:spPr bwMode="auto">
          <a:xfrm>
            <a:off x="685800" y="1316038"/>
            <a:ext cx="3352800" cy="817562"/>
          </a:xfrm>
          <a:prstGeom prst="rect">
            <a:avLst/>
          </a:prstGeom>
          <a:solidFill>
            <a:srgbClr val="EBAF50"/>
          </a:solidFill>
          <a:ln w="12700" algn="ctr">
            <a:solidFill>
              <a:schemeClr val="accent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600"/>
              </a:spcBef>
              <a:buClr>
                <a:srgbClr val="E65032"/>
              </a:buClr>
              <a:buSzPct val="60000"/>
              <a:buFont typeface="Wingdings" pitchFamily="2" charset="2"/>
              <a:buNone/>
            </a:pPr>
            <a:r>
              <a:rPr lang="en-US" altLang="zh-CN" sz="1400" b="1">
                <a:ea typeface="楷体_GB2312" pitchFamily="49" charset="-122"/>
              </a:rPr>
              <a:t>2008</a:t>
            </a:r>
            <a:r>
              <a:rPr lang="zh-CN" altLang="en-US" sz="1400" b="1">
                <a:ea typeface="楷体_GB2312" pitchFamily="49" charset="-122"/>
              </a:rPr>
              <a:t>年以前</a:t>
            </a:r>
            <a:endParaRPr lang="en-US" altLang="zh-CN" sz="1400" b="1">
              <a:ea typeface="楷体_GB2312" pitchFamily="49" charset="-122"/>
            </a:endParaRPr>
          </a:p>
          <a:p>
            <a:pPr algn="ctr">
              <a:spcBef>
                <a:spcPts val="600"/>
              </a:spcBef>
              <a:buClr>
                <a:srgbClr val="E65032"/>
              </a:buClr>
              <a:buSzPct val="60000"/>
              <a:buFont typeface="Wingdings" pitchFamily="2" charset="2"/>
              <a:buNone/>
            </a:pPr>
            <a:r>
              <a:rPr lang="zh-CN" altLang="en-US" sz="1400" b="1">
                <a:ea typeface="楷体_GB2312" pitchFamily="49" charset="-122"/>
              </a:rPr>
              <a:t>监管机构鼓励银行员工持股，并开始推行上市金融企业股权激励</a:t>
            </a:r>
            <a:endParaRPr lang="en-US" altLang="zh-CN" sz="1400" b="1">
              <a:ea typeface="楷体_GB2312" pitchFamily="49" charset="-122"/>
            </a:endParaRPr>
          </a:p>
        </p:txBody>
      </p:sp>
      <p:sp>
        <p:nvSpPr>
          <p:cNvPr id="37893" name="矩形 35"/>
          <p:cNvSpPr>
            <a:spLocks noChangeArrowheads="1"/>
          </p:cNvSpPr>
          <p:nvPr/>
        </p:nvSpPr>
        <p:spPr bwMode="auto">
          <a:xfrm>
            <a:off x="5130800" y="2133600"/>
            <a:ext cx="3263900" cy="3784600"/>
          </a:xfrm>
          <a:prstGeom prst="rect">
            <a:avLst/>
          </a:prstGeom>
          <a:noFill/>
          <a:ln w="12700" algn="ctr">
            <a:solidFill>
              <a:schemeClr val="accent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6213" indent="-176213">
              <a:lnSpc>
                <a:spcPct val="110000"/>
              </a:lnSpc>
              <a:spcBef>
                <a:spcPct val="40000"/>
              </a:spcBef>
              <a:buClr>
                <a:schemeClr val="accent2"/>
              </a:buClr>
              <a:buSzPct val="50000"/>
              <a:buFont typeface="Wingdings" pitchFamily="2" charset="2"/>
              <a:buChar char="l"/>
            </a:pPr>
            <a:r>
              <a:rPr lang="en-US" altLang="zh-CN" sz="1400" err="1">
                <a:solidFill>
                  <a:srgbClr val="000000"/>
                </a:solidFill>
              </a:rPr>
              <a:t>财政部《关于清理国有控股上市金融企业股权激励有关问题通知 》</a:t>
            </a:r>
            <a:r>
              <a:rPr lang="zh-CN" altLang="en-US" sz="1400">
                <a:solidFill>
                  <a:srgbClr val="000000"/>
                </a:solidFill>
              </a:rPr>
              <a:t>（</a:t>
            </a:r>
            <a:r>
              <a:rPr lang="en-US" altLang="zh-CN" sz="1400">
                <a:solidFill>
                  <a:srgbClr val="000000"/>
                </a:solidFill>
              </a:rPr>
              <a:t>2008年第65号文</a:t>
            </a:r>
            <a:r>
              <a:rPr lang="zh-CN" altLang="en-US" sz="1400">
                <a:solidFill>
                  <a:srgbClr val="000000"/>
                </a:solidFill>
              </a:rPr>
              <a:t>）</a:t>
            </a:r>
            <a:r>
              <a:rPr lang="en-US" altLang="zh-CN" sz="1400" err="1">
                <a:solidFill>
                  <a:srgbClr val="000000"/>
                </a:solidFill>
              </a:rPr>
              <a:t>明确指出，国有控股上市金融企业不得擅自搞股权激励，对于准备设立和已经在做股权激励的企业，都要暂停等新政策明确后再定</a:t>
            </a:r>
            <a:endParaRPr lang="en-US" altLang="zh-CN" sz="1400">
              <a:solidFill>
                <a:srgbClr val="000000"/>
              </a:solidFill>
            </a:endParaRPr>
          </a:p>
          <a:p>
            <a:pPr marL="176213" indent="-176213">
              <a:lnSpc>
                <a:spcPct val="110000"/>
              </a:lnSpc>
              <a:spcBef>
                <a:spcPct val="40000"/>
              </a:spcBef>
              <a:buClr>
                <a:schemeClr val="accent2"/>
              </a:buClr>
              <a:buSzPct val="50000"/>
              <a:buFont typeface="Wingdings" pitchFamily="2" charset="2"/>
              <a:buChar char="l"/>
            </a:pPr>
            <a:r>
              <a:rPr lang="en-US" altLang="zh-CN" sz="1400">
                <a:solidFill>
                  <a:srgbClr val="000000"/>
                </a:solidFill>
              </a:rPr>
              <a:t>2010</a:t>
            </a:r>
            <a:r>
              <a:rPr lang="zh-CN" altLang="en-US" sz="1400">
                <a:solidFill>
                  <a:srgbClr val="000000"/>
                </a:solidFill>
              </a:rPr>
              <a:t>年，财政部牵头，联合证监会、银监会和保监会共同研究并出台了</a:t>
            </a:r>
            <a:r>
              <a:rPr lang="en-US" altLang="zh-CN" sz="1400">
                <a:solidFill>
                  <a:srgbClr val="000000"/>
                </a:solidFill>
              </a:rPr>
              <a:t>《</a:t>
            </a:r>
            <a:r>
              <a:rPr lang="zh-CN" altLang="en-US" sz="1400">
                <a:solidFill>
                  <a:srgbClr val="000000"/>
                </a:solidFill>
              </a:rPr>
              <a:t>关于规范金融企业内部职工持股的通知</a:t>
            </a:r>
            <a:r>
              <a:rPr lang="en-US" altLang="zh-CN" sz="1400">
                <a:solidFill>
                  <a:srgbClr val="000000"/>
                </a:solidFill>
              </a:rPr>
              <a:t>》</a:t>
            </a:r>
            <a:r>
              <a:rPr lang="zh-CN" altLang="en-US" sz="1400">
                <a:solidFill>
                  <a:srgbClr val="000000"/>
                </a:solidFill>
              </a:rPr>
              <a:t>，通知中严格限定了内部职工持股的比例，规范了间接持股行为、员工购股资金来源、内部转让以及提出了企业上市前的员工持股股份回购要求</a:t>
            </a:r>
          </a:p>
        </p:txBody>
      </p:sp>
      <p:sp>
        <p:nvSpPr>
          <p:cNvPr id="37894" name="矩形 36"/>
          <p:cNvSpPr>
            <a:spLocks noChangeArrowheads="1"/>
          </p:cNvSpPr>
          <p:nvPr/>
        </p:nvSpPr>
        <p:spPr bwMode="auto">
          <a:xfrm>
            <a:off x="5130800" y="1316038"/>
            <a:ext cx="3263900" cy="817562"/>
          </a:xfrm>
          <a:prstGeom prst="rect">
            <a:avLst/>
          </a:prstGeom>
          <a:solidFill>
            <a:srgbClr val="EBAF50"/>
          </a:solidFill>
          <a:ln w="12700" algn="ctr">
            <a:solidFill>
              <a:schemeClr val="accent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spcBef>
                <a:spcPts val="600"/>
              </a:spcBef>
              <a:buClr>
                <a:srgbClr val="E65032"/>
              </a:buClr>
              <a:buSzPct val="60000"/>
              <a:buFont typeface="Wingdings" pitchFamily="2" charset="2"/>
              <a:buNone/>
            </a:pPr>
            <a:r>
              <a:rPr lang="en-US" altLang="zh-CN" sz="1400" b="1">
                <a:ea typeface="楷体_GB2312" pitchFamily="49" charset="-122"/>
              </a:rPr>
              <a:t>2008</a:t>
            </a:r>
            <a:r>
              <a:rPr lang="zh-CN" altLang="en-US" sz="1400" b="1">
                <a:ea typeface="楷体_GB2312" pitchFamily="49" charset="-122"/>
              </a:rPr>
              <a:t>年以后</a:t>
            </a:r>
            <a:endParaRPr lang="en-US" altLang="zh-CN" sz="1400" b="1">
              <a:ea typeface="楷体_GB2312" pitchFamily="49" charset="-122"/>
            </a:endParaRPr>
          </a:p>
          <a:p>
            <a:pPr algn="ctr">
              <a:lnSpc>
                <a:spcPct val="110000"/>
              </a:lnSpc>
              <a:spcBef>
                <a:spcPts val="600"/>
              </a:spcBef>
              <a:buClr>
                <a:srgbClr val="E65032"/>
              </a:buClr>
              <a:buSzPct val="60000"/>
              <a:buFont typeface="Wingdings" pitchFamily="2" charset="2"/>
              <a:buNone/>
            </a:pPr>
            <a:r>
              <a:rPr lang="zh-CN" altLang="en-US" sz="1400" b="1">
                <a:latin typeface="楷体_GB2312" pitchFamily="49" charset="-122"/>
                <a:ea typeface="楷体_GB2312" pitchFamily="49" charset="-122"/>
              </a:rPr>
              <a:t>监管机构逐步限制规范银行员工持股及上市金融企业股权激励</a:t>
            </a:r>
            <a:endParaRPr lang="zh-CN" altLang="en-US" sz="1400">
              <a:latin typeface="楷体_GB2312" pitchFamily="49" charset="-122"/>
              <a:ea typeface="楷体_GB2312" pitchFamily="49" charset="-122"/>
            </a:endParaRPr>
          </a:p>
        </p:txBody>
      </p:sp>
      <p:sp>
        <p:nvSpPr>
          <p:cNvPr id="286730" name="虚尾箭头 1"/>
          <p:cNvSpPr/>
          <p:nvPr/>
        </p:nvSpPr>
        <p:spPr bwMode="auto">
          <a:xfrm>
            <a:off x="4343400" y="3114675"/>
            <a:ext cx="457200" cy="835025"/>
          </a:xfrm>
          <a:custGeom>
            <a:gdLst>
              <a:gd name="T0" fmla="*/ 0 w 457200"/>
              <a:gd name="T1" fmla="*/ 91281 h 365125"/>
              <a:gd name="T2" fmla="*/ 11410 w 457200"/>
              <a:gd name="T3" fmla="*/ 91281 h 365125"/>
              <a:gd name="T4" fmla="*/ 11410 w 457200"/>
              <a:gd name="T5" fmla="*/ 273844 h 365125"/>
              <a:gd name="T6" fmla="*/ 0 w 457200"/>
              <a:gd name="T7" fmla="*/ 273844 h 365125"/>
              <a:gd name="T8" fmla="*/ 0 w 457200"/>
              <a:gd name="T9" fmla="*/ 91281 h 365125"/>
              <a:gd name="T10" fmla="*/ 22820 w 457200"/>
              <a:gd name="T11" fmla="*/ 91281 h 365125"/>
              <a:gd name="T12" fmla="*/ 45641 w 457200"/>
              <a:gd name="T13" fmla="*/ 91281 h 365125"/>
              <a:gd name="T14" fmla="*/ 45641 w 457200"/>
              <a:gd name="T15" fmla="*/ 273844 h 365125"/>
              <a:gd name="T16" fmla="*/ 22820 w 457200"/>
              <a:gd name="T17" fmla="*/ 273844 h 365125"/>
              <a:gd name="T18" fmla="*/ 22820 w 457200"/>
              <a:gd name="T19" fmla="*/ 91281 h 365125"/>
              <a:gd name="T20" fmla="*/ 57051 w 457200"/>
              <a:gd name="T21" fmla="*/ 91281 h 365125"/>
              <a:gd name="T22" fmla="*/ 274638 w 457200"/>
              <a:gd name="T23" fmla="*/ 91281 h 365125"/>
              <a:gd name="T24" fmla="*/ 274638 w 457200"/>
              <a:gd name="T25" fmla="*/ 0 h 365125"/>
              <a:gd name="T26" fmla="*/ 457200 w 457200"/>
              <a:gd name="T27" fmla="*/ 182563 h 365125"/>
              <a:gd name="T28" fmla="*/ 274638 w 457200"/>
              <a:gd name="T29" fmla="*/ 365125 h 365125"/>
              <a:gd name="T30" fmla="*/ 274638 w 457200"/>
              <a:gd name="T31" fmla="*/ 273844 h 365125"/>
              <a:gd name="T32" fmla="*/ 57051 w 457200"/>
              <a:gd name="T33" fmla="*/ 273844 h 365125"/>
              <a:gd name="T34" fmla="*/ 57051 w 457200"/>
              <a:gd name="T35" fmla="*/ 91281 h 36512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57200"/>
              <a:gd name="T55" fmla="*/ 0 h 365125"/>
              <a:gd name="T56" fmla="*/ 457200 w 457200"/>
              <a:gd name="T57" fmla="*/ 365125 h 365125"/>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57200" h="365125">
                <a:moveTo>
                  <a:pt x="0" y="91281"/>
                </a:moveTo>
                <a:lnTo>
                  <a:pt x="11410" y="91281"/>
                </a:lnTo>
                <a:lnTo>
                  <a:pt x="11410" y="273844"/>
                </a:lnTo>
                <a:lnTo>
                  <a:pt x="0" y="273844"/>
                </a:lnTo>
                <a:lnTo>
                  <a:pt x="0" y="91281"/>
                </a:lnTo>
                <a:close/>
                <a:moveTo>
                  <a:pt x="22820" y="91281"/>
                </a:moveTo>
                <a:lnTo>
                  <a:pt x="45641" y="91281"/>
                </a:lnTo>
                <a:lnTo>
                  <a:pt x="45641" y="273844"/>
                </a:lnTo>
                <a:lnTo>
                  <a:pt x="22820" y="273844"/>
                </a:lnTo>
                <a:lnTo>
                  <a:pt x="22820" y="91281"/>
                </a:lnTo>
                <a:close/>
                <a:moveTo>
                  <a:pt x="57051" y="91281"/>
                </a:moveTo>
                <a:lnTo>
                  <a:pt x="274638" y="91281"/>
                </a:lnTo>
                <a:lnTo>
                  <a:pt x="274638" y="0"/>
                </a:lnTo>
                <a:lnTo>
                  <a:pt x="457200" y="182563"/>
                </a:lnTo>
                <a:lnTo>
                  <a:pt x="274638" y="365125"/>
                </a:lnTo>
                <a:lnTo>
                  <a:pt x="274638" y="273844"/>
                </a:lnTo>
                <a:lnTo>
                  <a:pt x="57051" y="273844"/>
                </a:lnTo>
                <a:lnTo>
                  <a:pt x="57051" y="91281"/>
                </a:lnTo>
                <a:close/>
              </a:path>
            </a:pathLst>
          </a:custGeom>
          <a:solidFill>
            <a:srgbClr val="DEDEDE"/>
          </a:solidFill>
          <a:ln w="9525">
            <a:noFill/>
            <a:round/>
          </a:ln>
          <a:effectLst>
            <a:outerShdw dist="35921" dir="2700000" algn="ctr" rotWithShape="0">
              <a:srgbClr val="808080"/>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p>
        </p:txBody>
      </p:sp>
      <p:sp>
        <p:nvSpPr>
          <p:cNvPr id="286736" name="右箭头 41"/>
          <p:cNvSpPr>
            <a:spLocks noChangeArrowheads="1"/>
          </p:cNvSpPr>
          <p:nvPr/>
        </p:nvSpPr>
        <p:spPr bwMode="auto">
          <a:xfrm>
            <a:off x="539750" y="5902325"/>
            <a:ext cx="8278813" cy="549275"/>
          </a:xfrm>
          <a:prstGeom prst="rightArrow">
            <a:avLst>
              <a:gd name="adj1" fmla="val 50000"/>
              <a:gd name="adj2" fmla="val 50032"/>
            </a:avLst>
          </a:prstGeom>
          <a:solidFill>
            <a:srgbClr val="DEDEDE"/>
          </a:solidFill>
          <a:ln w="9525">
            <a:noFill/>
            <a:miter lim="800000"/>
          </a:ln>
          <a:effectLst>
            <a:outerShdw dist="35921" dir="2700000" algn="ctr" rotWithShape="0">
              <a:srgbClr val="808080"/>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
                <a:srgbClr val="E65032"/>
              </a:buClr>
              <a:buSzPct val="60000"/>
              <a:buFont typeface="Wingdings" pitchFamily="2" charset="2"/>
              <a:buNone/>
              <a:defRPr/>
            </a:pPr>
            <a:r>
              <a:rPr lang="zh-CN" altLang="en-US" sz="1400" b="1">
                <a:solidFill>
                  <a:srgbClr val="000000"/>
                </a:solidFill>
                <a:ea typeface="楷体_GB2312" pitchFamily="49" charset="-122"/>
              </a:rPr>
              <a:t>金融业监管趋于严格</a:t>
            </a:r>
          </a:p>
        </p:txBody>
      </p:sp>
      <p:sp>
        <p:nvSpPr>
          <p:cNvPr id="37897" name="Oval 32"/>
          <p:cNvSpPr>
            <a:spLocks noChangeArrowheads="1"/>
          </p:cNvSpPr>
          <p:nvPr/>
        </p:nvSpPr>
        <p:spPr bwMode="auto">
          <a:xfrm>
            <a:off x="533400" y="1193800"/>
            <a:ext cx="319088" cy="312738"/>
          </a:xfrm>
          <a:prstGeom prst="ellipse">
            <a:avLst/>
          </a:prstGeom>
          <a:solidFill>
            <a:schemeClr val="accent2"/>
          </a:soli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50000"/>
              </a:spcBef>
              <a:spcAft>
                <a:spcPts val="600"/>
              </a:spcAft>
              <a:buClr>
                <a:srgbClr val="E65032"/>
              </a:buClr>
              <a:buSzPct val="60000"/>
              <a:buFont typeface="Wingdings" pitchFamily="2" charset="2"/>
              <a:buNone/>
            </a:pPr>
            <a:r>
              <a:rPr lang="en-US" altLang="zh-CN" sz="1200" b="1">
                <a:solidFill>
                  <a:schemeClr val="bg1"/>
                </a:solidFill>
              </a:rPr>
              <a:t>1</a:t>
            </a:r>
          </a:p>
        </p:txBody>
      </p:sp>
      <p:sp>
        <p:nvSpPr>
          <p:cNvPr id="37898" name="Oval 32"/>
          <p:cNvSpPr>
            <a:spLocks noChangeArrowheads="1"/>
          </p:cNvSpPr>
          <p:nvPr/>
        </p:nvSpPr>
        <p:spPr bwMode="auto">
          <a:xfrm>
            <a:off x="4991100" y="1193800"/>
            <a:ext cx="319088" cy="312738"/>
          </a:xfrm>
          <a:prstGeom prst="ellipse">
            <a:avLst/>
          </a:prstGeom>
          <a:solidFill>
            <a:schemeClr val="accent2"/>
          </a:soli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50000"/>
              </a:spcBef>
              <a:spcAft>
                <a:spcPts val="600"/>
              </a:spcAft>
              <a:buClr>
                <a:srgbClr val="E65032"/>
              </a:buClr>
              <a:buSzPct val="60000"/>
              <a:buFont typeface="Wingdings" pitchFamily="2" charset="2"/>
              <a:buNone/>
            </a:pPr>
            <a:r>
              <a:rPr lang="en-US" altLang="zh-CN" sz="1200" b="1">
                <a:solidFill>
                  <a:schemeClr val="bg1"/>
                </a:solidFill>
              </a:rPr>
              <a:t>2</a:t>
            </a:r>
          </a:p>
        </p:txBody>
      </p:sp>
      <p:sp>
        <p:nvSpPr>
          <p:cNvPr id="12" name="Slide Number Placeholder 1"/>
          <p:cNvSpPr txBox="1"/>
          <p:nvPr/>
        </p:nvSpPr>
        <p:spPr>
          <a:xfrm>
            <a:off x="8460488" y="6381328"/>
            <a:ext cx="504000" cy="273600"/>
          </a:xfrm>
          <a:prstGeom prst="rect">
            <a:avLst/>
          </a:prstGeom>
        </p:spPr>
        <p:txBody>
          <a:bodyPr anchor="ctr" anchorCtr="0"/>
          <a:lstStyle>
            <a:defPPr>
              <a:defRPr lang="en-US"/>
            </a:defPPr>
            <a:lvl1pPr marL="0" algn="l" defTabSz="914400" rtl="0" eaLnBrk="1" latinLnBrk="0" hangingPunct="1">
              <a:lnSpc>
                <a:spcPct val="100000"/>
              </a:lnSpc>
              <a:defRPr sz="800" kern="1200">
                <a:solidFill>
                  <a:schemeClr val="tx1"/>
                </a:solidFill>
                <a:latin typeface="+mj-lt"/>
                <a:ea typeface="楷体_GB2312"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z="1000" smtClean="0">
                <a:solidFill>
                  <a:srgbClr val="000000"/>
                </a:solidFill>
              </a:rPr>
              <a:t>17</a:t>
            </a:fld>
            <a:endParaRPr lang="en-GB" sz="1000">
              <a:solidFill>
                <a:srgbClr val="000000"/>
              </a:solidFill>
            </a:endParaRPr>
          </a:p>
        </p:txBody>
      </p:sp>
    </p:spTree>
    <p:extLst>
      <p:ext uri="{BB962C8B-B14F-4D97-AF65-F5344CB8AC3E}">
        <p14:creationId xmlns:p14="http://schemas.microsoft.com/office/powerpoint/2010/main" val="1192179016"/>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https://d.book118.com/358042033114006027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Red Field Master">
  <a:themeElements>
    <a:clrScheme name="TW Gold and Red">
      <a:dk1>
        <a:srgbClr val="000000"/>
      </a:dk1>
      <a:lt1>
        <a:srgbClr val="FFFFFF"/>
      </a:lt1>
      <a:dk2>
        <a:srgbClr val="999999"/>
      </a:dk2>
      <a:lt2>
        <a:srgbClr val="E16E00"/>
      </a:lt2>
      <a:accent1>
        <a:srgbClr val="EBAF00"/>
      </a:accent1>
      <a:accent2>
        <a:srgbClr val="E65032"/>
      </a:accent2>
      <a:accent3>
        <a:srgbClr val="999999"/>
      </a:accent3>
      <a:accent4>
        <a:srgbClr val="EA745C"/>
      </a:accent4>
      <a:accent5>
        <a:srgbClr val="FFDA65"/>
      </a:accent5>
      <a:accent6>
        <a:srgbClr val="A00050"/>
      </a:accent6>
      <a:hlink>
        <a:srgbClr val="999999"/>
      </a:hlink>
      <a:folHlink>
        <a:srgbClr val="EA745C"/>
      </a:folHlink>
    </a:clrScheme>
    <a:fontScheme name="2_Red Field Master">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2">
          <a:schemeClr val="accent3">
            <a:shade val="50000"/>
          </a:schemeClr>
        </a:lnRef>
        <a:fillRef idx="1">
          <a:schemeClr val="accent3"/>
        </a:fillRef>
        <a:effectRef idx="0">
          <a:schemeClr val="accent3"/>
        </a:effectRef>
        <a:fontRef idx="minor">
          <a:schemeClr val="lt1"/>
        </a:fontRef>
      </a:style>
    </a:spDef>
  </a:objectDefaults>
  <a:extraClrSchemeLst>
    <a:extraClrScheme>
      <a:clrScheme name="2_Red Field Master 1">
        <a:dk1>
          <a:srgbClr val="000000"/>
        </a:dk1>
        <a:lt1>
          <a:srgbClr val="FFFFFF"/>
        </a:lt1>
        <a:dk2>
          <a:srgbClr val="A00050"/>
        </a:dk2>
        <a:lt2>
          <a:srgbClr val="D6D966"/>
        </a:lt2>
        <a:accent1>
          <a:srgbClr val="00B4AF"/>
        </a:accent1>
        <a:accent2>
          <a:srgbClr val="B4BE00"/>
        </a:accent2>
        <a:accent3>
          <a:srgbClr val="FFFFFF"/>
        </a:accent3>
        <a:accent4>
          <a:srgbClr val="000000"/>
        </a:accent4>
        <a:accent5>
          <a:srgbClr val="AAD6D4"/>
        </a:accent5>
        <a:accent6>
          <a:srgbClr val="A3AC00"/>
        </a:accent6>
        <a:hlink>
          <a:srgbClr val="999999"/>
        </a:hlink>
        <a:folHlink>
          <a:srgbClr val="9CE0DE"/>
        </a:folHlink>
      </a:clrScheme>
      <a:clrMap bg1="lt1" tx1="dk1" bg2="lt2" tx2="dk2" accent1="accent1" accent2="accent2" accent3="accent3" accent4="accent4" accent5="accent5" accent6="accent6" hlink="hlink" folHlink="folHlink"/>
    </a:extraClrScheme>
    <a:extraClrScheme>
      <a:clrScheme name="2_Red Field Master 2">
        <a:dk1>
          <a:srgbClr val="000000"/>
        </a:dk1>
        <a:lt1>
          <a:srgbClr val="FFFFFF"/>
        </a:lt1>
        <a:dk2>
          <a:srgbClr val="E65032"/>
        </a:dk2>
        <a:lt2>
          <a:srgbClr val="D6D966"/>
        </a:lt2>
        <a:accent1>
          <a:srgbClr val="A00050"/>
        </a:accent1>
        <a:accent2>
          <a:srgbClr val="B4BE00"/>
        </a:accent2>
        <a:accent3>
          <a:srgbClr val="FFFFFF"/>
        </a:accent3>
        <a:accent4>
          <a:srgbClr val="000000"/>
        </a:accent4>
        <a:accent5>
          <a:srgbClr val="CDAAB3"/>
        </a:accent5>
        <a:accent6>
          <a:srgbClr val="A3AC00"/>
        </a:accent6>
        <a:hlink>
          <a:srgbClr val="999999"/>
        </a:hlink>
        <a:folHlink>
          <a:srgbClr val="BA6178"/>
        </a:folHlink>
      </a:clrScheme>
      <a:clrMap bg1="lt1" tx1="dk1" bg2="lt2" tx2="dk2" accent1="accent1" accent2="accent2" accent3="accent3" accent4="accent4" accent5="accent5" accent6="accent6" hlink="hlink" folHlink="folHlink"/>
    </a:extraClrScheme>
    <a:extraClrScheme>
      <a:clrScheme name="2_Red Field Master 3">
        <a:dk1>
          <a:srgbClr val="000000"/>
        </a:dk1>
        <a:lt1>
          <a:srgbClr val="FFFFFF"/>
        </a:lt1>
        <a:dk2>
          <a:srgbClr val="E65032"/>
        </a:dk2>
        <a:lt2>
          <a:srgbClr val="FFDA65"/>
        </a:lt2>
        <a:accent1>
          <a:srgbClr val="EBAF00"/>
        </a:accent1>
        <a:accent2>
          <a:srgbClr val="A00050"/>
        </a:accent2>
        <a:accent3>
          <a:srgbClr val="FFFFFF"/>
        </a:accent3>
        <a:accent4>
          <a:srgbClr val="000000"/>
        </a:accent4>
        <a:accent5>
          <a:srgbClr val="F3D4AA"/>
        </a:accent5>
        <a:accent6>
          <a:srgbClr val="910048"/>
        </a:accent6>
        <a:hlink>
          <a:srgbClr val="999999"/>
        </a:hlink>
        <a:folHlink>
          <a:srgbClr val="EA745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267</Paragraphs>
  <Slides>18</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楷体_GB2312</vt:lpstr>
      <vt:lpstr>宋体</vt:lpstr>
      <vt:lpstr>Wingdings</vt:lpstr>
      <vt:lpstr>Arial </vt:lpstr>
      <vt:lpstr>Arial Unicode MS</vt:lpstr>
      <vt:lpstr>Wingdings 2</vt:lpstr>
      <vt:lpstr>Office Theme</vt:lpstr>
      <vt:lpstr>Banking Regulation &amp; Practice</vt:lpstr>
      <vt:lpstr>目录</vt:lpstr>
      <vt:lpstr>财政部、银监会对高管薪酬及绩效考核的监管框架总结</vt:lpstr>
      <vt:lpstr>年度总现金结构建议（依照标杆市场50分位完成测算）</vt:lpstr>
      <vt:lpstr>年度绩效薪酬的浮动方式——步骤一：依据广发行业绩初步核算</vt:lpstr>
      <vt:lpstr>年度绩效薪酬的浮动方式——步骤二：依据行业相对业绩对初步核算结果进行调节</vt:lpstr>
      <vt:lpstr>年度绩效薪酬的递延支付安排</vt:lpstr>
      <vt:lpstr>目录</vt:lpstr>
      <vt:lpstr>财政、监管对富滇银行高管激励考核体系的影响</vt:lpstr>
      <vt:lpstr>财政、监管对富滇银行高管激励考核体系的影响（续）</vt:lpstr>
      <vt:lpstr>富滇银行现有高管考核体系梳理</vt:lpstr>
      <vt:lpstr>绩效指标的选取应在财政、监管体系中找到重点</vt:lpstr>
      <vt:lpstr>将财政、监管关注的重点指标结合银行战略发展转型的需要以及内外部客观条件的限制总结出富滇银行全行层面的绩效指标</vt:lpstr>
      <vt:lpstr>将全行层面的量化绩效指标分解，推导出业务条线量化指标</vt:lpstr>
      <vt:lpstr>将全行层面的量化绩效指标分解，推导出业务条线量化指标(续)</vt:lpstr>
      <vt:lpstr>目录</vt:lpstr>
      <vt:lpstr>国内银行业中长期激励监管环境概览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2024-09-05T18:16:34.131</cp:lastPrinted>
  <dcterms:created xsi:type="dcterms:W3CDTF">2024-09-05T10:16:34Z</dcterms:created>
  <dcterms:modified xsi:type="dcterms:W3CDTF">2024-09-05T10:16:36Z</dcterms:modified>
</cp:coreProperties>
</file>