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97E26-156A-4A0E-8809-4F8D7015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D4D73-FD50-4C64-AB42-C8DE00FE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E9E68-350C-416B-ACCD-A0E8A747C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25885-95B3-419D-8006-2F323B683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CA4731-4B2E-4AE9-81BA-87960DA3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546CE-550E-4761-83D7-F30C5A26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FC165-6485-4C43-BA9E-4BEE06F74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1BBFA-B8C5-40E9-AB62-BCC6BF5D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E3EC7-93ED-410D-ADDE-339DC8D53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6E801-2FE8-4592-9E9E-43D06C0FC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93DD0-942C-472A-981B-F372B351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/>
      <p:sp>
        <p:nvSpPr>
          <p:cNvPr id="2050" name="Title 1"/>
          <p:cNvSpPr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2051" name="Subtitle 2"/>
          <p:cNvSpPr/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Click to edit Master subtitle style</a:t>
            </a:r>
          </a:p>
        </p:txBody>
      </p:sp>
      <p:sp>
        <p:nvSpPr>
          <p:cNvPr id="2052" name="Date Placeholder 3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5pPr>
          </a:lstStyle>
          <a:p>
            <a:pPr lvl="0"/>
            <a:endParaRPr sz="1400"/>
          </a:p>
        </p:txBody>
      </p:sp>
      <p:sp>
        <p:nvSpPr>
          <p:cNvPr id="2053" name="Footer Placeholder 4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5pPr>
          </a:lstStyle>
          <a:p>
            <a:pPr lvl="0" algn="ctr"/>
            <a:fld id="{38C649FC-9DA1-4A7D-86C4-C3E06E18B89F}" type="footer">
              <a:rPr lang="zh-CN" altLang="en-US" sz="1400"/>
              <a:t/>
            </a:fld>
            <a:endParaRPr lang="zh-CN" altLang="en-US" sz="1400"/>
          </a:p>
        </p:txBody>
      </p:sp>
      <p:sp>
        <p:nvSpPr>
          <p:cNvPr id="2054" name="Slide Number Placeholder 5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</a:defRPr>
            </a:lvl5pPr>
          </a:lstStyle>
          <a:p>
            <a:pPr lvl="0" algn="r"/>
            <a:fld id="{44DACBDD-11CE-418D-93E3-83FE8E810E1E}" type="slidenum">
              <a:rPr lang="zh-CN" altLang="en-US" sz="140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marL="0" lv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BCA93F0B-522A-4A85-B53A-04AC96C24FE2}" type="footer">
              <a:rPr kumimoji="0" lang="zh-CN" altLang="en-US" sz="1400" u="none">
                <a:solidFill>
                  <a:schemeClr val="tx1"/>
                </a:solidFill>
              </a:rPr>
              <a:t/>
            </a:fld>
            <a:endParaRPr kumimoji="0"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marL="0" lv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93AE1883-0942-4AA3-9DB2-9C7C3A0314B1}" type="slidenum">
              <a:rPr kumimoji="0" lang="zh-CN" altLang="en-US" sz="1400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C9481CCD-A620-4DD8-B19E-9AF7F768EA66}" type="footer">
              <a:rPr kumimoji="0" lang="zh-CN" altLang="en-US" sz="1400" u="none">
                <a:solidFill>
                  <a:schemeClr val="tx1"/>
                </a:solidFill>
              </a:rPr>
              <a:t/>
            </a:fld>
            <a:endParaRPr kumimoji="0" lang="zh-CN" altLang="en-US" sz="1400" u="none">
              <a:solidFill>
                <a:schemeClr val="tx1"/>
              </a:solidFill>
            </a:endParaRPr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9BAC8689-8716-4A34-88E2-2990C7DC20A7}" type="slidenum">
              <a:rPr kumimoji="0" lang="zh-CN" altLang="en-US" sz="1400" u="none">
                <a:solidFill>
                  <a:schemeClr val="tx1"/>
                </a:solidFill>
              </a:rPr>
              <a:t>*</a:t>
            </a:fld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00" b="0" i="0" u="none">
          <a:solidFill>
            <a:schemeClr val="tx1"/>
          </a:solidFill>
        </a:defRPr>
      </a:lvl1pPr>
      <a:lvl2pPr marL="4572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00" b="0" i="0" u="none">
          <a:solidFill>
            <a:schemeClr val="tx1"/>
          </a:solidFill>
        </a:defRPr>
      </a:lvl2pPr>
      <a:lvl3pPr marL="9144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00" b="0" i="0" u="none">
          <a:solidFill>
            <a:schemeClr val="tx1"/>
          </a:solidFill>
        </a:defRPr>
      </a:lvl3pPr>
      <a:lvl4pPr marL="13716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00" b="0" i="0" u="none">
          <a:solidFill>
            <a:schemeClr val="tx1"/>
          </a:solidFill>
        </a:defRPr>
      </a:lvl4pPr>
      <a:lvl5pPr marL="18288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00" b="0" i="0" u="none">
          <a:solidFill>
            <a:schemeClr val="tx1"/>
          </a:solidFill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vmlDrawing" Target="../drawings/vmlDrawing1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300610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"/>
          <p:cNvSpPr/>
          <p:nvPr/>
        </p:nvSpPr>
        <p:spPr>
          <a:xfrm>
            <a:off x="250825" y="398462"/>
            <a:ext cx="11938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1 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喜欢做某事 </a:t>
            </a:r>
          </a:p>
        </p:txBody>
      </p:sp>
      <p:sp>
        <p:nvSpPr>
          <p:cNvPr id="2058" name=""/>
          <p:cNvSpPr/>
          <p:nvPr/>
        </p:nvSpPr>
        <p:spPr>
          <a:xfrm>
            <a:off x="539750" y="908050"/>
            <a:ext cx="2219325" cy="4889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like to do sth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（一次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)</a:t>
            </a:r>
          </a:p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或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like doing sth.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（长期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）</a:t>
            </a:r>
          </a:p>
        </p:txBody>
      </p:sp>
      <p:sp>
        <p:nvSpPr>
          <p:cNvPr id="2059" name=""/>
          <p:cNvSpPr/>
          <p:nvPr/>
        </p:nvSpPr>
        <p:spPr>
          <a:xfrm>
            <a:off x="323850" y="1838325"/>
            <a:ext cx="6985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2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参加</a:t>
            </a:r>
          </a:p>
        </p:txBody>
      </p:sp>
      <p:sp>
        <p:nvSpPr>
          <p:cNvPr id="2060" name=""/>
          <p:cNvSpPr/>
          <p:nvPr/>
        </p:nvSpPr>
        <p:spPr>
          <a:xfrm>
            <a:off x="755650" y="14128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61" name=""/>
          <p:cNvSpPr/>
          <p:nvPr/>
        </p:nvSpPr>
        <p:spPr>
          <a:xfrm>
            <a:off x="684212" y="2636838"/>
            <a:ext cx="30305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Join the swimming club/us/party(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党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)</a:t>
            </a:r>
          </a:p>
        </p:txBody>
      </p:sp>
      <p:sp>
        <p:nvSpPr>
          <p:cNvPr id="2062" name=""/>
          <p:cNvSpPr/>
          <p:nvPr/>
        </p:nvSpPr>
        <p:spPr>
          <a:xfrm>
            <a:off x="611188" y="3206750"/>
            <a:ext cx="2644775" cy="4889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take part in the sports meeting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/birthday party(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竞赛 游戏等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)</a:t>
            </a:r>
          </a:p>
        </p:txBody>
      </p:sp>
      <p:sp>
        <p:nvSpPr>
          <p:cNvPr id="2063" name=""/>
          <p:cNvSpPr/>
          <p:nvPr/>
        </p:nvSpPr>
        <p:spPr>
          <a:xfrm>
            <a:off x="539750" y="198913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64" name=""/>
          <p:cNvSpPr/>
          <p:nvPr/>
        </p:nvSpPr>
        <p:spPr>
          <a:xfrm>
            <a:off x="755650" y="5373688"/>
            <a:ext cx="30384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集合名词，作主语时，谓语动词用复数 </a:t>
            </a:r>
          </a:p>
        </p:txBody>
      </p:sp>
      <p:sp>
        <p:nvSpPr>
          <p:cNvPr id="2065" name=""/>
          <p:cNvSpPr/>
          <p:nvPr/>
        </p:nvSpPr>
        <p:spPr>
          <a:xfrm>
            <a:off x="250825" y="5949950"/>
            <a:ext cx="81438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eg: 1) People like to listen to music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</a:t>
            </a:r>
          </a:p>
        </p:txBody>
      </p:sp>
      <p:sp>
        <p:nvSpPr>
          <p:cNvPr id="2066" name=""/>
          <p:cNvSpPr/>
          <p:nvPr/>
        </p:nvSpPr>
        <p:spPr>
          <a:xfrm>
            <a:off x="2484438" y="2924175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/>
            <a:r>
              <a:rPr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067" name=""/>
          <p:cNvSpPr/>
          <p:nvPr/>
        </p:nvSpPr>
        <p:spPr>
          <a:xfrm>
            <a:off x="2916238" y="299720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68" name=""/>
          <p:cNvSpPr/>
          <p:nvPr/>
        </p:nvSpPr>
        <p:spPr>
          <a:xfrm>
            <a:off x="755650" y="400526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69" name=""/>
          <p:cNvSpPr/>
          <p:nvPr/>
        </p:nvSpPr>
        <p:spPr>
          <a:xfrm>
            <a:off x="1692275" y="39909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0" name=""/>
          <p:cNvSpPr/>
          <p:nvPr/>
        </p:nvSpPr>
        <p:spPr>
          <a:xfrm>
            <a:off x="684212" y="43656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1" name=""/>
          <p:cNvSpPr/>
          <p:nvPr/>
        </p:nvSpPr>
        <p:spPr>
          <a:xfrm>
            <a:off x="2771775" y="44227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2" name=""/>
          <p:cNvSpPr/>
          <p:nvPr/>
        </p:nvSpPr>
        <p:spPr>
          <a:xfrm>
            <a:off x="2411412" y="48545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3" name=""/>
          <p:cNvSpPr/>
          <p:nvPr/>
        </p:nvSpPr>
        <p:spPr>
          <a:xfrm>
            <a:off x="376238" y="523398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4" name=""/>
          <p:cNvSpPr/>
          <p:nvPr/>
        </p:nvSpPr>
        <p:spPr>
          <a:xfrm>
            <a:off x="2679700" y="523398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5" name=""/>
          <p:cNvSpPr/>
          <p:nvPr/>
        </p:nvSpPr>
        <p:spPr>
          <a:xfrm>
            <a:off x="231775" y="552291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6" name=""/>
          <p:cNvSpPr/>
          <p:nvPr/>
        </p:nvSpPr>
        <p:spPr>
          <a:xfrm>
            <a:off x="1527175" y="5537200"/>
            <a:ext cx="31924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7" name=""/>
          <p:cNvSpPr/>
          <p:nvPr/>
        </p:nvSpPr>
        <p:spPr>
          <a:xfrm>
            <a:off x="231775" y="58832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8" name=""/>
          <p:cNvSpPr/>
          <p:nvPr/>
        </p:nvSpPr>
        <p:spPr>
          <a:xfrm>
            <a:off x="1166812" y="58832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79" name=""/>
          <p:cNvSpPr/>
          <p:nvPr/>
        </p:nvSpPr>
        <p:spPr>
          <a:xfrm>
            <a:off x="376238" y="62420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0" name=""/>
          <p:cNvSpPr/>
          <p:nvPr/>
        </p:nvSpPr>
        <p:spPr>
          <a:xfrm>
            <a:off x="1958975" y="62420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1" name=""/>
          <p:cNvSpPr/>
          <p:nvPr/>
        </p:nvSpPr>
        <p:spPr>
          <a:xfrm>
            <a:off x="158750" y="65754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2" name=""/>
          <p:cNvSpPr/>
          <p:nvPr/>
        </p:nvSpPr>
        <p:spPr>
          <a:xfrm>
            <a:off x="2319338" y="65754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3" name=""/>
          <p:cNvSpPr/>
          <p:nvPr/>
        </p:nvSpPr>
        <p:spPr>
          <a:xfrm>
            <a:off x="2195512" y="1916112"/>
            <a:ext cx="64865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join  /  take part in</a:t>
            </a:r>
          </a:p>
        </p:txBody>
      </p:sp>
      <p:sp>
        <p:nvSpPr>
          <p:cNvPr id="2084" name=""/>
          <p:cNvSpPr/>
          <p:nvPr/>
        </p:nvSpPr>
        <p:spPr>
          <a:xfrm>
            <a:off x="250825" y="4359275"/>
            <a:ext cx="9366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3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人；人们</a:t>
            </a:r>
          </a:p>
        </p:txBody>
      </p:sp>
      <p:sp>
        <p:nvSpPr>
          <p:cNvPr id="2085" name=""/>
          <p:cNvSpPr/>
          <p:nvPr/>
        </p:nvSpPr>
        <p:spPr>
          <a:xfrm>
            <a:off x="1692275" y="4652962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086" name=""/>
          <p:cNvSpPr/>
          <p:nvPr/>
        </p:nvSpPr>
        <p:spPr>
          <a:xfrm>
            <a:off x="323850" y="2938462"/>
            <a:ext cx="203041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7" name=""/>
          <p:cNvSpPr/>
          <p:nvPr/>
        </p:nvSpPr>
        <p:spPr>
          <a:xfrm>
            <a:off x="900112" y="32702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8" name=""/>
          <p:cNvSpPr/>
          <p:nvPr/>
        </p:nvSpPr>
        <p:spPr>
          <a:xfrm>
            <a:off x="808038" y="35782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89" name=""/>
          <p:cNvSpPr/>
          <p:nvPr/>
        </p:nvSpPr>
        <p:spPr>
          <a:xfrm>
            <a:off x="684212" y="363061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90" name=""/>
          <p:cNvSpPr/>
          <p:nvPr/>
        </p:nvSpPr>
        <p:spPr>
          <a:xfrm>
            <a:off x="2176462" y="-19050"/>
            <a:ext cx="53530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Unit1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知识点小结</a:t>
            </a:r>
          </a:p>
        </p:txBody>
      </p:sp>
      <p:sp>
        <p:nvSpPr>
          <p:cNvPr id="2091" name=""/>
          <p:cNvSpPr/>
          <p:nvPr/>
        </p:nvSpPr>
        <p:spPr>
          <a:xfrm>
            <a:off x="611188" y="4797425"/>
            <a:ext cx="7747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people:</a:t>
            </a:r>
          </a:p>
        </p:txBody>
      </p:sp>
      <p:graphicFrame>
        <p:nvGraphicFramePr>
          <p:cNvPr id="2092" name=""/>
          <p:cNvGraphicFramePr>
            <a:graphicFrameLocks noChangeAspect="1"/>
          </p:cNvGraphicFramePr>
          <p:nvPr/>
        </p:nvGraphicFramePr>
        <p:xfrm>
          <a:off x="411480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114800" y="3321050"/>
                        <a:ext cx="114300" cy="215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9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 nodeType="clickPar">
                      <p:stCondLst>
                        <p:cond delay="indefinite"/>
                      </p:stCondLst>
                      <p:childTnLst>
                        <p:par>
                          <p:cTn id="19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2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5" name=""/>
          <p:cNvSpPr/>
          <p:nvPr>
            <p:ph type="body" idx="4294967295"/>
          </p:nvPr>
        </p:nvSpPr>
        <p:spPr>
          <a:xfrm>
            <a:off x="179388" y="549275"/>
            <a:ext cx="8686800" cy="50688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4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和某人谈话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talk to sb.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一方听话，一方讲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和某人交谈”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talk with sb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.”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你一言我一语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谈论某事”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talk about sth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讲故事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tell stories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告诉某人某事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tell sb. sth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告诉某人做某事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tell sb. to do sth.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告诉某人不要做某事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tell sb. not  to do sth.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</a:t>
            </a: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</a:pPr>
            <a:endParaRPr lang="zh-CN" altLang="en-US"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09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9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9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8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5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说某种语言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speak English</a:t>
            </a:r>
          </a:p>
          <a:p>
            <a:pPr lvl="0"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说你好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say hello” 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6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弹吉他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/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钢琴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play the guitar/piano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7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打篮球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/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排球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/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足球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play basketball/volleyball/soccor</a:t>
            </a:r>
          </a:p>
          <a:p>
            <a:pPr lvl="0"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endParaRPr lang="en-US" altLang="zh-CN" sz="1300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/>
            <a:endParaRPr lang="zh-CN" altLang="en-US"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0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1" name=""/>
          <p:cNvSpPr/>
          <p:nvPr>
            <p:ph type="body" idx="4294967295"/>
          </p:nvPr>
        </p:nvSpPr>
        <p:spPr>
          <a:xfrm>
            <a:off x="611188" y="549275"/>
            <a:ext cx="8229600" cy="45259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8擅长.. be good at 后接名词、动名词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 You are good at sports./ swimming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9对---有益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be good for …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 Exercise is good for health.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10对….有办法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be good with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She is good with old people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11在某方面帮助某人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help sb. with sth.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Can you help me with English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 </a:t>
            </a: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8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>
                                            <p:txEl>
                                              <p:charRg st="198" end="2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01">
                                            <p:txEl>
                                              <p:charRg st="198" end="22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01">
                                            <p:txEl>
                                              <p:charRg st="198" end="22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4" name=""/>
          <p:cNvSpPr/>
          <p:nvPr>
            <p:ph type="body" idx="4294967295"/>
          </p:nvPr>
        </p:nvSpPr>
        <p:spPr>
          <a:xfrm>
            <a:off x="611188" y="620712"/>
            <a:ext cx="8301038" cy="52562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12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帮助某人做某事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help sb. (to )do sth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I often help my mother to clean the house </a:t>
            </a:r>
          </a:p>
          <a:p>
            <a:pPr lvl="0"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13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也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too; also; as well; either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.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too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多用于口语，</a:t>
            </a:r>
          </a:p>
          <a:p>
            <a:pPr lvl="0"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位置通常在句末，前边常有逗号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He is a worker, too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also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较正式，</a:t>
            </a:r>
          </a:p>
          <a:p>
            <a:pPr lvl="0"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通常放在行为动词之前，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be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动词和助动词之后。</a:t>
            </a:r>
          </a:p>
          <a:p>
            <a:pPr lvl="0"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He can also play the guitar.</a:t>
            </a:r>
          </a:p>
          <a:p>
            <a:pPr lvl="0"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as well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与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too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用法相同</a:t>
            </a:r>
            <a:endParaRPr lang="zh-CN" altLang="en-US" sz="1300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endParaRPr lang="zh-CN" altLang="en-US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spcBef>
                <a:spcPct val="0"/>
              </a:spcBef>
              <a:buNone/>
            </a:pPr>
            <a:endParaRPr lang="zh-CN" altLang="en-US" sz="1300" b="1">
              <a:solidFill>
                <a:srgbClr val="000000"/>
              </a:solidFill>
              <a:ea typeface="华文中宋" charset="-122"/>
            </a:endParaRPr>
          </a:p>
          <a:p>
            <a:pPr lvl="0"/>
            <a:endParaRPr lang="zh-CN" altLang="en-US"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0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0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0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0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0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0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0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0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7" name=""/>
          <p:cNvSpPr/>
          <p:nvPr/>
        </p:nvSpPr>
        <p:spPr>
          <a:xfrm>
            <a:off x="303212" y="12223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08" name=""/>
          <p:cNvSpPr/>
          <p:nvPr/>
        </p:nvSpPr>
        <p:spPr>
          <a:xfrm>
            <a:off x="611188" y="0"/>
            <a:ext cx="159861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either.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用于否定句  </a:t>
            </a:r>
          </a:p>
        </p:txBody>
      </p:sp>
      <p:sp>
        <p:nvSpPr>
          <p:cNvPr id="2109" name=""/>
          <p:cNvSpPr/>
          <p:nvPr/>
        </p:nvSpPr>
        <p:spPr>
          <a:xfrm>
            <a:off x="611188" y="549275"/>
            <a:ext cx="23034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eg: He was not there either.</a:t>
            </a:r>
          </a:p>
        </p:txBody>
      </p:sp>
      <p:sp>
        <p:nvSpPr>
          <p:cNvPr id="2110" name=""/>
          <p:cNvSpPr/>
          <p:nvPr/>
        </p:nvSpPr>
        <p:spPr>
          <a:xfrm>
            <a:off x="684212" y="1196975"/>
            <a:ext cx="12398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14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想要某物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。 </a:t>
            </a:r>
          </a:p>
        </p:txBody>
      </p:sp>
      <p:sp>
        <p:nvSpPr>
          <p:cNvPr id="2111" name=""/>
          <p:cNvSpPr/>
          <p:nvPr/>
        </p:nvSpPr>
        <p:spPr>
          <a:xfrm>
            <a:off x="4067175" y="1196975"/>
            <a:ext cx="9953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want sth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 </a:t>
            </a:r>
          </a:p>
        </p:txBody>
      </p:sp>
      <p:sp>
        <p:nvSpPr>
          <p:cNvPr id="2112" name=""/>
          <p:cNvSpPr/>
          <p:nvPr/>
        </p:nvSpPr>
        <p:spPr>
          <a:xfrm>
            <a:off x="684212" y="1844675"/>
            <a:ext cx="26162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He wants some English books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</a:t>
            </a:r>
          </a:p>
        </p:txBody>
      </p:sp>
      <p:sp>
        <p:nvSpPr>
          <p:cNvPr id="2113" name=""/>
          <p:cNvSpPr/>
          <p:nvPr/>
        </p:nvSpPr>
        <p:spPr>
          <a:xfrm>
            <a:off x="684212" y="2565400"/>
            <a:ext cx="10747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15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想做某事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14" name=""/>
          <p:cNvSpPr/>
          <p:nvPr/>
        </p:nvSpPr>
        <p:spPr>
          <a:xfrm>
            <a:off x="827088" y="3141662"/>
            <a:ext cx="23431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They want to go to the park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.</a:t>
            </a:r>
          </a:p>
        </p:txBody>
      </p:sp>
      <p:sp>
        <p:nvSpPr>
          <p:cNvPr id="2115" name=""/>
          <p:cNvSpPr/>
          <p:nvPr/>
        </p:nvSpPr>
        <p:spPr>
          <a:xfrm>
            <a:off x="468312" y="3789362"/>
            <a:ext cx="7721374" cy="28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Do you want me to help you</a:t>
            </a:r>
          </a:p>
        </p:txBody>
      </p:sp>
      <p:sp>
        <p:nvSpPr>
          <p:cNvPr id="2116" name=""/>
          <p:cNvSpPr/>
          <p:nvPr/>
        </p:nvSpPr>
        <p:spPr>
          <a:xfrm>
            <a:off x="611188" y="5013325"/>
            <a:ext cx="14620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16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在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----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里；参加</a:t>
            </a:r>
          </a:p>
        </p:txBody>
      </p:sp>
      <p:sp>
        <p:nvSpPr>
          <p:cNvPr id="2117" name=""/>
          <p:cNvSpPr/>
          <p:nvPr/>
        </p:nvSpPr>
        <p:spPr>
          <a:xfrm>
            <a:off x="4787900" y="5084762"/>
            <a:ext cx="8858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be in  ----</a:t>
            </a:r>
          </a:p>
        </p:txBody>
      </p:sp>
      <p:sp>
        <p:nvSpPr>
          <p:cNvPr id="2118" name=""/>
          <p:cNvSpPr/>
          <p:nvPr/>
        </p:nvSpPr>
        <p:spPr>
          <a:xfrm>
            <a:off x="611188" y="5734050"/>
            <a:ext cx="26797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He is in our school soccer team.</a:t>
            </a:r>
          </a:p>
        </p:txBody>
      </p:sp>
      <p:sp>
        <p:nvSpPr>
          <p:cNvPr id="2119" name=""/>
          <p:cNvSpPr/>
          <p:nvPr/>
        </p:nvSpPr>
        <p:spPr>
          <a:xfrm>
            <a:off x="611188" y="48355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20" name=""/>
          <p:cNvSpPr/>
          <p:nvPr/>
        </p:nvSpPr>
        <p:spPr>
          <a:xfrm>
            <a:off x="3708400" y="509111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1300">
                <a:solidFill>
                  <a:srgbClr val="000000"/>
                </a:solidFill>
                <a:ea typeface="华文中宋" charset="-122"/>
              </a:rPr>
              <a:t>.</a:t>
            </a:r>
          </a:p>
        </p:txBody>
      </p:sp>
      <p:sp>
        <p:nvSpPr>
          <p:cNvPr id="2121" name=""/>
          <p:cNvSpPr/>
          <p:nvPr/>
        </p:nvSpPr>
        <p:spPr>
          <a:xfrm>
            <a:off x="4284662" y="59499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22" name=""/>
          <p:cNvSpPr/>
          <p:nvPr/>
        </p:nvSpPr>
        <p:spPr>
          <a:xfrm>
            <a:off x="611188" y="5805488"/>
            <a:ext cx="73533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23" name=""/>
          <p:cNvSpPr/>
          <p:nvPr/>
        </p:nvSpPr>
        <p:spPr>
          <a:xfrm>
            <a:off x="250825" y="6086475"/>
            <a:ext cx="1309211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24" name=""/>
          <p:cNvSpPr/>
          <p:nvPr/>
        </p:nvSpPr>
        <p:spPr>
          <a:xfrm>
            <a:off x="3419475" y="2565400"/>
            <a:ext cx="12144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want to do sth</a:t>
            </a:r>
          </a:p>
        </p:txBody>
      </p:sp>
      <p:sp>
        <p:nvSpPr>
          <p:cNvPr id="2125" name=""/>
          <p:cNvSpPr/>
          <p:nvPr/>
        </p:nvSpPr>
        <p:spPr>
          <a:xfrm>
            <a:off x="827088" y="4437062"/>
            <a:ext cx="15494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want sb to do sth</a:t>
            </a:r>
          </a:p>
        </p:txBody>
      </p:sp>
      <p:sp>
        <p:nvSpPr>
          <p:cNvPr id="212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5">
                                            <p:txEl>
                                              <p:charRg st="0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15">
                                            <p:txEl>
                                              <p:charRg st="0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15">
                                            <p:txEl>
                                              <p:charRg st="0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09" grpId="0"/>
      <p:bldP spid="2112" grpId="1"/>
      <p:bldP spid="2114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8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2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17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给某人看某物</a:t>
            </a:r>
          </a:p>
          <a:p>
            <a:pPr lvl="0"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 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show sb. sth.   show sth.to sb.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Lily, show me your book.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或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Show the book to me ,please.</a:t>
            </a:r>
          </a:p>
          <a:p>
            <a:pPr lvl="0"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18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和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---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交朋友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make friends with sb</a:t>
            </a:r>
          </a:p>
        </p:txBody>
      </p:sp>
      <p:sp>
        <p:nvSpPr>
          <p:cNvPr id="213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2" name="矩形 3"/>
          <p:cNvSpPr/>
          <p:nvPr/>
        </p:nvSpPr>
        <p:spPr>
          <a:xfrm>
            <a:off x="6508750" y="6215062"/>
            <a:ext cx="16700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英语</a:t>
            </a:r>
            <a:r>
              <a:rPr lang="en-US" altLang="zh-CN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·</a:t>
            </a:r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新课标（</a:t>
            </a:r>
            <a:r>
              <a:rPr lang="en-US" altLang="zh-CN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RJ</a:t>
            </a:r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）</a:t>
            </a:r>
          </a:p>
        </p:txBody>
      </p:sp>
      <p:sp>
        <p:nvSpPr>
          <p:cNvPr id="2133" name=""/>
          <p:cNvSpPr/>
          <p:nvPr/>
        </p:nvSpPr>
        <p:spPr>
          <a:xfrm>
            <a:off x="228600" y="176212"/>
            <a:ext cx="15621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 1 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┃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语法探究</a:t>
            </a:r>
          </a:p>
        </p:txBody>
      </p:sp>
      <p:sp>
        <p:nvSpPr>
          <p:cNvPr id="2134" name=""/>
          <p:cNvSpPr/>
          <p:nvPr/>
        </p:nvSpPr>
        <p:spPr>
          <a:xfrm>
            <a:off x="323850" y="1052512"/>
            <a:ext cx="11747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┃语法探究┃</a:t>
            </a:r>
          </a:p>
        </p:txBody>
      </p:sp>
      <p:grpSp>
        <p:nvGrpSpPr>
          <p:cNvPr id="2135" name=""/>
          <p:cNvGrpSpPr/>
          <p:nvPr/>
        </p:nvGrpSpPr>
        <p:grpSpPr>
          <a:xfrm>
            <a:off x="468312" y="2205038"/>
            <a:ext cx="5327650" cy="903288"/>
            <a:chExt cx="3356" cy="569"/>
          </a:xfrm>
        </p:grpSpPr>
        <p:sp>
          <p:nvSpPr>
            <p:cNvPr id="2136" name=""/>
            <p:cNvSpPr/>
            <p:nvPr/>
          </p:nvSpPr>
          <p:spPr>
            <a:xfrm>
              <a:off x="0" y="34"/>
              <a:ext cx="115" cy="183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>
              <a:spAutoFit/>
            </a:bodyPr>
            <a:lstStyle>
              <a:defPPr algn="l" rtl="0" eaLnBrk="1" hangingPunct="1">
                <a:defRPr kumimoji="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sz="1300">
                <a:solidFill>
                  <a:srgbClr val="000000"/>
                </a:solidFill>
                <a:latin typeface="黑体" pitchFamily="2" charset="-122"/>
                <a:ea typeface="华文中宋" charset="-122"/>
              </a:endParaRPr>
            </a:p>
          </p:txBody>
        </p:sp>
        <p:sp>
          <p:nvSpPr>
            <p:cNvPr id="2137" name=""/>
            <p:cNvSpPr/>
            <p:nvPr/>
          </p:nvSpPr>
          <p:spPr>
            <a:xfrm>
              <a:off x="317" y="223"/>
              <a:ext cx="3042" cy="245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 algn="l" rtl="0" eaLnBrk="1" hangingPunct="1">
                <a:defRPr kumimoji="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lnSpc>
                  <a:spcPct val="150000"/>
                </a:lnSpc>
              </a:pPr>
              <a:endParaRPr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endParaRPr>
            </a:p>
          </p:txBody>
        </p:sp>
      </p:grpSp>
      <p:sp>
        <p:nvSpPr>
          <p:cNvPr id="2138" name=""/>
          <p:cNvSpPr/>
          <p:nvPr/>
        </p:nvSpPr>
        <p:spPr>
          <a:xfrm>
            <a:off x="3348038" y="2692400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39" name=""/>
          <p:cNvSpPr/>
          <p:nvPr/>
        </p:nvSpPr>
        <p:spPr>
          <a:xfrm>
            <a:off x="3348038" y="3179762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40" name=""/>
          <p:cNvSpPr/>
          <p:nvPr/>
        </p:nvSpPr>
        <p:spPr>
          <a:xfrm>
            <a:off x="3132138" y="3611562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41" name=""/>
          <p:cNvSpPr/>
          <p:nvPr/>
        </p:nvSpPr>
        <p:spPr>
          <a:xfrm>
            <a:off x="539750" y="1412875"/>
            <a:ext cx="7424738" cy="22526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Ⅰ.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情态动词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can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。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特点：形式上没有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和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的变化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,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有的；不能单独作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语，必须和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连用。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意义： 情态动词一般有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个意义。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否定式： 情态动词的否定式一般为在其后加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。 </a:t>
            </a:r>
          </a:p>
          <a:p>
            <a:pPr lvl="0">
              <a:lnSpc>
                <a:spcPct val="120000"/>
              </a:lnSpc>
              <a:spcBef>
                <a:spcPct val="50000"/>
              </a:spcBef>
            </a:pPr>
            <a:endParaRPr lang="zh-CN" altLang="en-US" sz="1300" b="1">
              <a:solidFill>
                <a:srgbClr val="000000"/>
              </a:solidFill>
              <a:latin typeface="宋体" pitchFamily="2" charset="-122"/>
              <a:ea typeface="华文中宋" charset="-122"/>
            </a:endParaRPr>
          </a:p>
        </p:txBody>
      </p:sp>
      <p:sp>
        <p:nvSpPr>
          <p:cNvPr id="2142" name=""/>
          <p:cNvSpPr/>
          <p:nvPr/>
        </p:nvSpPr>
        <p:spPr>
          <a:xfrm>
            <a:off x="3492500" y="2708275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人称</a:t>
            </a:r>
          </a:p>
        </p:txBody>
      </p:sp>
      <p:sp>
        <p:nvSpPr>
          <p:cNvPr id="2143" name=""/>
          <p:cNvSpPr/>
          <p:nvPr/>
        </p:nvSpPr>
        <p:spPr>
          <a:xfrm>
            <a:off x="5437188" y="2636838"/>
            <a:ext cx="7207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数</a:t>
            </a:r>
          </a:p>
        </p:txBody>
      </p:sp>
      <p:sp>
        <p:nvSpPr>
          <p:cNvPr id="2144" name=""/>
          <p:cNvSpPr/>
          <p:nvPr/>
        </p:nvSpPr>
        <p:spPr>
          <a:xfrm>
            <a:off x="2987675" y="3213100"/>
            <a:ext cx="10810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谓</a:t>
            </a:r>
          </a:p>
        </p:txBody>
      </p:sp>
      <p:sp>
        <p:nvSpPr>
          <p:cNvPr id="2145" name=""/>
          <p:cNvSpPr/>
          <p:nvPr/>
        </p:nvSpPr>
        <p:spPr>
          <a:xfrm>
            <a:off x="5580062" y="3141662"/>
            <a:ext cx="15144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动词原形</a:t>
            </a:r>
          </a:p>
        </p:txBody>
      </p:sp>
      <p:sp>
        <p:nvSpPr>
          <p:cNvPr id="2146" name=""/>
          <p:cNvSpPr/>
          <p:nvPr/>
        </p:nvSpPr>
        <p:spPr>
          <a:xfrm>
            <a:off x="4427538" y="4221162"/>
            <a:ext cx="7921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多</a:t>
            </a:r>
          </a:p>
        </p:txBody>
      </p:sp>
      <p:sp>
        <p:nvSpPr>
          <p:cNvPr id="2147" name=""/>
          <p:cNvSpPr/>
          <p:nvPr/>
        </p:nvSpPr>
        <p:spPr>
          <a:xfrm>
            <a:off x="6948488" y="4797425"/>
            <a:ext cx="7921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not</a:t>
            </a:r>
          </a:p>
        </p:txBody>
      </p:sp>
      <p:sp>
        <p:nvSpPr>
          <p:cNvPr id="214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43" grpId="0"/>
      <p:bldP spid="2145" grpId="1"/>
      <p:bldP spid="2146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" name="矩形 3"/>
          <p:cNvSpPr/>
          <p:nvPr/>
        </p:nvSpPr>
        <p:spPr>
          <a:xfrm>
            <a:off x="6508750" y="6215062"/>
            <a:ext cx="16700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英语</a:t>
            </a:r>
            <a:r>
              <a:rPr lang="en-US" altLang="zh-CN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·</a:t>
            </a:r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新课标（</a:t>
            </a:r>
            <a:r>
              <a:rPr lang="en-US" altLang="zh-CN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RJ</a:t>
            </a:r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）</a:t>
            </a:r>
          </a:p>
        </p:txBody>
      </p:sp>
      <p:sp>
        <p:nvSpPr>
          <p:cNvPr id="2151" name=""/>
          <p:cNvSpPr/>
          <p:nvPr/>
        </p:nvSpPr>
        <p:spPr>
          <a:xfrm>
            <a:off x="250825" y="836612"/>
            <a:ext cx="8721725" cy="27098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一般疑问式： 一般疑问句通常将其提到</a:t>
            </a:r>
            <a:r>
              <a:rPr lang="en-US" altLang="zh-CN" sz="1300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。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Ⅱ. 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情态动词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can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的用法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A. 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意义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1. 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表示</a:t>
            </a:r>
            <a:r>
              <a:rPr lang="en-US" altLang="zh-CN" sz="1300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。如： 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He can speak English very well.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他英语说得很好。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She can sing some English songs.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她会唱几首英文歌曲。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2. 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表示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__________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。如： 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You can play the violin after school every day.</a:t>
            </a:r>
          </a:p>
          <a:p>
            <a:pPr lvl="0">
              <a:lnSpc>
                <a:spcPct val="120000"/>
              </a:lnSpc>
              <a:spcBef>
                <a:spcPct val="3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  </a:t>
            </a:r>
            <a:r>
              <a:rPr lang="zh-CN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每天下课后你可以拉小提琴。</a:t>
            </a:r>
          </a:p>
        </p:txBody>
      </p:sp>
      <p:sp>
        <p:nvSpPr>
          <p:cNvPr id="2152" name=""/>
          <p:cNvSpPr/>
          <p:nvPr/>
        </p:nvSpPr>
        <p:spPr>
          <a:xfrm>
            <a:off x="250825" y="188912"/>
            <a:ext cx="15160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 1 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┃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语法探究</a:t>
            </a:r>
          </a:p>
        </p:txBody>
      </p:sp>
      <p:sp>
        <p:nvSpPr>
          <p:cNvPr id="2153" name=""/>
          <p:cNvSpPr/>
          <p:nvPr/>
        </p:nvSpPr>
        <p:spPr>
          <a:xfrm>
            <a:off x="2555875" y="3987800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54" name=""/>
          <p:cNvSpPr/>
          <p:nvPr/>
        </p:nvSpPr>
        <p:spPr>
          <a:xfrm>
            <a:off x="3348038" y="4405312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55" name=""/>
          <p:cNvSpPr/>
          <p:nvPr/>
        </p:nvSpPr>
        <p:spPr>
          <a:xfrm>
            <a:off x="6516688" y="884238"/>
            <a:ext cx="9366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句首</a:t>
            </a:r>
          </a:p>
        </p:txBody>
      </p:sp>
      <p:sp>
        <p:nvSpPr>
          <p:cNvPr id="2156" name=""/>
          <p:cNvSpPr/>
          <p:nvPr/>
        </p:nvSpPr>
        <p:spPr>
          <a:xfrm>
            <a:off x="2339975" y="2540000"/>
            <a:ext cx="10810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能力</a:t>
            </a:r>
          </a:p>
        </p:txBody>
      </p:sp>
      <p:sp>
        <p:nvSpPr>
          <p:cNvPr id="2157" name=""/>
          <p:cNvSpPr/>
          <p:nvPr/>
        </p:nvSpPr>
        <p:spPr>
          <a:xfrm>
            <a:off x="2268538" y="4149725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许可</a:t>
            </a:r>
          </a:p>
        </p:txBody>
      </p:sp>
      <p:sp>
        <p:nvSpPr>
          <p:cNvPr id="21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0" name=""/>
          <p:cNvSpPr/>
          <p:nvPr/>
        </p:nvSpPr>
        <p:spPr>
          <a:xfrm>
            <a:off x="228600" y="176212"/>
            <a:ext cx="15621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 1 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┃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语法探究</a:t>
            </a:r>
          </a:p>
        </p:txBody>
      </p:sp>
      <p:sp>
        <p:nvSpPr>
          <p:cNvPr id="2161" name=""/>
          <p:cNvSpPr/>
          <p:nvPr/>
        </p:nvSpPr>
        <p:spPr>
          <a:xfrm>
            <a:off x="468312" y="2370297"/>
            <a:ext cx="8080511" cy="23523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Students can‵t take cell phones or Mp3 players   to school.学生不允许带手机或MP3到学校。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3. 表示__________。如： 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Can you tell me an English story 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你能给我讲个英语故事吗？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Could you help me with my English 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你能帮我学英语吗？ 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温馨提示： 上句中的could 是can 的过去式，用在一般现在时的句子中，表示比can更客气的请求。</a:t>
            </a:r>
          </a:p>
        </p:txBody>
      </p:sp>
      <p:sp>
        <p:nvSpPr>
          <p:cNvPr id="2162" name=""/>
          <p:cNvSpPr/>
          <p:nvPr/>
        </p:nvSpPr>
        <p:spPr>
          <a:xfrm>
            <a:off x="2124075" y="2108200"/>
            <a:ext cx="14414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请求</a:t>
            </a:r>
          </a:p>
        </p:txBody>
      </p:sp>
      <p:sp>
        <p:nvSpPr>
          <p:cNvPr id="216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5" name=""/>
          <p:cNvSpPr/>
          <p:nvPr/>
        </p:nvSpPr>
        <p:spPr>
          <a:xfrm>
            <a:off x="228600" y="176212"/>
            <a:ext cx="15621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 1 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┃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语法探究</a:t>
            </a:r>
          </a:p>
        </p:txBody>
      </p:sp>
      <p:sp>
        <p:nvSpPr>
          <p:cNvPr id="2166" name=""/>
          <p:cNvSpPr/>
          <p:nvPr/>
        </p:nvSpPr>
        <p:spPr>
          <a:xfrm>
            <a:off x="179388" y="2582818"/>
            <a:ext cx="8803545" cy="16780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4. can't 表示__________ 。如： 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—Is that Mr.  Smith 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那是史密斯先生吗？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—That can't be him.  He is in New York now.</a:t>
            </a:r>
          </a:p>
          <a:p>
            <a:pPr marL="0" lvl="0" indent="266700">
              <a:lnSpc>
                <a:spcPct val="120000"/>
              </a:lnSpc>
              <a:spcBef>
                <a:spcPct val="50000"/>
              </a:spcBef>
            </a:pPr>
            <a:r>
              <a:rPr lang="en-US" altLang="zh-CN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 那不可能是他。他现在在纽约呢。</a:t>
            </a:r>
          </a:p>
        </p:txBody>
      </p:sp>
      <p:sp>
        <p:nvSpPr>
          <p:cNvPr id="2167" name=""/>
          <p:cNvSpPr/>
          <p:nvPr/>
        </p:nvSpPr>
        <p:spPr>
          <a:xfrm>
            <a:off x="2195512" y="5570538"/>
            <a:ext cx="2286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68" name="矩形 3"/>
          <p:cNvSpPr/>
          <p:nvPr/>
        </p:nvSpPr>
        <p:spPr>
          <a:xfrm>
            <a:off x="6508750" y="6215062"/>
            <a:ext cx="16700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/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英语</a:t>
            </a:r>
            <a:r>
              <a:rPr lang="en-US" altLang="zh-CN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·</a:t>
            </a:r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新课标（</a:t>
            </a:r>
            <a:r>
              <a:rPr lang="en-US" altLang="zh-CN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RJ</a:t>
            </a:r>
            <a:r>
              <a:rPr lang="zh-CN" altLang="en-US" sz="1300" i="1">
                <a:solidFill>
                  <a:srgbClr val="000000"/>
                </a:solidFill>
                <a:latin typeface="黑体" pitchFamily="2" charset="-122"/>
                <a:ea typeface="华文中宋" charset="-122"/>
              </a:rPr>
              <a:t>）</a:t>
            </a:r>
          </a:p>
        </p:txBody>
      </p:sp>
      <p:sp>
        <p:nvSpPr>
          <p:cNvPr id="2169" name=""/>
          <p:cNvSpPr/>
          <p:nvPr/>
        </p:nvSpPr>
        <p:spPr>
          <a:xfrm>
            <a:off x="2555875" y="1963738"/>
            <a:ext cx="15128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否定猜测</a:t>
            </a:r>
          </a:p>
        </p:txBody>
      </p:sp>
      <p:sp>
        <p:nvSpPr>
          <p:cNvPr id="217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2" name=""/>
          <p:cNvSpPr/>
          <p:nvPr/>
        </p:nvSpPr>
        <p:spPr>
          <a:xfrm>
            <a:off x="250825" y="188912"/>
            <a:ext cx="15621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 1 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┃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语法探究</a:t>
            </a:r>
          </a:p>
        </p:txBody>
      </p:sp>
      <p:sp>
        <p:nvSpPr>
          <p:cNvPr id="2173" name=""/>
          <p:cNvSpPr/>
          <p:nvPr/>
        </p:nvSpPr>
        <p:spPr>
          <a:xfrm>
            <a:off x="539750" y="2046578"/>
            <a:ext cx="8152019" cy="278865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B. 句型变化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一定句： He can play the_drums.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否定句： He _________play the drums.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一般疑问句：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_________he _________the drums 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两种回答：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 Yes, he _________． /No, he _________．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对画线部分提问：</a:t>
            </a:r>
          </a:p>
          <a:p>
            <a:pPr marL="0" lvl="0" indent="266700">
              <a:lnSpc>
                <a:spcPct val="120000"/>
              </a:lnSpc>
              <a:spcBef>
                <a:spcPct val="35000"/>
              </a:spcBef>
            </a:pPr>
            <a:r>
              <a:rPr lang="en-US" altLang="en-US" sz="1300" b="1">
                <a:solidFill>
                  <a:srgbClr val="000000"/>
                </a:solidFill>
                <a:latin typeface="宋体" pitchFamily="2" charset="-122"/>
                <a:ea typeface="华文中宋" charset="-122"/>
              </a:rPr>
              <a:t>________ ________he play </a:t>
            </a:r>
          </a:p>
        </p:txBody>
      </p:sp>
      <p:sp>
        <p:nvSpPr>
          <p:cNvPr id="2174" name=""/>
          <p:cNvSpPr/>
          <p:nvPr/>
        </p:nvSpPr>
        <p:spPr>
          <a:xfrm>
            <a:off x="2987675" y="2108200"/>
            <a:ext cx="16573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can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'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t</a:t>
            </a:r>
          </a:p>
        </p:txBody>
      </p:sp>
      <p:sp>
        <p:nvSpPr>
          <p:cNvPr id="2175" name=""/>
          <p:cNvSpPr/>
          <p:nvPr/>
        </p:nvSpPr>
        <p:spPr>
          <a:xfrm>
            <a:off x="1116012" y="3213100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Can</a:t>
            </a:r>
          </a:p>
        </p:txBody>
      </p:sp>
      <p:sp>
        <p:nvSpPr>
          <p:cNvPr id="2176" name=""/>
          <p:cNvSpPr/>
          <p:nvPr/>
        </p:nvSpPr>
        <p:spPr>
          <a:xfrm>
            <a:off x="2987675" y="3213100"/>
            <a:ext cx="12985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play</a:t>
            </a:r>
          </a:p>
        </p:txBody>
      </p:sp>
      <p:sp>
        <p:nvSpPr>
          <p:cNvPr id="2177" name=""/>
          <p:cNvSpPr/>
          <p:nvPr/>
        </p:nvSpPr>
        <p:spPr>
          <a:xfrm>
            <a:off x="2411412" y="4411662"/>
            <a:ext cx="8651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can</a:t>
            </a:r>
          </a:p>
        </p:txBody>
      </p:sp>
      <p:sp>
        <p:nvSpPr>
          <p:cNvPr id="2178" name=""/>
          <p:cNvSpPr/>
          <p:nvPr/>
        </p:nvSpPr>
        <p:spPr>
          <a:xfrm>
            <a:off x="5610225" y="4411662"/>
            <a:ext cx="5365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can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'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t</a:t>
            </a:r>
          </a:p>
        </p:txBody>
      </p:sp>
      <p:sp>
        <p:nvSpPr>
          <p:cNvPr id="2179" name=""/>
          <p:cNvSpPr/>
          <p:nvPr/>
        </p:nvSpPr>
        <p:spPr>
          <a:xfrm>
            <a:off x="1042988" y="5492750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What</a:t>
            </a:r>
          </a:p>
        </p:txBody>
      </p:sp>
      <p:sp>
        <p:nvSpPr>
          <p:cNvPr id="2180" name=""/>
          <p:cNvSpPr/>
          <p:nvPr/>
        </p:nvSpPr>
        <p:spPr>
          <a:xfrm>
            <a:off x="2484438" y="5516562"/>
            <a:ext cx="10810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can</a:t>
            </a:r>
          </a:p>
        </p:txBody>
      </p:sp>
      <p:sp>
        <p:nvSpPr>
          <p:cNvPr id="218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79" grpId="0"/>
      <p:bldP spid="2180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3" name=""/>
          <p:cNvSpPr/>
          <p:nvPr/>
        </p:nvSpPr>
        <p:spPr>
          <a:xfrm>
            <a:off x="3132138" y="115888"/>
            <a:ext cx="14700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Unit2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知识点归纳</a:t>
            </a:r>
          </a:p>
        </p:txBody>
      </p:sp>
      <p:sp>
        <p:nvSpPr>
          <p:cNvPr id="2184" name=""/>
          <p:cNvSpPr/>
          <p:nvPr/>
        </p:nvSpPr>
        <p:spPr>
          <a:xfrm>
            <a:off x="827088" y="808038"/>
            <a:ext cx="6524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几点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85" name=""/>
          <p:cNvSpPr/>
          <p:nvPr/>
        </p:nvSpPr>
        <p:spPr>
          <a:xfrm>
            <a:off x="2555875" y="836612"/>
            <a:ext cx="9747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What time </a:t>
            </a:r>
          </a:p>
        </p:txBody>
      </p:sp>
      <p:sp>
        <p:nvSpPr>
          <p:cNvPr id="2186" name=""/>
          <p:cNvSpPr/>
          <p:nvPr/>
        </p:nvSpPr>
        <p:spPr>
          <a:xfrm>
            <a:off x="971550" y="1268412"/>
            <a:ext cx="30924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I get up at </a:t>
            </a:r>
            <a:r>
              <a:rPr lang="en-US" altLang="zh-CN" sz="1300" u="sng">
                <a:solidFill>
                  <a:srgbClr val="000000"/>
                </a:solidFill>
                <a:ea typeface="华文中宋" charset="-122"/>
              </a:rPr>
              <a:t>6:00 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in the morning.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（提问）</a:t>
            </a:r>
          </a:p>
        </p:txBody>
      </p:sp>
      <p:sp>
        <p:nvSpPr>
          <p:cNvPr id="2187" name=""/>
          <p:cNvSpPr/>
          <p:nvPr/>
        </p:nvSpPr>
        <p:spPr>
          <a:xfrm>
            <a:off x="755650" y="1844675"/>
            <a:ext cx="2016870" cy="28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___   ___ do you get up </a:t>
            </a:r>
          </a:p>
        </p:txBody>
      </p:sp>
      <p:sp>
        <p:nvSpPr>
          <p:cNvPr id="2188" name=""/>
          <p:cNvSpPr/>
          <p:nvPr/>
        </p:nvSpPr>
        <p:spPr>
          <a:xfrm>
            <a:off x="684212" y="2392362"/>
            <a:ext cx="14319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2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什么时候，几点</a:t>
            </a:r>
          </a:p>
        </p:txBody>
      </p:sp>
      <p:sp>
        <p:nvSpPr>
          <p:cNvPr id="2189" name=""/>
          <p:cNvSpPr/>
          <p:nvPr/>
        </p:nvSpPr>
        <p:spPr>
          <a:xfrm>
            <a:off x="2484438" y="213360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90" name=""/>
          <p:cNvSpPr/>
          <p:nvPr/>
        </p:nvSpPr>
        <p:spPr>
          <a:xfrm>
            <a:off x="4067175" y="2349500"/>
            <a:ext cx="28844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when </a:t>
            </a:r>
          </a:p>
        </p:txBody>
      </p:sp>
      <p:sp>
        <p:nvSpPr>
          <p:cNvPr id="2191" name=""/>
          <p:cNvSpPr/>
          <p:nvPr/>
        </p:nvSpPr>
        <p:spPr>
          <a:xfrm>
            <a:off x="3419475" y="213360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192" name=""/>
          <p:cNvSpPr/>
          <p:nvPr/>
        </p:nvSpPr>
        <p:spPr>
          <a:xfrm>
            <a:off x="468312" y="2852738"/>
            <a:ext cx="9523401" cy="28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---When do you exercise    ---On weekends.</a:t>
            </a:r>
          </a:p>
        </p:txBody>
      </p:sp>
      <p:sp>
        <p:nvSpPr>
          <p:cNvPr id="2193" name=""/>
          <p:cNvSpPr/>
          <p:nvPr/>
        </p:nvSpPr>
        <p:spPr>
          <a:xfrm>
            <a:off x="250825" y="3357562"/>
            <a:ext cx="3331045" cy="2898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When do you go to work---At seven o’clock.</a:t>
            </a:r>
          </a:p>
        </p:txBody>
      </p:sp>
      <p:sp>
        <p:nvSpPr>
          <p:cNvPr id="2194" name=""/>
          <p:cNvSpPr/>
          <p:nvPr/>
        </p:nvSpPr>
        <p:spPr>
          <a:xfrm>
            <a:off x="684212" y="3976688"/>
            <a:ext cx="6985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3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工作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 </a:t>
            </a:r>
          </a:p>
        </p:txBody>
      </p:sp>
      <p:sp>
        <p:nvSpPr>
          <p:cNvPr id="2195" name=""/>
          <p:cNvSpPr/>
          <p:nvPr/>
        </p:nvSpPr>
        <p:spPr>
          <a:xfrm>
            <a:off x="2195512" y="3976688"/>
            <a:ext cx="4968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Job </a:t>
            </a:r>
          </a:p>
        </p:txBody>
      </p:sp>
      <p:sp>
        <p:nvSpPr>
          <p:cNvPr id="2196" name=""/>
          <p:cNvSpPr/>
          <p:nvPr/>
        </p:nvSpPr>
        <p:spPr>
          <a:xfrm>
            <a:off x="3851275" y="4119562"/>
            <a:ext cx="15081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An  interesting job</a:t>
            </a:r>
          </a:p>
        </p:txBody>
      </p:sp>
      <p:sp>
        <p:nvSpPr>
          <p:cNvPr id="2197" name=""/>
          <p:cNvSpPr/>
          <p:nvPr/>
        </p:nvSpPr>
        <p:spPr>
          <a:xfrm>
            <a:off x="827088" y="4768850"/>
            <a:ext cx="5603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工作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198" name=""/>
          <p:cNvSpPr/>
          <p:nvPr/>
        </p:nvSpPr>
        <p:spPr>
          <a:xfrm>
            <a:off x="2555875" y="4911725"/>
            <a:ext cx="5794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work </a:t>
            </a:r>
          </a:p>
        </p:txBody>
      </p:sp>
      <p:sp>
        <p:nvSpPr>
          <p:cNvPr id="2199" name=""/>
          <p:cNvSpPr/>
          <p:nvPr/>
        </p:nvSpPr>
        <p:spPr>
          <a:xfrm>
            <a:off x="4211638" y="4797425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不可数名词</a:t>
            </a:r>
          </a:p>
        </p:txBody>
      </p:sp>
      <p:sp>
        <p:nvSpPr>
          <p:cNvPr id="2200" name=""/>
          <p:cNvSpPr/>
          <p:nvPr/>
        </p:nvSpPr>
        <p:spPr>
          <a:xfrm>
            <a:off x="755650" y="5561012"/>
            <a:ext cx="21923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I have too much ____ to do.</a:t>
            </a:r>
          </a:p>
        </p:txBody>
      </p:sp>
      <p:sp>
        <p:nvSpPr>
          <p:cNvPr id="2201" name=""/>
          <p:cNvSpPr/>
          <p:nvPr/>
        </p:nvSpPr>
        <p:spPr>
          <a:xfrm>
            <a:off x="376238" y="437038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2" name=""/>
          <p:cNvSpPr/>
          <p:nvPr/>
        </p:nvSpPr>
        <p:spPr>
          <a:xfrm>
            <a:off x="3111500" y="42989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3" name=""/>
          <p:cNvSpPr/>
          <p:nvPr/>
        </p:nvSpPr>
        <p:spPr>
          <a:xfrm>
            <a:off x="376238" y="47307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4" name=""/>
          <p:cNvSpPr/>
          <p:nvPr/>
        </p:nvSpPr>
        <p:spPr>
          <a:xfrm>
            <a:off x="2051050" y="471011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5" name=""/>
          <p:cNvSpPr/>
          <p:nvPr/>
        </p:nvSpPr>
        <p:spPr>
          <a:xfrm>
            <a:off x="447675" y="501808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6" name=""/>
          <p:cNvSpPr/>
          <p:nvPr/>
        </p:nvSpPr>
        <p:spPr>
          <a:xfrm>
            <a:off x="231775" y="53784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7" name=""/>
          <p:cNvSpPr/>
          <p:nvPr/>
        </p:nvSpPr>
        <p:spPr>
          <a:xfrm>
            <a:off x="323850" y="580548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8" name=""/>
          <p:cNvSpPr/>
          <p:nvPr/>
        </p:nvSpPr>
        <p:spPr>
          <a:xfrm>
            <a:off x="395288" y="58769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09" name=""/>
          <p:cNvSpPr/>
          <p:nvPr/>
        </p:nvSpPr>
        <p:spPr>
          <a:xfrm>
            <a:off x="950912" y="595471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10" name=""/>
          <p:cNvSpPr/>
          <p:nvPr/>
        </p:nvSpPr>
        <p:spPr>
          <a:xfrm>
            <a:off x="4335462" y="60261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11" name=""/>
          <p:cNvSpPr/>
          <p:nvPr/>
        </p:nvSpPr>
        <p:spPr>
          <a:xfrm>
            <a:off x="663575" y="63150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12" name=""/>
          <p:cNvSpPr/>
          <p:nvPr/>
        </p:nvSpPr>
        <p:spPr>
          <a:xfrm>
            <a:off x="4551362" y="638651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1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7">
                                            <p:txEl>
                                              <p:charRg st="0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87">
                                            <p:txEl>
                                              <p:charRg st="0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87">
                                            <p:txEl>
                                              <p:charRg st="0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2">
                                            <p:txEl>
                                              <p:charRg st="0" end="4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92">
                                            <p:txEl>
                                              <p:charRg st="0" end="4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92">
                                            <p:txEl>
                                              <p:charRg st="0" end="4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2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9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5" name=""/>
          <p:cNvSpPr/>
          <p:nvPr>
            <p:ph type="body" idx="4294967295"/>
          </p:nvPr>
        </p:nvSpPr>
        <p:spPr>
          <a:xfrm>
            <a:off x="323850" y="620712"/>
            <a:ext cx="8229600" cy="45259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4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常见的频率副词有哪些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usually ,sometimes ,often ,never, always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放在什么位置   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实前，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be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、助、情后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She ----   -----   late for school.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她总是上学迟到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。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He ----   ----- up early.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他经常起床很早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。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5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许多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A  lot of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简写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lots of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后跟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----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可数名词复数和不可数名词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There is lots of water in the well(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井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) . 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There are lots of students in the hall.</a:t>
            </a: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altLang="zh-CN" sz="1300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>
              <a:lnSpc>
                <a:spcPct val="90000"/>
              </a:lnSpc>
            </a:pPr>
            <a:endParaRPr lang="zh-CN" altLang="en-US"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1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8" name=""/>
          <p:cNvSpPr/>
          <p:nvPr/>
        </p:nvSpPr>
        <p:spPr>
          <a:xfrm>
            <a:off x="611188" y="981075"/>
            <a:ext cx="9826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许多</a:t>
            </a:r>
          </a:p>
        </p:txBody>
      </p:sp>
      <p:sp>
        <p:nvSpPr>
          <p:cNvPr id="2219" name=""/>
          <p:cNvSpPr/>
          <p:nvPr/>
        </p:nvSpPr>
        <p:spPr>
          <a:xfrm>
            <a:off x="1476375" y="908050"/>
            <a:ext cx="15144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many </a:t>
            </a:r>
          </a:p>
        </p:txBody>
      </p:sp>
      <p:sp>
        <p:nvSpPr>
          <p:cNvPr id="2220" name=""/>
          <p:cNvSpPr/>
          <p:nvPr/>
        </p:nvSpPr>
        <p:spPr>
          <a:xfrm>
            <a:off x="2555875" y="908050"/>
            <a:ext cx="317341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many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后跟可数名词复数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many students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221" name=""/>
          <p:cNvSpPr/>
          <p:nvPr/>
        </p:nvSpPr>
        <p:spPr>
          <a:xfrm>
            <a:off x="539750" y="1384300"/>
            <a:ext cx="27479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much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后跟不可数名词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much water</a:t>
            </a:r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 </a:t>
            </a:r>
          </a:p>
        </p:txBody>
      </p:sp>
      <p:sp>
        <p:nvSpPr>
          <p:cNvPr id="2222" name=""/>
          <p:cNvSpPr/>
          <p:nvPr/>
        </p:nvSpPr>
        <p:spPr>
          <a:xfrm>
            <a:off x="323850" y="1887538"/>
            <a:ext cx="23510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6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或者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….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或者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…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要么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…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要么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….</a:t>
            </a:r>
          </a:p>
        </p:txBody>
      </p:sp>
      <p:sp>
        <p:nvSpPr>
          <p:cNvPr id="2223" name=""/>
          <p:cNvSpPr/>
          <p:nvPr/>
        </p:nvSpPr>
        <p:spPr>
          <a:xfrm>
            <a:off x="388938" y="2420938"/>
            <a:ext cx="384651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either …or… Either he or I am right .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连接并列主语</a:t>
            </a:r>
          </a:p>
        </p:txBody>
      </p:sp>
      <p:sp>
        <p:nvSpPr>
          <p:cNvPr id="2224" name=""/>
          <p:cNvSpPr/>
          <p:nvPr/>
        </p:nvSpPr>
        <p:spPr>
          <a:xfrm>
            <a:off x="5940425" y="1844675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用就近原则</a:t>
            </a:r>
          </a:p>
        </p:txBody>
      </p:sp>
      <p:sp>
        <p:nvSpPr>
          <p:cNvPr id="2225" name=""/>
          <p:cNvSpPr/>
          <p:nvPr/>
        </p:nvSpPr>
        <p:spPr>
          <a:xfrm>
            <a:off x="539750" y="3040062"/>
            <a:ext cx="12668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7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给某人穿衣服</a:t>
            </a:r>
          </a:p>
        </p:txBody>
      </p:sp>
      <p:sp>
        <p:nvSpPr>
          <p:cNvPr id="2226" name=""/>
          <p:cNvSpPr/>
          <p:nvPr/>
        </p:nvSpPr>
        <p:spPr>
          <a:xfrm>
            <a:off x="796925" y="3500438"/>
            <a:ext cx="340677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dress sb.     She often dresses her daughter.</a:t>
            </a:r>
          </a:p>
        </p:txBody>
      </p:sp>
      <p:sp>
        <p:nvSpPr>
          <p:cNvPr id="2227" name=""/>
          <p:cNvSpPr/>
          <p:nvPr/>
        </p:nvSpPr>
        <p:spPr>
          <a:xfrm>
            <a:off x="250825" y="4292600"/>
            <a:ext cx="102870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 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8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衣上穿服</a:t>
            </a:r>
          </a:p>
        </p:txBody>
      </p:sp>
      <p:sp>
        <p:nvSpPr>
          <p:cNvPr id="2228" name=""/>
          <p:cNvSpPr/>
          <p:nvPr/>
        </p:nvSpPr>
        <p:spPr>
          <a:xfrm>
            <a:off x="684212" y="4724400"/>
            <a:ext cx="8172450" cy="48895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After I get up ,</a:t>
            </a:r>
          </a:p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I get dressed to eat breakfast.</a:t>
            </a:r>
          </a:p>
        </p:txBody>
      </p:sp>
      <p:sp>
        <p:nvSpPr>
          <p:cNvPr id="2229" name=""/>
          <p:cNvSpPr/>
          <p:nvPr/>
        </p:nvSpPr>
        <p:spPr>
          <a:xfrm>
            <a:off x="468312" y="5734050"/>
            <a:ext cx="771525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9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在周末</a:t>
            </a:r>
          </a:p>
        </p:txBody>
      </p:sp>
      <p:sp>
        <p:nvSpPr>
          <p:cNvPr id="2230" name=""/>
          <p:cNvSpPr/>
          <p:nvPr/>
        </p:nvSpPr>
        <p:spPr>
          <a:xfrm>
            <a:off x="2195512" y="5661025"/>
            <a:ext cx="119538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On weekends</a:t>
            </a:r>
          </a:p>
        </p:txBody>
      </p:sp>
      <p:sp>
        <p:nvSpPr>
          <p:cNvPr id="2231" name=""/>
          <p:cNvSpPr/>
          <p:nvPr/>
        </p:nvSpPr>
        <p:spPr>
          <a:xfrm>
            <a:off x="323850" y="6278562"/>
            <a:ext cx="1009650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在某个周末</a:t>
            </a:r>
          </a:p>
        </p:txBody>
      </p:sp>
      <p:sp>
        <p:nvSpPr>
          <p:cNvPr id="2232" name=""/>
          <p:cNvSpPr/>
          <p:nvPr/>
        </p:nvSpPr>
        <p:spPr>
          <a:xfrm>
            <a:off x="2700338" y="6278562"/>
            <a:ext cx="13890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On the weekend</a:t>
            </a:r>
          </a:p>
        </p:txBody>
      </p:sp>
      <p:sp>
        <p:nvSpPr>
          <p:cNvPr id="2233" name=""/>
          <p:cNvSpPr/>
          <p:nvPr/>
        </p:nvSpPr>
        <p:spPr>
          <a:xfrm>
            <a:off x="303212" y="350678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34" name=""/>
          <p:cNvSpPr/>
          <p:nvPr/>
        </p:nvSpPr>
        <p:spPr>
          <a:xfrm>
            <a:off x="1958975" y="343376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35" name=""/>
          <p:cNvSpPr/>
          <p:nvPr/>
        </p:nvSpPr>
        <p:spPr>
          <a:xfrm>
            <a:off x="376238" y="38671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36" name=""/>
          <p:cNvSpPr/>
          <p:nvPr/>
        </p:nvSpPr>
        <p:spPr>
          <a:xfrm>
            <a:off x="468312" y="465296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37" name=""/>
          <p:cNvSpPr/>
          <p:nvPr/>
        </p:nvSpPr>
        <p:spPr>
          <a:xfrm>
            <a:off x="2032000" y="47307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38" name=""/>
          <p:cNvSpPr/>
          <p:nvPr/>
        </p:nvSpPr>
        <p:spPr>
          <a:xfrm>
            <a:off x="0" y="52292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39" name=""/>
          <p:cNvSpPr/>
          <p:nvPr/>
        </p:nvSpPr>
        <p:spPr>
          <a:xfrm>
            <a:off x="1258888" y="528637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0" name=""/>
          <p:cNvSpPr/>
          <p:nvPr/>
        </p:nvSpPr>
        <p:spPr>
          <a:xfrm>
            <a:off x="158750" y="55943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1" name=""/>
          <p:cNvSpPr/>
          <p:nvPr/>
        </p:nvSpPr>
        <p:spPr>
          <a:xfrm>
            <a:off x="1239838" y="55943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2" name=""/>
          <p:cNvSpPr/>
          <p:nvPr/>
        </p:nvSpPr>
        <p:spPr>
          <a:xfrm>
            <a:off x="250825" y="5935662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3" name=""/>
          <p:cNvSpPr/>
          <p:nvPr/>
        </p:nvSpPr>
        <p:spPr>
          <a:xfrm>
            <a:off x="1958975" y="6026150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4" name=""/>
          <p:cNvSpPr/>
          <p:nvPr/>
        </p:nvSpPr>
        <p:spPr>
          <a:xfrm>
            <a:off x="2411412" y="6294438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5" name=""/>
          <p:cNvSpPr/>
          <p:nvPr/>
        </p:nvSpPr>
        <p:spPr>
          <a:xfrm>
            <a:off x="684212" y="6308725"/>
            <a:ext cx="182562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300" b="1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46" name=""/>
          <p:cNvSpPr/>
          <p:nvPr/>
        </p:nvSpPr>
        <p:spPr>
          <a:xfrm>
            <a:off x="3203575" y="4149725"/>
            <a:ext cx="1049338" cy="2905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get dressed</a:t>
            </a:r>
          </a:p>
        </p:txBody>
      </p:sp>
      <p:sp>
        <p:nvSpPr>
          <p:cNvPr id="224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3" dur="500" fill="hold"/>
                                        <p:tgtEl>
                                          <p:spTgt spid="22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9" name=""/>
          <p:cNvSpPr/>
          <p:nvPr>
            <p:ph type="body" idx="4294967295"/>
          </p:nvPr>
        </p:nvSpPr>
        <p:spPr>
          <a:xfrm>
            <a:off x="539750" y="476250"/>
            <a:ext cx="8604250" cy="568960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10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时间的表达法</a:t>
            </a:r>
          </a:p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顺读法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6:25   six twenty –five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先读时，再读分</a:t>
            </a:r>
          </a:p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逆读法   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past 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过  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to 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差   从后往前读。</a:t>
            </a:r>
          </a:p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十五分读成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a quarter 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6:10  ten past six.  6:50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差十分七点</a:t>
            </a:r>
            <a:r>
              <a:rPr lang="zh-CN" altLang="en-US" sz="1300">
                <a:solidFill>
                  <a:srgbClr val="000000"/>
                </a:solidFill>
                <a:ea typeface="华文中宋" charset="-122"/>
              </a:rPr>
              <a:t>  </a:t>
            </a:r>
          </a:p>
          <a:p>
            <a:pPr lvl="0"/>
            <a:r>
              <a:rPr lang="en-US" altLang="zh-CN" sz="1300">
                <a:solidFill>
                  <a:srgbClr val="000000"/>
                </a:solidFill>
                <a:ea typeface="华文中宋" charset="-122"/>
              </a:rPr>
              <a:t>ten to seven</a:t>
            </a:r>
          </a:p>
          <a:p>
            <a:pPr lvl="0"/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半点的读法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Half past six   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用</a:t>
            </a:r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half past + 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点钟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11</a:t>
            </a:r>
            <a:r>
              <a:rPr lang="zh-CN" altLang="en-US" sz="1300" b="1">
                <a:solidFill>
                  <a:srgbClr val="000000"/>
                </a:solidFill>
                <a:ea typeface="华文中宋" charset="-122"/>
              </a:rPr>
              <a:t>散步</a:t>
            </a:r>
          </a:p>
          <a:p>
            <a:pPr lvl="0"/>
            <a:r>
              <a:rPr lang="en-US" altLang="zh-CN" sz="1300" b="1">
                <a:solidFill>
                  <a:srgbClr val="000000"/>
                </a:solidFill>
                <a:ea typeface="华文中宋" charset="-122"/>
              </a:rPr>
              <a:t>take a walk</a:t>
            </a:r>
          </a:p>
          <a:p>
            <a:pPr lvl="0"/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/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/>
            <a:endParaRPr lang="en-US" altLang="zh-CN" sz="1300" b="1">
              <a:solidFill>
                <a:srgbClr val="000000"/>
              </a:solidFill>
              <a:ea typeface="华文中宋" charset="-122"/>
            </a:endParaRPr>
          </a:p>
          <a:p>
            <a:pPr lvl="0"/>
            <a:endParaRPr lang="zh-CN" altLang="en-US" sz="1300">
              <a:solidFill>
                <a:srgbClr val="000000"/>
              </a:solidFill>
              <a:ea typeface="华文中宋" charset="-122"/>
            </a:endParaRPr>
          </a:p>
        </p:txBody>
      </p:sp>
      <p:sp>
        <p:nvSpPr>
          <p:cNvPr id="225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marL="0" lv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sz="1400" u="none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https://d.book118.com/358053006107006041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宋体</vt:lpstr>
      <vt:lpstr>华文中宋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2024-09-20T13:56:10.958</cp:lastPrinted>
  <dcterms:created xsi:type="dcterms:W3CDTF">2024-09-20T05:56:10Z</dcterms:created>
  <dcterms:modified xsi:type="dcterms:W3CDTF">2024-09-20T05:56:13Z</dcterms:modified>
</cp:coreProperties>
</file>