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2DEECA-2856-4287-9D38-13A023D29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E4AA76-F4C9-495F-B6E1-FA4B05A9C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A298C3-CE9A-4355-A1F8-D4F6D1BD8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59E4C5-6647-485D-97CF-AE181FCF60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E1BC78-751A-4873-BE91-7941483522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EDA015-C9D1-4D12-9AAF-2C493AC31A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454F11-D47C-4FB8-8FBD-2BE62D6739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BBCA22-53D5-4477-A9B2-BB2A49C22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7ADF6C-30CF-405E-B534-873B5EFE09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868592-38ED-4321-A286-63970E036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74469-0810-4D06-BB9E-FC05D020F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56046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动画分镜头脚本设计概述\n## 1.动画分镜头脚本设计基本概念\n### 1.1动画分镜头脚本设计的定义与作用\n### 1.2动画分镜头脚本设计的重要性\n### 1.3动画分镜头脚本设计的基本原则\n## 2.动画分镜头脚本设计的基本元素\n### 2.1画面构图与视觉元素\n### 2.2镜头运动与切换\n### 2.3声音与音效的运用\n## 3.动画分镜头脚本设计流程与技巧\n### 3.1故事板设计与绘制\n### 3.2分镜头脚本撰写与规划\n### 3.3动画制作与后期合成\n## 4.动画分镜头脚本设计案例分析\n### 4.1经典动画分镜头脚本设计分析\n### 4.2现代动画分镜头脚本设计趋势\n### 4.3动画分镜头脚本设计实践案例\n## 5.动画分镜头脚本设计的未来发展与创新\n### 5.1技术创新对动画分镜头脚本设计的影响\n### 5.2跨界融合与动画分镜头脚本设计创新\n### 5.3动画分镜头脚本设计的未来趋势与展望\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7200"/>
              <a:t>动画分镜头脚本设计概述</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600"/>
              <a:t>动画分镜头脚本设计基本概念</a:t>
            </a:r>
            <a:endParaRPr/>
          </a:p>
        </p:txBody>
      </p:sp>
      <p:sp>
        <p:nvSpPr>
          <p:cNvPr id="1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descr="{&quot;isTemplate&quot;:true,&quot;type&quot;:3}"/>
        <p:cNvGrpSpPr/>
        <p:nvPr/>
      </p:nvGrpSpPr>
      <p:grpSpPr>
        <a:xfrm>
          <a:off x="0" y="0"/>
          <a:ext cx="0" cy="0"/>
        </a:xfrm>
      </p:grpSpPr>
      <p:pic>
        <p:nvPicPr>
          <p:cNvPr id="16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0" name="Group 598"/>
            <p:cNvGrpSpPr/>
            <p:nvPr/>
          </p:nvGrpSpPr>
          <p:grpSpPr>
            <a:xfrm>
              <a:off x="763829" y="1414808"/>
              <a:ext cx="6972294" cy="2337649"/>
              <a:chOff x="763829" y="1414808"/>
              <a:chExt cx="6972294" cy="2337649"/>
            </a:xfrm>
          </p:grpSpPr>
          <p:sp>
            <p:nvSpPr>
              <p:cNvPr id="17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动画分镜头脚本设计是一种将动画故事可视化的重要环节</a:t>
                </a:r>
                <a:endParaRPr/>
              </a:p>
            </p:txBody>
          </p:sp>
          <p:sp>
            <p:nvSpPr>
              <p:cNvPr id="17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通过分镜头脚本，导演和摄影师可以更好地理解动画的视觉风格和内容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分镜头脚本有助于动画制作团队之间的沟通和协作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分镜头脚本可以作为动画制作的参考和依据，保证动画的连贯性和完整性</a:t>
                </a:r>
                <a:endParaRPr/>
              </a:p>
            </p:txBody>
          </p:sp>
          <p:sp>
            <p:nvSpPr>
              <p:cNvPr id="17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7" name="Group 591"/>
            <p:cNvGrpSpPr/>
            <p:nvPr/>
          </p:nvGrpSpPr>
          <p:grpSpPr>
            <a:xfrm>
              <a:off x="689593" y="3949139"/>
              <a:ext cx="7078256" cy="2128975"/>
              <a:chOff x="689593" y="3949139"/>
              <a:chExt cx="7078256" cy="2128975"/>
            </a:xfrm>
          </p:grpSpPr>
          <p:sp>
            <p:nvSpPr>
              <p:cNvPr id="17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动画分镜头脚本设计的主要作用</a:t>
                </a:r>
                <a:endParaRPr/>
              </a:p>
            </p:txBody>
          </p:sp>
          <p:sp>
            <p:nvSpPr>
              <p:cNvPr id="17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传达动画的故事情节和角色表现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展现动画的视觉风格和审美价值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指导动画制作过程中的各个环节，确保动画的质量和效果</a:t>
                </a:r>
                <a:endParaRPr/>
              </a:p>
            </p:txBody>
          </p:sp>
          <p:sp>
            <p:nvSpPr>
              <p:cNvPr id="18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动画分镜头脚本设计的定义与作用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pic>
        <p:nvPicPr>
          <p:cNvPr id="18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8" name="Group 598"/>
            <p:cNvGrpSpPr/>
            <p:nvPr/>
          </p:nvGrpSpPr>
          <p:grpSpPr>
            <a:xfrm>
              <a:off x="763829" y="1414808"/>
              <a:ext cx="6972294" cy="2337649"/>
              <a:chOff x="763829" y="1414808"/>
              <a:chExt cx="6972294" cy="2337649"/>
            </a:xfrm>
          </p:grpSpPr>
          <p:sp>
            <p:nvSpPr>
              <p:cNvPr id="18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动画分镜头脚本设计是动画制作的基础和关键</a:t>
                </a:r>
                <a:endParaRPr/>
              </a:p>
            </p:txBody>
          </p:sp>
          <p:sp>
            <p:nvSpPr>
              <p:cNvPr id="19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分镜头脚本的质量直接影响到动画的观感和表现力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优秀的分镜头脚本设计能够提高动画的观赏价值和市场价值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分镜头脚本设计有助于动画制作团队更好地理解和表现动画的故事情节和角色</a:t>
                </a:r>
                <a:endParaRPr/>
              </a:p>
            </p:txBody>
          </p:sp>
          <p:sp>
            <p:nvSpPr>
              <p:cNvPr id="19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5" name="Group 591"/>
            <p:cNvGrpSpPr/>
            <p:nvPr/>
          </p:nvGrpSpPr>
          <p:grpSpPr>
            <a:xfrm>
              <a:off x="689593" y="3949139"/>
              <a:ext cx="7078256" cy="2128975"/>
              <a:chOff x="689593" y="3949139"/>
              <a:chExt cx="7078256" cy="2128975"/>
            </a:xfrm>
          </p:grpSpPr>
          <p:sp>
            <p:nvSpPr>
              <p:cNvPr id="19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动画分镜头脚本设计对于动画产业的发展具有重要意义</a:t>
                </a:r>
                <a:endParaRPr/>
              </a:p>
            </p:txBody>
          </p:sp>
          <p:sp>
            <p:nvSpPr>
              <p:cNvPr id="19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分镜头脚本设计水平的提高有助于推动动画产业的技术创新和艺术创新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优秀的分镜头脚本设计能够提高动画产业的国际竞争力，促进动画产业的发展</a:t>
                </a:r>
                <a:endParaRPr/>
              </a:p>
            </p:txBody>
          </p:sp>
          <p:sp>
            <p:nvSpPr>
              <p:cNvPr id="19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动画分镜头脚本设计的重要性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3}"/>
        <p:cNvGrpSpPr/>
        <p:nvPr/>
      </p:nvGrpSpPr>
      <p:grpSpPr>
        <a:xfrm>
          <a:off x="0" y="0"/>
          <a:ext cx="0" cy="0"/>
        </a:xfrm>
      </p:grpSpPr>
      <p:pic>
        <p:nvPicPr>
          <p:cNvPr id="20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6" name="Group 598"/>
            <p:cNvGrpSpPr/>
            <p:nvPr/>
          </p:nvGrpSpPr>
          <p:grpSpPr>
            <a:xfrm>
              <a:off x="763829" y="1414808"/>
              <a:ext cx="6972294" cy="2337649"/>
              <a:chOff x="763829" y="1414808"/>
              <a:chExt cx="6972294" cy="2337649"/>
            </a:xfrm>
          </p:grpSpPr>
          <p:sp>
            <p:nvSpPr>
              <p:cNvPr id="20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动画分镜头脚本设计应遵循故事性和视觉性的统一原则</a:t>
                </a:r>
                <a:endParaRPr/>
              </a:p>
            </p:txBody>
          </p:sp>
          <p:sp>
            <p:nvSpPr>
              <p:cNvPr id="20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分镜头脚本设计应忠实于动画的故事情节和角色表现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分镜头脚本设计应注重动画的视觉风格和审美价值</a:t>
                </a:r>
                <a:endParaRPr/>
              </a:p>
            </p:txBody>
          </p:sp>
          <p:sp>
            <p:nvSpPr>
              <p:cNvPr id="20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3" name="Group 591"/>
            <p:cNvGrpSpPr/>
            <p:nvPr/>
          </p:nvGrpSpPr>
          <p:grpSpPr>
            <a:xfrm>
              <a:off x="689593" y="3949139"/>
              <a:ext cx="7078256" cy="2128975"/>
              <a:chOff x="689593" y="3949139"/>
              <a:chExt cx="7078256" cy="2128975"/>
            </a:xfrm>
          </p:grpSpPr>
          <p:sp>
            <p:nvSpPr>
              <p:cNvPr id="21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动画分镜头脚本设计应遵循动画特点和观众需求的原则</a:t>
                </a:r>
                <a:endParaRPr/>
              </a:p>
            </p:txBody>
          </p:sp>
          <p:sp>
            <p:nvSpPr>
              <p:cNvPr id="21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分镜头脚本设计应充分考虑动画的制作技术和观众的需求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分镜头脚本设计应注重动画的趣味性和观赏性，满足观众的审美需求</a:t>
                </a:r>
                <a:endParaRPr/>
              </a:p>
            </p:txBody>
          </p:sp>
          <p:sp>
            <p:nvSpPr>
              <p:cNvPr id="21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动画分镜头脚本设计的基本原则</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2}"/>
        <p:cNvGrpSpPr/>
        <p:nvPr/>
      </p:nvGrpSpPr>
      <p:grpSpPr>
        <a:xfrm>
          <a:off x="0" y="0"/>
          <a:ext cx="0" cy="0"/>
        </a:xfrm>
      </p:grpSpPr>
      <p:sp>
        <p:nvSpPr>
          <p:cNvPr id="222"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200"/>
              <a:t>动画分镜头脚本设计的基本元素</a:t>
            </a:r>
            <a:endParaRPr/>
          </a:p>
        </p:txBody>
      </p:sp>
      <p:sp>
        <p:nvSpPr>
          <p:cNvPr id="22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3}"/>
        <p:cNvGrpSpPr/>
        <p:nvPr/>
      </p:nvGrpSpPr>
      <p:grpSpPr>
        <a:xfrm>
          <a:off x="0" y="0"/>
          <a:ext cx="0" cy="0"/>
        </a:xfrm>
      </p:grpSpPr>
      <p:pic>
        <p:nvPicPr>
          <p:cNvPr id="22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7" name="Group 598"/>
            <p:cNvGrpSpPr/>
            <p:nvPr/>
          </p:nvGrpSpPr>
          <p:grpSpPr>
            <a:xfrm>
              <a:off x="763829" y="1414808"/>
              <a:ext cx="6972294" cy="2337649"/>
              <a:chOff x="763829" y="1414808"/>
              <a:chExt cx="6972294" cy="2337649"/>
            </a:xfrm>
          </p:grpSpPr>
          <p:sp>
            <p:nvSpPr>
              <p:cNvPr id="22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画面构图是动画分镜头脚本设计的重要组成部分</a:t>
                </a:r>
                <a:endParaRPr/>
              </a:p>
            </p:txBody>
          </p:sp>
          <p:sp>
            <p:nvSpPr>
              <p:cNvPr id="22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分镜头脚本设计应注重画面的平衡感和视觉焦点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分镜头脚本设计应考虑画面的色彩搭配和光影效果</a:t>
                </a:r>
                <a:endParaRPr/>
              </a:p>
            </p:txBody>
          </p:sp>
          <p:sp>
            <p:nvSpPr>
              <p:cNvPr id="23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4" name="Group 591"/>
            <p:cNvGrpSpPr/>
            <p:nvPr/>
          </p:nvGrpSpPr>
          <p:grpSpPr>
            <a:xfrm>
              <a:off x="689593" y="3949139"/>
              <a:ext cx="7078256" cy="2128975"/>
              <a:chOff x="689593" y="3949139"/>
              <a:chExt cx="7078256" cy="2128975"/>
            </a:xfrm>
          </p:grpSpPr>
          <p:sp>
            <p:nvSpPr>
              <p:cNvPr id="23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视觉元素是动画分镜头脚本设计的基本元素</a:t>
                </a:r>
                <a:endParaRPr/>
              </a:p>
            </p:txBody>
          </p:sp>
          <p:sp>
            <p:nvSpPr>
              <p:cNvPr id="23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分镜头脚本设计应注重角色、场景、动作、道具等视觉元素的设计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分镜头脚本设计应注重视觉元素的动态表现和细节表现</a:t>
                </a:r>
                <a:endParaRPr/>
              </a:p>
            </p:txBody>
          </p:sp>
          <p:sp>
            <p:nvSpPr>
              <p:cNvPr id="23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画面构图与视觉元素</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3}"/>
        <p:cNvGrpSpPr/>
        <p:nvPr/>
      </p:nvGrpSpPr>
      <p:grpSpPr>
        <a:xfrm>
          <a:off x="0" y="0"/>
          <a:ext cx="0" cy="0"/>
        </a:xfrm>
      </p:grpSpPr>
      <p:pic>
        <p:nvPicPr>
          <p:cNvPr id="24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5" name="Group 598"/>
            <p:cNvGrpSpPr/>
            <p:nvPr/>
          </p:nvGrpSpPr>
          <p:grpSpPr>
            <a:xfrm>
              <a:off x="763829" y="1414808"/>
              <a:ext cx="6972294" cy="2337649"/>
              <a:chOff x="763829" y="1414808"/>
              <a:chExt cx="6972294" cy="2337649"/>
            </a:xfrm>
          </p:grpSpPr>
          <p:sp>
            <p:nvSpPr>
              <p:cNvPr id="24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镜头运动是动画分镜头脚本设计的重要表现手法</a:t>
                </a:r>
                <a:endParaRPr/>
              </a:p>
            </p:txBody>
          </p:sp>
          <p:sp>
            <p:nvSpPr>
              <p:cNvPr id="24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分镜头脚本设计应注重镜头的移动、缩放、旋转等运动效果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分镜头脚本设计应考虑镜头运动与动画情节的紧密结合</a:t>
                </a:r>
                <a:endParaRPr/>
              </a:p>
            </p:txBody>
          </p:sp>
          <p:sp>
            <p:nvSpPr>
              <p:cNvPr id="24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2" name="Group 591"/>
            <p:cNvGrpSpPr/>
            <p:nvPr/>
          </p:nvGrpSpPr>
          <p:grpSpPr>
            <a:xfrm>
              <a:off x="689593" y="3949139"/>
              <a:ext cx="7078256" cy="2128975"/>
              <a:chOff x="689593" y="3949139"/>
              <a:chExt cx="7078256" cy="2128975"/>
            </a:xfrm>
          </p:grpSpPr>
          <p:sp>
            <p:nvSpPr>
              <p:cNvPr id="25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镜头切换是动画分镜头脚本设计的关键环节</a:t>
                </a:r>
                <a:endParaRPr/>
              </a:p>
            </p:txBody>
          </p:sp>
          <p:sp>
            <p:nvSpPr>
              <p:cNvPr id="25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分镜头脚本设计应注重镜头切换的流畅性和节奏感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分镜头脚本设计应考虑镜头切换与动画情节的紧密联系</a:t>
                </a:r>
                <a:endParaRPr/>
              </a:p>
            </p:txBody>
          </p:sp>
          <p:sp>
            <p:nvSpPr>
              <p:cNvPr id="25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镜头运动与切换</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0" name="" descr="{&quot;isTemplate&quot;:true,&quot;type&quot;:3}"/>
        <p:cNvGrpSpPr/>
        <p:nvPr/>
      </p:nvGrpSpPr>
      <p:grpSpPr>
        <a:xfrm>
          <a:off x="0" y="0"/>
          <a:ext cx="0" cy="0"/>
        </a:xfrm>
      </p:grpSpPr>
      <p:pic>
        <p:nvPicPr>
          <p:cNvPr id="26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3" name="Group 598"/>
            <p:cNvGrpSpPr/>
            <p:nvPr/>
          </p:nvGrpSpPr>
          <p:grpSpPr>
            <a:xfrm>
              <a:off x="763829" y="1414808"/>
              <a:ext cx="6972294" cy="2337649"/>
              <a:chOff x="763829" y="1414808"/>
              <a:chExt cx="6972294" cy="2337649"/>
            </a:xfrm>
          </p:grpSpPr>
          <p:sp>
            <p:nvSpPr>
              <p:cNvPr id="26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声音是动画分镜头脚本设计的重要组成部分</a:t>
                </a:r>
                <a:endParaRPr/>
              </a:p>
            </p:txBody>
          </p:sp>
          <p:sp>
            <p:nvSpPr>
              <p:cNvPr id="26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分镜头脚本设计应注重角色配音、背景音乐、音效等声音元素的设计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分镜头脚本设计应考虑声音元素与动画情节的紧密结合</a:t>
                </a:r>
                <a:endParaRPr/>
              </a:p>
            </p:txBody>
          </p:sp>
          <p:sp>
            <p:nvSpPr>
              <p:cNvPr id="26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0" name="Group 591"/>
            <p:cNvGrpSpPr/>
            <p:nvPr/>
          </p:nvGrpSpPr>
          <p:grpSpPr>
            <a:xfrm>
              <a:off x="689593" y="3949139"/>
              <a:ext cx="7078256" cy="2128975"/>
              <a:chOff x="689593" y="3949139"/>
              <a:chExt cx="7078256" cy="2128975"/>
            </a:xfrm>
          </p:grpSpPr>
          <p:sp>
            <p:nvSpPr>
              <p:cNvPr id="27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音效是动画分镜头脚本设计的重要表现手法</a:t>
                </a:r>
                <a:endParaRPr/>
              </a:p>
            </p:txBody>
          </p:sp>
          <p:sp>
            <p:nvSpPr>
              <p:cNvPr id="27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分镜头脚本设计应注重音效的逼真性和表现力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分镜头脚本设计应考虑音效与动画情节的紧密联系</a:t>
                </a:r>
                <a:endParaRPr/>
              </a:p>
            </p:txBody>
          </p:sp>
          <p:sp>
            <p:nvSpPr>
              <p:cNvPr id="27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声音与音效的运用</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200"/>
              <a:t>动画分镜头脚本设计流程与技巧</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故事板是动画分镜头脚本设计的基础</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分镜头脚本设计应注重故事板的构图、色彩、动作等元素的设计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分镜头脚本设计应考虑故事板与动画情节的紧密结合</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故事板的绘制是动画分镜头脚本设计的重要环节</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分镜头脚本设计应注重故事板的绘制风格和技巧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分镜头脚本设计应考虑故事板的实用性和可操作性</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故事板设计与绘制</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https://d.book118.com/358056046033006041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动画分镜头脚本设计概述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2024-09-19T22:33:03.566</cp:lastPrinted>
  <dcterms:created xsi:type="dcterms:W3CDTF">2024-09-19T14:33:03Z</dcterms:created>
  <dcterms:modified xsi:type="dcterms:W3CDTF">2024-09-19T14:33:05Z</dcterms:modified>
</cp:coreProperties>
</file>