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9144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Header 1" title="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Time 2" title="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4CE9-3385-4745-BAAD-7FFC8C48D38C}" type="datetimeFigureOut">
              <a:t>2024/8/28</a:t>
            </a:fld>
          </a:p>
        </p:txBody>
      </p:sp>
      <p:sp>
        <p:nvSpPr>
          <p:cNvPr id="4" name="SlideImage 3" title="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4" title="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sz="1200"/>
            </a:defPPr>
          </a:lstStyle>
          <a:p>
            <a:r>
              <a:rPr smtClean="0"/>
              <a:t>First Level</a:t>
            </a:r>
          </a:p>
          <a:p>
            <a:pPr lvl="1"/>
            <a:r>
              <a:rPr smtClean="0"/>
              <a:t>Second Level</a:t>
            </a:r>
          </a:p>
          <a:p>
            <a:pPr lvl="2"/>
            <a:r>
              <a:rPr smtClean="0"/>
              <a:t>Third level</a:t>
            </a:r>
          </a:p>
          <a:p>
            <a:pPr lvl="3"/>
            <a:r>
              <a:rPr smtClean="0"/>
              <a:t>Fourth level</a:t>
            </a:r>
          </a:p>
          <a:p>
            <a:pPr lvl="4"/>
            <a:r>
              <a:rPr smtClean="0"/>
              <a:t>Fifth level</a:t>
            </a:r>
          </a:p>
        </p:txBody>
      </p:sp>
      <p:sp>
        <p:nvSpPr>
          <p:cNvPr id="6" name="Footer 5" title="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Number 6" title="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B0BCF-3B54-4207-ABB2-84AC3E5BC5C0}" type="slidenum">
              <a:rPr smtClean="0"/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人教版语文三年级上册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走近宋庆龄</a:t>
            </a:r>
            <a:br/>
          </a:p>
          <a:p>
            <a:r>
              <a:t>         在课文中，“我不能失信”这句话是谁说？可见她是一个怎样人 ？知道宋庆龄事吗？默读课后“资料袋”里内容。</a:t>
            </a:r>
            <a:br/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      1893年出生在上海，1981年在北京逝世。出色国际政治活动家，中华人民共和国卓越领导人。</a:t>
            </a:r>
          </a:p>
          <a:p>
            <a:r>
              <a:t>      曾历任我国国家副主席、中国人民保卫儿童全国委员会主席。1950年当选为世界和平理事会理事，1951年获“加强国际和平”斯大林奖。</a:t>
            </a:r>
          </a:p>
          <a:p/>
          <a:p/>
          <a:p>
            <a:r>
              <a:t>知识链接</a:t>
            </a:r>
            <a:br/>
            <a:br/>
            <a:r>
              <a:t>了解宋庆龄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1.课文讲了一件什么事？</a:t>
            </a:r>
          </a:p>
          <a:p>
            <a:r>
              <a:t>2.故事告诉我们什么？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 课文主要内容</a:t>
            </a:r>
          </a:p>
          <a:p/>
          <a:p>
            <a:r>
              <a:t>    课文讲了一个星期天，宋耀如一家准备到一位朋友家去，二女儿宋庆龄也很想去。可她突然想起今天早晨要教小珍学叠花篮，父亲妈妈都劝她改天再教，但她为了守信就留了下来。 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    宋庆龄显得尤其高兴。她早就盼着到这位伯伯家去了。伯伯家养鸽子，尖尖嘴巴，红红眼睛，漂亮极啦！伯伯还说准备送她一只呢！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        宋庆龄多么想（             ），多么想（             ）。</a:t>
            </a:r>
            <a:br/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8F44F1-003A-43F9-A31A-FE34F3B3C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031FC2-3450-4B87-9348-C71299189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8EB159-D992-40AE-AA41-9A2C01540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907F85-4C4A-46F9-807B-D148C621F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C23697-4FC1-46BB-95C9-208205F71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887CBC-A729-4D4F-ADED-D326B83311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FF3CBB-A481-4B22-91F4-7C1143C88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DB5E0A-7D4F-4DA7-802D-2FFB29F78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D6F105-954D-4FAE-8C41-C9403CE19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E1CAB3-4F43-4B04-A9B7-297D49F980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47F590-DBD2-4507-B7A7-F93D49274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2B109387-FA42-4DDF-982F-22179A5E2FA0}" type="slidenum">
              <a:rPr lang="en-US" altLang="zh-CN" sz="1400" b="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2B109387-FA42-4DDF-982F-22179A5E2FA0}" type="slidenum">
              <a:rPr lang="en-US" altLang="zh-CN" sz="1400" b="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2B109387-FA42-4DDF-982F-22179A5E2FA0}" type="slidenum">
              <a:rPr lang="en-US" altLang="zh-CN" sz="1400" b="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2B109387-FA42-4DDF-982F-22179A5E2FA0}" type="slidenum">
              <a:rPr lang="en-US" altLang="zh-CN" sz="1400" b="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2B109387-FA42-4DDF-982F-22179A5E2FA0}" type="slidenum">
              <a:rPr lang="en-US" altLang="zh-CN" sz="1400" b="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2B109387-FA42-4DDF-982F-22179A5E2FA0}" type="slidenum">
              <a:rPr lang="en-US" altLang="zh-CN" sz="1400" b="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2B109387-FA42-4DDF-982F-22179A5E2FA0}" type="slidenum">
              <a:rPr lang="en-US" altLang="zh-CN" sz="1400" b="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2B109387-FA42-4DDF-982F-22179A5E2FA0}" type="slidenum">
              <a:rPr lang="en-US" altLang="zh-CN" sz="1400" b="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2B109387-FA42-4DDF-982F-22179A5E2FA0}" type="slidenum">
              <a:rPr lang="en-US" altLang="zh-CN" sz="1400" b="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2B109387-FA42-4DDF-982F-22179A5E2FA0}" type="slidenum">
              <a:rPr lang="en-US" altLang="zh-CN" sz="1400" b="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2B109387-FA42-4DDF-982F-22179A5E2FA0}" type="slidenum">
              <a:rPr lang="en-US" altLang="zh-CN" sz="1400" b="0"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kumimoji="1" lang="zh-CN" altLang="en-US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kumimoji="1" lang="zh-CN" altLang="en-US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kumimoji="1" lang="zh-CN" altLang="en-US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kumimoji="1" lang="zh-CN" altLang="en-US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lang="zh-CN" altLang="en-US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lang="zh-CN" altLang="en-US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lang="zh-CN" altLang="en-US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lang="zh-CN" altLang="en-US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027" name="Rectangle 3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1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1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1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1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 algn="l" rtl="0" eaLnBrk="1" hangingPunct="1">
              <a:defRPr kumimoji="1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 algn="l" rtl="0" eaLnBrk="1" hangingPunct="1">
              <a:defRPr kumimoji="1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en-US" altLang="zh-CN" sz="1400" b="0">
              <a:ea typeface="宋体" pitchFamily="2" charset="-122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 algn="l" rtl="0" eaLnBrk="1" hangingPunct="1">
              <a:defRPr kumimoji="1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2B109387-FA42-4DDF-982F-22179A5E2FA0}" type="slidenum">
              <a:rPr lang="en-US" altLang="zh-CN" sz="1400" b="0">
                <a:ea typeface="宋体" pitchFamily="2" charset="-122"/>
              </a:rPr>
              <a:t>*</a:t>
            </a:fld>
            <a:endParaRPr lang="en-US" altLang="zh-CN" sz="1400" b="0"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1" sz="4400" b="0" i="0" u="none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1" sz="3200" b="0" i="0" u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1" sz="2800" b="0" i="0" u="none" baseline="0">
          <a:solidFill>
            <a:schemeClr val="tx1"/>
          </a:solidFill>
          <a:latin typeface="+mn-lt"/>
          <a:ea typeface="+mn-ea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1" sz="2400" b="0" i="0" u="none" baseline="0">
          <a:solidFill>
            <a:schemeClr val="tx1"/>
          </a:solidFill>
          <a:latin typeface="+mn-lt"/>
          <a:ea typeface="+mn-ea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1" sz="2000" b="0" i="0" u="none" baseline="0">
          <a:solidFill>
            <a:schemeClr val="tx1"/>
          </a:solidFill>
          <a:latin typeface="+mn-lt"/>
          <a:ea typeface="+mn-ea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kumimoji="1" sz="2000" b="0" i="0" u="none" baseline="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hyperlink" Target="../&#30446;&#24405;.ppt" TargetMode="External" /><Relationship Id="rId5" Type="http://schemas.openxmlformats.org/officeDocument/2006/relationships/image" Target="../media/image3.png" /><Relationship Id="rId6" Type="http://schemas.openxmlformats.org/officeDocument/2006/relationships/image" Target="../media/image4.png" /><Relationship Id="rId7" Type="http://schemas.openxmlformats.org/officeDocument/2006/relationships/image" Target="../media/image5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Relationship Id="rId4" Type="http://schemas.openxmlformats.org/officeDocument/2006/relationships/hyperlink" Target="../&#30446;&#24405;.ppt" TargetMode="External" /><Relationship Id="rId5" Type="http://schemas.openxmlformats.org/officeDocument/2006/relationships/image" Target="../media/image6.png" /><Relationship Id="rId6" Type="http://schemas.openxmlformats.org/officeDocument/2006/relationships/image" Target="../media/image3.png" /><Relationship Id="rId7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7.jpeg" /><Relationship Id="rId4" Type="http://schemas.openxmlformats.org/officeDocument/2006/relationships/image" Target="../media/image2.png" /><Relationship Id="rId5" Type="http://schemas.openxmlformats.org/officeDocument/2006/relationships/hyperlink" Target="../&#30446;&#24405;.ppt" TargetMode="External" /><Relationship Id="rId6" Type="http://schemas.openxmlformats.org/officeDocument/2006/relationships/image" Target="../media/image6.png" /><Relationship Id="rId7" Type="http://schemas.openxmlformats.org/officeDocument/2006/relationships/image" Target="../media/image3.png" /><Relationship Id="rId8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8.jpeg" /><Relationship Id="rId4" Type="http://schemas.openxmlformats.org/officeDocument/2006/relationships/image" Target="../media/image2.png" /><Relationship Id="rId5" Type="http://schemas.openxmlformats.org/officeDocument/2006/relationships/hyperlink" Target="../&#30446;&#24405;.ppt" TargetMode="External" /><Relationship Id="rId6" Type="http://schemas.openxmlformats.org/officeDocument/2006/relationships/image" Target="../media/image6.png" /><Relationship Id="rId7" Type="http://schemas.openxmlformats.org/officeDocument/2006/relationships/image" Target="../media/image3.png" /><Relationship Id="rId8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9.jpeg" /><Relationship Id="rId4" Type="http://schemas.openxmlformats.org/officeDocument/2006/relationships/image" Target="../media/image2.png" /><Relationship Id="rId5" Type="http://schemas.openxmlformats.org/officeDocument/2006/relationships/hyperlink" Target="../&#30446;&#24405;.ppt" TargetMode="External" /><Relationship Id="rId6" Type="http://schemas.openxmlformats.org/officeDocument/2006/relationships/image" Target="../media/image6.png" /><Relationship Id="rId7" Type="http://schemas.openxmlformats.org/officeDocument/2006/relationships/image" Target="../media/image10.jpeg" /><Relationship Id="rId8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1.jpeg" /><Relationship Id="rId4" Type="http://schemas.openxmlformats.org/officeDocument/2006/relationships/image" Target="../media/image2.png" /><Relationship Id="rId5" Type="http://schemas.openxmlformats.org/officeDocument/2006/relationships/hyperlink" Target="../&#30446;&#24405;.ppt" TargetMode="External" /><Relationship Id="rId6" Type="http://schemas.openxmlformats.org/officeDocument/2006/relationships/image" Target="../media/image6.png" /><Relationship Id="rId7" Type="http://schemas.openxmlformats.org/officeDocument/2006/relationships/image" Target="../media/image3.png" /><Relationship Id="rId8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2.jpeg" /><Relationship Id="rId4" Type="http://schemas.openxmlformats.org/officeDocument/2006/relationships/image" Target="../media/image2.png" /><Relationship Id="rId5" Type="http://schemas.openxmlformats.org/officeDocument/2006/relationships/hyperlink" Target="../&#30446;&#24405;.ppt" TargetMode="External" /><Relationship Id="rId6" Type="http://schemas.openxmlformats.org/officeDocument/2006/relationships/image" Target="../media/image6.png" /><Relationship Id="rId7" Type="http://schemas.openxmlformats.org/officeDocument/2006/relationships/image" Target="../media/image3.png" /><Relationship Id="rId8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.png" /><Relationship Id="rId4" Type="http://schemas.openxmlformats.org/officeDocument/2006/relationships/hyperlink" Target="../&#30446;&#24405;.ppt" TargetMode="External" /><Relationship Id="rId5" Type="http://schemas.openxmlformats.org/officeDocument/2006/relationships/image" Target="../media/image6.png" /><Relationship Id="rId6" Type="http://schemas.openxmlformats.org/officeDocument/2006/relationships/image" Target="../media/image3.png" /><Relationship Id="rId7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3.jpeg" /><Relationship Id="rId4" Type="http://schemas.openxmlformats.org/officeDocument/2006/relationships/image" Target="../media/image2.png" /><Relationship Id="rId5" Type="http://schemas.openxmlformats.org/officeDocument/2006/relationships/hyperlink" Target="../&#30446;&#24405;.ppt" TargetMode="External" /><Relationship Id="rId6" Type="http://schemas.openxmlformats.org/officeDocument/2006/relationships/image" Target="../media/image6.png" /><Relationship Id="rId7" Type="http://schemas.openxmlformats.org/officeDocument/2006/relationships/image" Target="../media/image3.png" /><Relationship Id="rId8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4.jpeg" /><Relationship Id="rId4" Type="http://schemas.openxmlformats.org/officeDocument/2006/relationships/image" Target="../media/image2.png" /><Relationship Id="rId5" Type="http://schemas.openxmlformats.org/officeDocument/2006/relationships/hyperlink" Target="../&#30446;&#24405;.ppt" TargetMode="External" /><Relationship Id="rId6" Type="http://schemas.openxmlformats.org/officeDocument/2006/relationships/image" Target="../media/image15.jpeg" /><Relationship Id="rId7" Type="http://schemas.openxmlformats.org/officeDocument/2006/relationships/image" Target="../media/image10.jpeg" /><Relationship Id="rId8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8062035077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7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050" name="Group 17"/>
          <p:cNvGrpSpPr/>
          <p:nvPr/>
        </p:nvGrpSpPr>
        <p:grpSpPr>
          <a:xfrm>
            <a:off x="6915150" y="6537325"/>
            <a:ext cx="2193925" cy="276225"/>
            <a:chOff x="4356" y="4118"/>
            <a:chExt cx="1382" cy="174"/>
          </a:xfrm>
        </p:grpSpPr>
        <p:pic>
          <p:nvPicPr>
            <p:cNvPr id="2053" name="Picture 18" descr="按扭1">
              <a:hlinkClick r:id="rId4"/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356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2054" name="Picture 19" descr="按扭3">
              <a:hlinkClick action="ppaction://hlinkshowjump?jump=nextslide"/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84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2055" name="Picture 20" descr="按扭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530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  <p:sp>
        <p:nvSpPr>
          <p:cNvPr id="2051" name="WordArt 22"/>
          <p:cNvSpPr>
            <a:spLocks noChangeArrowheads="1" noChangeShapeType="1" noTextEdit="1"/>
          </p:cNvSpPr>
          <p:nvPr/>
        </p:nvSpPr>
        <p:spPr bwMode="auto">
          <a:xfrm>
            <a:off x="2268538" y="2349500"/>
            <a:ext cx="4572000" cy="762000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6000" b="1" i="0" u="none" strike="noStrike" kern="10" cap="none" spc="0" normalizeH="0" baseline="0" noProof="0" smtClean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宋体"/>
                <a:ea typeface="宋体"/>
                <a:cs typeface="+mn-cs"/>
              </a:rPr>
              <a:t>8.</a:t>
            </a:r>
            <a:r>
              <a:rPr kumimoji="1" lang="zh-CN" altLang="en-US" sz="6000" b="1" i="0" u="none" strike="noStrike" kern="10" cap="none" spc="0" normalizeH="0" baseline="0" noProof="0" smtClean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宋体"/>
                <a:ea typeface="宋体"/>
                <a:cs typeface="+mn-cs"/>
              </a:rPr>
              <a:t>我不能失信</a:t>
            </a:r>
          </a:p>
        </p:txBody>
      </p:sp>
      <p:sp>
        <p:nvSpPr>
          <p:cNvPr id="2052" name="Rectangle 23"/>
          <p:cNvSpPr/>
          <p:nvPr/>
        </p:nvSpPr>
        <p:spPr>
          <a:xfrm>
            <a:off x="762000" y="381000"/>
            <a:ext cx="3740150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 sz="2800" b="0">
                <a:latin typeface="Arial"/>
                <a:ea typeface="宋体" pitchFamily="2" charset="-122"/>
              </a:rPr>
              <a:t>人教版语文三年级上册</a:t>
            </a:r>
            <a:endParaRPr lang="zh-CN" altLang="en-US"/>
          </a:p>
        </p:txBody>
      </p:sp>
      <p:sp>
        <p:nvSpPr>
          <p:cNvPr id="2056" name="TextBox 2055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1/21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Rectangle 4"/>
          <p:cNvSpPr/>
          <p:nvPr/>
        </p:nvSpPr>
        <p:spPr>
          <a:xfrm>
            <a:off x="2124075" y="1412875"/>
            <a:ext cx="6119812" cy="37020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 sz="4500" b="0">
                <a:solidFill>
                  <a:srgbClr val="009900"/>
                </a:solidFill>
              </a:rPr>
              <a:t>走近宋庆龄</a:t>
            </a:r>
            <a:br>
              <a:rPr lang="zh-CN" altLang="en-US" sz="3200" b="0">
                <a:solidFill>
                  <a:srgbClr val="009900"/>
                </a:solidFill>
              </a:rPr>
            </a:br>
            <a:endParaRPr lang="zh-CN" altLang="en-US" sz="3200" b="0">
              <a:solidFill>
                <a:srgbClr val="009900"/>
              </a:solidFill>
            </a:endParaRPr>
          </a:p>
          <a:p>
            <a:pPr marL="0" lvl="0" indent="0" eaLnBrk="1" hangingPunct="1"/>
            <a:r>
              <a:rPr lang="zh-CN" altLang="en-US" sz="2800" b="0"/>
              <a:t>         </a:t>
            </a:r>
            <a:r>
              <a:rPr lang="zh-CN" altLang="en-US" sz="3200" b="0"/>
              <a:t>在课文中，“我不能失信”这句话是谁说？可见她是一个怎样人 ？知道宋庆龄事吗？默读课后“资料袋”里内容。</a:t>
            </a:r>
            <a:br>
              <a:rPr lang="zh-CN" altLang="en-US" sz="3200" b="0"/>
            </a:br>
            <a:endParaRPr lang="zh-CN" altLang="en-US" sz="3200" b="0"/>
          </a:p>
        </p:txBody>
      </p:sp>
      <p:grpSp>
        <p:nvGrpSpPr>
          <p:cNvPr id="3075" name="Group 16"/>
          <p:cNvGrpSpPr/>
          <p:nvPr/>
        </p:nvGrpSpPr>
        <p:grpSpPr>
          <a:xfrm>
            <a:off x="6227762" y="6537325"/>
            <a:ext cx="2881312" cy="276225"/>
            <a:chOff x="3923" y="4118"/>
            <a:chExt cx="1815" cy="174"/>
          </a:xfrm>
        </p:grpSpPr>
        <p:pic>
          <p:nvPicPr>
            <p:cNvPr id="3076" name="Picture 17" descr="按扭1">
              <a:hlinkClick r:id="rId4"/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923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3077" name="Picture 18" descr="按扭2">
              <a:hlinkClick action="ppaction://hlinkshowjump?jump=previousslide"/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384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3078" name="Picture 19" descr="按扭3">
              <a:hlinkClick action="ppaction://hlinkshowjump?jump=nextslide"/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84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3079" name="Picture 20" descr="按扭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530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  <p:sp>
        <p:nvSpPr>
          <p:cNvPr id="3080" name="TextBox 3079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2/21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Rectangle 4"/>
          <p:cNvSpPr/>
          <p:nvPr/>
        </p:nvSpPr>
        <p:spPr>
          <a:xfrm>
            <a:off x="685800" y="2719388"/>
            <a:ext cx="7772400" cy="3733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342900" lvl="0" indent="-342900" eaLnBrk="1" hangingPunct="1">
              <a:spcBef>
                <a:spcPct val="20000"/>
              </a:spcBef>
            </a:pPr>
            <a:r>
              <a:rPr lang="en-US" altLang="zh-CN" sz="2800" b="0">
                <a:latin typeface="楷体_GB2312" pitchFamily="49" charset="-122"/>
              </a:rPr>
              <a:t>      1893</a:t>
            </a:r>
            <a:r>
              <a:rPr lang="zh-CN" altLang="en-US" sz="2800" b="0">
                <a:latin typeface="楷体_GB2312" pitchFamily="49" charset="-122"/>
              </a:rPr>
              <a:t>年出生在上海，</a:t>
            </a:r>
            <a:r>
              <a:rPr lang="en-US" altLang="zh-CN" sz="2800" b="0">
                <a:latin typeface="楷体_GB2312" pitchFamily="49" charset="-122"/>
              </a:rPr>
              <a:t>1981</a:t>
            </a:r>
            <a:r>
              <a:rPr lang="zh-CN" altLang="en-US" sz="2800" b="0">
                <a:latin typeface="楷体_GB2312" pitchFamily="49" charset="-122"/>
              </a:rPr>
              <a:t>年在北京逝世。出色国际政治活动家，中华人民共和国卓越领导人。</a:t>
            </a:r>
            <a:endParaRPr lang="zh-CN" altLang="en-US" sz="2800" b="0">
              <a:latin typeface="楷体_GB2312" pitchFamily="49" charset="-122"/>
            </a:endParaRPr>
          </a:p>
          <a:p>
            <a:pPr marL="342900" lvl="0" indent="-342900" eaLnBrk="1" hangingPunct="1">
              <a:spcBef>
                <a:spcPct val="20000"/>
              </a:spcBef>
            </a:pPr>
            <a:r>
              <a:rPr lang="zh-CN" altLang="en-US" sz="2800" b="0">
                <a:latin typeface="楷体_GB2312" pitchFamily="49" charset="-122"/>
              </a:rPr>
              <a:t>      曾历任我国国家副主席、中国人民保卫儿童全国委员会主席。</a:t>
            </a:r>
            <a:r>
              <a:rPr lang="en-US" altLang="zh-CN" sz="2800" b="0">
                <a:latin typeface="楷体_GB2312" pitchFamily="49" charset="-122"/>
              </a:rPr>
              <a:t>1950</a:t>
            </a:r>
            <a:r>
              <a:rPr lang="zh-CN" altLang="en-US" sz="2800" b="0">
                <a:latin typeface="楷体_GB2312" pitchFamily="49" charset="-122"/>
              </a:rPr>
              <a:t>年当选为世界和平理事会理事，</a:t>
            </a:r>
            <a:r>
              <a:rPr lang="en-US" altLang="zh-CN" sz="2800" b="0">
                <a:latin typeface="楷体_GB2312" pitchFamily="49" charset="-122"/>
              </a:rPr>
              <a:t>1951</a:t>
            </a:r>
            <a:r>
              <a:rPr lang="zh-CN" altLang="en-US" sz="2800" b="0">
                <a:latin typeface="楷体_GB2312" pitchFamily="49" charset="-122"/>
              </a:rPr>
              <a:t>年获</a:t>
            </a:r>
            <a:r>
              <a:rPr lang="zh-CN" altLang="en-US" sz="2800" b="0"/>
              <a:t>“</a:t>
            </a:r>
            <a:r>
              <a:rPr lang="zh-CN" altLang="en-US" sz="2800" b="0">
                <a:latin typeface="楷体_GB2312" pitchFamily="49" charset="-122"/>
              </a:rPr>
              <a:t>加强国际和平</a:t>
            </a:r>
            <a:r>
              <a:rPr lang="zh-CN" altLang="en-US" sz="2800" b="0"/>
              <a:t>”</a:t>
            </a:r>
            <a:r>
              <a:rPr lang="zh-CN" altLang="en-US" sz="2800" b="0">
                <a:latin typeface="楷体_GB2312" pitchFamily="49" charset="-122"/>
              </a:rPr>
              <a:t>斯大林奖。</a:t>
            </a:r>
            <a:endParaRPr lang="zh-CN" altLang="en-US" sz="2800" b="0">
              <a:latin typeface="楷体_GB2312" pitchFamily="49" charset="-122"/>
            </a:endParaRPr>
          </a:p>
          <a:p>
            <a:pPr marL="342900" lvl="0" indent="-342900" eaLnBrk="1" hangingPunct="1">
              <a:spcBef>
                <a:spcPct val="20000"/>
              </a:spcBef>
              <a:buChar char="•"/>
            </a:pPr>
            <a:endParaRPr lang="zh-CN" altLang="en-US" sz="2800" b="0">
              <a:latin typeface="楷体_GB2312" pitchFamily="49" charset="-122"/>
            </a:endParaRPr>
          </a:p>
          <a:p>
            <a:pPr marL="342900" lvl="0" indent="-342900" eaLnBrk="1" hangingPunct="1">
              <a:spcBef>
                <a:spcPct val="20000"/>
              </a:spcBef>
              <a:buChar char="•"/>
            </a:pPr>
            <a:endParaRPr lang="en-US" altLang="zh-CN" sz="2800" b="0">
              <a:latin typeface="楷体_GB2312" pitchFamily="49" charset="-122"/>
            </a:endParaRPr>
          </a:p>
        </p:txBody>
      </p:sp>
      <p:sp>
        <p:nvSpPr>
          <p:cNvPr id="4099" name="Rectangle 5"/>
          <p:cNvSpPr/>
          <p:nvPr/>
        </p:nvSpPr>
        <p:spPr>
          <a:xfrm>
            <a:off x="1692275" y="908050"/>
            <a:ext cx="2879725" cy="15033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 sz="4000" b="0">
                <a:solidFill>
                  <a:schemeClr val="accent2"/>
                </a:solidFill>
                <a:ea typeface="黑体" pitchFamily="49" charset="-122"/>
              </a:rPr>
              <a:t>知识链接</a:t>
            </a:r>
            <a:br>
              <a:rPr lang="zh-CN" altLang="en-US" sz="4000" b="0">
                <a:solidFill>
                  <a:schemeClr val="accent2"/>
                </a:solidFill>
                <a:ea typeface="黑体" pitchFamily="49" charset="-122"/>
              </a:rPr>
            </a:br>
            <a:br>
              <a:rPr lang="zh-CN" altLang="en-US" sz="4000" b="0">
                <a:solidFill>
                  <a:schemeClr val="accent2"/>
                </a:solidFill>
                <a:ea typeface="宋体" pitchFamily="2" charset="-122"/>
              </a:rPr>
            </a:br>
            <a:r>
              <a:rPr lang="zh-CN" altLang="en-US" sz="3200" b="0">
                <a:solidFill>
                  <a:srgbClr val="FF0066"/>
                </a:solidFill>
              </a:rPr>
              <a:t>了解宋庆龄</a:t>
            </a:r>
            <a:endParaRPr lang="zh-CN" altLang="en-US" sz="3200" b="0">
              <a:solidFill>
                <a:srgbClr val="FF0066"/>
              </a:solidFill>
            </a:endParaRPr>
          </a:p>
        </p:txBody>
      </p:sp>
      <p:pic>
        <p:nvPicPr>
          <p:cNvPr id="4100" name="Picture 6" descr="6a44f8a821bcaba2cb130cff"/>
          <p:cNvPicPr/>
          <p:nvPr/>
        </p:nvPicPr>
        <p:blipFill>
          <a:blip r:embed="rId3"/>
          <a:srcRect b="3380"/>
          <a:stretch>
            <a:fillRect/>
          </a:stretch>
        </p:blipFill>
        <p:spPr>
          <a:xfrm>
            <a:off x="6156325" y="476250"/>
            <a:ext cx="1723098" cy="2030353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4101" name="Group 23"/>
          <p:cNvGrpSpPr/>
          <p:nvPr/>
        </p:nvGrpSpPr>
        <p:grpSpPr>
          <a:xfrm>
            <a:off x="6227762" y="6537325"/>
            <a:ext cx="2881312" cy="276225"/>
            <a:chOff x="3923" y="4118"/>
            <a:chExt cx="1815" cy="174"/>
          </a:xfrm>
        </p:grpSpPr>
        <p:pic>
          <p:nvPicPr>
            <p:cNvPr id="4102" name="Picture 24" descr="按扭1">
              <a:hlinkClick r:id="rId5"/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923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4103" name="Picture 25" descr="按扭2">
              <a:hlinkClick action="ppaction://hlinkshowjump?jump=previousslide"/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384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4104" name="Picture 26" descr="按扭3">
              <a:hlinkClick action="ppaction://hlinkshowjump?jump=nextslide"/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84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4105" name="Picture 27" descr="按扭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30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  <p:sp>
        <p:nvSpPr>
          <p:cNvPr id="4106" name="TextBox 4105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3/21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Picture 10" descr="125336"/>
          <p:cNvPicPr/>
          <p:nvPr/>
        </p:nvPicPr>
        <p:blipFill>
          <a:blip r:embed="rId3"/>
          <a:stretch>
            <a:fillRect/>
          </a:stretch>
        </p:blipFill>
        <p:spPr>
          <a:xfrm>
            <a:off x="755650" y="531812"/>
            <a:ext cx="1944604" cy="93096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5123" name="Rectangle 4"/>
          <p:cNvSpPr/>
          <p:nvPr/>
        </p:nvSpPr>
        <p:spPr>
          <a:xfrm>
            <a:off x="827088" y="658812"/>
            <a:ext cx="7416800" cy="45704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 sz="3200" b="0">
                <a:solidFill>
                  <a:srgbClr val="0000FF"/>
                </a:solidFill>
                <a:latin typeface="楷体_GB2312" pitchFamily="49" charset="-122"/>
              </a:rPr>
              <a:t>初读感知</a:t>
            </a:r>
            <a:endParaRPr lang="zh-CN" altLang="en-US" sz="3200" b="0">
              <a:solidFill>
                <a:srgbClr val="0000FF"/>
              </a:solidFill>
              <a:latin typeface="楷体_GB2312" pitchFamily="49" charset="-122"/>
            </a:endParaRPr>
          </a:p>
          <a:p>
            <a:pPr marL="0" lvl="0" indent="0" algn="ctr" eaLnBrk="1" hangingPunct="1"/>
            <a:endParaRPr lang="zh-CN" altLang="en-US" sz="3200" b="0">
              <a:latin typeface="楷体_GB2312" pitchFamily="49" charset="-122"/>
            </a:endParaRPr>
          </a:p>
          <a:p>
            <a:pPr marL="0" lvl="0" indent="0" eaLnBrk="1" hangingPunct="1"/>
            <a:r>
              <a:rPr lang="zh-CN" altLang="en-US" sz="2800" b="0">
                <a:latin typeface="楷体_GB2312" pitchFamily="49" charset="-122"/>
              </a:rPr>
              <a:t>   </a:t>
            </a:r>
            <a:endParaRPr lang="zh-CN" altLang="en-US" sz="2800" b="0">
              <a:latin typeface="楷体_GB2312" pitchFamily="49" charset="-122"/>
            </a:endParaRPr>
          </a:p>
          <a:p>
            <a:pPr marL="0" lvl="0" indent="0" eaLnBrk="1" hangingPunct="1">
              <a:lnSpc>
                <a:spcPct val="120000"/>
              </a:lnSpc>
            </a:pPr>
            <a:r>
              <a:rPr lang="zh-CN" altLang="en-US" sz="2800" b="0">
                <a:latin typeface="楷体_GB2312" pitchFamily="49" charset="-122"/>
              </a:rPr>
              <a:t>    </a:t>
            </a:r>
            <a:r>
              <a:rPr lang="en-US" altLang="zh-CN" sz="2800" b="0">
                <a:latin typeface="楷体_GB2312" pitchFamily="49" charset="-122"/>
              </a:rPr>
              <a:t>1.</a:t>
            </a:r>
            <a:r>
              <a:rPr lang="zh-CN" altLang="en-US" sz="2800" b="0">
                <a:latin typeface="楷体_GB2312" pitchFamily="49" charset="-122"/>
              </a:rPr>
              <a:t>借助拼音自己轻声读课文，读不通顺地方重复多读几遍，把课文读通顺，读流利。</a:t>
            </a:r>
            <a:endParaRPr lang="zh-CN" altLang="en-US" sz="2800" b="0">
              <a:latin typeface="楷体_GB2312" pitchFamily="49" charset="-122"/>
            </a:endParaRPr>
          </a:p>
          <a:p>
            <a:pPr marL="0" lvl="0" indent="0" eaLnBrk="1" hangingPunct="1">
              <a:lnSpc>
                <a:spcPct val="120000"/>
              </a:lnSpc>
            </a:pPr>
            <a:r>
              <a:rPr lang="zh-CN" altLang="en-US" sz="2800" b="0">
                <a:latin typeface="楷体_GB2312" pitchFamily="49" charset="-122"/>
              </a:rPr>
              <a:t>    </a:t>
            </a:r>
            <a:r>
              <a:rPr lang="en-US" altLang="zh-CN" sz="2800" b="0">
                <a:latin typeface="楷体_GB2312" pitchFamily="49" charset="-122"/>
              </a:rPr>
              <a:t>2.</a:t>
            </a:r>
            <a:r>
              <a:rPr lang="zh-CN" altLang="en-US" sz="2800" b="0">
                <a:latin typeface="楷体_GB2312" pitchFamily="49" charset="-122"/>
              </a:rPr>
              <a:t>分自然段指名朗诵课文，检验自读情况。</a:t>
            </a:r>
            <a:endParaRPr lang="zh-CN" altLang="en-US" sz="2800" b="0">
              <a:latin typeface="楷体_GB2312" pitchFamily="49" charset="-122"/>
            </a:endParaRPr>
          </a:p>
          <a:p>
            <a:pPr marL="0" lvl="0" indent="0" eaLnBrk="1" hangingPunct="1">
              <a:lnSpc>
                <a:spcPct val="120000"/>
              </a:lnSpc>
            </a:pPr>
            <a:r>
              <a:rPr lang="zh-CN" altLang="en-US" sz="2800" b="0">
                <a:latin typeface="楷体_GB2312" pitchFamily="49" charset="-122"/>
              </a:rPr>
              <a:t>    </a:t>
            </a:r>
            <a:r>
              <a:rPr lang="en-US" altLang="zh-CN" sz="2800" b="0">
                <a:latin typeface="楷体_GB2312" pitchFamily="49" charset="-122"/>
              </a:rPr>
              <a:t>3.</a:t>
            </a:r>
            <a:r>
              <a:rPr lang="zh-CN" altLang="en-US" sz="2800" b="0">
                <a:latin typeface="楷体_GB2312" pitchFamily="49" charset="-122"/>
              </a:rPr>
              <a:t>以小组为单位，围绕课文前面导语中提到</a:t>
            </a:r>
            <a:r>
              <a:rPr lang="zh-CN" altLang="en-US" sz="2800" b="0"/>
              <a:t>“</a:t>
            </a:r>
            <a:r>
              <a:rPr lang="zh-CN" altLang="en-US" sz="2800" b="0">
                <a:latin typeface="楷体_GB2312" pitchFamily="49" charset="-122"/>
              </a:rPr>
              <a:t>想想课文讲了一件什么事，故事告诉我们什么</a:t>
            </a:r>
            <a:r>
              <a:rPr lang="zh-CN" altLang="en-US" sz="2800" b="0"/>
              <a:t>”</a:t>
            </a:r>
            <a:r>
              <a:rPr lang="zh-CN" altLang="en-US" sz="2800" b="0">
                <a:latin typeface="楷体_GB2312" pitchFamily="49" charset="-122"/>
              </a:rPr>
              <a:t>展开探讨交流。</a:t>
            </a:r>
            <a:endParaRPr lang="zh-CN" altLang="en-US" sz="2800" b="0">
              <a:latin typeface="楷体_GB2312" pitchFamily="49" charset="-122"/>
            </a:endParaRPr>
          </a:p>
        </p:txBody>
      </p:sp>
      <p:grpSp>
        <p:nvGrpSpPr>
          <p:cNvPr id="5124" name="Group 16"/>
          <p:cNvGrpSpPr/>
          <p:nvPr/>
        </p:nvGrpSpPr>
        <p:grpSpPr>
          <a:xfrm>
            <a:off x="6227762" y="6537325"/>
            <a:ext cx="2881312" cy="276225"/>
            <a:chOff x="3923" y="4118"/>
            <a:chExt cx="1815" cy="174"/>
          </a:xfrm>
        </p:grpSpPr>
        <p:pic>
          <p:nvPicPr>
            <p:cNvPr id="5125" name="Picture 17" descr="按扭1">
              <a:hlinkClick r:id="rId5"/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923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5126" name="Picture 18" descr="按扭2">
              <a:hlinkClick action="ppaction://hlinkshowjump?jump=previousslide"/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384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5127" name="Picture 19" descr="按扭3">
              <a:hlinkClick action="ppaction://hlinkshowjump?jump=nextslide"/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84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5128" name="Picture 20" descr="按扭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30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  <p:sp>
        <p:nvSpPr>
          <p:cNvPr id="5129" name="TextBox 5128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4/21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Text Box 2"/>
          <p:cNvSpPr/>
          <p:nvPr/>
        </p:nvSpPr>
        <p:spPr>
          <a:xfrm>
            <a:off x="212725" y="858838"/>
            <a:ext cx="18415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endParaRPr lang="zh-CN" altLang="zh-CN" sz="2400" b="0">
              <a:ea typeface="宋体" pitchFamily="2" charset="-122"/>
            </a:endParaRPr>
          </a:p>
        </p:txBody>
      </p:sp>
      <p:sp>
        <p:nvSpPr>
          <p:cNvPr id="6147" name="Text Box 3"/>
          <p:cNvSpPr/>
          <p:nvPr/>
        </p:nvSpPr>
        <p:spPr>
          <a:xfrm>
            <a:off x="1331912" y="981075"/>
            <a:ext cx="3028950" cy="579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 sz="3200" b="0">
                <a:solidFill>
                  <a:srgbClr val="FF0066"/>
                </a:solidFill>
                <a:ea typeface="黑体" pitchFamily="49" charset="-122"/>
              </a:rPr>
              <a:t>考考你记忆力</a:t>
            </a:r>
            <a:endParaRPr lang="zh-CN" altLang="en-US" sz="3200" b="0">
              <a:solidFill>
                <a:srgbClr val="FF0066"/>
              </a:solidFill>
              <a:ea typeface="黑体" pitchFamily="49" charset="-122"/>
            </a:endParaRPr>
          </a:p>
        </p:txBody>
      </p:sp>
      <p:sp>
        <p:nvSpPr>
          <p:cNvPr id="6148" name="Text Box 4"/>
          <p:cNvSpPr/>
          <p:nvPr/>
        </p:nvSpPr>
        <p:spPr>
          <a:xfrm>
            <a:off x="1547812" y="2205038"/>
            <a:ext cx="6121400" cy="30194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>
              <a:lnSpc>
                <a:spcPct val="150000"/>
              </a:lnSpc>
            </a:pPr>
            <a:r>
              <a:rPr lang="zh-CN" altLang="en-US" sz="3200" b="0">
                <a:latin typeface="楷体_GB2312" pitchFamily="49" charset="-122"/>
              </a:rPr>
              <a:t>刺眼  照耀  闪耀  抽水  解释</a:t>
            </a:r>
            <a:endParaRPr lang="zh-CN" altLang="en-US" sz="3200" b="0">
              <a:latin typeface="楷体_GB2312" pitchFamily="49" charset="-122"/>
            </a:endParaRPr>
          </a:p>
          <a:p>
            <a:pPr marL="0" lvl="0" indent="0" eaLnBrk="1" hangingPunct="1">
              <a:lnSpc>
                <a:spcPct val="150000"/>
              </a:lnSpc>
            </a:pPr>
            <a:r>
              <a:rPr lang="zh-CN" altLang="en-US" sz="3200" b="0">
                <a:latin typeface="楷体_GB2312" pitchFamily="49" charset="-122"/>
              </a:rPr>
              <a:t>表示  歉意  道歉  失信  守信</a:t>
            </a:r>
            <a:endParaRPr lang="zh-CN" altLang="en-US" sz="3200" b="0">
              <a:latin typeface="楷体_GB2312" pitchFamily="49" charset="-122"/>
            </a:endParaRPr>
          </a:p>
          <a:p>
            <a:pPr marL="0" lvl="0" indent="0" eaLnBrk="1" hangingPunct="1">
              <a:lnSpc>
                <a:spcPct val="150000"/>
              </a:lnSpc>
            </a:pPr>
            <a:r>
              <a:rPr lang="zh-CN" altLang="en-US" sz="3200" b="0">
                <a:latin typeface="楷体_GB2312" pitchFamily="49" charset="-122"/>
              </a:rPr>
              <a:t>尖尖嘴巴  红红眼睛  扑空</a:t>
            </a:r>
            <a:endParaRPr lang="zh-CN" altLang="en-US" sz="3200" b="0">
              <a:latin typeface="楷体_GB2312" pitchFamily="49" charset="-122"/>
            </a:endParaRPr>
          </a:p>
          <a:p>
            <a:pPr marL="0" lvl="0" indent="0" eaLnBrk="1" hangingPunct="1">
              <a:lnSpc>
                <a:spcPct val="150000"/>
              </a:lnSpc>
            </a:pPr>
            <a:r>
              <a:rPr lang="zh-CN" altLang="en-US" sz="3200" b="0">
                <a:latin typeface="楷体_GB2312" pitchFamily="49" charset="-122"/>
              </a:rPr>
              <a:t>叠花篮    甜甜地笑了</a:t>
            </a:r>
            <a:endParaRPr lang="zh-CN" altLang="en-US" sz="3200" b="0">
              <a:latin typeface="楷体_GB2312" pitchFamily="49" charset="-122"/>
            </a:endParaRPr>
          </a:p>
        </p:txBody>
      </p:sp>
      <p:pic>
        <p:nvPicPr>
          <p:cNvPr id="6149" name="Picture 11" descr="u=2315267422,2278976568&amp;fm=0&amp;gp=2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59338" y="620712"/>
            <a:ext cx="1269772" cy="1269772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6150" name="Group 17"/>
          <p:cNvGrpSpPr/>
          <p:nvPr/>
        </p:nvGrpSpPr>
        <p:grpSpPr>
          <a:xfrm>
            <a:off x="6227762" y="6537325"/>
            <a:ext cx="2881312" cy="276225"/>
            <a:chOff x="3923" y="4118"/>
            <a:chExt cx="1815" cy="174"/>
          </a:xfrm>
        </p:grpSpPr>
        <p:pic>
          <p:nvPicPr>
            <p:cNvPr id="6151" name="Picture 18" descr="按扭1">
              <a:hlinkClick r:id="rId5"/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923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6152" name="Picture 19" descr="按扭2">
              <a:hlinkClick action="ppaction://hlinkshowjump?jump=previousslide"/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384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6153" name="Picture 20" descr="按扭3">
              <a:hlinkClick action="ppaction://hlinkshowjump?jump=nextslide"/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84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6154" name="Picture 21" descr="按扭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30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  <p:sp>
        <p:nvSpPr>
          <p:cNvPr id="6155" name="TextBox 6154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5/21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base"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Picture 11" descr="%B1%DF%BF%F2_0509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47322" cy="656049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7171" name="Text Box 2"/>
          <p:cNvSpPr/>
          <p:nvPr/>
        </p:nvSpPr>
        <p:spPr>
          <a:xfrm>
            <a:off x="2555875" y="2630488"/>
            <a:ext cx="4654550" cy="15557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>
              <a:lnSpc>
                <a:spcPct val="150000"/>
              </a:lnSpc>
            </a:pPr>
            <a:r>
              <a:rPr lang="en-US" altLang="zh-CN" sz="3200" b="0">
                <a:latin typeface="楷体_GB2312" pitchFamily="49" charset="-122"/>
              </a:rPr>
              <a:t>1.</a:t>
            </a:r>
            <a:r>
              <a:rPr lang="zh-CN" altLang="en-US" sz="3200" b="0">
                <a:latin typeface="楷体_GB2312" pitchFamily="49" charset="-122"/>
              </a:rPr>
              <a:t>课文讲了一件什么事？</a:t>
            </a:r>
            <a:endParaRPr lang="zh-CN" altLang="en-US" sz="3200" b="0">
              <a:latin typeface="楷体_GB2312" pitchFamily="49" charset="-122"/>
            </a:endParaRPr>
          </a:p>
          <a:p>
            <a:pPr marL="0" lvl="0" indent="0" eaLnBrk="1" hangingPunct="1">
              <a:lnSpc>
                <a:spcPct val="150000"/>
              </a:lnSpc>
            </a:pPr>
            <a:r>
              <a:rPr lang="en-US" altLang="zh-CN" sz="3200" b="0">
                <a:latin typeface="楷体_GB2312" pitchFamily="49" charset="-122"/>
              </a:rPr>
              <a:t>2.</a:t>
            </a:r>
            <a:r>
              <a:rPr lang="zh-CN" altLang="en-US" sz="3200" b="0">
                <a:latin typeface="楷体_GB2312" pitchFamily="49" charset="-122"/>
              </a:rPr>
              <a:t>故事告诉我们什么？</a:t>
            </a:r>
            <a:endParaRPr lang="zh-CN" altLang="en-US" sz="3200" b="0">
              <a:latin typeface="楷体_GB2312" pitchFamily="49" charset="-122"/>
            </a:endParaRPr>
          </a:p>
        </p:txBody>
      </p:sp>
      <p:sp>
        <p:nvSpPr>
          <p:cNvPr id="7172" name="Text Box 5"/>
          <p:cNvSpPr/>
          <p:nvPr/>
        </p:nvSpPr>
        <p:spPr>
          <a:xfrm>
            <a:off x="1547812" y="1628775"/>
            <a:ext cx="2879725" cy="701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000" b="0">
                <a:solidFill>
                  <a:srgbClr val="FF0066"/>
                </a:solidFill>
                <a:ea typeface="黑体" pitchFamily="49" charset="-122"/>
              </a:rPr>
              <a:t>自读要求</a:t>
            </a:r>
            <a:endParaRPr lang="zh-CN" altLang="en-US" sz="4000" b="0">
              <a:solidFill>
                <a:srgbClr val="FF0066"/>
              </a:solidFill>
              <a:ea typeface="黑体" pitchFamily="49" charset="-122"/>
            </a:endParaRPr>
          </a:p>
        </p:txBody>
      </p:sp>
      <p:grpSp>
        <p:nvGrpSpPr>
          <p:cNvPr id="7173" name="Group 17"/>
          <p:cNvGrpSpPr/>
          <p:nvPr/>
        </p:nvGrpSpPr>
        <p:grpSpPr>
          <a:xfrm>
            <a:off x="6227762" y="6537325"/>
            <a:ext cx="2881312" cy="276225"/>
            <a:chOff x="3923" y="4118"/>
            <a:chExt cx="1815" cy="174"/>
          </a:xfrm>
        </p:grpSpPr>
        <p:pic>
          <p:nvPicPr>
            <p:cNvPr id="7174" name="Picture 18" descr="按扭1">
              <a:hlinkClick r:id="rId5"/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923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7175" name="Picture 19" descr="按扭2">
              <a:hlinkClick action="ppaction://hlinkshowjump?jump=previousslide"/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384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7176" name="Picture 20" descr="按扭3">
              <a:hlinkClick action="ppaction://hlinkshowjump?jump=nextslide"/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84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7177" name="Picture 21" descr="按扭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30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  <p:sp>
        <p:nvSpPr>
          <p:cNvPr id="7178" name="TextBox 7177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6/21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Picture 11" descr="067"/>
          <p:cNvPicPr/>
          <p:nvPr/>
        </p:nvPicPr>
        <p:blipFill>
          <a:blip r:embed="rId3"/>
          <a:stretch>
            <a:fillRect/>
          </a:stretch>
        </p:blipFill>
        <p:spPr>
          <a:xfrm>
            <a:off x="1331912" y="908050"/>
            <a:ext cx="2670171" cy="109433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8195" name="Rectangle 4"/>
          <p:cNvSpPr/>
          <p:nvPr/>
        </p:nvSpPr>
        <p:spPr>
          <a:xfrm>
            <a:off x="1258888" y="981075"/>
            <a:ext cx="6196012" cy="3567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en-US" altLang="zh-CN" b="0"/>
              <a:t> </a:t>
            </a:r>
            <a:r>
              <a:rPr lang="zh-CN" altLang="en-US" sz="3200" b="0"/>
              <a:t>课文主要内容</a:t>
            </a:r>
            <a:endParaRPr lang="zh-CN" altLang="en-US" sz="3200" b="0"/>
          </a:p>
          <a:p>
            <a:pPr marL="0" lvl="0" indent="0" eaLnBrk="1" hangingPunct="1"/>
            <a:endParaRPr lang="zh-CN" altLang="en-US" b="0"/>
          </a:p>
          <a:p>
            <a:pPr marL="0" lvl="0" indent="0" eaLnBrk="1" hangingPunct="1"/>
            <a:r>
              <a:rPr lang="zh-CN" altLang="en-US" sz="2800" b="0">
                <a:latin typeface="楷体_GB2312" pitchFamily="49" charset="-122"/>
              </a:rPr>
              <a:t>    课文讲了一个星期天，宋耀如一家准备到一位朋友家去，二女儿宋庆龄也很想去。可她突然想起今天早晨要教小珍学叠花篮，父亲妈妈都劝她改天再教，但她为了守信就留了下来。</a:t>
            </a:r>
            <a:r>
              <a:rPr lang="zh-CN" altLang="en-US" sz="2800">
                <a:latin typeface="楷体_GB2312" pitchFamily="49" charset="-122"/>
              </a:rPr>
              <a:t> </a:t>
            </a:r>
            <a:endParaRPr lang="zh-CN" altLang="en-US" sz="2800">
              <a:latin typeface="楷体_GB2312" pitchFamily="49" charset="-122"/>
            </a:endParaRPr>
          </a:p>
        </p:txBody>
      </p:sp>
      <p:grpSp>
        <p:nvGrpSpPr>
          <p:cNvPr id="8196" name="Group 17"/>
          <p:cNvGrpSpPr/>
          <p:nvPr/>
        </p:nvGrpSpPr>
        <p:grpSpPr>
          <a:xfrm>
            <a:off x="6227762" y="6537325"/>
            <a:ext cx="2881312" cy="276225"/>
            <a:chOff x="3923" y="4118"/>
            <a:chExt cx="1815" cy="174"/>
          </a:xfrm>
        </p:grpSpPr>
        <p:pic>
          <p:nvPicPr>
            <p:cNvPr id="8197" name="Picture 18" descr="按扭1">
              <a:hlinkClick r:id="rId5"/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923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8198" name="Picture 19" descr="按扭2">
              <a:hlinkClick action="ppaction://hlinkshowjump?jump=previousslide"/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384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8199" name="Picture 20" descr="按扭3">
              <a:hlinkClick action="ppaction://hlinkshowjump?jump=nextslide"/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84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8200" name="Picture 21" descr="按扭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30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  <p:sp>
        <p:nvSpPr>
          <p:cNvPr id="8201" name="TextBox 8200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7/21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Text Box 2"/>
          <p:cNvSpPr/>
          <p:nvPr/>
        </p:nvSpPr>
        <p:spPr>
          <a:xfrm>
            <a:off x="1547812" y="1714500"/>
            <a:ext cx="4806950" cy="32988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>
              <a:lnSpc>
                <a:spcPct val="150000"/>
              </a:lnSpc>
            </a:pPr>
            <a:r>
              <a:rPr lang="en-US" altLang="zh-CN" sz="2800" b="0">
                <a:latin typeface="楷体_GB2312" pitchFamily="49" charset="-122"/>
              </a:rPr>
              <a:t>1.</a:t>
            </a:r>
            <a:r>
              <a:rPr lang="zh-CN" altLang="en-US" sz="2800" b="0">
                <a:latin typeface="楷体_GB2312" pitchFamily="49" charset="-122"/>
              </a:rPr>
              <a:t>宋庆龄想不想去伯伯家？</a:t>
            </a:r>
            <a:endParaRPr lang="zh-CN" altLang="en-US" sz="2800" b="0">
              <a:latin typeface="楷体_GB2312" pitchFamily="49" charset="-122"/>
            </a:endParaRPr>
          </a:p>
          <a:p>
            <a:pPr marL="0" lvl="0" indent="0" eaLnBrk="1" hangingPunct="1">
              <a:lnSpc>
                <a:spcPct val="150000"/>
              </a:lnSpc>
            </a:pPr>
            <a:r>
              <a:rPr lang="en-US" altLang="zh-CN" sz="2800" b="0">
                <a:latin typeface="楷体_GB2312" pitchFamily="49" charset="-122"/>
              </a:rPr>
              <a:t>2.</a:t>
            </a:r>
            <a:r>
              <a:rPr lang="zh-CN" altLang="en-US" sz="2800" b="0">
                <a:latin typeface="楷体_GB2312" pitchFamily="49" charset="-122"/>
              </a:rPr>
              <a:t>她为何停住了脚步不去？</a:t>
            </a:r>
            <a:endParaRPr lang="zh-CN" altLang="en-US" sz="2800" b="0">
              <a:latin typeface="楷体_GB2312" pitchFamily="49" charset="-122"/>
            </a:endParaRPr>
          </a:p>
          <a:p>
            <a:pPr marL="0" lvl="0" indent="0" eaLnBrk="1" hangingPunct="1">
              <a:lnSpc>
                <a:spcPct val="150000"/>
              </a:lnSpc>
            </a:pPr>
            <a:r>
              <a:rPr lang="en-US" altLang="zh-CN" sz="2800" b="0">
                <a:latin typeface="楷体_GB2312" pitchFamily="49" charset="-122"/>
              </a:rPr>
              <a:t>3.</a:t>
            </a:r>
            <a:r>
              <a:rPr lang="zh-CN" altLang="en-US" sz="2800" b="0">
                <a:latin typeface="楷体_GB2312" pitchFamily="49" charset="-122"/>
              </a:rPr>
              <a:t>他人是怎么劝说？</a:t>
            </a:r>
            <a:endParaRPr lang="zh-CN" altLang="en-US" sz="2800" b="0">
              <a:latin typeface="楷体_GB2312" pitchFamily="49" charset="-122"/>
            </a:endParaRPr>
          </a:p>
          <a:p>
            <a:pPr marL="0" lvl="0" indent="0" eaLnBrk="1" hangingPunct="1">
              <a:lnSpc>
                <a:spcPct val="150000"/>
              </a:lnSpc>
            </a:pPr>
            <a:r>
              <a:rPr lang="en-US" altLang="zh-CN" sz="2800" b="0">
                <a:latin typeface="楷体_GB2312" pitchFamily="49" charset="-122"/>
              </a:rPr>
              <a:t>4.</a:t>
            </a:r>
            <a:r>
              <a:rPr lang="zh-CN" altLang="en-US" sz="2800" b="0">
                <a:latin typeface="楷体_GB2312" pitchFamily="49" charset="-122"/>
              </a:rPr>
              <a:t>她是怎么说？</a:t>
            </a:r>
            <a:endParaRPr lang="zh-CN" altLang="en-US" sz="2800" b="0">
              <a:latin typeface="楷体_GB2312" pitchFamily="49" charset="-122"/>
            </a:endParaRPr>
          </a:p>
          <a:p>
            <a:pPr marL="0" lvl="0" indent="0" eaLnBrk="1" hangingPunct="1">
              <a:lnSpc>
                <a:spcPct val="150000"/>
              </a:lnSpc>
            </a:pPr>
            <a:r>
              <a:rPr lang="en-US" altLang="zh-CN" sz="2800" b="0">
                <a:latin typeface="楷体_GB2312" pitchFamily="49" charset="-122"/>
              </a:rPr>
              <a:t>5.</a:t>
            </a:r>
            <a:r>
              <a:rPr lang="zh-CN" altLang="en-US" sz="2800" b="0">
                <a:latin typeface="楷体_GB2312" pitchFamily="49" charset="-122"/>
              </a:rPr>
              <a:t>你从中受到了哪些启示？</a:t>
            </a:r>
            <a:endParaRPr lang="zh-CN" altLang="en-US" sz="2800" b="0">
              <a:latin typeface="楷体_GB2312" pitchFamily="49" charset="-122"/>
            </a:endParaRPr>
          </a:p>
        </p:txBody>
      </p:sp>
      <p:cxnSp>
        <p:nvCxnSpPr>
          <p:cNvPr id="9219" name="Line 3"/>
          <p:cNvCxnSpPr/>
          <p:nvPr/>
        </p:nvCxnSpPr>
        <p:spPr>
          <a:xfrm>
            <a:off x="539750" y="549275"/>
            <a:ext cx="5715000" cy="0"/>
          </a:xfrm>
          <a:prstGeom prst="line">
            <a:avLst/>
          </a:prstGeom>
          <a:noFill/>
          <a:ln w="107950">
            <a:solidFill>
              <a:srgbClr val="009900"/>
            </a:solidFill>
            <a:miter lim="800000"/>
          </a:ln>
        </p:spPr>
      </p:cxnSp>
      <p:cxnSp>
        <p:nvCxnSpPr>
          <p:cNvPr id="9220" name="Line 4"/>
          <p:cNvCxnSpPr/>
          <p:nvPr/>
        </p:nvCxnSpPr>
        <p:spPr>
          <a:xfrm>
            <a:off x="2916238" y="5805488"/>
            <a:ext cx="5715000" cy="0"/>
          </a:xfrm>
          <a:prstGeom prst="line">
            <a:avLst/>
          </a:prstGeom>
          <a:noFill/>
          <a:ln w="107950">
            <a:solidFill>
              <a:srgbClr val="009900"/>
            </a:solidFill>
            <a:miter lim="800000"/>
          </a:ln>
        </p:spPr>
      </p:cxnSp>
      <p:sp>
        <p:nvSpPr>
          <p:cNvPr id="9221" name="Text Box 5"/>
          <p:cNvSpPr/>
          <p:nvPr/>
        </p:nvSpPr>
        <p:spPr>
          <a:xfrm>
            <a:off x="1116012" y="836612"/>
            <a:ext cx="2952750" cy="579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3200">
                <a:solidFill>
                  <a:srgbClr val="FF0066"/>
                </a:solidFill>
              </a:rPr>
              <a:t>研读课文</a:t>
            </a:r>
            <a:endParaRPr lang="zh-CN" altLang="en-US" sz="3200">
              <a:solidFill>
                <a:srgbClr val="FF0066"/>
              </a:solidFill>
            </a:endParaRPr>
          </a:p>
        </p:txBody>
      </p:sp>
      <p:grpSp>
        <p:nvGrpSpPr>
          <p:cNvPr id="9222" name="Group 30"/>
          <p:cNvGrpSpPr/>
          <p:nvPr/>
        </p:nvGrpSpPr>
        <p:grpSpPr>
          <a:xfrm>
            <a:off x="6227762" y="6537325"/>
            <a:ext cx="2881312" cy="276225"/>
            <a:chOff x="3923" y="4118"/>
            <a:chExt cx="1815" cy="174"/>
          </a:xfrm>
        </p:grpSpPr>
        <p:pic>
          <p:nvPicPr>
            <p:cNvPr id="9223" name="Picture 31" descr="按扭1">
              <a:hlinkClick r:id="rId4"/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923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9224" name="Picture 32" descr="按扭2">
              <a:hlinkClick action="ppaction://hlinkshowjump?jump=previousslide"/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384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9225" name="Picture 33" descr="按扭3">
              <a:hlinkClick action="ppaction://hlinkshowjump?jump=nextslide"/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84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9226" name="Picture 34" descr="按扭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530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  <p:sp>
        <p:nvSpPr>
          <p:cNvPr id="9227" name="TextBox 9226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8/21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Rectangle 4"/>
          <p:cNvSpPr/>
          <p:nvPr/>
        </p:nvSpPr>
        <p:spPr>
          <a:xfrm>
            <a:off x="1692275" y="2349500"/>
            <a:ext cx="5976938" cy="18002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en-US" altLang="zh-CN" sz="2800" b="0">
                <a:latin typeface="楷体_GB2312" pitchFamily="49" charset="-122"/>
              </a:rPr>
              <a:t>    </a:t>
            </a:r>
            <a:r>
              <a:rPr lang="zh-CN" altLang="en-US" sz="2800" b="0">
                <a:latin typeface="楷体_GB2312" pitchFamily="49" charset="-122"/>
              </a:rPr>
              <a:t>宋庆龄显得</a:t>
            </a:r>
            <a:r>
              <a:rPr lang="zh-CN" altLang="en-US" sz="2800" b="0">
                <a:solidFill>
                  <a:srgbClr val="FF0066"/>
                </a:solidFill>
                <a:latin typeface="楷体_GB2312" pitchFamily="49" charset="-122"/>
              </a:rPr>
              <a:t>尤其高兴</a:t>
            </a:r>
            <a:r>
              <a:rPr lang="zh-CN" altLang="en-US" sz="2800" b="0">
                <a:latin typeface="楷体_GB2312" pitchFamily="49" charset="-122"/>
              </a:rPr>
              <a:t>。她</a:t>
            </a:r>
            <a:r>
              <a:rPr lang="zh-CN" altLang="en-US" sz="2800" b="0">
                <a:solidFill>
                  <a:srgbClr val="FF0066"/>
                </a:solidFill>
                <a:latin typeface="楷体_GB2312" pitchFamily="49" charset="-122"/>
              </a:rPr>
              <a:t>早就盼着</a:t>
            </a:r>
            <a:r>
              <a:rPr lang="zh-CN" altLang="en-US" sz="2800" b="0">
                <a:latin typeface="楷体_GB2312" pitchFamily="49" charset="-122"/>
              </a:rPr>
              <a:t>到这位伯伯家去了。伯伯家养鸽子，尖尖嘴巴，红红眼睛，漂亮极啦！伯伯</a:t>
            </a:r>
            <a:r>
              <a:rPr lang="zh-CN" altLang="en-US" sz="2800" b="0">
                <a:solidFill>
                  <a:srgbClr val="FF0066"/>
                </a:solidFill>
                <a:latin typeface="楷体_GB2312" pitchFamily="49" charset="-122"/>
              </a:rPr>
              <a:t>还说准备送她</a:t>
            </a:r>
            <a:r>
              <a:rPr lang="zh-CN" altLang="en-US" sz="2800" b="0">
                <a:latin typeface="楷体_GB2312" pitchFamily="49" charset="-122"/>
              </a:rPr>
              <a:t>一只呢！</a:t>
            </a:r>
            <a:endParaRPr lang="zh-CN" altLang="en-US" sz="2800">
              <a:latin typeface="楷体_GB2312" pitchFamily="49" charset="-122"/>
            </a:endParaRPr>
          </a:p>
        </p:txBody>
      </p:sp>
      <p:pic>
        <p:nvPicPr>
          <p:cNvPr id="10243" name="Picture 10" descr="u=1912913500,4210376257&amp;fm=0&amp;gp=20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7088" y="908050"/>
            <a:ext cx="1031210" cy="1367870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10244" name="Group 17"/>
          <p:cNvGrpSpPr/>
          <p:nvPr/>
        </p:nvGrpSpPr>
        <p:grpSpPr>
          <a:xfrm>
            <a:off x="6227762" y="6537325"/>
            <a:ext cx="2881312" cy="276225"/>
            <a:chOff x="3923" y="4118"/>
            <a:chExt cx="1815" cy="174"/>
          </a:xfrm>
        </p:grpSpPr>
        <p:pic>
          <p:nvPicPr>
            <p:cNvPr id="10245" name="Picture 18" descr="按扭1">
              <a:hlinkClick r:id="rId5"/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923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10246" name="Picture 19" descr="按扭2">
              <a:hlinkClick action="ppaction://hlinkshowjump?jump=previousslide"/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384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10247" name="Picture 20" descr="按扭3">
              <a:hlinkClick action="ppaction://hlinkshowjump?jump=nextslide"/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84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10248" name="Picture 21" descr="按扭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30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  <p:sp>
        <p:nvSpPr>
          <p:cNvPr id="10249" name="TextBox 10248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9/21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Text Box 4"/>
          <p:cNvSpPr/>
          <p:nvPr/>
        </p:nvSpPr>
        <p:spPr>
          <a:xfrm>
            <a:off x="827088" y="1071562"/>
            <a:ext cx="3816350" cy="701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000" b="0">
                <a:latin typeface="黑体" pitchFamily="49" charset="-122"/>
                <a:ea typeface="黑体" pitchFamily="49" charset="-122"/>
              </a:rPr>
              <a:t>小练习 大智慧</a:t>
            </a:r>
            <a:endParaRPr lang="zh-CN" altLang="en-US" sz="4000" b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267" name="Rectangle 5"/>
          <p:cNvSpPr/>
          <p:nvPr/>
        </p:nvSpPr>
        <p:spPr>
          <a:xfrm>
            <a:off x="1331912" y="3213100"/>
            <a:ext cx="6119812" cy="15541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en-US" altLang="zh-CN" sz="3200" b="0"/>
              <a:t>        </a:t>
            </a:r>
            <a:r>
              <a:rPr lang="zh-CN" altLang="en-US" sz="3200" b="0"/>
              <a:t>宋庆龄多么想（             ），多么想（             ）。</a:t>
            </a:r>
            <a:br>
              <a:rPr lang="zh-CN" altLang="en-US" sz="3200" b="0"/>
            </a:br>
            <a:endParaRPr lang="zh-CN" altLang="en-US" sz="3200" b="0"/>
          </a:p>
        </p:txBody>
      </p:sp>
      <p:pic>
        <p:nvPicPr>
          <p:cNvPr id="11268" name="Picture 11" descr="u=4167528557,1216536607&amp;fm=0&amp;gp=44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6825" y="836612"/>
            <a:ext cx="970023" cy="970023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11269" name="Group 17"/>
          <p:cNvGrpSpPr/>
          <p:nvPr/>
        </p:nvGrpSpPr>
        <p:grpSpPr>
          <a:xfrm>
            <a:off x="6227762" y="6537325"/>
            <a:ext cx="2881312" cy="276225"/>
            <a:chOff x="3923" y="4118"/>
            <a:chExt cx="1815" cy="174"/>
          </a:xfrm>
        </p:grpSpPr>
        <p:pic>
          <p:nvPicPr>
            <p:cNvPr id="11271" name="Picture 18" descr="按扭1">
              <a:hlinkClick r:id="rId5"/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923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11272" name="Picture 19" descr="按扭2">
              <a:hlinkClick action="ppaction://hlinkshowjump?jump=previousslide"/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384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11273" name="Picture 20" descr="按扭3">
              <a:hlinkClick action="ppaction://hlinkshowjump?jump=nextslide"/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84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pic>
          <p:nvPicPr>
            <p:cNvPr id="11274" name="Picture 21" descr="按扭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309" y="4118"/>
              <a:ext cx="429" cy="17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  <p:sp>
        <p:nvSpPr>
          <p:cNvPr id="11270" name="Text Box 22"/>
          <p:cNvSpPr/>
          <p:nvPr/>
        </p:nvSpPr>
        <p:spPr>
          <a:xfrm>
            <a:off x="1403350" y="2133600"/>
            <a:ext cx="4556125" cy="579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 marL="0" lvl="0" indent="0" eaLnBrk="1" hangingPunct="1"/>
            <a:r>
              <a:rPr lang="zh-CN" altLang="en-US" sz="3200" b="0">
                <a:solidFill>
                  <a:srgbClr val="993300"/>
                </a:solidFill>
              </a:rPr>
              <a:t>依据课文内容填空。</a:t>
            </a:r>
            <a:endParaRPr lang="zh-CN" altLang="en-US" sz="3200" b="0">
              <a:solidFill>
                <a:srgbClr val="993300"/>
              </a:solidFill>
            </a:endParaRPr>
          </a:p>
        </p:txBody>
      </p:sp>
      <p:sp>
        <p:nvSpPr>
          <p:cNvPr id="11275" name="TextBox 11274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1">
              <a:defRPr kumimoji="1"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1" i="0" u="none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5pPr>
          </a:lstStyle>
          <a:p>
            <a:pPr>
              <a:defRPr sz="1005"/>
            </a:pPr>
            <a:r>
              <a:t>10/21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https://d.book118.com/358062035077006022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默认设计模板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Arial"/>
      </a:majorFont>
      <a:minorFont>
        <a:latin typeface="Times New Roman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11</Slides>
  <Notes>10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8">
      <vt:lpstr>Arial</vt:lpstr>
      <vt:lpstr>Calibri</vt:lpstr>
      <vt:lpstr>Times New Roman</vt:lpstr>
      <vt:lpstr>宋体</vt:lpstr>
      <vt:lpstr>楷体_GB2312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2024-08-28T19:06:43.395</cp:lastPrinted>
  <dcterms:created xsi:type="dcterms:W3CDTF">2024-08-28T11:06:43Z</dcterms:created>
  <dcterms:modified xsi:type="dcterms:W3CDTF">2024-08-28T11:06:44Z</dcterms:modified>
</cp:coreProperties>
</file>