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C597BD-1734-4C41-8261-82F7CACEE8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84881F-3732-4339-911A-02FD642B44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26169D-128F-4AD2-BD26-85B103DA41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8ADAA0-CA3C-460D-A4A0-BC20F7DD34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E6E514-0D6F-424F-8A13-0FE8FD9513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E582A2-EEEF-4049-9901-2CFD565EF6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9E0004-628B-4488-AB7D-A3DCC4C5E2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230868-598E-4341-908F-184E8BAF27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CC42C4-062E-439C-A6BE-364A5DDEAE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F5D80B-BE22-4E83-818A-D128C400F2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7D18D0-0B34-41F3-9D6E-D8E40FDA48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6404410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中国特色的社会主义：理论与实践\n## 1. 中国社会主义的发展历程\n### 1.1 中国社会主义的起源与初期实践\n### 1.2 中国社会主义的改革与发展\n### 1.3 中国社会主义的新时代征程\n## 2. 中国特色社会主义的制度优势\n### 2.1 党的领导制度：中国共产党的坚强领导\n### 2.2 社会主义制度：公有制为主导的经济体制\n### 2.3 人民民主制度：全过程人民民主的实践\n## 3. 中国特色社会主义的核心价值观\n### 3.1 国家层面：富强、民主、文明、和谐\n### 3.2 社会层面：自由、平等、公正、法治\n### 3.3 个人层面：爱国、敬业、诚信、友善\n## 4. 中国特色社会主义的发展战略\n### 4.1 全面建设社会主义现代化国家\n### 4.2 创新驱动发展战略：科技强国\n### 4.3 区域协调发展战略：协调发展新格局\n## 5. 中国特色社会主义的世界意义\n### 5.1 中国特色社会主义对全球治理的贡献\n### 5.2 中国特色社会主义对发展中国家的发展经验\n### 5.3 中国特色社会主义的世界影响与未来展望\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03000" cy="1301750"/>
          </a:xfrm>
        </p:spPr>
        <p:txBody>
          <a:bodyPr vert="horz" wrap="square" lIns="91440" tIns="45720" rIns="91440" bIns="45720" anchor="t">
            <a:spAutoFit/>
          </a:bodyPr>
          <a:lstStyle/>
          <a:p>
            <a:pPr>
              <a:buNone/>
            </a:pPr>
            <a:r>
              <a:rPr lang="zh-CN" sz="5200"/>
              <a:t>中国特色的社会主义：理论与实践</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8" name="" descr="{&quot;isTemplate&quot;:true,&quot;type&quot;:2}"/>
        <p:cNvGrpSpPr/>
        <p:nvPr/>
      </p:nvGrpSpPr>
      <p:grpSpPr>
        <a:xfrm>
          <a:off x="0" y="0"/>
          <a:ext cx="0" cy="0"/>
        </a:xfrm>
      </p:grpSpPr>
      <p:sp>
        <p:nvSpPr>
          <p:cNvPr id="129"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600"/>
              <a:t> 中国社会主义的发展历程</a:t>
            </a:r>
            <a:endParaRPr/>
          </a:p>
        </p:txBody>
      </p:sp>
      <p:sp>
        <p:nvSpPr>
          <p:cNvPr id="13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8" name="" descr="{&quot;isTemplate&quot;:true,&quot;type&quot;:3}"/>
        <p:cNvGrpSpPr/>
        <p:nvPr/>
      </p:nvGrpSpPr>
      <p:grpSpPr>
        <a:xfrm>
          <a:off x="0" y="0"/>
          <a:ext cx="0" cy="0"/>
        </a:xfrm>
      </p:grpSpPr>
      <p:pic>
        <p:nvPicPr>
          <p:cNvPr id="169"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170"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171" name="组合 4"/>
            <p:cNvGrpSpPr/>
            <p:nvPr/>
          </p:nvGrpSpPr>
          <p:grpSpPr>
            <a:xfrm>
              <a:off x="660396" y="1892786"/>
              <a:ext cx="5622867" cy="1446014"/>
              <a:chOff x="571500" y="1815543"/>
              <a:chExt cx="5622867" cy="1446014"/>
            </a:xfrm>
          </p:grpSpPr>
          <p:sp>
            <p:nvSpPr>
              <p:cNvPr id="172"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中国共产党的成立</a:t>
                </a:r>
                <a:endParaRPr lang="en-US" b="1">
                  <a:solidFill>
                    <a:schemeClr val="accent1">
                      <a:alpha val="100000"/>
                    </a:schemeClr>
                  </a:solidFill>
                  <a:latin typeface="微软雅黑"/>
                  <a:ea typeface="微软雅黑"/>
                </a:endParaRPr>
              </a:p>
            </p:txBody>
          </p:sp>
          <p:sp>
            <p:nvSpPr>
              <p:cNvPr id="173"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1921年，中国共产党在上海成立，开始了新的革命斗争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共产党的成立是中国革命的新起点，为社会主义事业奠定了基础</a:t>
                </a:r>
                <a:endParaRPr/>
              </a:p>
            </p:txBody>
          </p:sp>
          <p:sp>
            <p:nvSpPr>
              <p:cNvPr id="174"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75" name="组合 8"/>
            <p:cNvGrpSpPr/>
            <p:nvPr/>
          </p:nvGrpSpPr>
          <p:grpSpPr>
            <a:xfrm>
              <a:off x="660396" y="3478749"/>
              <a:ext cx="5622868" cy="1446014"/>
              <a:chOff x="571500" y="1815543"/>
              <a:chExt cx="5622868" cy="1446014"/>
            </a:xfrm>
          </p:grpSpPr>
          <p:sp>
            <p:nvSpPr>
              <p:cNvPr id="176"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国民革命与土地革命</a:t>
                </a:r>
                <a:endParaRPr lang="en-US" b="1">
                  <a:solidFill>
                    <a:schemeClr val="accent1">
                      <a:alpha val="100000"/>
                    </a:schemeClr>
                  </a:solidFill>
                  <a:latin typeface="微软雅黑"/>
                  <a:ea typeface="微软雅黑"/>
                </a:endParaRPr>
              </a:p>
            </p:txBody>
          </p:sp>
          <p:sp>
            <p:nvSpPr>
              <p:cNvPr id="177"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共产党与国民党合作，共同反对帝国主义和封建主义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土地革命的开展，使农民得到土地，为社会主义事业积累了力量</a:t>
                </a:r>
                <a:endParaRPr/>
              </a:p>
            </p:txBody>
          </p:sp>
          <p:sp>
            <p:nvSpPr>
              <p:cNvPr id="178"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79" name="组合 12"/>
            <p:cNvGrpSpPr/>
            <p:nvPr/>
          </p:nvGrpSpPr>
          <p:grpSpPr>
            <a:xfrm>
              <a:off x="660396" y="5064711"/>
              <a:ext cx="5622867" cy="1446014"/>
              <a:chOff x="571500" y="1815543"/>
              <a:chExt cx="5622867" cy="1446014"/>
            </a:xfrm>
          </p:grpSpPr>
          <p:sp>
            <p:nvSpPr>
              <p:cNvPr id="180"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抗日战争与解放战争</a:t>
                </a:r>
                <a:endParaRPr lang="en-US" b="1">
                  <a:solidFill>
                    <a:schemeClr val="accent1">
                      <a:alpha val="100000"/>
                    </a:schemeClr>
                  </a:solidFill>
                  <a:latin typeface="微软雅黑"/>
                  <a:ea typeface="微软雅黑"/>
                </a:endParaRPr>
              </a:p>
            </p:txBody>
          </p:sp>
          <p:sp>
            <p:nvSpPr>
              <p:cNvPr id="181"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中国共产党领导人民进行抗日战争，捍卫国家主权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解放战争取得胜利，为建立新中国奠定了基础</a:t>
                </a:r>
                <a:endParaRPr/>
              </a:p>
            </p:txBody>
          </p:sp>
          <p:sp>
            <p:nvSpPr>
              <p:cNvPr id="182"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183"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中国社会主义的起源与初期实践</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4" name="" descr="{&quot;isTemplate&quot;:true,&quot;type&quot;:3}"/>
        <p:cNvGrpSpPr/>
        <p:nvPr/>
      </p:nvGrpSpPr>
      <p:grpSpPr>
        <a:xfrm>
          <a:off x="0" y="0"/>
          <a:ext cx="0" cy="0"/>
        </a:xfrm>
      </p:grpSpPr>
      <p:grpSp>
        <p:nvGrpSpPr>
          <p:cNvPr id="185"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86" name="Group 9"/>
            <p:cNvGrpSpPr/>
            <p:nvPr/>
          </p:nvGrpSpPr>
          <p:grpSpPr>
            <a:xfrm>
              <a:off x="5982796" y="1521950"/>
              <a:ext cx="5687135" cy="1523479"/>
              <a:chOff x="5982796" y="1521950"/>
              <a:chExt cx="5687135" cy="1523479"/>
            </a:xfrm>
          </p:grpSpPr>
          <p:sp>
            <p:nvSpPr>
              <p:cNvPr id="187"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改革开放的启动</a:t>
                </a:r>
                <a:endParaRPr/>
              </a:p>
            </p:txBody>
          </p:sp>
          <p:sp>
            <p:nvSpPr>
              <p:cNvPr id="188"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1978年，邓小平提出改革开放政策，开启社会主义建设新时期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改革开放使中国摆脱了贫困，实现了经济的快速发展</a:t>
                </a:r>
                <a:endParaRPr/>
              </a:p>
            </p:txBody>
          </p:sp>
        </p:grpSp>
        <p:grpSp>
          <p:nvGrpSpPr>
            <p:cNvPr id="189" name="Group 2"/>
            <p:cNvGrpSpPr/>
            <p:nvPr/>
          </p:nvGrpSpPr>
          <p:grpSpPr>
            <a:xfrm>
              <a:off x="5982796" y="3170591"/>
              <a:ext cx="5783287" cy="1523479"/>
              <a:chOff x="5982796" y="3170591"/>
              <a:chExt cx="5783287" cy="1523479"/>
            </a:xfrm>
          </p:grpSpPr>
          <p:sp>
            <p:nvSpPr>
              <p:cNvPr id="190"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社会主义市场经济体制的建立</a:t>
                </a:r>
                <a:endParaRPr/>
              </a:p>
            </p:txBody>
          </p:sp>
          <p:sp>
            <p:nvSpPr>
              <p:cNvPr id="191"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1992年，党的十四大明确建立社会主义市场经济体制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市场经济的建立使中国经济更具活力，为世界经济发展做出贡献</a:t>
                </a:r>
                <a:endParaRPr/>
              </a:p>
            </p:txBody>
          </p:sp>
        </p:grpSp>
        <p:grpSp>
          <p:nvGrpSpPr>
            <p:cNvPr id="192" name="Group 5"/>
            <p:cNvGrpSpPr/>
            <p:nvPr/>
          </p:nvGrpSpPr>
          <p:grpSpPr>
            <a:xfrm>
              <a:off x="5982796" y="4823246"/>
              <a:ext cx="5783287" cy="1523479"/>
              <a:chOff x="5982796" y="4823246"/>
              <a:chExt cx="5783287" cy="1523479"/>
            </a:xfrm>
          </p:grpSpPr>
          <p:sp>
            <p:nvSpPr>
              <p:cNvPr id="193"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政治体制的改革与完善</a:t>
                </a:r>
                <a:endParaRPr/>
              </a:p>
            </p:txBody>
          </p:sp>
          <p:sp>
            <p:nvSpPr>
              <p:cNvPr id="194"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政治体制改革使中国政治更加民主，法治建设取得重要进展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政治体制的改革为中国特色社会主义事业提供了有力保障</a:t>
                </a:r>
                <a:endParaRPr/>
              </a:p>
            </p:txBody>
          </p:sp>
        </p:grpSp>
      </p:grpSp>
      <p:pic>
        <p:nvPicPr>
          <p:cNvPr id="195"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196"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中国社会主义的改革与发展</a:t>
            </a:r>
            <a:endParaRPr lang="en-US" altLang="zh-CN" sz="2800" b="1">
              <a:latin typeface="+mj-ea"/>
              <a:ea typeface="+mj-ea"/>
            </a:endParaRPr>
          </a:p>
        </p:txBody>
      </p:sp>
      <p:sp>
        <p:nvSpPr>
          <p:cNvPr id="197"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8"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9"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0" name="" descr="{&quot;isTemplate&quot;:true,&quot;type&quot;:3}"/>
        <p:cNvGrpSpPr/>
        <p:nvPr/>
      </p:nvGrpSpPr>
      <p:grpSpPr>
        <a:xfrm>
          <a:off x="0" y="0"/>
          <a:ext cx="0" cy="0"/>
        </a:xfrm>
      </p:grpSpPr>
      <p:grpSp>
        <p:nvGrpSpPr>
          <p:cNvPr id="201"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02" name=""/>
            <p:cNvGrpSpPr/>
            <p:nvPr/>
          </p:nvGrpSpPr>
          <p:grpSpPr>
            <a:xfrm>
              <a:off x="4252327" y="1207692"/>
              <a:ext cx="8485777" cy="1440001"/>
              <a:chOff x="4252327" y="1207692"/>
              <a:chExt cx="8485777" cy="1440001"/>
            </a:xfrm>
          </p:grpSpPr>
          <p:sp>
            <p:nvSpPr>
              <p:cNvPr id="203"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4"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中国特色社会主义进入新时代</a:t>
                </a:r>
                <a:endParaRPr lang="en-US" altLang="zh-CN" sz="2000" b="1">
                  <a:latin typeface="Microsoft YaHei" panose="020b0503020204020204" pitchFamily="34" charset="-122"/>
                  <a:ea typeface="Microsoft YaHei" panose="020b0503020204020204" pitchFamily="34" charset="-122"/>
                </a:endParaRPr>
              </a:p>
            </p:txBody>
          </p:sp>
          <p:sp>
            <p:nvSpPr>
              <p:cNvPr id="205"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2017年，党的十九大宣布中国特色社会主义进入新时代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新时代的到来意味着中国特色社会主义事业取得了新的历史成就</a:t>
                </a:r>
                <a:endParaRPr/>
              </a:p>
            </p:txBody>
          </p:sp>
          <p:pic>
            <p:nvPicPr>
              <p:cNvPr id="206"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07" name=""/>
            <p:cNvGrpSpPr/>
            <p:nvPr/>
          </p:nvGrpSpPr>
          <p:grpSpPr>
            <a:xfrm>
              <a:off x="4252325" y="2998393"/>
              <a:ext cx="8485779" cy="1440000"/>
              <a:chOff x="4252325" y="2998393"/>
              <a:chExt cx="8485779" cy="1440000"/>
            </a:xfrm>
          </p:grpSpPr>
          <p:sp>
            <p:nvSpPr>
              <p:cNvPr id="208"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9"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全面建设社会主义现代化国家</a:t>
                </a:r>
                <a:endParaRPr lang="en-US" altLang="zh-CN" sz="2000" b="1">
                  <a:latin typeface="Microsoft YaHei" panose="020b0503020204020204" pitchFamily="34" charset="-122"/>
                  <a:ea typeface="Microsoft YaHei" panose="020b0503020204020204" pitchFamily="34" charset="-122"/>
                </a:endParaRPr>
              </a:p>
            </p:txBody>
          </p:sp>
          <p:sp>
            <p:nvSpPr>
              <p:cNvPr id="210"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党的十九届五中全会提出全面建设社会主义现代化国家目标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全面建设社会主义现代化国家为中国特色社会主义事业描绘了宏伟蓝图</a:t>
                </a:r>
                <a:endParaRPr/>
              </a:p>
            </p:txBody>
          </p:sp>
          <p:pic>
            <p:nvPicPr>
              <p:cNvPr id="211"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12" name=""/>
            <p:cNvGrpSpPr/>
            <p:nvPr/>
          </p:nvGrpSpPr>
          <p:grpSpPr>
            <a:xfrm>
              <a:off x="4252323" y="4789093"/>
              <a:ext cx="8485781" cy="1440002"/>
              <a:chOff x="4252323" y="4789093"/>
              <a:chExt cx="8485781" cy="1440002"/>
            </a:xfrm>
          </p:grpSpPr>
          <p:sp>
            <p:nvSpPr>
              <p:cNvPr id="213"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4"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实现共同富裕与中华民族伟大复兴</a:t>
                </a:r>
                <a:endParaRPr lang="en-US" altLang="zh-CN" sz="2000" b="1">
                  <a:latin typeface="Microsoft YaHei" panose="020b0503020204020204" pitchFamily="34" charset="-122"/>
                  <a:ea typeface="Microsoft YaHei" panose="020b0503020204020204" pitchFamily="34" charset="-122"/>
                </a:endParaRPr>
              </a:p>
            </p:txBody>
          </p:sp>
          <p:sp>
            <p:nvSpPr>
              <p:cNvPr id="215"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中国特色社会主义事业致力于实现共同富裕，改善民生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实现中华民族伟大复兴是中国特色社会主义的奋斗目标</a:t>
                </a:r>
                <a:endParaRPr/>
              </a:p>
            </p:txBody>
          </p:sp>
          <p:pic>
            <p:nvPicPr>
              <p:cNvPr id="216" name="图片 6" descr="{&quot;isTemplate&quot;:true,&quot;type&quot;:&quot;image&quot;,&quot;canOmit&quot;:false}"/>
              <p:cNvPicPr>
                <a:picLocks noChangeAspect="1"/>
              </p:cNvPicPr>
              <p:nvPr/>
            </p:nvPicPr>
            <p:blipFill>
              <a:blip r:embed="rId3"/>
              <a:srcRect l="21874" r="21874"/>
              <a:stretch>
                <a:fillRect/>
              </a:stretch>
            </p:blipFill>
            <p:spPr>
              <a:xfrm>
                <a:off x="4252323" y="4789096"/>
                <a:ext cx="1440000" cy="1439999"/>
              </a:xfrm>
              <a:prstGeom prst="rect">
                <a:avLst/>
              </a:prstGeom>
            </p:spPr>
          </p:pic>
        </p:grpSp>
      </p:grpSp>
      <p:sp>
        <p:nvSpPr>
          <p:cNvPr id="217"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中国社会主义的新时代征程</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8" name="" descr="{&quot;isTemplate&quot;:true,&quot;type&quot;:2}"/>
        <p:cNvGrpSpPr/>
        <p:nvPr/>
      </p:nvGrpSpPr>
      <p:grpSpPr>
        <a:xfrm>
          <a:off x="0" y="0"/>
          <a:ext cx="0" cy="0"/>
        </a:xfrm>
      </p:grpSpPr>
      <p:sp>
        <p:nvSpPr>
          <p:cNvPr id="219"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700"/>
              <a:t> 中国特色社会主义的制度优势</a:t>
            </a:r>
            <a:endParaRPr/>
          </a:p>
        </p:txBody>
      </p:sp>
      <p:sp>
        <p:nvSpPr>
          <p:cNvPr id="22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descr="{&quot;isTemplate&quot;:true,&quot;type&quot;:3}"/>
        <p:cNvGrpSpPr/>
        <p:nvPr/>
      </p:nvGrpSpPr>
      <p:grpSpPr>
        <a:xfrm>
          <a:off x="0" y="0"/>
          <a:ext cx="0" cy="0"/>
        </a:xfrm>
      </p:grpSpPr>
      <p:pic>
        <p:nvPicPr>
          <p:cNvPr id="22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4" name="Group 598"/>
            <p:cNvGrpSpPr/>
            <p:nvPr/>
          </p:nvGrpSpPr>
          <p:grpSpPr>
            <a:xfrm>
              <a:off x="763829" y="1414808"/>
              <a:ext cx="6972294" cy="2337649"/>
              <a:chOff x="763829" y="1414808"/>
              <a:chExt cx="6972294" cy="2337649"/>
            </a:xfrm>
          </p:grpSpPr>
          <p:sp>
            <p:nvSpPr>
              <p:cNvPr id="22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党的坚强领导是中国特色社会主义的最本质特征</a:t>
                </a:r>
                <a:endParaRPr/>
              </a:p>
            </p:txBody>
          </p:sp>
          <p:sp>
            <p:nvSpPr>
              <p:cNvPr id="22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中国共产党是中国社会主义事业的领导核心，代表最广大人民利益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党的坚强领导为中国特色社会主义事业提供了有力保障</a:t>
                </a:r>
                <a:endParaRPr/>
              </a:p>
            </p:txBody>
          </p:sp>
          <p:sp>
            <p:nvSpPr>
              <p:cNvPr id="22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1" name="Group 591"/>
            <p:cNvGrpSpPr/>
            <p:nvPr/>
          </p:nvGrpSpPr>
          <p:grpSpPr>
            <a:xfrm>
              <a:off x="689593" y="3949139"/>
              <a:ext cx="7078256" cy="2128975"/>
              <a:chOff x="689593" y="3949139"/>
              <a:chExt cx="7078256" cy="2128975"/>
            </a:xfrm>
          </p:grpSpPr>
          <p:sp>
            <p:nvSpPr>
              <p:cNvPr id="23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党的政治建设与思想建设</a:t>
                </a:r>
                <a:endParaRPr/>
              </a:p>
            </p:txBody>
          </p:sp>
          <p:sp>
            <p:nvSpPr>
              <p:cNvPr id="23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党不断加强政治建设，提高党的政治觉悟和政治能力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党不断加强思想建设，用马克思主义理论武装全党</a:t>
                </a:r>
                <a:endParaRPr/>
              </a:p>
            </p:txBody>
          </p:sp>
          <p:sp>
            <p:nvSpPr>
              <p:cNvPr id="23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党的领导制度：中国共产党的坚强领导</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9" name="" descr="{&quot;isTemplate&quot;:true,&quot;type&quot;:3}"/>
        <p:cNvGrpSpPr/>
        <p:nvPr/>
      </p:nvGrpSpPr>
      <p:grpSpPr>
        <a:xfrm>
          <a:off x="0" y="0"/>
          <a:ext cx="0" cy="0"/>
        </a:xfrm>
      </p:grpSpPr>
      <p:pic>
        <p:nvPicPr>
          <p:cNvPr id="24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2" name="Group 598"/>
            <p:cNvGrpSpPr/>
            <p:nvPr/>
          </p:nvGrpSpPr>
          <p:grpSpPr>
            <a:xfrm>
              <a:off x="763829" y="1414808"/>
              <a:ext cx="6972294" cy="2337649"/>
              <a:chOff x="763829" y="1414808"/>
              <a:chExt cx="6972294" cy="2337649"/>
            </a:xfrm>
          </p:grpSpPr>
          <p:sp>
            <p:nvSpPr>
              <p:cNvPr id="24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公有制为主导的经济体制是社会主义的本质要求</a:t>
                </a:r>
                <a:endParaRPr/>
              </a:p>
            </p:txBody>
          </p:sp>
          <p:sp>
            <p:nvSpPr>
              <p:cNvPr id="24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公有制经济是社会主义经济的基础，保障人民共同利益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公有制为主导的经济体制为中国特色社会主义事业提供了稳定基础</a:t>
                </a:r>
                <a:endParaRPr/>
              </a:p>
            </p:txBody>
          </p:sp>
          <p:sp>
            <p:nvSpPr>
              <p:cNvPr id="24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9" name="Group 591"/>
            <p:cNvGrpSpPr/>
            <p:nvPr/>
          </p:nvGrpSpPr>
          <p:grpSpPr>
            <a:xfrm>
              <a:off x="689593" y="3949139"/>
              <a:ext cx="7078256" cy="2128975"/>
              <a:chOff x="689593" y="3949139"/>
              <a:chExt cx="7078256" cy="2128975"/>
            </a:xfrm>
          </p:grpSpPr>
          <p:sp>
            <p:nvSpPr>
              <p:cNvPr id="25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社会主义市场经济的完善与发展</a:t>
                </a:r>
                <a:endParaRPr/>
              </a:p>
            </p:txBody>
          </p:sp>
          <p:sp>
            <p:nvSpPr>
              <p:cNvPr id="25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社会主义市场经济在公有制基础上发展，更具活力和竞争力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社会主义市场经济的完善与发展为中国特色社会主义事业提供了强大动力</a:t>
                </a:r>
                <a:endParaRPr/>
              </a:p>
            </p:txBody>
          </p:sp>
          <p:sp>
            <p:nvSpPr>
              <p:cNvPr id="25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社会主义制度：公有制为主导的经济体制</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7" name="" descr="{&quot;isTemplate&quot;:true,&quot;type&quot;:3}"/>
        <p:cNvGrpSpPr/>
        <p:nvPr/>
      </p:nvGrpSpPr>
      <p:grpSpPr>
        <a:xfrm>
          <a:off x="0" y="0"/>
          <a:ext cx="0" cy="0"/>
        </a:xfrm>
      </p:grpSpPr>
      <p:pic>
        <p:nvPicPr>
          <p:cNvPr id="25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60" name="Group 598"/>
            <p:cNvGrpSpPr/>
            <p:nvPr/>
          </p:nvGrpSpPr>
          <p:grpSpPr>
            <a:xfrm>
              <a:off x="763829" y="1414808"/>
              <a:ext cx="6972294" cy="2337649"/>
              <a:chOff x="763829" y="1414808"/>
              <a:chExt cx="6972294" cy="2337649"/>
            </a:xfrm>
          </p:grpSpPr>
          <p:sp>
            <p:nvSpPr>
              <p:cNvPr id="26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全过程人民民主是社会主义民主的本质特征</a:t>
                </a:r>
                <a:endParaRPr/>
              </a:p>
            </p:txBody>
          </p:sp>
          <p:sp>
            <p:nvSpPr>
              <p:cNvPr id="26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人民民主是社会主义的生命，是全面建设社会主义现代化国家的根本政治保证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全过程人民民主保障人民依法通过各种途径和形式管理国家事务，管理经济文化事业，管理社会事务</a:t>
                </a:r>
                <a:endParaRPr/>
              </a:p>
            </p:txBody>
          </p:sp>
          <p:sp>
            <p:nvSpPr>
              <p:cNvPr id="26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7" name="Group 591"/>
            <p:cNvGrpSpPr/>
            <p:nvPr/>
          </p:nvGrpSpPr>
          <p:grpSpPr>
            <a:xfrm>
              <a:off x="689593" y="3949139"/>
              <a:ext cx="7078256" cy="2128975"/>
              <a:chOff x="689593" y="3949139"/>
              <a:chExt cx="7078256" cy="2128975"/>
            </a:xfrm>
          </p:grpSpPr>
          <p:sp>
            <p:nvSpPr>
              <p:cNvPr id="26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人民民主制度的实践与发展</a:t>
                </a:r>
                <a:endParaRPr/>
              </a:p>
            </p:txBody>
          </p:sp>
          <p:sp>
            <p:nvSpPr>
              <p:cNvPr id="26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中国特色社会主义事业不断发展人民民主制度，保障人民权益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人民民主制度的实践与发展为中国特色社会主义事业提供了坚实民意基础</a:t>
                </a:r>
                <a:endParaRPr/>
              </a:p>
            </p:txBody>
          </p:sp>
          <p:sp>
            <p:nvSpPr>
              <p:cNvPr id="27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人民民主制度：全过程人民民主的实践</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300"/>
              <a:t> 中国特色社会主义的核心价值观</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799" y="3146123"/>
            <a:ext cx="10906690" cy="3349049"/>
            <a:chOff x="685799" y="3146123"/>
            <a:chExt cx="10906690" cy="3349049"/>
          </a:xfrm>
        </p:grpSpPr>
        <p:grpSp>
          <p:nvGrpSpPr>
            <p:cNvPr id="12" name=""/>
            <p:cNvGrpSpPr/>
            <p:nvPr/>
          </p:nvGrpSpPr>
          <p:grpSpPr>
            <a:xfrm>
              <a:off x="685799" y="3146904"/>
              <a:ext cx="3384000" cy="3348268"/>
              <a:chOff x="685799" y="3146904"/>
              <a:chExt cx="3384000" cy="3348268"/>
            </a:xfrm>
          </p:grpSpPr>
          <p:sp>
            <p:nvSpPr>
              <p:cNvPr id="13" name="Tencent" descr="{&quot;isTemplate&quot;:true,&quot;type&quot;:&quot;content&quot;,&quot;canOmit&quot;:true,&quot;range&quot;:0}"/>
              <p:cNvSpPr txBox="1"/>
              <p:nvPr/>
            </p:nvSpPr>
            <p:spPr>
              <a:xfrm>
                <a:off x="967373" y="4655120"/>
                <a:ext cx="2160000" cy="1840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经济发展是社会主义事业的基础，富强是社会主义国家的重要目标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中国特色社会主义事业致力于实现国家富强，提高人民生活水平</a:t>
                </a:r>
                <a:endParaRPr/>
              </a:p>
            </p:txBody>
          </p:sp>
          <p:sp>
            <p:nvSpPr>
              <p:cNvPr id="14" name="Tencent" descr="{&quot;isTemplate&quot;:true,&quot;type&quot;:&quot;title&quot;,&quot;canOmit&quot;:false,&quot;range&quot;:0}"/>
              <p:cNvSpPr/>
              <p:nvPr/>
            </p:nvSpPr>
            <p:spPr>
              <a:xfrm>
                <a:off x="685799" y="3146904"/>
                <a:ext cx="3384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富强：中国特色社会主义事业的物质基础</a:t>
                </a:r>
                <a:endParaRPr kumimoji="1" lang="en-US" altLang="zh-CN" sz="1800" b="1">
                  <a:solidFill>
                    <a:schemeClr val="bg1"/>
                  </a:solidFill>
                  <a:latin typeface="+mj-ea"/>
                  <a:ea typeface="+mj-ea"/>
                </a:endParaRPr>
              </a:p>
            </p:txBody>
          </p:sp>
        </p:grpSp>
        <p:grpSp>
          <p:nvGrpSpPr>
            <p:cNvPr id="15" name=""/>
            <p:cNvGrpSpPr/>
            <p:nvPr/>
          </p:nvGrpSpPr>
          <p:grpSpPr>
            <a:xfrm>
              <a:off x="3511842" y="3146904"/>
              <a:ext cx="3060000" cy="3348268"/>
              <a:chOff x="3511842" y="3146904"/>
              <a:chExt cx="3060000" cy="3348268"/>
            </a:xfrm>
          </p:grpSpPr>
          <p:sp>
            <p:nvSpPr>
              <p:cNvPr id="16" name="Tencent" descr="{&quot;isTemplate&quot;:true,&quot;type&quot;:&quot;content&quot;,&quot;canOmit&quot;:true,&quot;range&quot;:0}"/>
              <p:cNvSpPr txBox="1"/>
              <p:nvPr/>
            </p:nvSpPr>
            <p:spPr>
              <a:xfrm>
                <a:off x="3550436" y="4655120"/>
                <a:ext cx="2160000" cy="1840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民主是社会主义的生命，是全面建设社会主义现代化国家的根本政治保证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中国特色社会主义事业不断发展人民民主，保障人民权益</a:t>
                </a:r>
                <a:endParaRPr/>
              </a:p>
            </p:txBody>
          </p:sp>
          <p:sp>
            <p:nvSpPr>
              <p:cNvPr id="17" name="Tencent" descr="{&quot;isTemplate&quot;:true,&quot;type&quot;:&quot;title&quot;,&quot;canOmit&quot;:false,&quot;range&quot;:0}"/>
              <p:cNvSpPr/>
              <p:nvPr/>
            </p:nvSpPr>
            <p:spPr>
              <a:xfrm>
                <a:off x="3511842" y="3146904"/>
                <a:ext cx="306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民主：中国特色社会主义的政治要求</a:t>
                </a:r>
                <a:endParaRPr kumimoji="1" lang="en-US" altLang="zh-CN" sz="1800" b="1">
                  <a:solidFill>
                    <a:schemeClr val="bg1"/>
                  </a:solidFill>
                  <a:latin typeface="+mj-ea"/>
                  <a:ea typeface="+mj-ea"/>
                </a:endParaRPr>
              </a:p>
            </p:txBody>
          </p:sp>
        </p:grpSp>
        <p:grpSp>
          <p:nvGrpSpPr>
            <p:cNvPr id="18" name=""/>
            <p:cNvGrpSpPr/>
            <p:nvPr/>
          </p:nvGrpSpPr>
          <p:grpSpPr>
            <a:xfrm>
              <a:off x="6016719" y="3146904"/>
              <a:ext cx="3060000" cy="3348268"/>
              <a:chOff x="6016719" y="3146904"/>
              <a:chExt cx="3060000" cy="3348268"/>
            </a:xfrm>
          </p:grpSpPr>
          <p:sp>
            <p:nvSpPr>
              <p:cNvPr id="19" name="Tencent" descr="{&quot;isTemplate&quot;:true,&quot;type&quot;:&quot;content&quot;,&quot;canOmit&quot;:true,&quot;range&quot;:0}"/>
              <p:cNvSpPr txBox="1"/>
              <p:nvPr/>
            </p:nvSpPr>
            <p:spPr>
              <a:xfrm>
                <a:off x="6133499" y="4655120"/>
                <a:ext cx="2160000" cy="1840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文明是社会进步的重要标志，是社会主义国家的重要目标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中国特色社会主义事业致力于提高全民族文明素质，建设文化强国</a:t>
                </a:r>
                <a:endParaRPr/>
              </a:p>
            </p:txBody>
          </p:sp>
          <p:sp>
            <p:nvSpPr>
              <p:cNvPr id="20" name="Tencent" descr="{&quot;isTemplate&quot;:true,&quot;type&quot;:&quot;title&quot;,&quot;canOmit&quot;:false,&quot;range&quot;:0}"/>
              <p:cNvSpPr/>
              <p:nvPr/>
            </p:nvSpPr>
            <p:spPr>
              <a:xfrm>
                <a:off x="6016719" y="3146904"/>
                <a:ext cx="3060000"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文明：中国特色社会主义的精神文明</a:t>
                </a:r>
                <a:endParaRPr kumimoji="1" lang="en-US" altLang="zh-CN" sz="1800" b="1">
                  <a:solidFill>
                    <a:schemeClr val="bg1"/>
                  </a:solidFill>
                  <a:latin typeface="+mj-ea"/>
                  <a:ea typeface="+mj-ea"/>
                </a:endParaRPr>
              </a:p>
            </p:txBody>
          </p:sp>
        </p:grpSp>
        <p:grpSp>
          <p:nvGrpSpPr>
            <p:cNvPr id="21" name=""/>
            <p:cNvGrpSpPr/>
            <p:nvPr/>
          </p:nvGrpSpPr>
          <p:grpSpPr>
            <a:xfrm>
              <a:off x="8532489" y="3146123"/>
              <a:ext cx="3060000" cy="3348268"/>
              <a:chOff x="8532489" y="3146123"/>
              <a:chExt cx="3060000" cy="3348268"/>
            </a:xfrm>
          </p:grpSpPr>
          <p:sp>
            <p:nvSpPr>
              <p:cNvPr id="22" name="Tencent" descr="{&quot;isTemplate&quot;:true,&quot;type&quot;:&quot;title&quot;,&quot;canOmit&quot;:false,&quot;range&quot;:0}"/>
              <p:cNvSpPr/>
              <p:nvPr/>
            </p:nvSpPr>
            <p:spPr>
              <a:xfrm>
                <a:off x="8532489" y="3146123"/>
                <a:ext cx="3060000" cy="1296000"/>
              </a:xfrm>
              <a:prstGeom prst="chevr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和谐：中国特色社会主义的社会目标</a:t>
                </a:r>
                <a:endParaRPr kumimoji="1" lang="en-US" altLang="zh-CN" sz="1800" b="1">
                  <a:solidFill>
                    <a:schemeClr val="bg1"/>
                  </a:solidFill>
                  <a:latin typeface="+mj-ea"/>
                  <a:ea typeface="+mj-ea"/>
                </a:endParaRPr>
              </a:p>
            </p:txBody>
          </p:sp>
          <p:sp>
            <p:nvSpPr>
              <p:cNvPr id="23" name="Tencent" descr="{&quot;isTemplate&quot;:true,&quot;type&quot;:&quot;content&quot;,&quot;canOmit&quot;:true,&quot;range&quot;:0}"/>
              <p:cNvSpPr txBox="1"/>
              <p:nvPr/>
            </p:nvSpPr>
            <p:spPr>
              <a:xfrm>
                <a:off x="8716562" y="4654339"/>
                <a:ext cx="2160000" cy="1840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和谐是社会发展的必然要求，是社会主义国家的重要目标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中国特色社会主义事业致力于实现社会和谐，保障人民安居乐业</a:t>
                </a:r>
                <a:endParaRPr/>
              </a:p>
            </p:txBody>
          </p:sp>
        </p:grpSp>
      </p:grpSp>
      <p:sp>
        <p:nvSpPr>
          <p:cNvPr id="2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 国家层面：富强、民主、文明、和谐</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https://d.book118.com/358064044100006043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中国特色的社会主义：理论与实践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2024-09-23T05:52:34.179</cp:lastPrinted>
  <dcterms:created xsi:type="dcterms:W3CDTF">2024-09-22T21:52:34Z</dcterms:created>
  <dcterms:modified xsi:type="dcterms:W3CDTF">2024-09-22T21:52:36Z</dcterms:modified>
</cp:coreProperties>
</file>