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AJHCCQ+QMEIMW+ArialMT"/>
      <p:regular r:id="rId18"/>
    </p:embeddedFont>
    <p:embeddedFont>
      <p:font typeface="IVHDDP+MS-UIGothic"/>
      <p:regular r:id="rId19"/>
    </p:embeddedFont>
    <p:embeddedFont>
      <p:font typeface="INLVME+PSNBIJ+MicrosoftYaHei-Bold"/>
      <p:regular r:id="rId20"/>
    </p:embeddedFont>
    <p:embeddedFont>
      <p:font typeface="OQHLWB+MCEQUR+MicrosoftYaHei"/>
      <p:regular r:id="rId21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font" Target="fonts/font4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9D3A06-CDF4-4634-8DA7-200603F58F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871C41-9FEA-4C43-A2C5-8DE756BB54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0403A1-4A12-408B-865A-029A241ED6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CB6C9A-4563-48D7-ADD2-B361C4524D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53BF0F6-714D-463D-9DC9-A6E25548EF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E0788AE-02EA-4296-A097-2166E4876E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934DCB6-F593-41B6-9E20-E63A630345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5CC9B2-795E-4B52-9C24-7889BD7643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B78A49-5C4A-4A31-A375-0A26DB63AD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10D872-E9E4-4A0D-B4C1-9186108826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2D2DCC-0F4B-4B42-BB70-DF148A7B75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806503007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928870" y="1943290"/>
            <a:ext cx="2185936" cy="78423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AJHCCQ+QMEIMW+ArialMT"/>
                <a:cs typeface="AJHCCQ+QMEIMW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IVHDDP+MS-UIGothic"/>
                <a:cs typeface="IVHDDP+MS-UIGothic"/>
              </a:rPr>
              <a:t>旋耕机概述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28870" y="2491930"/>
            <a:ext cx="3099873" cy="133240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AJHCCQ+QMEIMW+ArialMT"/>
                <a:cs typeface="AJHCCQ+QMEIMW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IVHDDP+MS-UIGothic"/>
                <a:cs typeface="IVHDDP+MS-UIGothic"/>
              </a:rPr>
              <a:t>旋耕机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结</a:t>
            </a:r>
            <a:r>
              <a:rPr sz="2400">
                <a:solidFill>
                  <a:srgbClr val="00B6FF"/>
                </a:solidFill>
                <a:latin typeface="IVHDDP+MS-UIGothic"/>
                <a:cs typeface="IVHDDP+MS-UIGothic"/>
              </a:rPr>
              <a:t>构与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设计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AJHCCQ+QMEIMW+ArialMT"/>
                <a:cs typeface="AJHCCQ+QMEIMW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IVHDDP+MS-UIGothic"/>
                <a:cs typeface="IVHDDP+MS-UIGothic"/>
              </a:rPr>
              <a:t>旋耕机理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论计</a:t>
            </a:r>
            <a:r>
              <a:rPr sz="2400">
                <a:solidFill>
                  <a:srgbClr val="00B6FF"/>
                </a:solidFill>
                <a:latin typeface="IVHDDP+MS-UIGothic"/>
                <a:cs typeface="IVHDDP+MS-UIGothic"/>
              </a:rPr>
              <a:t>算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928870" y="3589210"/>
            <a:ext cx="4089341" cy="188082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AJHCCQ+QMEIMW+ArialMT"/>
                <a:cs typeface="AJHCCQ+QMEIMW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IVHDDP+MS-UIGothic"/>
                <a:cs typeface="IVHDDP+MS-UIGothic"/>
              </a:rPr>
              <a:t>旋耕机的性能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优</a:t>
            </a:r>
            <a:r>
              <a:rPr sz="2400">
                <a:solidFill>
                  <a:srgbClr val="00B6FF"/>
                </a:solidFill>
                <a:latin typeface="IVHDDP+MS-UIGothic"/>
                <a:cs typeface="IVHDDP+MS-UIGothic"/>
              </a:rPr>
              <a:t>化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AJHCCQ+QMEIMW+ArialMT"/>
                <a:cs typeface="AJHCCQ+QMEIMW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IVHDDP+MS-UIGothic"/>
                <a:cs typeface="IVHDDP+MS-UIGothic"/>
              </a:rPr>
              <a:t>旋耕机的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00B6FF"/>
                </a:solidFill>
                <a:latin typeface="IVHDDP+MS-UIGothic"/>
                <a:cs typeface="IVHDDP+MS-UIGothic"/>
              </a:rPr>
              <a:t>展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趋势</a:t>
            </a:r>
            <a:r>
              <a:rPr sz="2400">
                <a:solidFill>
                  <a:srgbClr val="00B6FF"/>
                </a:solidFill>
                <a:latin typeface="IVHDDP+MS-UIGothic"/>
                <a:cs typeface="IVHDDP+MS-UIGothic"/>
              </a:rPr>
              <a:t>与展望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AJHCCQ+QMEIMW+ArialMT"/>
                <a:cs typeface="AJHCCQ+QMEIMW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IVHDDP+MS-UIGothic"/>
                <a:cs typeface="IVHDDP+MS-UIGothic"/>
              </a:rPr>
              <a:t>旋耕机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00B6FF"/>
                </a:solidFill>
                <a:latin typeface="IVHDDP+MS-UIGothic"/>
                <a:cs typeface="IVHDDP+MS-UIGothic"/>
              </a:rPr>
              <a:t>例分析与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00B6FF"/>
                </a:solidFill>
                <a:latin typeface="IVHDDP+MS-UIGothic"/>
                <a:cs typeface="IVHDDP+MS-UIGothic"/>
              </a:rPr>
              <a:t>用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089660" y="3988026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IVHDDP+MS-UIGothic"/>
                <a:cs typeface="IVHDDP+MS-UIGothic"/>
              </a:rPr>
              <a:t>目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089660" y="5445351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843009" y="6093221"/>
            <a:ext cx="4297997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 spc="10">
                <a:solidFill>
                  <a:srgbClr val="A9B5F6"/>
                </a:solidFill>
                <a:latin typeface="INLVME+PSNBIJ+MicrosoftYaHei-Bold"/>
                <a:cs typeface="INLVME+PSNBIJ+MicrosoftYaHei-Bold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IVHDDP+MS-UIGothic"/>
                <a:cs typeface="IVHDDP+MS-UIGothic"/>
              </a:rPr>
              <a:t>旋耕机的定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00B6FF"/>
                </a:solidFill>
                <a:latin typeface="IVHDDP+MS-UIGothic"/>
                <a:cs typeface="IVHDDP+MS-UIGothic"/>
              </a:rPr>
              <a:t>和特点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IVHDDP+MS-UIGothic"/>
                <a:cs typeface="IVHDDP+MS-UIGothic"/>
              </a:rPr>
              <a:t>定</a:t>
            </a:r>
            <a:r>
              <a:rPr sz="1550">
                <a:solidFill>
                  <a:srgbClr val="00B6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IVHDDP+MS-UIGothic"/>
                <a:cs typeface="IVHDDP+MS-UIGothic"/>
              </a:rPr>
              <a:t>特点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IVHDDP+MS-UIGothic"/>
                <a:cs typeface="IVHDDP+MS-UIGothic"/>
              </a:rPr>
              <a:t>旋耕机的工作原理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IVHDDP+MS-UIGothic"/>
                <a:cs typeface="IVHDDP+MS-UIGothic"/>
              </a:rPr>
              <a:t>工作原理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IVHDDP+MS-UIGothic"/>
                <a:cs typeface="IVHDDP+MS-UIGothic"/>
              </a:rPr>
              <a:t>刀片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类</a:t>
            </a:r>
            <a:r>
              <a:rPr sz="2300">
                <a:solidFill>
                  <a:srgbClr val="00B6FF"/>
                </a:solidFill>
                <a:latin typeface="IVHDDP+MS-UIGothic"/>
                <a:cs typeface="IVHDDP+MS-UIGothic"/>
              </a:rPr>
              <a:t>型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IVHDDP+MS-UIGothic"/>
                <a:cs typeface="IVHDDP+MS-UIGothic"/>
              </a:rPr>
              <a:t>旋耕机的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00B6FF"/>
                </a:solidFill>
                <a:latin typeface="IVHDDP+MS-UIGothic"/>
                <a:cs typeface="IVHDDP+MS-UIGothic"/>
              </a:rPr>
              <a:t>用范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围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应</a:t>
            </a:r>
            <a:r>
              <a:rPr sz="1550" spc="25">
                <a:solidFill>
                  <a:srgbClr val="00B6FF"/>
                </a:solidFill>
                <a:latin typeface="IVHDDP+MS-UIGothic"/>
                <a:cs typeface="IVHDDP+MS-UIGothic"/>
              </a:rPr>
              <a:t>用范</a:t>
            </a:r>
            <a:r>
              <a:rPr sz="1550">
                <a:solidFill>
                  <a:srgbClr val="00B6FF"/>
                </a:solidFill>
                <a:latin typeface="SimSun"/>
                <a:cs typeface="SimSun"/>
              </a:rPr>
              <a:t>围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93419" y="404494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IVHDDP+MS-UIGothic"/>
                <a:cs typeface="IVHDDP+MS-UIGothic"/>
              </a:rPr>
              <a:t>使用限制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451838"/>
            <a:ext cx="3154679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IVHDDP+MS-UIGothic"/>
                <a:cs typeface="IVHDDP+MS-UIGothic"/>
              </a:rPr>
              <a:t>由于旋耕机工作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IVHDDP+MS-UIGothic"/>
                <a:cs typeface="IVHDDP+MS-UIGothic"/>
              </a:rPr>
              <a:t>程中会将大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块</a:t>
            </a:r>
            <a:r>
              <a:rPr sz="1350">
                <a:solidFill>
                  <a:srgbClr val="FFFFFF"/>
                </a:solidFill>
                <a:latin typeface="IVHDDP+MS-UIGothic"/>
                <a:cs typeface="IVHDDP+MS-UIGothic"/>
              </a:rPr>
              <a:t>土壤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IVHDDP+MS-UIGothic"/>
                <a:cs typeface="IVHDDP+MS-UIGothic"/>
              </a:rPr>
              <a:t>抛起，因此不适用于水田等需要保持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IVHDDP+MS-UIGothic"/>
                <a:cs typeface="IVHDDP+MS-UIGothic"/>
              </a:rPr>
              <a:t>土壤湿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润</a:t>
            </a:r>
            <a:r>
              <a:rPr sz="1350">
                <a:solidFill>
                  <a:srgbClr val="FFFFFF"/>
                </a:solidFill>
                <a:latin typeface="IVHDDP+MS-UIGothic"/>
                <a:cs typeface="IVHDDP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农</a:t>
            </a:r>
            <a:r>
              <a:rPr sz="1350">
                <a:solidFill>
                  <a:srgbClr val="FFFFFF"/>
                </a:solidFill>
                <a:latin typeface="IVHDDP+MS-UIGothic"/>
                <a:cs typeface="IVHDDP+MS-UIGothic"/>
              </a:rPr>
              <a:t>田。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IVHDDP+MS-UIGothic"/>
                <a:cs typeface="IVHDDP+MS-UIGothic"/>
              </a:rPr>
              <a:t>旋耕机的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结</a:t>
            </a:r>
            <a:r>
              <a:rPr sz="3000">
                <a:solidFill>
                  <a:srgbClr val="00B6FF"/>
                </a:solidFill>
                <a:latin typeface="IVHDDP+MS-UIGothic"/>
                <a:cs typeface="IVHDDP+MS-UIGothic"/>
              </a:rPr>
              <a:t>构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组</a:t>
            </a:r>
            <a:r>
              <a:rPr sz="3000">
                <a:solidFill>
                  <a:srgbClr val="00B6FF"/>
                </a:solidFill>
                <a:latin typeface="IVHDDP+MS-UIGothic"/>
                <a:cs typeface="IVHDDP+MS-UIGothic"/>
              </a:rPr>
              <a:t>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89500" y="1914961"/>
            <a:ext cx="1060835" cy="984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78"/>
              </a:lnSpc>
              <a:spcBef>
                <a:spcPct val="0"/>
              </a:spcBef>
              <a:spcAft>
                <a:spcPct val="0"/>
              </a:spcAft>
            </a:pPr>
            <a:r>
              <a:rPr sz="3050" spc="15">
                <a:solidFill>
                  <a:srgbClr val="405DFF"/>
                </a:solidFill>
                <a:latin typeface="INLVME+PSNBIJ+MicrosoftYaHei-Bold"/>
                <a:cs typeface="INLVME+PSNBIJ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790055" y="1914961"/>
            <a:ext cx="1060835" cy="984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78"/>
              </a:lnSpc>
              <a:spcBef>
                <a:spcPct val="0"/>
              </a:spcBef>
              <a:spcAft>
                <a:spcPct val="0"/>
              </a:spcAft>
            </a:pPr>
            <a:r>
              <a:rPr sz="3050" spc="15">
                <a:solidFill>
                  <a:srgbClr val="405DFF"/>
                </a:solidFill>
                <a:latin typeface="INLVME+PSNBIJ+MicrosoftYaHei-Bold"/>
                <a:cs typeface="INLVME+PSNBIJ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879850" y="3749475"/>
            <a:ext cx="1060835" cy="984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78"/>
              </a:lnSpc>
              <a:spcBef>
                <a:spcPct val="0"/>
              </a:spcBef>
              <a:spcAft>
                <a:spcPct val="0"/>
              </a:spcAft>
            </a:pPr>
            <a:r>
              <a:rPr sz="3050" spc="15">
                <a:solidFill>
                  <a:srgbClr val="405DFF"/>
                </a:solidFill>
                <a:latin typeface="INLVME+PSNBIJ+MicrosoftYaHei-Bold"/>
                <a:cs typeface="INLVME+PSNBIJ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781290" y="3749475"/>
            <a:ext cx="1060835" cy="984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78"/>
              </a:lnSpc>
              <a:spcBef>
                <a:spcPct val="0"/>
              </a:spcBef>
              <a:spcAft>
                <a:spcPct val="0"/>
              </a:spcAft>
            </a:pPr>
            <a:r>
              <a:rPr sz="3050" spc="15">
                <a:solidFill>
                  <a:srgbClr val="405DFF"/>
                </a:solidFill>
                <a:latin typeface="INLVME+PSNBIJ+MicrosoftYaHei-Bold"/>
                <a:cs typeface="INLVME+PSNBIJ+MicrosoftYaHei-Bold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89500" y="5584625"/>
            <a:ext cx="1060835" cy="984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78"/>
              </a:lnSpc>
              <a:spcBef>
                <a:spcPct val="0"/>
              </a:spcBef>
              <a:spcAft>
                <a:spcPct val="0"/>
              </a:spcAft>
            </a:pPr>
            <a:r>
              <a:rPr sz="3050" spc="15">
                <a:solidFill>
                  <a:srgbClr val="405DFF"/>
                </a:solidFill>
                <a:latin typeface="INLVME+PSNBIJ+MicrosoftYaHei-Bold"/>
                <a:cs typeface="INLVME+PSNBIJ+MicrosoftYaHei-Bold"/>
              </a:rPr>
              <a:t>05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790055" y="5584625"/>
            <a:ext cx="1060835" cy="984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78"/>
              </a:lnSpc>
              <a:spcBef>
                <a:spcPct val="0"/>
              </a:spcBef>
              <a:spcAft>
                <a:spcPct val="0"/>
              </a:spcAft>
            </a:pPr>
            <a:r>
              <a:rPr sz="3050" spc="15">
                <a:solidFill>
                  <a:srgbClr val="405DFF"/>
                </a:solidFill>
                <a:latin typeface="INLVME+PSNBIJ+MicrosoftYaHei-Bold"/>
                <a:cs typeface="INLVME+PSNBIJ+MicrosoftYaHei-Bold"/>
              </a:rPr>
              <a:t>06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IVHDDP+MS-UIGothic"/>
                <a:cs typeface="IVHDDP+MS-UIGothic"/>
              </a:rPr>
              <a:t>旋耕机的主要零部件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826625" y="1027803"/>
            <a:ext cx="666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B6FF"/>
                </a:solidFill>
                <a:latin typeface="IVHDDP+MS-UIGothic"/>
                <a:cs typeface="IVHDDP+MS-UIGothic"/>
              </a:rPr>
              <a:t>油</a:t>
            </a:r>
            <a:r>
              <a:rPr sz="1500">
                <a:solidFill>
                  <a:srgbClr val="00B6FF"/>
                </a:solidFill>
                <a:latin typeface="SimSun"/>
                <a:cs typeface="SimSun"/>
              </a:rPr>
              <a:t>泵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558405" y="1892038"/>
            <a:ext cx="666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B6FF"/>
                </a:solidFill>
                <a:latin typeface="SimSun"/>
                <a:cs typeface="SimSun"/>
              </a:rPr>
              <a:t>链</a:t>
            </a:r>
            <a:r>
              <a:rPr sz="1500">
                <a:solidFill>
                  <a:srgbClr val="00B6FF"/>
                </a:solidFill>
                <a:latin typeface="IVHDDP+MS-UIGothic"/>
                <a:cs typeface="IVHDDP+MS-UIGothic"/>
              </a:rPr>
              <a:t>条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335270" y="2597522"/>
            <a:ext cx="666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B6FF"/>
                </a:solidFill>
                <a:latin typeface="SimSun"/>
                <a:cs typeface="SimSun"/>
              </a:rPr>
              <a:t>齿轮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3108325" y="2897242"/>
            <a:ext cx="666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B6FF"/>
                </a:solidFill>
                <a:latin typeface="SimSun"/>
                <a:cs typeface="SimSun"/>
              </a:rPr>
              <a:t>轴</a:t>
            </a:r>
            <a:r>
              <a:rPr sz="1500">
                <a:solidFill>
                  <a:srgbClr val="00B6FF"/>
                </a:solidFill>
                <a:latin typeface="IVHDDP+MS-UIGothic"/>
                <a:cs typeface="IVHDDP+MS-UIGothic"/>
              </a:rPr>
              <a:t>承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943610" y="3207758"/>
            <a:ext cx="666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B6FF"/>
                </a:solidFill>
                <a:latin typeface="IVHDDP+MS-UIGothic"/>
                <a:cs typeface="IVHDDP+MS-UIGothic"/>
              </a:rPr>
              <a:t>刀片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IVHDDP+MS-UIGothic"/>
                <a:cs typeface="IVHDDP+MS-UIGothic"/>
              </a:rPr>
              <a:t>旋耕机的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设计</a:t>
            </a:r>
            <a:r>
              <a:rPr sz="3000">
                <a:solidFill>
                  <a:srgbClr val="00B6FF"/>
                </a:solidFill>
                <a:latin typeface="IVHDDP+MS-UIGothic"/>
                <a:cs typeface="IVHDDP+MS-UIGothic"/>
              </a:rPr>
              <a:t>要求与原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47214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OQHLWB+MCEQUR+MicrosoftYaHei"/>
                <a:cs typeface="OQHLWB+MCEQUR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25645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OQHLWB+MCEQUR+MicrosoftYaHei"/>
                <a:cs typeface="OQHLWB+MCEQUR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04075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OQHLWB+MCEQUR+MicrosoftYaHei"/>
                <a:cs typeface="OQHLWB+MCEQUR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81869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OQHLWB+MCEQUR+MicrosoftYaHei"/>
                <a:cs typeface="OQHLWB+MCEQUR+Microsoft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IVHDDP+MS-UIGothic"/>
                <a:cs typeface="IVHDDP+MS-UIGothic"/>
              </a:rPr>
              <a:t>旋耕机的工作阻力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计</a:t>
            </a:r>
            <a:r>
              <a:rPr sz="3000">
                <a:solidFill>
                  <a:srgbClr val="00B6FF"/>
                </a:solidFill>
                <a:latin typeface="IVHDDP+MS-UIGothic"/>
                <a:cs typeface="IVHDDP+MS-UIGothic"/>
              </a:rPr>
              <a:t>算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06575" y="34104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IVHDDP+MS-UIGothic"/>
                <a:cs typeface="IVHDDP+MS-UIGothic"/>
              </a:rPr>
              <a:t>耕作深度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324475" y="34104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IVHDDP+MS-UIGothic"/>
                <a:cs typeface="IVHDDP+MS-UIGothic"/>
              </a:rPr>
              <a:t>土壤阻力系数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832850" y="3410489"/>
            <a:ext cx="243509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IVHDDP+MS-UIGothic"/>
                <a:cs typeface="IVHDDP+MS-UIGothic"/>
              </a:rPr>
              <a:t>工作阻力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计</a:t>
            </a:r>
            <a:r>
              <a:rPr sz="2000" spc="23">
                <a:solidFill>
                  <a:srgbClr val="00B6FF"/>
                </a:solidFill>
                <a:latin typeface="IVHDDP+MS-UIGothic"/>
                <a:cs typeface="IVHDDP+MS-UIGothic"/>
              </a:rPr>
              <a:t>算公式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7425" y="4031988"/>
            <a:ext cx="299345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VHDDP+MS-UIGothic"/>
                <a:cs typeface="IVHDDP+MS-UIGothic"/>
              </a:rPr>
              <a:t>旋耕机的耕作深度与土壤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IVHDDP+MS-UIGothic"/>
                <a:cs typeface="IVHDDP+MS-UIGothic"/>
              </a:rPr>
              <a:t>地、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VHDDP+MS-UIGothic"/>
                <a:cs typeface="IVHDDP+MS-UIGothic"/>
              </a:rPr>
              <a:t>水分、作物需求等因素有关，需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VHDDP+MS-UIGothic"/>
                <a:cs typeface="IVHDDP+MS-UIGothic"/>
              </a:rPr>
              <a:t>要根据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实际</a:t>
            </a:r>
            <a:r>
              <a:rPr sz="1500">
                <a:solidFill>
                  <a:srgbClr val="FFFFFF"/>
                </a:solidFill>
                <a:latin typeface="IVHDDP+MS-UIGothic"/>
                <a:cs typeface="IVHDDP+MS-UIGothic"/>
              </a:rPr>
              <a:t>情况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IVHDDP+MS-UIGothic"/>
                <a:cs typeface="IVHDDP+MS-UIGothic"/>
              </a:rPr>
              <a:t>行合理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FFFFFF"/>
                </a:solidFill>
                <a:latin typeface="IVHDDP+MS-UIGothic"/>
                <a:cs typeface="IVHDDP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667250" y="4031988"/>
            <a:ext cx="3212529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525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VHDDP+MS-UIGothic"/>
                <a:cs typeface="IVHDDP+MS-UIGothic"/>
              </a:rPr>
              <a:t>土壤阻力系数是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FFFFFF"/>
                </a:solidFill>
                <a:latin typeface="IVHDDP+MS-UIGothic"/>
                <a:cs typeface="IVHDDP+MS-UIGothic"/>
              </a:rPr>
              <a:t>算工作阻力的</a:t>
            </a:r>
          </a:p>
          <a:p>
            <a:pPr marL="952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VHDDP+MS-UIGothic"/>
                <a:cs typeface="IVHDDP+MS-UIGothic"/>
              </a:rPr>
              <a:t>关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键</a:t>
            </a:r>
            <a:r>
              <a:rPr sz="1500">
                <a:solidFill>
                  <a:srgbClr val="FFFFFF"/>
                </a:solidFill>
                <a:latin typeface="IVHDDP+MS-UIGothic"/>
                <a:cs typeface="IVHDDP+MS-UIGothic"/>
              </a:rPr>
              <a:t>参数，它与土壤的硬度、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颗</a:t>
            </a:r>
          </a:p>
          <a:p>
            <a:pPr marL="9525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VHDDP+MS-UIGothic"/>
                <a:cs typeface="IVHDDP+MS-UIGothic"/>
              </a:rPr>
              <a:t>粒大小、含水量等因素有关，需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VHDDP+MS-UIGothic"/>
                <a:cs typeface="IVHDDP+MS-UIGothic"/>
              </a:rPr>
              <a:t>要根据土壤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FFFFFF"/>
                </a:solidFill>
                <a:latin typeface="IVHDDP+MS-UIGothic"/>
                <a:cs typeface="IVHDDP+MS-UIGothic"/>
              </a:rPr>
              <a:t>型和条件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IVHDDP+MS-UIGothic"/>
                <a:cs typeface="IVHDDP+MS-UIGothic"/>
              </a:rPr>
              <a:t>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FFFFFF"/>
                </a:solidFill>
                <a:latin typeface="IVHDDP+MS-UIGothic"/>
                <a:cs typeface="IVHDDP+MS-UIGothic"/>
              </a:rPr>
              <a:t>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96300" y="4031988"/>
            <a:ext cx="3103562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175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VHDDP+MS-UIGothic"/>
                <a:cs typeface="IVHDDP+MS-UIGothic"/>
              </a:rPr>
              <a:t>旋耕机的工作阻力可以通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IVHDDP+MS-UIGothic"/>
                <a:cs typeface="IVHDDP+MS-UIGothic"/>
              </a:rPr>
              <a:t>以下</a:t>
            </a:r>
          </a:p>
          <a:p>
            <a:pPr marL="0" marR="0">
              <a:lnSpc>
                <a:spcPts val="1562"/>
              </a:lnSpc>
              <a:spcBef>
                <a:spcPts val="597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VHDDP+MS-UIGothic"/>
                <a:cs typeface="IVHDDP+MS-UIGothic"/>
              </a:rPr>
              <a:t>公式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IVHDDP+MS-UIGothic"/>
                <a:cs typeface="IVHDDP+MS-UIGothic"/>
              </a:rPr>
              <a:t>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FFFFFF"/>
                </a:solidFill>
                <a:latin typeface="IVHDDP+MS-UIGothic"/>
                <a:cs typeface="IVHDDP+MS-UIGothic"/>
              </a:rPr>
              <a:t>算：工作阻力</a:t>
            </a:r>
            <a:r>
              <a:rPr sz="1500" spc="6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500">
                <a:solidFill>
                  <a:srgbClr val="FFFFFF"/>
                </a:solidFill>
                <a:latin typeface="OQHLWB+MCEQUR+MicrosoftYaHei"/>
                <a:cs typeface="OQHLWB+MCEQUR+MicrosoftYaHei"/>
              </a:rPr>
              <a:t>= </a:t>
            </a:r>
            <a:r>
              <a:rPr sz="1500">
                <a:solidFill>
                  <a:srgbClr val="FFFFFF"/>
                </a:solidFill>
                <a:latin typeface="IVHDDP+MS-UIGothic"/>
                <a:cs typeface="IVHDDP+MS-UIGothic"/>
              </a:rPr>
              <a:t>耕作</a:t>
            </a:r>
          </a:p>
          <a:p>
            <a:pPr marL="90169" marR="0">
              <a:lnSpc>
                <a:spcPts val="1562"/>
              </a:lnSpc>
              <a:spcBef>
                <a:spcPts val="547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VHDDP+MS-UIGothic"/>
                <a:cs typeface="IVHDDP+MS-UIGothic"/>
              </a:rPr>
              <a:t>深度</a:t>
            </a:r>
            <a:r>
              <a:rPr sz="1500" spc="6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500">
                <a:solidFill>
                  <a:srgbClr val="FFFFFF"/>
                </a:solidFill>
                <a:latin typeface="OQHLWB+MCEQUR+MicrosoftYaHei"/>
                <a:cs typeface="OQHLWB+MCEQUR+MicrosoftYaHei"/>
              </a:rPr>
              <a:t>× </a:t>
            </a:r>
            <a:r>
              <a:rPr sz="1500">
                <a:solidFill>
                  <a:srgbClr val="FFFFFF"/>
                </a:solidFill>
                <a:latin typeface="IVHDDP+MS-UIGothic"/>
                <a:cs typeface="IVHDDP+MS-UIGothic"/>
              </a:rPr>
              <a:t>土壤阻力系数</a:t>
            </a:r>
            <a:r>
              <a:rPr sz="1500" spc="6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500">
                <a:solidFill>
                  <a:srgbClr val="FFFFFF"/>
                </a:solidFill>
                <a:latin typeface="OQHLWB+MCEQUR+MicrosoftYaHei"/>
                <a:cs typeface="OQHLWB+MCEQUR+MicrosoftYaHei"/>
              </a:rPr>
              <a:t>× </a:t>
            </a:r>
            <a:r>
              <a:rPr sz="1500">
                <a:solidFill>
                  <a:srgbClr val="FFFFFF"/>
                </a:solidFill>
                <a:latin typeface="IVHDDP+MS-UIGothic"/>
                <a:cs typeface="IVHDDP+MS-UIGothic"/>
              </a:rPr>
              <a:t>耕幅</a:t>
            </a:r>
            <a:r>
              <a:rPr sz="1500" spc="6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500">
                <a:solidFill>
                  <a:srgbClr val="FFFFFF"/>
                </a:solidFill>
                <a:latin typeface="OQHLWB+MCEQUR+MicrosoftYaHei"/>
                <a:cs typeface="OQHLWB+MCEQUR+MicrosoftYaHei"/>
              </a:rPr>
              <a:t>/</a:t>
            </a:r>
          </a:p>
          <a:p>
            <a:pPr marL="8890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VHDDP+MS-UIGothic"/>
                <a:cs typeface="IVHDDP+MS-UIGothic"/>
              </a:rPr>
              <a:t>耕作效率。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IVHDDP+MS-UIGothic"/>
                <a:cs typeface="IVHDDP+MS-UIGothic"/>
              </a:rPr>
              <a:t>旋耕机的功率消耗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计</a:t>
            </a:r>
            <a:r>
              <a:rPr sz="3000">
                <a:solidFill>
                  <a:srgbClr val="00B6FF"/>
                </a:solidFill>
                <a:latin typeface="IVHDDP+MS-UIGothic"/>
                <a:cs typeface="IVHDDP+MS-UIGothic"/>
              </a:rPr>
              <a:t>算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120255" y="141458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发动</a:t>
            </a:r>
            <a:r>
              <a:rPr sz="2300" spc="23">
                <a:solidFill>
                  <a:srgbClr val="00B6FF"/>
                </a:solidFill>
                <a:latin typeface="IVHDDP+MS-UIGothic"/>
                <a:cs typeface="IVHDDP+MS-UIGothic"/>
              </a:rPr>
              <a:t>机功率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93139" y="250297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IVHDDP+MS-UIGothic"/>
                <a:cs typeface="IVHDDP+MS-UIGothic"/>
              </a:rPr>
              <a:t>功率需求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253094" y="3708201"/>
            <a:ext cx="279715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IVHDDP+MS-UIGothic"/>
                <a:cs typeface="IVHDDP+MS-UIGothic"/>
              </a:rPr>
              <a:t>功率消耗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计</a:t>
            </a:r>
            <a:r>
              <a:rPr sz="2300" spc="25">
                <a:solidFill>
                  <a:srgbClr val="00B6FF"/>
                </a:solidFill>
                <a:latin typeface="IVHDDP+MS-UIGothic"/>
                <a:cs typeface="IVHDDP+MS-UIGothic"/>
              </a:rPr>
              <a:t>算公式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265159" y="5260192"/>
            <a:ext cx="42862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IVHDDP+MS-UIGothic"/>
                <a:cs typeface="IVHDDP+MS-UIGothic"/>
              </a:rPr>
              <a:t>率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https://d.book118.com/358065030070006042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AJHCCQ+QMEIMW+ArialMT</vt:lpstr>
      <vt:lpstr>Times New Roman</vt:lpstr>
      <vt:lpstr>IVHDDP+MS-UIGothic</vt:lpstr>
      <vt:lpstr>SimSun</vt:lpstr>
      <vt:lpstr>INLVME+PSNBIJ+MicrosoftYaHei-Bold</vt:lpstr>
      <vt:lpstr>OQHLWB+MCEQUR+MicrosoftYaHei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2024-09-21T16:34:07.281</cp:lastPrinted>
  <dcterms:created xsi:type="dcterms:W3CDTF">2024-09-21T08:34:07Z</dcterms:created>
  <dcterms:modified xsi:type="dcterms:W3CDTF">2024-09-21T08:34:08Z</dcterms:modified>
</cp:coreProperties>
</file>