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7.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CD2F0A-44AD-45D7-80FF-7C4F70E95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04F05A-F423-4E24-AEBF-F0AEB97B6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F42979-7364-4EDC-8B8A-89CA34989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9256A5D-F26A-4551-99DF-633950BEA4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8BA822-4F40-4AE9-88E5-BD1CACD340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E2B20F-E78A-49B6-A9FC-C29390E1F7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4353A4-6BD7-4D00-89AA-82F0458173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556364-1660-4A2B-BCFE-9B95006E8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958BB7-E4C4-4227-BBB4-21B20CD5CC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A8B13-F2E6-4DBD-864E-373A1E34C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5DD16-AC51-44CF-83DE-52B21B88E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839788" y="2505075"/>
            <a:ext cx="5157787"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172200" y="2505075"/>
            <a:ext cx="5183188" cy="368458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image" Target="../media/image2.jpe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4"/>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pic>
        <p:nvPicPr>
          <p:cNvPr id="7"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tags" Target="../tags/tag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tags" Target="../tags/tag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tags" Target="../tags/tag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 Id="rId3" Type="http://schemas.openxmlformats.org/officeDocument/2006/relationships/tags" Target="../tags/tag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70060041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
          <a:stretch>
            <a:fillRect/>
          </a:stretch>
        </a:blipFill>
        <a:effectLst/>
      </p:bgPr>
    </p:bg>
    <p:spTree>
      <p:nvGrpSpPr>
        <p:cNvPr id="1" name=""/>
        <p:cNvGrpSpPr/>
        <p:nvPr/>
      </p:nvGrpSpPr>
      <p:grpSpPr>
        <a:xfrm>
          <a:off x="0" y="0"/>
          <a:ext cx="0" cy="0"/>
        </a:xfrm>
      </p:grpSpPr>
      <p:sp>
        <p:nvSpPr>
          <p:cNvPr id="4" name="文本框 3"/>
          <p:cNvSpPr txBox="1"/>
          <p:nvPr>
            <p:custDataLst>
              <p:tags r:id="rId2"/>
            </p:custDataLst>
          </p:nvPr>
        </p:nvSpPr>
        <p:spPr>
          <a:xfrm>
            <a:off x="252730" y="995680"/>
            <a:ext cx="11734165" cy="70675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a:solidFill>
                  <a:schemeClr val="tx1"/>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第三讲</a:t>
            </a:r>
            <a:r>
              <a:rPr lang="en-US" altLang="zh-CN" sz="4000" b="1">
                <a:solidFill>
                  <a:schemeClr val="tx1"/>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 </a:t>
            </a:r>
            <a:r>
              <a:rPr lang="zh-CN" sz="4000" b="1">
                <a:solidFill>
                  <a:schemeClr val="tx1"/>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rPr>
              <a:t>复杂多变的动词</a:t>
            </a:r>
            <a:endParaRPr lang="zh-CN" altLang="en-US" sz="4000" b="1">
              <a:solidFill>
                <a:schemeClr val="tx1"/>
              </a:solidFill>
              <a:effectLst>
                <a:outerShdw blurRad="38100" dist="38100" dir="2700000" algn="tl">
                  <a:srgbClr val="000000">
                    <a:alpha val="43137"/>
                  </a:srgbClr>
                </a:outerShdw>
              </a:effectLst>
              <a:latin typeface="楷体" panose="02010609060101010101" charset="-122"/>
              <a:ea typeface="楷体" panose="02010609060101010101" charset="-122"/>
              <a:cs typeface="楷体" panose="02010609060101010101" charset="-122"/>
            </a:endParaRPr>
          </a:p>
        </p:txBody>
      </p:sp>
      <p:sp>
        <p:nvSpPr>
          <p:cNvPr id="5" name="文本框 4"/>
          <p:cNvSpPr txBox="1"/>
          <p:nvPr>
            <p:custDataLst>
              <p:tags r:id="rId3"/>
            </p:custDataLst>
          </p:nvPr>
        </p:nvSpPr>
        <p:spPr>
          <a:xfrm>
            <a:off x="1159510" y="2752090"/>
            <a:ext cx="9940925" cy="1014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000">
                <a:solidFill>
                  <a:srgbClr val="FF0000"/>
                </a:solidFill>
                <a:latin typeface="Times New Roman" panose="02020603050405020304" charset="0"/>
                <a:cs typeface="Times New Roman" panose="02020603050405020304" charset="0"/>
              </a:rPr>
              <a:t>专题</a:t>
            </a:r>
            <a:r>
              <a:rPr lang="en-US" altLang="zh-CN" sz="6000">
                <a:solidFill>
                  <a:srgbClr val="FF0000"/>
                </a:solidFill>
                <a:latin typeface="Times New Roman" panose="02020603050405020304" charset="0"/>
                <a:cs typeface="Times New Roman" panose="02020603050405020304" charset="0"/>
              </a:rPr>
              <a:t>3.1.2  </a:t>
            </a:r>
            <a:r>
              <a:rPr lang="zh-CN" altLang="zh-CN" sz="6000">
                <a:solidFill>
                  <a:srgbClr val="FF0000"/>
                </a:solidFill>
                <a:latin typeface="Times New Roman" panose="02020603050405020304" charset="0"/>
                <a:cs typeface="Times New Roman" panose="02020603050405020304" charset="0"/>
              </a:rPr>
              <a:t>动词的时态和语态</a:t>
            </a:r>
            <a:endParaRPr lang="zh-CN" altLang="en-US" sz="6000">
              <a:solidFill>
                <a:srgbClr val="FF0000"/>
              </a:solidFill>
              <a:latin typeface="Times New Roman" panose="02020603050405020304" charset="0"/>
              <a:cs typeface="Times New Roman" panose="02020603050405020304"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448945" y="227330"/>
            <a:ext cx="11362690" cy="461581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3.一般将来时考点分析</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1)表示未来的动作或状态，常用 will/shall + 动词原形，常与表示将来的时间状语连用，如：tomorrow</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next week 等。</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The doctors</a:t>
            </a:r>
            <a:r>
              <a:rPr lang="zh-CN" altLang="en-US" sz="2800">
                <a:latin typeface="Times New Roman" panose="02020603050405020304" charset="0"/>
                <a:ea typeface="楷体" panose="02010609060101010101" charset="-122"/>
                <a:cs typeface="Times New Roman" panose="02020603050405020304" charset="0"/>
              </a:rPr>
              <a:t> will have a</a:t>
            </a:r>
            <a:r>
              <a:rPr lang="en-US" altLang="zh-CN" sz="2800">
                <a:latin typeface="Times New Roman" panose="02020603050405020304" charset="0"/>
                <a:ea typeface="楷体" panose="02010609060101010101" charset="-122"/>
                <a:cs typeface="Times New Roman" panose="02020603050405020304" charset="0"/>
              </a:rPr>
              <a:t>n important</a:t>
            </a:r>
            <a:r>
              <a:rPr lang="zh-CN" altLang="en-US" sz="2800">
                <a:latin typeface="Times New Roman" panose="02020603050405020304" charset="0"/>
                <a:ea typeface="楷体" panose="02010609060101010101" charset="-122"/>
                <a:cs typeface="Times New Roman" panose="02020603050405020304" charset="0"/>
              </a:rPr>
              <a:t> meeting tomorrow</a:t>
            </a:r>
            <a:r>
              <a:rPr lang="en-US" altLang="zh-CN" sz="2800">
                <a:latin typeface="Times New Roman" panose="02020603050405020304" charset="0"/>
                <a:ea typeface="楷体" panose="02010609060101010101" charset="-122"/>
                <a:cs typeface="Times New Roman" panose="02020603050405020304" charset="0"/>
              </a:rPr>
              <a:t> morning</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zh-CN" altLang="en-US" sz="2800">
                <a:latin typeface="Times New Roman" panose="02020603050405020304" charset="0"/>
                <a:ea typeface="楷体" panose="02010609060101010101" charset="-122"/>
                <a:cs typeface="Times New Roman" panose="02020603050405020304" charset="0"/>
              </a:rPr>
              <a:t>(2)表示趋向行为的动词如 come,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go,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start,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begin,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leave 等词</a:t>
            </a:r>
            <a:r>
              <a:rPr lang="zh-CN" altLang="en-US" sz="2800">
                <a:latin typeface="Times New Roman" panose="02020603050405020304" charset="0"/>
                <a:ea typeface="楷体" panose="02010609060101010101" charset="-122"/>
                <a:cs typeface="Times New Roman" panose="02020603050405020304" charset="0"/>
                <a:sym typeface="+mn-ea"/>
              </a:rPr>
              <a:t>常</a:t>
            </a:r>
            <a:r>
              <a:rPr lang="zh-CN" altLang="en-US" sz="2800">
                <a:latin typeface="Times New Roman" panose="02020603050405020304" charset="0"/>
                <a:ea typeface="楷体" panose="02010609060101010101" charset="-122"/>
                <a:cs typeface="Times New Roman" panose="02020603050405020304" charset="0"/>
              </a:rPr>
              <a:t>用进行时的形式表示将来时。</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students are leaving </a:t>
            </a:r>
            <a:r>
              <a:rPr lang="en-US" altLang="zh-CN" sz="2800">
                <a:latin typeface="Times New Roman" panose="02020603050405020304" charset="0"/>
                <a:ea typeface="楷体" panose="02010609060101010101" charset="-122"/>
                <a:cs typeface="Times New Roman" panose="02020603050405020304" charset="0"/>
              </a:rPr>
              <a:t>for Shanghai </a:t>
            </a:r>
            <a:r>
              <a:rPr lang="zh-CN" altLang="en-US" sz="2800">
                <a:latin typeface="Times New Roman" panose="02020603050405020304" charset="0"/>
                <a:ea typeface="楷体" panose="02010609060101010101" charset="-122"/>
                <a:cs typeface="Times New Roman" panose="02020603050405020304" charset="0"/>
              </a:rPr>
              <a:t>on Sunday.</a:t>
            </a:r>
            <a:endParaRPr lang="zh-CN" altLang="en-US" sz="2800">
              <a:latin typeface="Times New Roman" panose="02020603050405020304" charset="0"/>
              <a:ea typeface="楷体" panose="02010609060101010101" charset="-122"/>
              <a:cs typeface="Times New Roman" panose="02020603050405020304" charset="0"/>
            </a:endParaRPr>
          </a:p>
        </p:txBody>
      </p:sp>
      <p:pic>
        <p:nvPicPr>
          <p:cNvPr id="3" name="图片 2"/>
          <p:cNvPicPr>
            <a:picLocks noChangeAspect="1"/>
          </p:cNvPicPr>
          <p:nvPr>
            <p:custDataLst>
              <p:tags r:id="rId3"/>
            </p:custDataLst>
          </p:nvPr>
        </p:nvPicPr>
        <p:blipFill>
          <a:blip r:embed="rId2"/>
          <a:stretch>
            <a:fillRect/>
          </a:stretch>
        </p:blipFill>
        <p:spPr>
          <a:xfrm>
            <a:off x="8470265" y="3775075"/>
            <a:ext cx="2675890" cy="1829435"/>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80365" y="217805"/>
            <a:ext cx="11440795" cy="57759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(3)一般将来时的其他表达方式 </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going to do</a:t>
            </a:r>
            <a:r>
              <a:rPr lang="zh-CN" altLang="en-US" sz="2800">
                <a:latin typeface="Times New Roman" panose="02020603050405020304" charset="0"/>
                <a:ea typeface="楷体" panose="02010609060101010101" charset="-122"/>
                <a:cs typeface="Times New Roman" panose="02020603050405020304" charset="0"/>
              </a:rPr>
              <a: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to do</a:t>
            </a:r>
            <a:r>
              <a:rPr lang="zh-CN" altLang="en-US" sz="2800">
                <a:latin typeface="Times New Roman" panose="02020603050405020304" charset="0"/>
                <a:ea typeface="楷体" panose="02010609060101010101" charset="-122"/>
                <a:cs typeface="Times New Roman" panose="02020603050405020304" charset="0"/>
              </a:rPr>
              <a: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about to do</a:t>
            </a:r>
            <a:r>
              <a:rPr lang="zh-CN" altLang="en-US" sz="2800">
                <a:latin typeface="Times New Roman" panose="02020603050405020304" charset="0"/>
                <a:ea typeface="楷体" panose="02010609060101010101" charset="-122"/>
                <a:cs typeface="Times New Roman" panose="02020603050405020304" charset="0"/>
              </a:rPr>
              <a:t> 的用法及区别</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①</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going to do</a:t>
            </a:r>
            <a:r>
              <a:rPr lang="zh-CN" altLang="en-US" sz="2800">
                <a:latin typeface="Times New Roman" panose="02020603050405020304" charset="0"/>
                <a:ea typeface="楷体" panose="02010609060101010101" charset="-122"/>
                <a:cs typeface="Times New Roman" panose="02020603050405020304" charset="0"/>
              </a:rPr>
              <a:t> 在口语中常用来表示已经决定或安排要做某事、必然或很可能发生某事，也可用来表示自然现象。</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a:t>
            </a:r>
            <a:r>
              <a:rPr lang="en-US" altLang="zh-CN" sz="2800">
                <a:latin typeface="Times New Roman" panose="02020603050405020304" charset="0"/>
                <a:ea typeface="楷体" panose="02010609060101010101" charset="-122"/>
                <a:cs typeface="Times New Roman" panose="02020603050405020304" charset="0"/>
              </a:rPr>
              <a:t>new hospital</a:t>
            </a:r>
            <a:r>
              <a:rPr lang="zh-CN" altLang="en-US" sz="2800">
                <a:latin typeface="Times New Roman" panose="02020603050405020304" charset="0"/>
                <a:ea typeface="楷体" panose="02010609060101010101" charset="-122"/>
                <a:cs typeface="Times New Roman" panose="02020603050405020304" charset="0"/>
              </a:rPr>
              <a:t> is going to be open on October 1st.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②</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to do</a:t>
            </a:r>
            <a:r>
              <a:rPr lang="zh-CN" altLang="en-US" sz="2800">
                <a:latin typeface="Times New Roman" panose="02020603050405020304" charset="0"/>
                <a:ea typeface="楷体" panose="02010609060101010101" charset="-122"/>
                <a:cs typeface="Times New Roman" panose="02020603050405020304" charset="0"/>
              </a:rPr>
              <a:t> 表示按计划、安排即将发生的动作，还可表示吩咐、命令、禁止、可能性等。</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 meeting is to be held at 3:00 o</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clock t</a:t>
            </a:r>
            <a:r>
              <a:rPr lang="en-US" altLang="zh-CN" sz="2800">
                <a:latin typeface="Times New Roman" panose="02020603050405020304" charset="0"/>
                <a:ea typeface="楷体" panose="02010609060101010101" charset="-122"/>
                <a:cs typeface="Times New Roman" panose="02020603050405020304" charset="0"/>
              </a:rPr>
              <a:t>omorrow</a:t>
            </a:r>
            <a:r>
              <a:rPr lang="zh-CN" altLang="en-US" sz="2800">
                <a:latin typeface="Times New Roman" panose="02020603050405020304" charset="0"/>
                <a:ea typeface="楷体" panose="02010609060101010101" charset="-122"/>
                <a:cs typeface="Times New Roman" panose="02020603050405020304" charset="0"/>
              </a:rPr>
              <a:t> afternoon.</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You</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re to be back before </a:t>
            </a:r>
            <a:r>
              <a:rPr lang="en-US" altLang="zh-CN" sz="2800">
                <a:latin typeface="Times New Roman" panose="02020603050405020304" charset="0"/>
                <a:ea typeface="楷体" panose="02010609060101010101" charset="-122"/>
                <a:cs typeface="Times New Roman" panose="02020603050405020304" charset="0"/>
              </a:rPr>
              <a:t>el</a:t>
            </a:r>
            <a:r>
              <a:rPr lang="zh-CN" altLang="en-US" sz="2800">
                <a:latin typeface="Times New Roman" panose="02020603050405020304" charset="0"/>
                <a:ea typeface="楷体" panose="02010609060101010101" charset="-122"/>
                <a:cs typeface="Times New Roman" panose="02020603050405020304" charset="0"/>
              </a:rPr>
              <a:t>e</a:t>
            </a:r>
            <a:r>
              <a:rPr lang="en-US" altLang="zh-CN" sz="2800">
                <a:latin typeface="Times New Roman" panose="02020603050405020304" charset="0"/>
                <a:ea typeface="楷体" panose="02010609060101010101" charset="-122"/>
                <a:cs typeface="Times New Roman" panose="02020603050405020304" charset="0"/>
              </a:rPr>
              <a:t>ven</a:t>
            </a:r>
            <a:r>
              <a:rPr lang="zh-CN" altLang="en-US" sz="2800">
                <a:latin typeface="Times New Roman" panose="02020603050405020304" charset="0"/>
                <a:ea typeface="楷体" panose="02010609060101010101" charset="-122"/>
                <a:cs typeface="Times New Roman" panose="02020603050405020304" charset="0"/>
              </a:rPr>
              <a:t> o</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clock</a:t>
            </a:r>
            <a:r>
              <a:rPr lang="en-US" altLang="zh-CN" sz="2800">
                <a:latin typeface="Times New Roman" panose="02020603050405020304" charset="0"/>
                <a:ea typeface="楷体" panose="02010609060101010101" charset="-122"/>
                <a:cs typeface="Times New Roman" panose="02020603050405020304" charset="0"/>
              </a:rPr>
              <a:t> at night</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③</a:t>
            </a:r>
            <a:r>
              <a:rPr lang="zh-CN" altLang="en-US" sz="2800">
                <a:solidFill>
                  <a:srgbClr val="FF0000"/>
                </a:solidFill>
                <a:latin typeface="Times New Roman" panose="02020603050405020304" charset="0"/>
                <a:ea typeface="楷体" panose="02010609060101010101" charset="-122"/>
                <a:cs typeface="Times New Roman" panose="02020603050405020304" charset="0"/>
              </a:rPr>
              <a:t>be about to do</a:t>
            </a:r>
            <a:r>
              <a:rPr lang="zh-CN" altLang="en-US" sz="2800">
                <a:latin typeface="Times New Roman" panose="02020603050405020304" charset="0"/>
                <a:ea typeface="楷体" panose="02010609060101010101" charset="-122"/>
                <a:cs typeface="Times New Roman" panose="02020603050405020304" charset="0"/>
              </a:rPr>
              <a:t> 表示“即将，正要”，后面不能接时间状语或状语从句。</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Autumn </a:t>
            </a:r>
            <a:r>
              <a:rPr lang="en-US" altLang="zh-CN" sz="2800">
                <a:latin typeface="Times New Roman" panose="02020603050405020304" charset="0"/>
                <a:ea typeface="楷体" panose="02010609060101010101" charset="-122"/>
                <a:cs typeface="Times New Roman" panose="02020603050405020304" charset="0"/>
              </a:rPr>
              <a:t>is coming soon and autumn </a:t>
            </a:r>
            <a:r>
              <a:rPr lang="zh-CN" altLang="en-US" sz="2800">
                <a:latin typeface="Times New Roman" panose="02020603050405020304" charset="0"/>
                <a:ea typeface="楷体" panose="02010609060101010101" charset="-122"/>
                <a:cs typeface="Times New Roman" panose="02020603050405020304" charset="0"/>
              </a:rPr>
              <a:t>harvest is about to start.</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wipe(down)">
                                      <p:cBhvr>
                                        <p:cTn id="10" dur="500"/>
                                        <p:tgtEl>
                                          <p:spTgt spid="2">
                                            <p:txEl>
                                              <p:pRg st="2" end="2"/>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4" dur="50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wipe(down)">
                                      <p:cBhvr>
                                        <p:cTn id="15" dur="500"/>
                                        <p:tgtEl>
                                          <p:spTgt spid="2">
                                            <p:txEl>
                                              <p:pRg st="3" end="3"/>
                                            </p:txEl>
                                          </p:spTgt>
                                        </p:tgtEl>
                                      </p:cBhvr>
                                    </p:animEffect>
                                  </p:childTnLst>
                                </p:cTn>
                              </p:par>
                              <p:par>
                                <p:cTn id="16" presetID="22" presetClass="entr" presetSubtype="4" dur="50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wipe(down)">
                                      <p:cBhvr>
                                        <p:cTn id="18" dur="500"/>
                                        <p:tgtEl>
                                          <p:spTgt spid="2">
                                            <p:txEl>
                                              <p:pRg st="4" end="4"/>
                                            </p:txEl>
                                          </p:spTgt>
                                        </p:tgtEl>
                                      </p:cBhvr>
                                    </p:animEffect>
                                  </p:childTnLst>
                                </p:cTn>
                              </p:par>
                              <p:par>
                                <p:cTn id="19" presetID="22" presetClass="entr" presetSubtype="4" dur="50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wipe(down)">
                                      <p:cBhvr>
                                        <p:cTn id="21" dur="500"/>
                                        <p:tgtEl>
                                          <p:spTgt spid="2">
                                            <p:txEl>
                                              <p:pRg st="5" end="5"/>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4" dur="500" fill="hold" nodeType="click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wipe(down)">
                                      <p:cBhvr>
                                        <p:cTn id="26" dur="500"/>
                                        <p:tgtEl>
                                          <p:spTgt spid="2">
                                            <p:txEl>
                                              <p:pRg st="6" end="6"/>
                                            </p:txEl>
                                          </p:spTgt>
                                        </p:tgtEl>
                                      </p:cBhvr>
                                    </p:animEffect>
                                  </p:childTnLst>
                                </p:cTn>
                              </p:par>
                              <p:par>
                                <p:cTn id="27" presetID="22" presetClass="entr" presetSubtype="4" dur="50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wipe(down)">
                                      <p:cBhvr>
                                        <p:cTn id="29"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478155" y="383540"/>
            <a:ext cx="11304270" cy="396938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latin typeface="Times New Roman" panose="02020603050405020304" charset="0"/>
                <a:ea typeface="楷体" panose="02010609060101010101" charset="-122"/>
                <a:cs typeface="Times New Roman" panose="02020603050405020304" charset="0"/>
              </a:rPr>
              <a:t>注意：be going to do 表示现在打算在最近或将来要做某事，这种打算往往经过事先考虑，甚至已做了某种准备；shall/ will do 表示未事先考虑过，即说话时临时做出的决定。be going to do 表将来，不能用在条件状语从句的主句中；而 will do则能，表意愿。</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If it is fine, we</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ll go fishing. </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If it is fine, we are going to go fishing. </a:t>
            </a:r>
            <a:endParaRPr lang="zh-CN" altLang="en-US" sz="2800">
              <a:latin typeface="Times New Roman" panose="02020603050405020304" charset="0"/>
              <a:ea typeface="楷体" panose="02010609060101010101" charset="-122"/>
              <a:cs typeface="Times New Roman" panose="02020603050405020304" charset="0"/>
            </a:endParaRPr>
          </a:p>
        </p:txBody>
      </p:sp>
      <p:sp>
        <p:nvSpPr>
          <p:cNvPr id="3" name="文本框 2"/>
          <p:cNvSpPr txBox="1"/>
          <p:nvPr/>
        </p:nvSpPr>
        <p:spPr>
          <a:xfrm>
            <a:off x="5568315" y="3119120"/>
            <a:ext cx="1358900" cy="57086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Times New Roman" panose="02020603050405020304" charset="0"/>
                <a:ea typeface="楷体" panose="02010609060101010101" charset="-122"/>
                <a:cs typeface="Times New Roman" panose="02020603050405020304" charset="0"/>
                <a:sym typeface="+mn-ea"/>
              </a:rPr>
              <a:t>[</a:t>
            </a:r>
            <a:r>
              <a:rPr lang="zh-CN" altLang="en-US" sz="2800">
                <a:solidFill>
                  <a:srgbClr val="FF0000"/>
                </a:solidFill>
                <a:latin typeface="Times New Roman" panose="02020603050405020304" charset="0"/>
                <a:ea typeface="楷体" panose="02010609060101010101" charset="-122"/>
                <a:cs typeface="Times New Roman" panose="02020603050405020304" charset="0"/>
                <a:sym typeface="+mn-ea"/>
              </a:rPr>
              <a:t>√</a:t>
            </a:r>
            <a:r>
              <a:rPr lang="zh-CN" altLang="en-US" sz="2800">
                <a:latin typeface="Times New Roman" panose="02020603050405020304" charset="0"/>
                <a:ea typeface="楷体" panose="02010609060101010101" charset="-122"/>
                <a:cs typeface="Times New Roman" panose="02020603050405020304" charset="0"/>
                <a:sym typeface="+mn-ea"/>
              </a:rPr>
              <a:t>]</a:t>
            </a:r>
            <a:endParaRPr lang="zh-CN" altLang="en-US" sz="2800">
              <a:latin typeface="Times New Roman" panose="02020603050405020304" charset="0"/>
              <a:ea typeface="楷体" panose="02010609060101010101" charset="-122"/>
              <a:cs typeface="Times New Roman" panose="02020603050405020304" charset="0"/>
              <a:sym typeface="+mn-ea"/>
            </a:endParaRPr>
          </a:p>
        </p:txBody>
      </p:sp>
      <p:sp>
        <p:nvSpPr>
          <p:cNvPr id="4" name="文本框 3"/>
          <p:cNvSpPr txBox="1"/>
          <p:nvPr/>
        </p:nvSpPr>
        <p:spPr>
          <a:xfrm>
            <a:off x="6741160" y="3752215"/>
            <a:ext cx="127000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latin typeface="Times New Roman" panose="02020603050405020304" charset="0"/>
                <a:ea typeface="楷体" panose="02010609060101010101" charset="-122"/>
                <a:cs typeface="Times New Roman" panose="02020603050405020304" charset="0"/>
                <a:sym typeface="+mn-ea"/>
              </a:rPr>
              <a:t>[</a:t>
            </a:r>
            <a:r>
              <a:rPr lang="zh-CN" altLang="en-US" sz="2800">
                <a:solidFill>
                  <a:srgbClr val="FF0000"/>
                </a:solidFill>
                <a:latin typeface="Times New Roman" panose="02020603050405020304" charset="0"/>
                <a:ea typeface="楷体" panose="02010609060101010101" charset="-122"/>
                <a:cs typeface="Times New Roman" panose="02020603050405020304" charset="0"/>
                <a:sym typeface="+mn-ea"/>
              </a:rPr>
              <a:t>×</a:t>
            </a:r>
            <a:r>
              <a:rPr lang="zh-CN" altLang="en-US" sz="2800">
                <a:latin typeface="Times New Roman" panose="02020603050405020304" charset="0"/>
                <a:ea typeface="楷体" panose="02010609060101010101" charset="-122"/>
                <a:cs typeface="Times New Roman" panose="02020603050405020304" charset="0"/>
                <a:sym typeface="+mn-ea"/>
              </a:rPr>
              <a:t>]</a:t>
            </a:r>
            <a:endParaRPr lang="zh-CN" altLang="en-US" sz="2800">
              <a:latin typeface="Times New Roman" panose="02020603050405020304" charset="0"/>
              <a:ea typeface="楷体" panose="02010609060101010101" charset="-122"/>
              <a:cs typeface="Times New Roman" panose="02020603050405020304" charset="0"/>
              <a:sym typeface="+mn-ea"/>
            </a:endParaRPr>
          </a:p>
        </p:txBody>
      </p:sp>
      <p:pic>
        <p:nvPicPr>
          <p:cNvPr id="5" name="图片 4"/>
          <p:cNvPicPr>
            <a:picLocks noChangeAspect="1"/>
          </p:cNvPicPr>
          <p:nvPr>
            <p:custDataLst>
              <p:tags r:id="rId3"/>
            </p:custDataLst>
          </p:nvPr>
        </p:nvPicPr>
        <p:blipFill>
          <a:blip r:embed="rId2"/>
          <a:stretch>
            <a:fillRect/>
          </a:stretch>
        </p:blipFill>
        <p:spPr>
          <a:xfrm>
            <a:off x="7793355" y="3617595"/>
            <a:ext cx="3255010" cy="225107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409575" y="263525"/>
            <a:ext cx="11471275" cy="5688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4.现在进行时考点分析</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(1)表示说话时正在发生着的一个动作；表示现阶段但不一定是讲话时正在进行的动作；表示近期特定的安排或计划； go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come等表示位置移动的动词可用进行时代替将来时；与always,</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often 等频度副词连用，表示经常反复的行为或表达某种感情色彩。</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Look, th</a:t>
            </a:r>
            <a:r>
              <a:rPr lang="zh-CN" altLang="en-US" sz="2800">
                <a:latin typeface="Times New Roman" panose="02020603050405020304" charset="0"/>
                <a:ea typeface="楷体" panose="02010609060101010101" charset="-122"/>
                <a:cs typeface="Times New Roman" panose="02020603050405020304" charset="0"/>
              </a:rPr>
              <a:t>e </a:t>
            </a:r>
            <a:r>
              <a:rPr lang="en-US" altLang="zh-CN" sz="2800">
                <a:latin typeface="Times New Roman" panose="02020603050405020304" charset="0"/>
                <a:ea typeface="楷体" panose="02010609060101010101" charset="-122"/>
                <a:cs typeface="Times New Roman" panose="02020603050405020304" charset="0"/>
              </a:rPr>
              <a:t>train is just getting into the station</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The river</a:t>
            </a:r>
            <a:r>
              <a:rPr lang="zh-CN" altLang="en-US" sz="2800">
                <a:latin typeface="Times New Roman" panose="02020603050405020304" charset="0"/>
                <a:ea typeface="楷体" panose="02010609060101010101" charset="-122"/>
                <a:cs typeface="Times New Roman" panose="02020603050405020304" charset="0"/>
              </a:rPr>
              <a:t> is </a:t>
            </a:r>
            <a:r>
              <a:rPr lang="en-US" altLang="zh-CN" sz="2800">
                <a:latin typeface="Times New Roman" panose="02020603050405020304" charset="0"/>
                <a:ea typeface="楷体" panose="02010609060101010101" charset="-122"/>
                <a:cs typeface="Times New Roman" panose="02020603050405020304" charset="0"/>
              </a:rPr>
              <a:t>flow</a:t>
            </a:r>
            <a:r>
              <a:rPr lang="zh-CN" altLang="en-US" sz="2800">
                <a:latin typeface="Times New Roman" panose="02020603050405020304" charset="0"/>
                <a:ea typeface="楷体" panose="02010609060101010101" charset="-122"/>
                <a:cs typeface="Times New Roman" panose="02020603050405020304" charset="0"/>
              </a:rPr>
              <a:t>ing </a:t>
            </a:r>
            <a:r>
              <a:rPr lang="en-US" altLang="zh-CN" sz="2800">
                <a:latin typeface="Times New Roman" panose="02020603050405020304" charset="0"/>
                <a:ea typeface="楷体" panose="02010609060101010101" charset="-122"/>
                <a:cs typeface="Times New Roman" panose="02020603050405020304" charset="0"/>
              </a:rPr>
              <a:t>after last night’s rain</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I am meeting Mr. </a:t>
            </a:r>
            <a:r>
              <a:rPr lang="en-US" altLang="zh-CN" sz="2800">
                <a:latin typeface="Times New Roman" panose="02020603050405020304" charset="0"/>
                <a:ea typeface="楷体" panose="02010609060101010101" charset="-122"/>
                <a:cs typeface="Times New Roman" panose="02020603050405020304" charset="0"/>
              </a:rPr>
              <a:t>Smith Zh</a:t>
            </a:r>
            <a:r>
              <a:rPr lang="zh-CN" altLang="en-US" sz="2800">
                <a:latin typeface="Times New Roman" panose="02020603050405020304" charset="0"/>
                <a:ea typeface="楷体" panose="02010609060101010101" charset="-122"/>
                <a:cs typeface="Times New Roman" panose="02020603050405020304" charset="0"/>
              </a:rPr>
              <a:t>ang tonight.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We are leaving </a:t>
            </a:r>
            <a:r>
              <a:rPr lang="en-US" altLang="zh-CN" sz="2800">
                <a:latin typeface="Times New Roman" panose="02020603050405020304" charset="0"/>
                <a:ea typeface="楷体" panose="02010609060101010101" charset="-122"/>
                <a:cs typeface="Times New Roman" panose="02020603050405020304" charset="0"/>
              </a:rPr>
              <a:t>for Beijing </a:t>
            </a:r>
            <a:r>
              <a:rPr lang="zh-CN" altLang="en-US" sz="2800">
                <a:latin typeface="Times New Roman" panose="02020603050405020304" charset="0"/>
                <a:ea typeface="楷体" panose="02010609060101010101" charset="-122"/>
                <a:cs typeface="Times New Roman" panose="02020603050405020304" charset="0"/>
              </a:rPr>
              <a:t>on Friday.</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girl is always talking </a:t>
            </a:r>
            <a:r>
              <a:rPr lang="en-US" altLang="zh-CN" sz="2800">
                <a:latin typeface="Times New Roman" panose="02020603050405020304" charset="0"/>
                <a:ea typeface="楷体" panose="02010609060101010101" charset="-122"/>
                <a:cs typeface="Times New Roman" panose="02020603050405020304" charset="0"/>
              </a:rPr>
              <a:t>while having a meal</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p:txBody>
      </p:sp>
      <p:pic>
        <p:nvPicPr>
          <p:cNvPr id="2" name="图片 1"/>
          <p:cNvPicPr>
            <a:picLocks noChangeAspect="1"/>
          </p:cNvPicPr>
          <p:nvPr>
            <p:custDataLst>
              <p:tags r:id="rId3"/>
            </p:custDataLst>
          </p:nvPr>
        </p:nvPicPr>
        <p:blipFill>
          <a:blip r:embed="rId2"/>
          <a:stretch>
            <a:fillRect/>
          </a:stretch>
        </p:blipFill>
        <p:spPr>
          <a:xfrm>
            <a:off x="8024495" y="3009265"/>
            <a:ext cx="3421380" cy="212407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anim calcmode="lin" valueType="num">
                                      <p:cBhvr additive="base">
                                        <p:cTn id="1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4" dur="50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anim calcmode="lin" valueType="num">
                                      <p:cBhvr additive="base">
                                        <p:cTn id="3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50520" y="236220"/>
            <a:ext cx="11510010" cy="59067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5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(2)下面四类动词不宜用现在进行时。</a:t>
            </a:r>
            <a:endParaRPr lang="zh-CN" altLang="en-US" sz="2800">
              <a:latin typeface="Times New Roman" panose="02020603050405020304" charset="0"/>
              <a:ea typeface="楷体" panose="02010609060101010101" charset="-122"/>
              <a:cs typeface="Times New Roman" panose="02020603050405020304" charset="0"/>
            </a:endParaRPr>
          </a:p>
          <a:p>
            <a:pPr>
              <a:lnSpc>
                <a:spcPct val="135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①表示</a:t>
            </a:r>
            <a:r>
              <a:rPr lang="zh-CN" altLang="en-US" sz="2800">
                <a:solidFill>
                  <a:srgbClr val="FF0000"/>
                </a:solidFill>
                <a:latin typeface="Times New Roman" panose="02020603050405020304" charset="0"/>
                <a:ea typeface="楷体" panose="02010609060101010101" charset="-122"/>
                <a:cs typeface="Times New Roman" panose="02020603050405020304" charset="0"/>
              </a:rPr>
              <a:t>心理状态、情感</a:t>
            </a:r>
            <a:r>
              <a:rPr lang="zh-CN" altLang="en-US" sz="2800">
                <a:latin typeface="Times New Roman" panose="02020603050405020304" charset="0"/>
                <a:ea typeface="楷体" panose="02010609060101010101" charset="-122"/>
                <a:cs typeface="Times New Roman" panose="02020603050405020304" charset="0"/>
              </a:rPr>
              <a:t>的动词：like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love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hate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care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remember, believe,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want,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mind,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wish,</a:t>
            </a:r>
            <a:r>
              <a:rPr lang="en-US" altLang="zh-CN" sz="2800">
                <a:latin typeface="Times New Roman" panose="02020603050405020304" charset="0"/>
                <a:ea typeface="楷体" panose="02010609060101010101" charset="-122"/>
                <a:cs typeface="Times New Roman" panose="02020603050405020304" charset="0"/>
              </a:rPr>
              <a:t> (dis)</a:t>
            </a:r>
            <a:r>
              <a:rPr lang="zh-CN" altLang="en-US" sz="2800">
                <a:latin typeface="Times New Roman" panose="02020603050405020304" charset="0"/>
                <a:ea typeface="楷体" panose="02010609060101010101" charset="-122"/>
                <a:cs typeface="Times New Roman" panose="02020603050405020304" charset="0"/>
              </a:rPr>
              <a:t>agree,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mean,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need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cs typeface="Times New Roman" panose="02020603050405020304" charset="0"/>
                <a:sym typeface="+mn-ea"/>
              </a:rPr>
              <a:t>doubt</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prefer</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realize</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appreciate</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recognize</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remember</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suppose</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understand</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astonish</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deny</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impress</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please</a:t>
            </a:r>
            <a:r>
              <a:rPr lang="en-US" altLang="zh-CN" sz="2800">
                <a:latin typeface="Times New Roman" panose="02020603050405020304" charset="0"/>
                <a:cs typeface="Times New Roman" panose="02020603050405020304" charset="0"/>
                <a:sym typeface="+mn-ea"/>
              </a:rPr>
              <a:t>, </a:t>
            </a:r>
            <a:r>
              <a:rPr lang="zh-CN" altLang="en-US" sz="2800">
                <a:latin typeface="Times New Roman" panose="02020603050405020304" charset="0"/>
                <a:cs typeface="Times New Roman" panose="02020603050405020304" charset="0"/>
                <a:sym typeface="+mn-ea"/>
              </a:rPr>
              <a:t>satisfy</a:t>
            </a:r>
            <a:r>
              <a:rPr lang="zh-CN" altLang="en-US" sz="2800">
                <a:latin typeface="Times New Roman" panose="02020603050405020304" charset="0"/>
                <a:ea typeface="楷体" panose="02010609060101010101" charset="-122"/>
                <a:cs typeface="Times New Roman" panose="02020603050405020304" charset="0"/>
              </a:rPr>
              <a:t>等。</a:t>
            </a:r>
            <a:endParaRPr lang="zh-CN" altLang="en-US" sz="2800">
              <a:latin typeface="Times New Roman" panose="02020603050405020304" charset="0"/>
              <a:ea typeface="楷体" panose="02010609060101010101" charset="-122"/>
              <a:cs typeface="Times New Roman" panose="02020603050405020304" charset="0"/>
            </a:endParaRPr>
          </a:p>
          <a:p>
            <a:pPr>
              <a:lnSpc>
                <a:spcPct val="135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②表示</a:t>
            </a:r>
            <a:r>
              <a:rPr lang="zh-CN" altLang="en-US" sz="2800">
                <a:solidFill>
                  <a:srgbClr val="FF0000"/>
                </a:solidFill>
                <a:latin typeface="Times New Roman" panose="02020603050405020304" charset="0"/>
                <a:ea typeface="楷体" panose="02010609060101010101" charset="-122"/>
                <a:cs typeface="Times New Roman" panose="02020603050405020304" charset="0"/>
              </a:rPr>
              <a:t>存在状态</a:t>
            </a:r>
            <a:r>
              <a:rPr lang="zh-CN" altLang="en-US" sz="2800">
                <a:latin typeface="Times New Roman" panose="02020603050405020304" charset="0"/>
                <a:ea typeface="楷体" panose="02010609060101010101" charset="-122"/>
                <a:cs typeface="Times New Roman" panose="02020603050405020304" charset="0"/>
              </a:rPr>
              <a:t>的动词：</a:t>
            </a:r>
            <a:r>
              <a:rPr lang="en-US" altLang="zh-CN" sz="2800">
                <a:latin typeface="Times New Roman" panose="02020603050405020304" charset="0"/>
                <a:ea typeface="楷体" panose="02010609060101010101" charset="-122"/>
                <a:cs typeface="Times New Roman" panose="02020603050405020304" charset="0"/>
              </a:rPr>
              <a:t>be, </a:t>
            </a:r>
            <a:r>
              <a:rPr lang="zh-CN" altLang="en-US" sz="2800">
                <a:latin typeface="Times New Roman" panose="02020603050405020304" charset="0"/>
                <a:ea typeface="楷体" panose="02010609060101010101" charset="-122"/>
                <a:cs typeface="Times New Roman" panose="02020603050405020304" charset="0"/>
              </a:rPr>
              <a:t>appear,</a:t>
            </a:r>
            <a:r>
              <a:rPr lang="en-US" altLang="zh-CN" sz="2800">
                <a:latin typeface="Times New Roman" panose="02020603050405020304" charset="0"/>
                <a:ea typeface="楷体" panose="02010609060101010101" charset="-122"/>
                <a:cs typeface="Times New Roman" panose="02020603050405020304" charset="0"/>
              </a:rPr>
              <a:t> concern, consist, contain, depend, deserve, </a:t>
            </a:r>
            <a:r>
              <a:rPr lang="zh-CN" altLang="en-US" sz="2800">
                <a:latin typeface="Times New Roman" panose="02020603050405020304" charset="0"/>
                <a:ea typeface="楷体" panose="02010609060101010101" charset="-122"/>
                <a:cs typeface="Times New Roman" panose="02020603050405020304" charset="0"/>
              </a:rPr>
              <a:t>exist,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lie,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remain,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seem,</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belong to等。</a:t>
            </a:r>
            <a:endParaRPr lang="zh-CN" altLang="en-US" sz="2800">
              <a:latin typeface="Times New Roman" panose="02020603050405020304" charset="0"/>
              <a:ea typeface="楷体" panose="02010609060101010101" charset="-122"/>
              <a:cs typeface="Times New Roman" panose="02020603050405020304" charset="0"/>
            </a:endParaRPr>
          </a:p>
          <a:p>
            <a:pPr>
              <a:lnSpc>
                <a:spcPct val="135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③表示</a:t>
            </a:r>
            <a:r>
              <a:rPr lang="zh-CN" altLang="en-US" sz="2800">
                <a:solidFill>
                  <a:srgbClr val="FF0000"/>
                </a:solidFill>
                <a:latin typeface="Times New Roman" panose="02020603050405020304" charset="0"/>
                <a:ea typeface="楷体" panose="02010609060101010101" charset="-122"/>
                <a:cs typeface="Times New Roman" panose="02020603050405020304" charset="0"/>
              </a:rPr>
              <a:t>行为结果</a:t>
            </a:r>
            <a:r>
              <a:rPr lang="zh-CN" altLang="en-US" sz="2800">
                <a:latin typeface="Times New Roman" panose="02020603050405020304" charset="0"/>
                <a:ea typeface="楷体" panose="02010609060101010101" charset="-122"/>
                <a:cs typeface="Times New Roman" panose="02020603050405020304" charset="0"/>
              </a:rPr>
              <a:t>的动词：allow</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accept, permit,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promise,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admit, complete等。</a:t>
            </a:r>
            <a:endParaRPr lang="zh-CN" altLang="en-US" sz="2800">
              <a:latin typeface="Times New Roman" panose="02020603050405020304" charset="0"/>
              <a:ea typeface="楷体" panose="02010609060101010101" charset="-122"/>
              <a:cs typeface="Times New Roman" panose="02020603050405020304" charset="0"/>
            </a:endParaRPr>
          </a:p>
          <a:p>
            <a:pPr>
              <a:lnSpc>
                <a:spcPct val="135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④表示</a:t>
            </a:r>
            <a:r>
              <a:rPr lang="zh-CN" altLang="en-US" sz="2800">
                <a:solidFill>
                  <a:srgbClr val="FF0000"/>
                </a:solidFill>
                <a:latin typeface="Times New Roman" panose="02020603050405020304" charset="0"/>
                <a:ea typeface="楷体" panose="02010609060101010101" charset="-122"/>
                <a:cs typeface="Times New Roman" panose="02020603050405020304" charset="0"/>
              </a:rPr>
              <a:t>感官</a:t>
            </a:r>
            <a:r>
              <a:rPr lang="zh-CN" altLang="en-US" sz="2800">
                <a:latin typeface="Times New Roman" panose="02020603050405020304" charset="0"/>
                <a:ea typeface="楷体" panose="02010609060101010101" charset="-122"/>
                <a:cs typeface="Times New Roman" panose="02020603050405020304" charset="0"/>
              </a:rPr>
              <a:t>的动词：</a:t>
            </a:r>
            <a:r>
              <a:rPr lang="zh-CN" altLang="en-US" sz="2800">
                <a:latin typeface="Times New Roman" panose="02020603050405020304" charset="0"/>
                <a:ea typeface="楷体" panose="02010609060101010101" charset="-122"/>
                <a:cs typeface="Times New Roman" panose="02020603050405020304" charset="0"/>
                <a:sym typeface="+mn-ea"/>
              </a:rPr>
              <a:t>see (看见)</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hear (听见), feel (感觉出), taste (尝出), smell (闻到)</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notice</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注意</a:t>
            </a:r>
            <a:r>
              <a:rPr lang="en-US" altLang="zh-CN" sz="2800">
                <a:latin typeface="Times New Roman" panose="02020603050405020304" charset="0"/>
                <a:ea typeface="楷体" panose="02010609060101010101" charset="-122"/>
                <a:cs typeface="Times New Roman" panose="02020603050405020304" charset="0"/>
                <a:sym typeface="+mn-ea"/>
              </a:rPr>
              <a:t>)</a:t>
            </a:r>
            <a:r>
              <a:rPr lang="zh-CN" altLang="en-US" sz="2800">
                <a:latin typeface="Times New Roman" panose="02020603050405020304" charset="0"/>
                <a:ea typeface="楷体" panose="02010609060101010101" charset="-122"/>
                <a:cs typeface="Times New Roman" panose="02020603050405020304" charset="0"/>
                <a:sym typeface="+mn-ea"/>
              </a:rPr>
              <a:t>,</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observe</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观察</a:t>
            </a:r>
            <a:r>
              <a:rPr lang="en-US" altLang="zh-CN" sz="2800">
                <a:latin typeface="Times New Roman" panose="02020603050405020304" charset="0"/>
                <a:ea typeface="楷体" panose="02010609060101010101" charset="-122"/>
                <a:cs typeface="Times New Roman" panose="02020603050405020304" charset="0"/>
                <a:sym typeface="+mn-ea"/>
              </a:rPr>
              <a:t>)</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look</a:t>
            </a:r>
            <a:r>
              <a:rPr lang="en-US" altLang="zh-CN" sz="2800">
                <a:latin typeface="Times New Roman" panose="02020603050405020304" charset="0"/>
                <a:ea typeface="楷体" panose="02010609060101010101" charset="-122"/>
                <a:cs typeface="Times New Roman" panose="02020603050405020304" charset="0"/>
              </a:rPr>
              <a:t> (</a:t>
            </a:r>
            <a:r>
              <a:rPr lang="zh-CN" altLang="zh-CN" sz="2800">
                <a:latin typeface="Times New Roman" panose="02020603050405020304" charset="0"/>
                <a:ea typeface="楷体" panose="02010609060101010101" charset="-122"/>
                <a:cs typeface="Times New Roman" panose="02020603050405020304" charset="0"/>
              </a:rPr>
              <a:t>看起来</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等。</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down)">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wipe(down)">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wipe(down)">
                                      <p:cBhvr>
                                        <p:cTn id="22"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50520" y="161925"/>
            <a:ext cx="11568430" cy="6412230"/>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5.过去进行时态考点分析</a:t>
            </a:r>
            <a:endParaRPr lang="zh-CN" altLang="en-US" sz="28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1) </a:t>
            </a:r>
            <a:r>
              <a:rPr lang="zh-CN" altLang="en-US" sz="2600">
                <a:latin typeface="Times New Roman" panose="02020603050405020304" charset="0"/>
                <a:ea typeface="楷体" panose="02010609060101010101" charset="-122"/>
                <a:cs typeface="Times New Roman" panose="02020603050405020304" charset="0"/>
              </a:rPr>
              <a:t>过去进行时表示在过去某个时刻或某个时间段内正在进行的动作或存在的状态。</a:t>
            </a:r>
            <a:endParaRPr lang="zh-CN" altLang="en-US"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He </a:t>
            </a:r>
            <a:r>
              <a:rPr lang="zh-CN" altLang="en-US" sz="2600">
                <a:solidFill>
                  <a:srgbClr val="FF0000"/>
                </a:solidFill>
                <a:latin typeface="Times New Roman" panose="02020603050405020304" charset="0"/>
                <a:ea typeface="楷体" panose="02010609060101010101" charset="-122"/>
                <a:cs typeface="Times New Roman" panose="02020603050405020304" charset="0"/>
              </a:rPr>
              <a:t>was reading</a:t>
            </a:r>
            <a:r>
              <a:rPr lang="zh-CN" altLang="en-US" sz="2600">
                <a:latin typeface="Times New Roman" panose="02020603050405020304" charset="0"/>
                <a:ea typeface="楷体" panose="02010609060101010101" charset="-122"/>
                <a:cs typeface="Times New Roman" panose="02020603050405020304" charset="0"/>
              </a:rPr>
              <a:t> an interesting book this time yesterday.</a:t>
            </a:r>
            <a:endParaRPr lang="zh-CN" altLang="en-US"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2) 过去进行时的固定句型 </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Jim </a:t>
            </a:r>
            <a:r>
              <a:rPr lang="en-US" altLang="zh-CN" sz="2600">
                <a:solidFill>
                  <a:srgbClr val="FF0000"/>
                </a:solidFill>
                <a:latin typeface="Times New Roman" panose="02020603050405020304" charset="0"/>
                <a:ea typeface="楷体" panose="02010609060101010101" charset="-122"/>
                <a:cs typeface="Times New Roman" panose="02020603050405020304" charset="0"/>
              </a:rPr>
              <a:t>was reading</a:t>
            </a:r>
            <a:r>
              <a:rPr lang="en-US" altLang="zh-CN" sz="2600">
                <a:latin typeface="Times New Roman" panose="02020603050405020304" charset="0"/>
                <a:ea typeface="楷体" panose="02010609060101010101" charset="-122"/>
                <a:cs typeface="Times New Roman" panose="02020603050405020304" charset="0"/>
              </a:rPr>
              <a:t> when the teacher came in.</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当老师进来的时候，吉姆正在读书。</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Jim </a:t>
            </a:r>
            <a:r>
              <a:rPr lang="en-US" altLang="zh-CN" sz="2600">
                <a:solidFill>
                  <a:srgbClr val="FF0000"/>
                </a:solidFill>
                <a:latin typeface="Times New Roman" panose="02020603050405020304" charset="0"/>
                <a:ea typeface="楷体" panose="02010609060101010101" charset="-122"/>
                <a:cs typeface="Times New Roman" panose="02020603050405020304" charset="0"/>
              </a:rPr>
              <a:t>was reading</a:t>
            </a:r>
            <a:r>
              <a:rPr lang="en-US" altLang="zh-CN" sz="2600">
                <a:latin typeface="Times New Roman" panose="02020603050405020304" charset="0"/>
                <a:ea typeface="楷体" panose="02010609060101010101" charset="-122"/>
                <a:cs typeface="Times New Roman" panose="02020603050405020304" charset="0"/>
              </a:rPr>
              <a:t> while Kate </a:t>
            </a:r>
            <a:r>
              <a:rPr lang="en-US" altLang="zh-CN" sz="2600">
                <a:solidFill>
                  <a:srgbClr val="FF0000"/>
                </a:solidFill>
                <a:latin typeface="Times New Roman" panose="02020603050405020304" charset="0"/>
                <a:ea typeface="楷体" panose="02010609060101010101" charset="-122"/>
                <a:cs typeface="Times New Roman" panose="02020603050405020304" charset="0"/>
              </a:rPr>
              <a:t>was watching</a:t>
            </a:r>
            <a:r>
              <a:rPr lang="en-US" altLang="zh-CN" sz="2600">
                <a:latin typeface="Times New Roman" panose="02020603050405020304" charset="0"/>
                <a:ea typeface="楷体" panose="02010609060101010101" charset="-122"/>
                <a:cs typeface="Times New Roman" panose="02020603050405020304" charset="0"/>
              </a:rPr>
              <a:t> TV.</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在凯特正在看电视的同时</a:t>
            </a:r>
            <a:r>
              <a:rPr lang="zh-CN" altLang="zh-CN" sz="2600">
                <a:latin typeface="Times New Roman" panose="02020603050405020304" charset="0"/>
                <a:ea typeface="楷体" panose="02010609060101010101" charset="-122"/>
                <a:cs typeface="Times New Roman" panose="02020603050405020304" charset="0"/>
              </a:rPr>
              <a:t>，</a:t>
            </a:r>
            <a:r>
              <a:rPr lang="en-US" altLang="zh-CN" sz="2600">
                <a:latin typeface="Times New Roman" panose="02020603050405020304" charset="0"/>
                <a:ea typeface="楷体" panose="02010609060101010101" charset="-122"/>
                <a:cs typeface="Times New Roman" panose="02020603050405020304" charset="0"/>
              </a:rPr>
              <a:t>吉姆正在读书。</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Jim came in while Kate </a:t>
            </a:r>
            <a:r>
              <a:rPr lang="en-US" altLang="zh-CN" sz="2600">
                <a:solidFill>
                  <a:srgbClr val="FF0000"/>
                </a:solidFill>
                <a:latin typeface="Times New Roman" panose="02020603050405020304" charset="0"/>
                <a:ea typeface="楷体" panose="02010609060101010101" charset="-122"/>
                <a:cs typeface="Times New Roman" panose="02020603050405020304" charset="0"/>
              </a:rPr>
              <a:t>was watching</a:t>
            </a:r>
            <a:r>
              <a:rPr lang="en-US" altLang="zh-CN" sz="2600">
                <a:latin typeface="Times New Roman" panose="02020603050405020304" charset="0"/>
                <a:ea typeface="楷体" panose="02010609060101010101" charset="-122"/>
                <a:cs typeface="Times New Roman" panose="02020603050405020304" charset="0"/>
              </a:rPr>
              <a:t> TV.</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    在凯特正在看电视的时候，吉姆进来了。</a:t>
            </a:r>
            <a:endParaRPr lang="en-US" altLang="zh-CN" sz="28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800" b="1">
                <a:solidFill>
                  <a:srgbClr val="FF0000"/>
                </a:solidFill>
                <a:latin typeface="微软雅黑" panose="020b0503020204020204" charset="-122"/>
                <a:ea typeface="微软雅黑"/>
                <a:cs typeface="Times New Roman" panose="02020603050405020304" charset="0"/>
              </a:rPr>
              <a:t>请比较</a:t>
            </a:r>
            <a:endParaRPr lang="en-US" altLang="zh-CN" sz="28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He watched TV last night.  (过去时间 last night，用一般过去</a:t>
            </a:r>
            <a:r>
              <a:rPr lang="en-US" altLang="zh-CN" sz="2600">
                <a:latin typeface="Times New Roman" panose="02020603050405020304" charset="0"/>
                <a:ea typeface="楷体" panose="02010609060101010101" charset="-122"/>
                <a:cs typeface="Times New Roman" panose="02020603050405020304" charset="0"/>
                <a:sym typeface="+mn-ea"/>
              </a:rPr>
              <a:t>时)</a:t>
            </a:r>
            <a:endParaRPr lang="en-US" altLang="zh-CN" sz="2600">
              <a:latin typeface="Times New Roman" panose="02020603050405020304" charset="0"/>
              <a:ea typeface="楷体" panose="02010609060101010101" charset="-122"/>
              <a:cs typeface="Times New Roman" panose="02020603050405020304" charset="0"/>
            </a:endParaRPr>
          </a:p>
          <a:p>
            <a:pPr>
              <a:lnSpc>
                <a:spcPct val="100000"/>
              </a:lnSpc>
            </a:pPr>
            <a:r>
              <a:rPr lang="en-US" altLang="zh-CN" sz="2600">
                <a:latin typeface="Times New Roman" panose="02020603050405020304" charset="0"/>
                <a:ea typeface="楷体" panose="02010609060101010101" charset="-122"/>
                <a:cs typeface="Times New Roman" panose="02020603050405020304" charset="0"/>
              </a:rPr>
              <a:t>He was watching TV at nine last night. (过去时间 last night+点时间 at </a:t>
            </a:r>
            <a:r>
              <a:rPr lang="en-US" altLang="zh-CN" sz="2600">
                <a:latin typeface="Times New Roman" panose="02020603050405020304" charset="0"/>
                <a:ea typeface="楷体" panose="02010609060101010101" charset="-122"/>
                <a:cs typeface="Times New Roman" panose="02020603050405020304" charset="0"/>
                <a:sym typeface="+mn-ea"/>
              </a:rPr>
              <a:t>nine，用过去进行时)</a:t>
            </a:r>
            <a:endParaRPr lang="en-US" altLang="zh-CN" sz="2600">
              <a:latin typeface="Times New Roman" panose="02020603050405020304" charset="0"/>
              <a:ea typeface="楷体" panose="02010609060101010101" charset="-122"/>
              <a:cs typeface="Times New Roman" panose="02020603050405020304" charset="0"/>
            </a:endParaRPr>
          </a:p>
        </p:txBody>
      </p:sp>
      <p:pic>
        <p:nvPicPr>
          <p:cNvPr id="3" name="图片 2"/>
          <p:cNvPicPr>
            <a:picLocks noChangeAspect="1"/>
          </p:cNvPicPr>
          <p:nvPr>
            <p:custDataLst>
              <p:tags r:id="rId3"/>
            </p:custDataLst>
          </p:nvPr>
        </p:nvPicPr>
        <p:blipFill>
          <a:blip r:embed="rId2"/>
          <a:stretch>
            <a:fillRect/>
          </a:stretch>
        </p:blipFill>
        <p:spPr>
          <a:xfrm>
            <a:off x="8583295" y="2494915"/>
            <a:ext cx="2813685" cy="189611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wipe(down)">
                                      <p:cBhvr>
                                        <p:cTn id="10" dur="500"/>
                                        <p:tgtEl>
                                          <p:spTgt spid="2">
                                            <p:txEl>
                                              <p:pRg st="2" end="2"/>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2" presetClass="entr" presetSubtype="4" dur="50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wipe(down)">
                                      <p:cBhvr>
                                        <p:cTn id="15" dur="500"/>
                                        <p:tgtEl>
                                          <p:spTgt spid="2">
                                            <p:txEl>
                                              <p:pRg st="3" end="3"/>
                                            </p:txEl>
                                          </p:spTgt>
                                        </p:tgtEl>
                                      </p:cBhvr>
                                    </p:animEffect>
                                  </p:childTnLst>
                                </p:cTn>
                              </p:par>
                              <p:par>
                                <p:cTn id="16" presetID="22" presetClass="entr" presetSubtype="4" dur="50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wipe(down)">
                                      <p:cBhvr>
                                        <p:cTn id="18" dur="500"/>
                                        <p:tgtEl>
                                          <p:spTgt spid="2">
                                            <p:txEl>
                                              <p:pRg st="4" end="4"/>
                                            </p:txEl>
                                          </p:spTgt>
                                        </p:tgtEl>
                                      </p:cBhvr>
                                    </p:animEffect>
                                  </p:childTnLst>
                                </p:cTn>
                              </p:par>
                              <p:par>
                                <p:cTn id="19" presetID="22" presetClass="entr" presetSubtype="4" dur="500" fill="hold" nodeType="with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animEffect transition="in" filter="wipe(down)">
                                      <p:cBhvr>
                                        <p:cTn id="21" dur="500"/>
                                        <p:tgtEl>
                                          <p:spTgt spid="2">
                                            <p:txEl>
                                              <p:pRg st="5" end="5"/>
                                            </p:txEl>
                                          </p:spTgt>
                                        </p:tgtEl>
                                      </p:cBhvr>
                                    </p:animEffect>
                                  </p:childTnLst>
                                </p:cTn>
                              </p:par>
                              <p:par>
                                <p:cTn id="22" presetID="22" presetClass="entr" presetSubtype="4" dur="500" fill="hold" nodeType="withEffect">
                                  <p:stCondLst>
                                    <p:cond delay="0"/>
                                  </p:stCondLst>
                                  <p:childTnLst>
                                    <p:set>
                                      <p:cBhvr>
                                        <p:cTn id="23" dur="1" fill="hold">
                                          <p:stCondLst>
                                            <p:cond delay="0"/>
                                          </p:stCondLst>
                                        </p:cTn>
                                        <p:tgtEl>
                                          <p:spTgt spid="2">
                                            <p:txEl>
                                              <p:pRg st="6" end="6"/>
                                            </p:txEl>
                                          </p:spTgt>
                                        </p:tgtEl>
                                        <p:attrNameLst>
                                          <p:attrName>style.visibility</p:attrName>
                                        </p:attrNameLst>
                                      </p:cBhvr>
                                      <p:to>
                                        <p:strVal val="visible"/>
                                      </p:to>
                                    </p:set>
                                    <p:animEffect transition="in" filter="wipe(down)">
                                      <p:cBhvr>
                                        <p:cTn id="24" dur="500"/>
                                        <p:tgtEl>
                                          <p:spTgt spid="2">
                                            <p:txEl>
                                              <p:pRg st="6" end="6"/>
                                            </p:txEl>
                                          </p:spTgt>
                                        </p:tgtEl>
                                      </p:cBhvr>
                                    </p:animEffect>
                                  </p:childTnLst>
                                </p:cTn>
                              </p:par>
                              <p:par>
                                <p:cTn id="25" presetID="22" presetClass="entr" presetSubtype="4" dur="500" fill="hold" nodeType="withEffect">
                                  <p:stCondLst>
                                    <p:cond delay="0"/>
                                  </p:stCondLst>
                                  <p:childTnLst>
                                    <p:set>
                                      <p:cBhvr>
                                        <p:cTn id="26" dur="1" fill="hold">
                                          <p:stCondLst>
                                            <p:cond delay="0"/>
                                          </p:stCondLst>
                                        </p:cTn>
                                        <p:tgtEl>
                                          <p:spTgt spid="2">
                                            <p:txEl>
                                              <p:pRg st="7" end="7"/>
                                            </p:txEl>
                                          </p:spTgt>
                                        </p:tgtEl>
                                        <p:attrNameLst>
                                          <p:attrName>style.visibility</p:attrName>
                                        </p:attrNameLst>
                                      </p:cBhvr>
                                      <p:to>
                                        <p:strVal val="visible"/>
                                      </p:to>
                                    </p:set>
                                    <p:animEffect transition="in" filter="wipe(down)">
                                      <p:cBhvr>
                                        <p:cTn id="27" dur="500"/>
                                        <p:tgtEl>
                                          <p:spTgt spid="2">
                                            <p:txEl>
                                              <p:pRg st="7" end="7"/>
                                            </p:txEl>
                                          </p:spTgt>
                                        </p:tgtEl>
                                      </p:cBhvr>
                                    </p:animEffect>
                                  </p:childTnLst>
                                </p:cTn>
                              </p:par>
                              <p:par>
                                <p:cTn id="28" presetID="22" presetClass="entr" presetSubtype="4" dur="500" fill="hold" nodeType="withEffect">
                                  <p:stCondLst>
                                    <p:cond delay="0"/>
                                  </p:stCondLst>
                                  <p:childTnLst>
                                    <p:set>
                                      <p:cBhvr>
                                        <p:cTn id="29" dur="1" fill="hold">
                                          <p:stCondLst>
                                            <p:cond delay="0"/>
                                          </p:stCondLst>
                                        </p:cTn>
                                        <p:tgtEl>
                                          <p:spTgt spid="2">
                                            <p:txEl>
                                              <p:pRg st="8" end="8"/>
                                            </p:txEl>
                                          </p:spTgt>
                                        </p:tgtEl>
                                        <p:attrNameLst>
                                          <p:attrName>style.visibility</p:attrName>
                                        </p:attrNameLst>
                                      </p:cBhvr>
                                      <p:to>
                                        <p:strVal val="visible"/>
                                      </p:to>
                                    </p:set>
                                    <p:animEffect transition="in" filter="wipe(down)">
                                      <p:cBhvr>
                                        <p:cTn id="30" dur="500"/>
                                        <p:tgtEl>
                                          <p:spTgt spid="2">
                                            <p:txEl>
                                              <p:pRg st="8" end="8"/>
                                            </p:txEl>
                                          </p:spTgt>
                                        </p:tgtEl>
                                      </p:cBhvr>
                                    </p:animEffect>
                                  </p:childTnLst>
                                </p:cTn>
                              </p:par>
                              <p:par>
                                <p:cTn id="31" presetID="22" presetClass="entr" presetSubtype="4" dur="500" fill="hold" nodeType="withEffect">
                                  <p:stCondLst>
                                    <p:cond delay="0"/>
                                  </p:stCondLst>
                                  <p:childTnLst>
                                    <p:set>
                                      <p:cBhvr>
                                        <p:cTn id="32" dur="1" fill="hold">
                                          <p:stCondLst>
                                            <p:cond delay="0"/>
                                          </p:stCondLst>
                                        </p:cTn>
                                        <p:tgtEl>
                                          <p:spTgt spid="2">
                                            <p:txEl>
                                              <p:pRg st="9" end="9"/>
                                            </p:txEl>
                                          </p:spTgt>
                                        </p:tgtEl>
                                        <p:attrNameLst>
                                          <p:attrName>style.visibility</p:attrName>
                                        </p:attrNameLst>
                                      </p:cBhvr>
                                      <p:to>
                                        <p:strVal val="visible"/>
                                      </p:to>
                                    </p:set>
                                    <p:animEffect transition="in" filter="wipe(down)">
                                      <p:cBhvr>
                                        <p:cTn id="33" dur="500"/>
                                        <p:tgtEl>
                                          <p:spTgt spid="2">
                                            <p:txEl>
                                              <p:pRg st="9" end="9"/>
                                            </p:txEl>
                                          </p:spTgt>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2" presetClass="entr" presetSubtype="4" dur="500" fill="hold" nodeType="clickEffect">
                                  <p:stCondLst>
                                    <p:cond delay="0"/>
                                  </p:stCondLst>
                                  <p:childTnLst>
                                    <p:set>
                                      <p:cBhvr>
                                        <p:cTn id="37" dur="1" fill="hold">
                                          <p:stCondLst>
                                            <p:cond delay="0"/>
                                          </p:stCondLst>
                                        </p:cTn>
                                        <p:tgtEl>
                                          <p:spTgt spid="2">
                                            <p:txEl>
                                              <p:pRg st="10" end="10"/>
                                            </p:txEl>
                                          </p:spTgt>
                                        </p:tgtEl>
                                        <p:attrNameLst>
                                          <p:attrName>style.visibility</p:attrName>
                                        </p:attrNameLst>
                                      </p:cBhvr>
                                      <p:to>
                                        <p:strVal val="visible"/>
                                      </p:to>
                                    </p:set>
                                    <p:anim calcmode="lin" valueType="num">
                                      <p:cBhvr additive="base">
                                        <p:cTn id="38"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p:stCondLst>
                              <p:cond delay="0"/>
                            </p:stCondLst>
                            <p:childTnLst>
                              <p:par>
                                <p:cTn id="42" presetID="2" presetClass="entr" presetSubtype="4" dur="500" fill="hold" nodeType="clickEffect">
                                  <p:stCondLst>
                                    <p:cond delay="0"/>
                                  </p:stCondLst>
                                  <p:childTnLst>
                                    <p:set>
                                      <p:cBhvr>
                                        <p:cTn id="43" dur="1" fill="hold">
                                          <p:stCondLst>
                                            <p:cond delay="0"/>
                                          </p:stCondLst>
                                        </p:cTn>
                                        <p:tgtEl>
                                          <p:spTgt spid="2">
                                            <p:txEl>
                                              <p:pRg st="11" end="11"/>
                                            </p:txEl>
                                          </p:spTgt>
                                        </p:tgtEl>
                                        <p:attrNameLst>
                                          <p:attrName>style.visibility</p:attrName>
                                        </p:attrNameLst>
                                      </p:cBhvr>
                                      <p:to>
                                        <p:strVal val="visible"/>
                                      </p:to>
                                    </p:set>
                                    <p:anim calcmode="lin" valueType="num">
                                      <p:cBhvr additive="base">
                                        <p:cTn id="44"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2">
                                            <p:txEl>
                                              <p:pRg st="11" end="11"/>
                                            </p:txEl>
                                          </p:spTgt>
                                        </p:tgtEl>
                                        <p:attrNameLst>
                                          <p:attrName>ppt_y</p:attrName>
                                        </p:attrNameLst>
                                      </p:cBhvr>
                                      <p:tavLst>
                                        <p:tav tm="0">
                                          <p:val>
                                            <p:strVal val="1+#ppt_h/2"/>
                                          </p:val>
                                        </p:tav>
                                        <p:tav tm="100000">
                                          <p:val>
                                            <p:strVal val="#ppt_y"/>
                                          </p:val>
                                        </p:tav>
                                      </p:tavLst>
                                    </p:anim>
                                  </p:childTnLst>
                                </p:cTn>
                              </p:par>
                              <p:par>
                                <p:cTn id="46" presetID="2" presetClass="entr" presetSubtype="4" dur="500" fill="hold" nodeType="withEffect">
                                  <p:stCondLst>
                                    <p:cond delay="0"/>
                                  </p:stCondLst>
                                  <p:childTnLst>
                                    <p:set>
                                      <p:cBhvr>
                                        <p:cTn id="47" dur="1" fill="hold">
                                          <p:stCondLst>
                                            <p:cond delay="0"/>
                                          </p:stCondLst>
                                        </p:cTn>
                                        <p:tgtEl>
                                          <p:spTgt spid="2">
                                            <p:txEl>
                                              <p:pRg st="12" end="12"/>
                                            </p:txEl>
                                          </p:spTgt>
                                        </p:tgtEl>
                                        <p:attrNameLst>
                                          <p:attrName>style.visibility</p:attrName>
                                        </p:attrNameLst>
                                      </p:cBhvr>
                                      <p:to>
                                        <p:strVal val="visible"/>
                                      </p:to>
                                    </p:set>
                                    <p:anim calcmode="lin" valueType="num">
                                      <p:cBhvr additive="base">
                                        <p:cTn id="48" dur="500" fill="hold"/>
                                        <p:tgtEl>
                                          <p:spTgt spid="2">
                                            <p:txEl>
                                              <p:pRg st="12" end="12"/>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2">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51790" y="208915"/>
            <a:ext cx="11431270" cy="58839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6.现在完成时考点分析</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600">
                <a:latin typeface="Times New Roman" panose="02020603050405020304" charset="0"/>
                <a:ea typeface="楷体" panose="02010609060101010101" charset="-122"/>
                <a:cs typeface="Times New Roman" panose="02020603050405020304" charset="0"/>
              </a:rPr>
              <a:t>(</a:t>
            </a:r>
            <a:r>
              <a:rPr lang="zh-CN" altLang="en-US" sz="2600">
                <a:latin typeface="Times New Roman" panose="02020603050405020304" charset="0"/>
                <a:ea typeface="楷体" panose="02010609060101010101" charset="-122"/>
                <a:cs typeface="Times New Roman" panose="02020603050405020304" charset="0"/>
              </a:rPr>
              <a:t>1</a:t>
            </a:r>
            <a:r>
              <a:rPr lang="en-US" altLang="zh-CN" sz="2600">
                <a:latin typeface="Times New Roman" panose="02020603050405020304" charset="0"/>
                <a:ea typeface="楷体" panose="02010609060101010101" charset="-122"/>
                <a:cs typeface="Times New Roman" panose="02020603050405020304" charset="0"/>
              </a:rPr>
              <a:t>)</a:t>
            </a:r>
            <a:r>
              <a:rPr lang="zh-CN" altLang="en-US" sz="2600">
                <a:latin typeface="Times New Roman" panose="02020603050405020304" charset="0"/>
                <a:ea typeface="楷体" panose="02010609060101010101" charset="-122"/>
                <a:cs typeface="Times New Roman" panose="02020603050405020304" charset="0"/>
              </a:rPr>
              <a:t>现在完成时除可以和 for,</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since 引导的状语连用外，还可以和下面的介词短语连用：during/in/over the last</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past</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few</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years</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(months,</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weeks</a:t>
            </a:r>
            <a:r>
              <a:rPr lang="en-US" altLang="zh-CN" sz="2600">
                <a:latin typeface="Times New Roman" panose="02020603050405020304" charset="0"/>
                <a:ea typeface="楷体" panose="02010609060101010101" charset="-122"/>
                <a:cs typeface="Times New Roman" panose="02020603050405020304" charset="0"/>
              </a:rPr>
              <a:t>...</a:t>
            </a:r>
            <a:r>
              <a:rPr lang="zh-CN" altLang="en-US" sz="2600">
                <a:latin typeface="Times New Roman" panose="02020603050405020304" charset="0"/>
                <a:ea typeface="楷体" panose="02010609060101010101" charset="-122"/>
                <a:cs typeface="Times New Roman" panose="02020603050405020304" charset="0"/>
              </a:rPr>
              <a:t>),</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in recent years, so far, up to now 等。</a:t>
            </a:r>
            <a:endParaRPr lang="zh-CN" altLang="en-US"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600">
                <a:latin typeface="Times New Roman" panose="02020603050405020304" charset="0"/>
                <a:ea typeface="楷体" panose="02010609060101010101" charset="-122"/>
                <a:cs typeface="Times New Roman" panose="02020603050405020304" charset="0"/>
              </a:rPr>
              <a:t>(2)下列句型中常用现在完成时。</a:t>
            </a:r>
            <a:endParaRPr lang="zh-CN" altLang="en-US"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It is (has been) + 一段时间 + since 从句</a:t>
            </a:r>
            <a:endParaRPr lang="zh-CN" altLang="en-US"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This</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(That/It) is the first (second...)</a:t>
            </a: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time that + 主语 + 现在完成时</a:t>
            </a:r>
            <a:endParaRPr lang="zh-CN" altLang="en-US"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600">
                <a:latin typeface="Times New Roman" panose="02020603050405020304" charset="0"/>
                <a:ea typeface="楷体" panose="02010609060101010101" charset="-122"/>
                <a:cs typeface="Times New Roman" panose="02020603050405020304" charset="0"/>
              </a:rPr>
              <a:t>(3)在时间或条件状语从句中，现在完成时可以代替将来完成时。</a:t>
            </a:r>
            <a:endParaRPr lang="zh-CN" altLang="en-US"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600">
                <a:latin typeface="Times New Roman" panose="02020603050405020304" charset="0"/>
                <a:ea typeface="楷体" panose="02010609060101010101" charset="-122"/>
                <a:cs typeface="Times New Roman" panose="02020603050405020304" charset="0"/>
              </a:rPr>
              <a:t>  </a:t>
            </a:r>
            <a:r>
              <a:rPr sz="2600">
                <a:latin typeface="Times New Roman" panose="02020603050405020304" charset="0"/>
                <a:ea typeface="楷体" panose="02010609060101010101" charset="-122"/>
                <a:cs typeface="Times New Roman" panose="02020603050405020304" charset="0"/>
              </a:rPr>
              <a:t>I</a:t>
            </a:r>
            <a:r>
              <a:rPr lang="en-US" sz="2600">
                <a:latin typeface="Times New Roman" panose="02020603050405020304" charset="0"/>
                <a:ea typeface="楷体" panose="02010609060101010101" charset="-122"/>
                <a:cs typeface="Times New Roman" panose="02020603050405020304" charset="0"/>
              </a:rPr>
              <a:t>’</a:t>
            </a:r>
            <a:r>
              <a:rPr sz="2600">
                <a:latin typeface="Times New Roman" panose="02020603050405020304" charset="0"/>
                <a:ea typeface="楷体" panose="02010609060101010101" charset="-122"/>
                <a:cs typeface="Times New Roman" panose="02020603050405020304" charset="0"/>
              </a:rPr>
              <a:t>ll go to my granny</a:t>
            </a:r>
            <a:r>
              <a:rPr lang="en-US" sz="2600">
                <a:latin typeface="Times New Roman" panose="02020603050405020304" charset="0"/>
                <a:ea typeface="楷体" panose="02010609060101010101" charset="-122"/>
                <a:cs typeface="Times New Roman" panose="02020603050405020304" charset="0"/>
              </a:rPr>
              <a:t>’</a:t>
            </a:r>
            <a:r>
              <a:rPr sz="2600">
                <a:latin typeface="Times New Roman" panose="02020603050405020304" charset="0"/>
                <a:ea typeface="楷体" panose="02010609060101010101" charset="-122"/>
                <a:cs typeface="Times New Roman" panose="02020603050405020304" charset="0"/>
              </a:rPr>
              <a:t>s as soon as I have finished my homework. </a:t>
            </a:r>
            <a:endParaRPr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sz="2600">
                <a:latin typeface="Times New Roman" panose="02020603050405020304" charset="0"/>
                <a:ea typeface="楷体" panose="02010609060101010101" charset="-122"/>
                <a:cs typeface="Times New Roman" panose="02020603050405020304" charset="0"/>
              </a:rPr>
              <a:t>  </a:t>
            </a:r>
            <a:r>
              <a:rPr sz="2600">
                <a:latin typeface="Times New Roman" panose="02020603050405020304" charset="0"/>
                <a:ea typeface="楷体" panose="02010609060101010101" charset="-122"/>
                <a:cs typeface="Times New Roman" panose="02020603050405020304" charset="0"/>
              </a:rPr>
              <a:t>As soon as he has regained his memory, the problem will be solved.</a:t>
            </a:r>
            <a:endParaRPr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sz="2600">
                <a:latin typeface="Times New Roman" panose="02020603050405020304" charset="0"/>
                <a:ea typeface="楷体" panose="02010609060101010101" charset="-122"/>
                <a:cs typeface="Times New Roman" panose="02020603050405020304" charset="0"/>
              </a:rPr>
              <a:t>  </a:t>
            </a:r>
            <a:r>
              <a:rPr sz="2600">
                <a:latin typeface="Times New Roman" panose="02020603050405020304" charset="0"/>
                <a:ea typeface="楷体" panose="02010609060101010101" charset="-122"/>
                <a:cs typeface="Times New Roman" panose="02020603050405020304" charset="0"/>
              </a:rPr>
              <a:t>Once we have promised, we should keep it. </a:t>
            </a:r>
            <a:endParaRPr sz="26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600">
                <a:latin typeface="Times New Roman" panose="02020603050405020304" charset="0"/>
                <a:ea typeface="楷体" panose="02010609060101010101" charset="-122"/>
                <a:cs typeface="Times New Roman" panose="02020603050405020304" charset="0"/>
              </a:rPr>
              <a:t>  </a:t>
            </a:r>
            <a:r>
              <a:rPr lang="zh-CN" altLang="en-US" sz="2600">
                <a:latin typeface="Times New Roman" panose="02020603050405020304" charset="0"/>
                <a:ea typeface="楷体" panose="02010609060101010101" charset="-122"/>
                <a:cs typeface="Times New Roman" panose="02020603050405020304" charset="0"/>
              </a:rPr>
              <a:t>Don</a:t>
            </a:r>
            <a:r>
              <a:rPr lang="en-US" altLang="zh-CN" sz="2600">
                <a:latin typeface="Times New Roman" panose="02020603050405020304" charset="0"/>
                <a:ea typeface="楷体" panose="02010609060101010101" charset="-122"/>
                <a:cs typeface="Times New Roman" panose="02020603050405020304" charset="0"/>
              </a:rPr>
              <a:t>’</a:t>
            </a:r>
            <a:r>
              <a:rPr lang="zh-CN" altLang="en-US" sz="2600">
                <a:latin typeface="Times New Roman" panose="02020603050405020304" charset="0"/>
                <a:ea typeface="楷体" panose="02010609060101010101" charset="-122"/>
                <a:cs typeface="Times New Roman" panose="02020603050405020304" charset="0"/>
              </a:rPr>
              <a:t>t get off the bus until it has stopped.</a:t>
            </a:r>
            <a:endParaRPr lang="zh-CN" altLang="en-US" sz="26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wipe(down)">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wipe(down)">
                                      <p:cBhvr>
                                        <p:cTn id="12" dur="500"/>
                                        <p:tgtEl>
                                          <p:spTgt spid="2">
                                            <p:txEl>
                                              <p:pRg st="2" end="2"/>
                                            </p:txEl>
                                          </p:spTgt>
                                        </p:tgtEl>
                                      </p:cBhvr>
                                    </p:animEffect>
                                  </p:childTnLst>
                                </p:cTn>
                              </p:par>
                              <p:par>
                                <p:cTn id="13" presetID="22" presetClass="entr" presetSubtype="4" dur="50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wipe(down)">
                                      <p:cBhvr>
                                        <p:cTn id="15" dur="500"/>
                                        <p:tgtEl>
                                          <p:spTgt spid="2">
                                            <p:txEl>
                                              <p:pRg st="3" end="3"/>
                                            </p:txEl>
                                          </p:spTgt>
                                        </p:tgtEl>
                                      </p:cBhvr>
                                    </p:animEffect>
                                  </p:childTnLst>
                                </p:cTn>
                              </p:par>
                              <p:par>
                                <p:cTn id="16" presetID="22" presetClass="entr" presetSubtype="4" dur="500" fill="hold" nodeType="with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Effect transition="in" filter="wipe(down)">
                                      <p:cBhvr>
                                        <p:cTn id="18" dur="500"/>
                                        <p:tgtEl>
                                          <p:spTgt spid="2">
                                            <p:txEl>
                                              <p:pRg st="4" end="4"/>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4" dur="50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animEffect transition="in" filter="wipe(down)">
                                      <p:cBhvr>
                                        <p:cTn id="23" dur="500"/>
                                        <p:tgtEl>
                                          <p:spTgt spid="2">
                                            <p:txEl>
                                              <p:pRg st="5" end="5"/>
                                            </p:txEl>
                                          </p:spTgt>
                                        </p:tgtEl>
                                      </p:cBhvr>
                                    </p:animEffect>
                                  </p:childTnLst>
                                </p:cTn>
                              </p:par>
                              <p:par>
                                <p:cTn id="24" presetID="22" presetClass="entr" presetSubtype="4" dur="500" fill="hold" nodeType="with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wipe(down)">
                                      <p:cBhvr>
                                        <p:cTn id="26" dur="500"/>
                                        <p:tgtEl>
                                          <p:spTgt spid="2">
                                            <p:txEl>
                                              <p:pRg st="6" end="6"/>
                                            </p:txEl>
                                          </p:spTgt>
                                        </p:tgtEl>
                                      </p:cBhvr>
                                    </p:animEffect>
                                  </p:childTnLst>
                                </p:cTn>
                              </p:par>
                              <p:par>
                                <p:cTn id="27" presetID="22" presetClass="entr" presetSubtype="4" dur="500" fill="hold" nodeType="withEffect">
                                  <p:stCondLst>
                                    <p:cond delay="0"/>
                                  </p:stCondLst>
                                  <p:childTnLst>
                                    <p:set>
                                      <p:cBhvr>
                                        <p:cTn id="28" dur="1" fill="hold">
                                          <p:stCondLst>
                                            <p:cond delay="0"/>
                                          </p:stCondLst>
                                        </p:cTn>
                                        <p:tgtEl>
                                          <p:spTgt spid="2">
                                            <p:txEl>
                                              <p:pRg st="7" end="7"/>
                                            </p:txEl>
                                          </p:spTgt>
                                        </p:tgtEl>
                                        <p:attrNameLst>
                                          <p:attrName>style.visibility</p:attrName>
                                        </p:attrNameLst>
                                      </p:cBhvr>
                                      <p:to>
                                        <p:strVal val="visible"/>
                                      </p:to>
                                    </p:set>
                                    <p:animEffect transition="in" filter="wipe(down)">
                                      <p:cBhvr>
                                        <p:cTn id="29" dur="500"/>
                                        <p:tgtEl>
                                          <p:spTgt spid="2">
                                            <p:txEl>
                                              <p:pRg st="7" end="7"/>
                                            </p:txEl>
                                          </p:spTgt>
                                        </p:tgtEl>
                                      </p:cBhvr>
                                    </p:animEffect>
                                  </p:childTnLst>
                                </p:cTn>
                              </p:par>
                              <p:par>
                                <p:cTn id="30" presetID="22" presetClass="entr" presetSubtype="4" dur="500" fill="hold" nodeType="withEffect">
                                  <p:stCondLst>
                                    <p:cond delay="0"/>
                                  </p:stCondLst>
                                  <p:childTnLst>
                                    <p:set>
                                      <p:cBhvr>
                                        <p:cTn id="31" dur="1" fill="hold">
                                          <p:stCondLst>
                                            <p:cond delay="0"/>
                                          </p:stCondLst>
                                        </p:cTn>
                                        <p:tgtEl>
                                          <p:spTgt spid="2">
                                            <p:txEl>
                                              <p:pRg st="8" end="8"/>
                                            </p:txEl>
                                          </p:spTgt>
                                        </p:tgtEl>
                                        <p:attrNameLst>
                                          <p:attrName>style.visibility</p:attrName>
                                        </p:attrNameLst>
                                      </p:cBhvr>
                                      <p:to>
                                        <p:strVal val="visible"/>
                                      </p:to>
                                    </p:set>
                                    <p:animEffect transition="in" filter="wipe(down)">
                                      <p:cBhvr>
                                        <p:cTn id="32" dur="500"/>
                                        <p:tgtEl>
                                          <p:spTgt spid="2">
                                            <p:txEl>
                                              <p:pRg st="8" end="8"/>
                                            </p:txEl>
                                          </p:spTgt>
                                        </p:tgtEl>
                                      </p:cBhvr>
                                    </p:animEffect>
                                  </p:childTnLst>
                                </p:cTn>
                              </p:par>
                              <p:par>
                                <p:cTn id="33" presetID="22" presetClass="entr" presetSubtype="4" dur="500" fill="hold" nodeType="withEffect">
                                  <p:stCondLst>
                                    <p:cond delay="0"/>
                                  </p:stCondLst>
                                  <p:childTnLst>
                                    <p:set>
                                      <p:cBhvr>
                                        <p:cTn id="34" dur="1" fill="hold">
                                          <p:stCondLst>
                                            <p:cond delay="0"/>
                                          </p:stCondLst>
                                        </p:cTn>
                                        <p:tgtEl>
                                          <p:spTgt spid="2">
                                            <p:txEl>
                                              <p:pRg st="9" end="9"/>
                                            </p:txEl>
                                          </p:spTgt>
                                        </p:tgtEl>
                                        <p:attrNameLst>
                                          <p:attrName>style.visibility</p:attrName>
                                        </p:attrNameLst>
                                      </p:cBhvr>
                                      <p:to>
                                        <p:strVal val="visible"/>
                                      </p:to>
                                    </p:set>
                                    <p:animEffect transition="in" filter="wipe(down)">
                                      <p:cBhvr>
                                        <p:cTn id="35"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70205" y="149225"/>
            <a:ext cx="11490325" cy="57759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7.过去完成时考点分析</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(1)常用过去完成时的几种情况。</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①在 by,</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by the end of,</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by the time, until,</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before, since 后接表示过去某一时间的短语或从句的句子中。</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By the end of last year, we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 </a:t>
            </a:r>
            <a:r>
              <a:rPr lang="en-US" altLang="zh-CN" sz="2800">
                <a:solidFill>
                  <a:srgbClr val="FF0000"/>
                </a:solidFill>
                <a:latin typeface="Times New Roman" panose="02020603050405020304" charset="0"/>
                <a:ea typeface="楷体" panose="02010609060101010101" charset="-122"/>
                <a:cs typeface="Times New Roman" panose="02020603050405020304" charset="0"/>
              </a:rPr>
              <a:t>remembered</a:t>
            </a:r>
            <a:r>
              <a:rPr lang="zh-CN" altLang="en-US" sz="2800">
                <a:latin typeface="Times New Roman" panose="02020603050405020304" charset="0"/>
                <a:ea typeface="楷体" panose="02010609060101010101" charset="-122"/>
                <a:cs typeface="Times New Roman" panose="02020603050405020304" charset="0"/>
              </a:rPr>
              <a:t> 2,000 </a:t>
            </a:r>
            <a:r>
              <a:rPr lang="en-US" altLang="zh-CN" sz="2800">
                <a:latin typeface="Times New Roman" panose="02020603050405020304" charset="0"/>
                <a:ea typeface="楷体" panose="02010609060101010101" charset="-122"/>
                <a:cs typeface="Times New Roman" panose="02020603050405020304" charset="0"/>
              </a:rPr>
              <a:t>words</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train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 </a:t>
            </a:r>
            <a:r>
              <a:rPr lang="zh-CN" altLang="en-US" sz="2800">
                <a:solidFill>
                  <a:schemeClr val="tx1"/>
                </a:solidFill>
                <a:latin typeface="Times New Roman" panose="02020603050405020304" charset="0"/>
                <a:ea typeface="楷体" panose="02010609060101010101" charset="-122"/>
                <a:cs typeface="Times New Roman" panose="02020603050405020304" charset="0"/>
              </a:rPr>
              <a:t>just</a:t>
            </a:r>
            <a:r>
              <a:rPr lang="zh-CN" altLang="en-US" sz="2800">
                <a:solidFill>
                  <a:srgbClr val="FF0000"/>
                </a:solidFill>
                <a:latin typeface="Times New Roman" panose="02020603050405020304" charset="0"/>
                <a:ea typeface="楷体" panose="02010609060101010101" charset="-122"/>
                <a:cs typeface="Times New Roman" panose="02020603050405020304" charset="0"/>
              </a:rPr>
              <a:t> left</a:t>
            </a:r>
            <a:r>
              <a:rPr lang="zh-CN" altLang="en-US" sz="2800">
                <a:latin typeface="Times New Roman" panose="02020603050405020304" charset="0"/>
                <a:ea typeface="楷体" panose="02010609060101010101" charset="-122"/>
                <a:cs typeface="Times New Roman" panose="02020603050405020304" charset="0"/>
              </a:rPr>
              <a:t> before we reached the </a:t>
            </a:r>
            <a:r>
              <a:rPr lang="en-US" altLang="zh-CN" sz="2800">
                <a:latin typeface="Times New Roman" panose="02020603050405020304" charset="0"/>
                <a:ea typeface="楷体" panose="02010609060101010101" charset="-122"/>
                <a:cs typeface="Times New Roman" panose="02020603050405020304" charset="0"/>
              </a:rPr>
              <a:t>railway </a:t>
            </a:r>
            <a:r>
              <a:rPr lang="zh-CN" altLang="en-US" sz="2800">
                <a:latin typeface="Times New Roman" panose="02020603050405020304" charset="0"/>
                <a:ea typeface="楷体" panose="02010609060101010101" charset="-122"/>
                <a:cs typeface="Times New Roman" panose="02020603050405020304" charset="0"/>
              </a:rPr>
              <a:t>station.</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②表示未曾实现的希望、打算、意图、诺言等，常用had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hoped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planned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meant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intended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thought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wanted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expected 等或用上述动词的过去式接不定式的完成式，即：hoped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planned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to have done。</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We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 planned</a:t>
            </a:r>
            <a:r>
              <a:rPr lang="zh-CN" altLang="en-US" sz="2800">
                <a:latin typeface="Times New Roman" panose="02020603050405020304" charset="0"/>
                <a:ea typeface="楷体" panose="02010609060101010101" charset="-122"/>
                <a:cs typeface="Times New Roman" panose="02020603050405020304" charset="0"/>
              </a:rPr>
              <a:t> to finish the work </a:t>
            </a:r>
            <a:r>
              <a:rPr lang="en-US" altLang="zh-CN" sz="2800">
                <a:latin typeface="Times New Roman" panose="02020603050405020304" charset="0"/>
                <a:ea typeface="楷体" panose="02010609060101010101" charset="-122"/>
                <a:cs typeface="Times New Roman" panose="02020603050405020304" charset="0"/>
              </a:rPr>
              <a:t>in advance</a:t>
            </a:r>
            <a:r>
              <a:rPr lang="zh-CN" altLang="en-US" sz="2800">
                <a:latin typeface="Times New Roman" panose="02020603050405020304" charset="0"/>
                <a:ea typeface="楷体" panose="02010609060101010101" charset="-122"/>
                <a:cs typeface="Times New Roman" panose="02020603050405020304" charset="0"/>
              </a:rPr>
              <a:t>, but we were held up by a heavy </a:t>
            </a:r>
            <a:r>
              <a:rPr lang="en-US" altLang="zh-CN" sz="2800">
                <a:latin typeface="Times New Roman" panose="02020603050405020304" charset="0"/>
                <a:ea typeface="楷体" panose="02010609060101010101" charset="-122"/>
                <a:cs typeface="Times New Roman" panose="02020603050405020304" charset="0"/>
              </a:rPr>
              <a:t>traffic jam</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wipe(down)">
                                      <p:cBhvr>
                                        <p:cTn id="7" dur="500"/>
                                        <p:tgtEl>
                                          <p:spTgt spid="2">
                                            <p:txEl>
                                              <p:pRg st="2" end="2"/>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2">
                                            <p:txEl>
                                              <p:pRg st="3" end="3"/>
                                            </p:txEl>
                                          </p:spTgt>
                                        </p:tgtEl>
                                        <p:attrNameLst>
                                          <p:attrName>style.visibility</p:attrName>
                                        </p:attrNameLst>
                                      </p:cBhvr>
                                      <p:to>
                                        <p:strVal val="visible"/>
                                      </p:to>
                                    </p:set>
                                    <p:animEffect transition="in" filter="wipe(down)">
                                      <p:cBhvr>
                                        <p:cTn id="10" dur="500"/>
                                        <p:tgtEl>
                                          <p:spTgt spid="2">
                                            <p:txEl>
                                              <p:pRg st="3" end="3"/>
                                            </p:txEl>
                                          </p:spTgt>
                                        </p:tgtEl>
                                      </p:cBhvr>
                                    </p:animEffect>
                                  </p:childTnLst>
                                </p:cTn>
                              </p:par>
                              <p:par>
                                <p:cTn id="11" presetID="22" presetClass="entr" presetSubtype="4" dur="500" fill="hold" nodeType="with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Effect transition="in" filter="wipe(down)">
                                      <p:cBhvr>
                                        <p:cTn id="13" dur="500"/>
                                        <p:tgtEl>
                                          <p:spTgt spid="2">
                                            <p:txEl>
                                              <p:pRg st="4" end="4"/>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4" dur="500" fill="hold" nodeType="click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wipe(down)">
                                      <p:cBhvr>
                                        <p:cTn id="18" dur="500"/>
                                        <p:tgtEl>
                                          <p:spTgt spid="2">
                                            <p:txEl>
                                              <p:pRg st="5" end="5"/>
                                            </p:txEl>
                                          </p:spTgt>
                                        </p:tgtEl>
                                      </p:cBhvr>
                                    </p:animEffect>
                                  </p:childTnLst>
                                </p:cTn>
                              </p:par>
                              <p:par>
                                <p:cTn id="19" presetID="22" presetClass="entr" presetSubtype="4" dur="500" fill="hold" nodeType="withEffect">
                                  <p:stCondLst>
                                    <p:cond delay="0"/>
                                  </p:stCondLst>
                                  <p:childTnLst>
                                    <p:set>
                                      <p:cBhvr>
                                        <p:cTn id="20" dur="1" fill="hold">
                                          <p:stCondLst>
                                            <p:cond delay="0"/>
                                          </p:stCondLst>
                                        </p:cTn>
                                        <p:tgtEl>
                                          <p:spTgt spid="2">
                                            <p:txEl>
                                              <p:pRg st="6" end="6"/>
                                            </p:txEl>
                                          </p:spTgt>
                                        </p:tgtEl>
                                        <p:attrNameLst>
                                          <p:attrName>style.visibility</p:attrName>
                                        </p:attrNameLst>
                                      </p:cBhvr>
                                      <p:to>
                                        <p:strVal val="visible"/>
                                      </p:to>
                                    </p:set>
                                    <p:animEffect transition="in" filter="wipe(down)">
                                      <p:cBhvr>
                                        <p:cTn id="21"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21310" y="316865"/>
            <a:ext cx="11500485" cy="51288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③“时间名词 +before”在句中作状语，谓语动词用过去完成时；“时间名词+ago”在句中作状语，谓语动词用一般过去时。</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He </a:t>
            </a:r>
            <a:r>
              <a:rPr lang="en-US" altLang="zh-CN" sz="2800">
                <a:latin typeface="Times New Roman" panose="02020603050405020304" charset="0"/>
                <a:ea typeface="楷体" panose="02010609060101010101" charset="-122"/>
                <a:cs typeface="Times New Roman" panose="02020603050405020304" charset="0"/>
              </a:rPr>
              <a:t>tol</a:t>
            </a:r>
            <a:r>
              <a:rPr lang="zh-CN" altLang="en-US" sz="2800">
                <a:latin typeface="Times New Roman" panose="02020603050405020304" charset="0"/>
                <a:ea typeface="楷体" panose="02010609060101010101" charset="-122"/>
                <a:cs typeface="Times New Roman" panose="02020603050405020304" charset="0"/>
              </a:rPr>
              <a:t>d</a:t>
            </a:r>
            <a:r>
              <a:rPr lang="en-US" altLang="zh-CN" sz="2800">
                <a:latin typeface="Times New Roman" panose="02020603050405020304" charset="0"/>
                <a:ea typeface="楷体" panose="02010609060101010101" charset="-122"/>
                <a:cs typeface="Times New Roman" panose="02020603050405020304" charset="0"/>
              </a:rPr>
              <a:t> me that </a:t>
            </a:r>
            <a:r>
              <a:rPr lang="zh-CN" altLang="en-US" sz="2800">
                <a:latin typeface="Times New Roman" panose="02020603050405020304" charset="0"/>
                <a:ea typeface="楷体" panose="02010609060101010101" charset="-122"/>
                <a:cs typeface="Times New Roman" panose="02020603050405020304" charset="0"/>
              </a:rPr>
              <a:t>his </a:t>
            </a:r>
            <a:r>
              <a:rPr lang="en-US" altLang="zh-CN" sz="2800">
                <a:latin typeface="Times New Roman" panose="02020603050405020304" charset="0"/>
                <a:ea typeface="楷体" panose="02010609060101010101" charset="-122"/>
                <a:cs typeface="Times New Roman" panose="02020603050405020304" charset="0"/>
              </a:rPr>
              <a:t>fath</a:t>
            </a:r>
            <a:r>
              <a:rPr lang="zh-CN" altLang="en-US" sz="2800">
                <a:latin typeface="Times New Roman" panose="02020603050405020304" charset="0"/>
                <a:ea typeface="楷体" panose="02010609060101010101" charset="-122"/>
                <a:cs typeface="Times New Roman" panose="02020603050405020304" charset="0"/>
              </a:rPr>
              <a:t>er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 died</a:t>
            </a:r>
            <a:r>
              <a:rPr lang="zh-CN" altLang="en-US" sz="2800">
                <a:latin typeface="Times New Roman" panose="02020603050405020304" charset="0"/>
                <a:ea typeface="楷体" panose="02010609060101010101" charset="-122"/>
                <a:cs typeface="Times New Roman" panose="02020603050405020304" charset="0"/>
              </a:rPr>
              <a:t> at least 10 years before.</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Y</a:t>
            </a:r>
            <a:r>
              <a:rPr lang="zh-CN" altLang="en-US" sz="2800">
                <a:latin typeface="Times New Roman" panose="02020603050405020304" charset="0"/>
                <a:ea typeface="楷体" panose="02010609060101010101" charset="-122"/>
                <a:cs typeface="Times New Roman" panose="02020603050405020304" charset="0"/>
              </a:rPr>
              <a:t>ao Hua</a:t>
            </a:r>
            <a:r>
              <a:rPr lang="en-US" altLang="zh-CN" sz="2800">
                <a:latin typeface="Times New Roman" panose="02020603050405020304" charset="0"/>
                <a:ea typeface="楷体" panose="02010609060101010101" charset="-122"/>
                <a:cs typeface="Times New Roman" panose="02020603050405020304" charset="0"/>
              </a:rPr>
              <a:t>dong</a:t>
            </a:r>
            <a:r>
              <a:rPr lang="zh-CN" altLang="en-US" sz="2800">
                <a:latin typeface="Times New Roman" panose="02020603050405020304" charset="0"/>
                <a:ea typeface="楷体" panose="02010609060101010101" charset="-122"/>
                <a:cs typeface="Times New Roman" panose="02020603050405020304" charset="0"/>
              </a:rPr>
              <a: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left</a:t>
            </a:r>
            <a:r>
              <a:rPr lang="zh-CN" altLang="en-US" sz="2800">
                <a:latin typeface="Times New Roman" panose="02020603050405020304" charset="0"/>
                <a:ea typeface="楷体" panose="02010609060101010101" charset="-122"/>
                <a:cs typeface="Times New Roman" panose="02020603050405020304" charset="0"/>
              </a:rPr>
              <a:t> school </a:t>
            </a:r>
            <a:r>
              <a:rPr lang="en-US" altLang="zh-CN" sz="2800">
                <a:latin typeface="Times New Roman" panose="02020603050405020304" charset="0"/>
                <a:ea typeface="楷体" panose="02010609060101010101" charset="-122"/>
                <a:cs typeface="Times New Roman" panose="02020603050405020304" charset="0"/>
              </a:rPr>
              <a:t>fiv</a:t>
            </a:r>
            <a:r>
              <a:rPr lang="zh-CN" altLang="en-US" sz="2800">
                <a:latin typeface="Times New Roman" panose="02020603050405020304" charset="0"/>
                <a:ea typeface="楷体" panose="02010609060101010101" charset="-122"/>
                <a:cs typeface="Times New Roman" panose="02020603050405020304" charset="0"/>
              </a:rPr>
              <a:t>e years ago.</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④在 hardly/scarcely</a:t>
            </a:r>
            <a:r>
              <a:rPr lang="en-US" altLang="zh-CN" sz="2800">
                <a:latin typeface="Times New Roman" panose="02020603050405020304" charset="0"/>
                <a:ea typeface="楷体" panose="02010609060101010101" charset="-122"/>
                <a:cs typeface="Times New Roman" panose="02020603050405020304" charset="0"/>
              </a:rPr>
              <a:t> ... </a:t>
            </a:r>
            <a:r>
              <a:rPr lang="zh-CN" altLang="en-US" sz="2800">
                <a:latin typeface="Times New Roman" panose="02020603050405020304" charset="0"/>
                <a:ea typeface="楷体" panose="02010609060101010101" charset="-122"/>
                <a:cs typeface="Times New Roman" panose="02020603050405020304" charset="0"/>
              </a:rPr>
              <a:t>when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no sooner</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 than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..句式中，主句常用过去完成时，表示“一……就……”。当hardly</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s</a:t>
            </a:r>
            <a:r>
              <a:rPr lang="en-US" altLang="zh-CN" sz="2800">
                <a:latin typeface="Times New Roman" panose="02020603050405020304" charset="0"/>
                <a:ea typeface="楷体" panose="02010609060101010101" charset="-122"/>
                <a:cs typeface="Times New Roman" panose="02020603050405020304" charset="0"/>
              </a:rPr>
              <a:t>c</a:t>
            </a:r>
            <a:r>
              <a:rPr lang="zh-CN" altLang="en-US" sz="2800">
                <a:latin typeface="Times New Roman" panose="02020603050405020304" charset="0"/>
                <a:ea typeface="楷体" panose="02010609060101010101" charset="-122"/>
                <a:cs typeface="Times New Roman" panose="02020603050405020304" charset="0"/>
              </a:rPr>
              <a:t>ar</a:t>
            </a:r>
            <a:r>
              <a:rPr lang="en-US" altLang="zh-CN" sz="2800">
                <a:latin typeface="Times New Roman" panose="02020603050405020304" charset="0"/>
                <a:ea typeface="楷体" panose="02010609060101010101" charset="-122"/>
                <a:cs typeface="Times New Roman" panose="02020603050405020304" charset="0"/>
              </a:rPr>
              <a:t>c</a:t>
            </a:r>
            <a:r>
              <a:rPr lang="zh-CN" altLang="en-US" sz="2800">
                <a:latin typeface="Times New Roman" panose="02020603050405020304" charset="0"/>
                <a:ea typeface="楷体" panose="02010609060101010101" charset="-122"/>
                <a:cs typeface="Times New Roman" panose="02020603050405020304" charset="0"/>
              </a:rPr>
              <a:t>ely,</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no sooner 置于句首时，其后要用部分倒装。</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S</a:t>
            </a:r>
            <a:r>
              <a:rPr lang="zh-CN" altLang="en-US" sz="2800">
                <a:latin typeface="Times New Roman" panose="02020603050405020304" charset="0"/>
                <a:ea typeface="楷体" panose="02010609060101010101" charset="-122"/>
                <a:cs typeface="Times New Roman" panose="02020603050405020304" charset="0"/>
                <a:sym typeface="+mn-ea"/>
              </a:rPr>
              <a:t>he</a:t>
            </a:r>
            <a:r>
              <a:rPr lang="en-US" altLang="zh-CN" sz="2800">
                <a:latin typeface="Times New Roman" panose="02020603050405020304" charset="0"/>
                <a:ea typeface="楷体" panose="02010609060101010101" charset="-122"/>
                <a:cs typeface="Times New Roman" panose="02020603050405020304" charset="0"/>
                <a:sym typeface="+mn-ea"/>
              </a:rPr>
              <a:t> </a:t>
            </a:r>
            <a:r>
              <a:rPr lang="en-US" altLang="zh-CN" sz="2800">
                <a:solidFill>
                  <a:srgbClr val="FF0000"/>
                </a:solidFill>
                <a:latin typeface="Times New Roman" panose="02020603050405020304" charset="0"/>
                <a:ea typeface="楷体" panose="02010609060101010101" charset="-122"/>
                <a:cs typeface="Times New Roman" panose="02020603050405020304" charset="0"/>
                <a:sym typeface="+mn-ea"/>
              </a:rPr>
              <a:t>had</a:t>
            </a:r>
            <a:r>
              <a:rPr lang="en-US" altLang="zh-CN" sz="2800">
                <a:latin typeface="Times New Roman" panose="02020603050405020304" charset="0"/>
                <a:ea typeface="楷体" panose="02010609060101010101" charset="-122"/>
                <a:cs typeface="Times New Roman" panose="02020603050405020304" charset="0"/>
                <a:sym typeface="+mn-ea"/>
              </a:rPr>
              <a:t> h</a:t>
            </a:r>
            <a:r>
              <a:rPr lang="zh-CN" altLang="en-US" sz="2800">
                <a:latin typeface="Times New Roman" panose="02020603050405020304" charset="0"/>
                <a:ea typeface="楷体" panose="02010609060101010101" charset="-122"/>
                <a:cs typeface="Times New Roman" panose="02020603050405020304" charset="0"/>
              </a:rPr>
              <a:t>ardly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a:t>
            </a:r>
            <a:r>
              <a:rPr lang="zh-CN" altLang="en-US" sz="2800">
                <a:latin typeface="Times New Roman" panose="02020603050405020304" charset="0"/>
                <a:ea typeface="楷体" panose="02010609060101010101" charset="-122"/>
                <a:cs typeface="Times New Roman" panose="02020603050405020304" charset="0"/>
              </a:rPr>
              <a:t> time to sit and have a rest when the phone rang again. </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 Hardly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a:t>
            </a:r>
            <a:r>
              <a:rPr lang="zh-CN" altLang="en-US" sz="2800">
                <a:latin typeface="Times New Roman" panose="02020603050405020304" charset="0"/>
                <a:ea typeface="楷体" panose="02010609060101010101" charset="-122"/>
                <a:cs typeface="Times New Roman" panose="02020603050405020304" charset="0"/>
              </a:rPr>
              <a:t> she </a:t>
            </a:r>
            <a:r>
              <a:rPr lang="zh-CN" altLang="en-US" sz="2800">
                <a:solidFill>
                  <a:srgbClr val="FF0000"/>
                </a:solidFill>
                <a:latin typeface="Times New Roman" panose="02020603050405020304" charset="0"/>
                <a:ea typeface="楷体" panose="02010609060101010101" charset="-122"/>
                <a:cs typeface="Times New Roman" panose="02020603050405020304" charset="0"/>
              </a:rPr>
              <a:t>had</a:t>
            </a:r>
            <a:r>
              <a:rPr lang="zh-CN" altLang="en-US" sz="2800">
                <a:latin typeface="Times New Roman" panose="02020603050405020304" charset="0"/>
                <a:ea typeface="楷体" panose="02010609060101010101" charset="-122"/>
                <a:cs typeface="Times New Roman" panose="02020603050405020304" charset="0"/>
              </a:rPr>
              <a:t> time to sit and have a rest when the phone rang again.</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1000"/>
                                        <p:tgtEl>
                                          <p:spTgt spid="2">
                                            <p:txEl>
                                              <p:pRg st="1" end="1"/>
                                            </p:txEl>
                                          </p:spTgt>
                                        </p:tgtEl>
                                      </p:cBhvr>
                                    </p:animEffect>
                                    <p:anim calcmode="lin" valueType="num">
                                      <p:cBhvr>
                                        <p:cTn id="13"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1000"/>
                                        <p:tgtEl>
                                          <p:spTgt spid="2">
                                            <p:txEl>
                                              <p:pRg st="2" end="2"/>
                                            </p:txEl>
                                          </p:spTgt>
                                        </p:tgtEl>
                                      </p:cBhvr>
                                    </p:animEffect>
                                    <p:anim calcmode="lin" valueType="num">
                                      <p:cBhvr>
                                        <p:cTn id="1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42" presetClass="entr" presetSubtype="0" dur="1000" fill="hold" nodeType="clickEffect">
                                  <p:stCondLst>
                                    <p:cond delay="0"/>
                                  </p:stCondLst>
                                  <p:childTnLst>
                                    <p:set>
                                      <p:cBhvr>
                                        <p:cTn id="23" dur="1" fill="hold">
                                          <p:stCondLst>
                                            <p:cond delay="0"/>
                                          </p:stCondLst>
                                        </p:cTn>
                                        <p:tgtEl>
                                          <p:spTgt spid="2">
                                            <p:txEl>
                                              <p:pRg st="3" end="3"/>
                                            </p:txEl>
                                          </p:spTgt>
                                        </p:tgtEl>
                                        <p:attrNameLst>
                                          <p:attrName>style.visibility</p:attrName>
                                        </p:attrNameLst>
                                      </p:cBhvr>
                                      <p:to>
                                        <p:strVal val="visible"/>
                                      </p:to>
                                    </p:set>
                                    <p:animEffect transition="in" filter="fade">
                                      <p:cBhvr>
                                        <p:cTn id="24" dur="1000"/>
                                        <p:tgtEl>
                                          <p:spTgt spid="2">
                                            <p:txEl>
                                              <p:pRg st="3" end="3"/>
                                            </p:txEl>
                                          </p:spTgt>
                                        </p:tgtEl>
                                      </p:cBhvr>
                                    </p:animEffect>
                                    <p:anim calcmode="lin" valueType="num">
                                      <p:cBhvr>
                                        <p:cTn id="25"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2">
                                            <p:txEl>
                                              <p:pRg st="3" end="3"/>
                                            </p:txEl>
                                          </p:spTgt>
                                        </p:tgtEl>
                                        <p:attrNameLst>
                                          <p:attrName>ppt_y</p:attrName>
                                        </p:attrNameLst>
                                      </p:cBhvr>
                                      <p:tavLst>
                                        <p:tav tm="0">
                                          <p:val>
                                            <p:strVal val="#ppt_y+.1"/>
                                          </p:val>
                                        </p:tav>
                                        <p:tav tm="100000">
                                          <p:val>
                                            <p:strVal val="#ppt_y"/>
                                          </p:val>
                                        </p:tav>
                                      </p:tavLst>
                                    </p:anim>
                                  </p:childTnLst>
                                </p:cTn>
                              </p:par>
                              <p:par>
                                <p:cTn id="27" presetID="42" presetClass="entr" presetSubtype="0" dur="1000" fill="hold" nodeType="withEffect">
                                  <p:stCondLst>
                                    <p:cond delay="0"/>
                                  </p:stCondLst>
                                  <p:childTnLst>
                                    <p:set>
                                      <p:cBhvr>
                                        <p:cTn id="28" dur="1" fill="hold">
                                          <p:stCondLst>
                                            <p:cond delay="0"/>
                                          </p:stCondLst>
                                        </p:cTn>
                                        <p:tgtEl>
                                          <p:spTgt spid="2">
                                            <p:txEl>
                                              <p:pRg st="4" end="4"/>
                                            </p:txEl>
                                          </p:spTgt>
                                        </p:tgtEl>
                                        <p:attrNameLst>
                                          <p:attrName>style.visibility</p:attrName>
                                        </p:attrNameLst>
                                      </p:cBhvr>
                                      <p:to>
                                        <p:strVal val="visible"/>
                                      </p:to>
                                    </p:set>
                                    <p:animEffect transition="in" filter="fade">
                                      <p:cBhvr>
                                        <p:cTn id="29" dur="1000"/>
                                        <p:tgtEl>
                                          <p:spTgt spid="2">
                                            <p:txEl>
                                              <p:pRg st="4" end="4"/>
                                            </p:txEl>
                                          </p:spTgt>
                                        </p:tgtEl>
                                      </p:cBhvr>
                                    </p:animEffect>
                                    <p:anim calcmode="lin" valueType="num">
                                      <p:cBhvr>
                                        <p:cTn id="3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1" dur="1000" fill="hold"/>
                                        <p:tgtEl>
                                          <p:spTgt spid="2">
                                            <p:txEl>
                                              <p:pRg st="4" end="4"/>
                                            </p:txEl>
                                          </p:spTgt>
                                        </p:tgtEl>
                                        <p:attrNameLst>
                                          <p:attrName>ppt_y</p:attrName>
                                        </p:attrNameLst>
                                      </p:cBhvr>
                                      <p:tavLst>
                                        <p:tav tm="0">
                                          <p:val>
                                            <p:strVal val="#ppt_y+.1"/>
                                          </p:val>
                                        </p:tav>
                                        <p:tav tm="100000">
                                          <p:val>
                                            <p:strVal val="#ppt_y"/>
                                          </p:val>
                                        </p:tav>
                                      </p:tavLst>
                                    </p:anim>
                                  </p:childTnLst>
                                </p:cTn>
                              </p:par>
                              <p:par>
                                <p:cTn id="32" presetID="42" presetClass="entr" presetSubtype="0" dur="1000" fill="hold" nodeType="withEffect">
                                  <p:stCondLst>
                                    <p:cond delay="0"/>
                                  </p:stCondLst>
                                  <p:childTnLst>
                                    <p:set>
                                      <p:cBhvr>
                                        <p:cTn id="33" dur="1" fill="hold">
                                          <p:stCondLst>
                                            <p:cond delay="0"/>
                                          </p:stCondLst>
                                        </p:cTn>
                                        <p:tgtEl>
                                          <p:spTgt spid="2">
                                            <p:txEl>
                                              <p:pRg st="5" end="5"/>
                                            </p:txEl>
                                          </p:spTgt>
                                        </p:tgtEl>
                                        <p:attrNameLst>
                                          <p:attrName>style.visibility</p:attrName>
                                        </p:attrNameLst>
                                      </p:cBhvr>
                                      <p:to>
                                        <p:strVal val="visible"/>
                                      </p:to>
                                    </p:set>
                                    <p:animEffect transition="in" filter="fade">
                                      <p:cBhvr>
                                        <p:cTn id="34" dur="1000"/>
                                        <p:tgtEl>
                                          <p:spTgt spid="2">
                                            <p:txEl>
                                              <p:pRg st="5" end="5"/>
                                            </p:txEl>
                                          </p:spTgt>
                                        </p:tgtEl>
                                      </p:cBhvr>
                                    </p:animEffect>
                                    <p:anim calcmode="lin" valueType="num">
                                      <p:cBhvr>
                                        <p:cTn id="35"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458470" y="245745"/>
            <a:ext cx="11362690" cy="526224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a:latin typeface="Times New Roman" panose="02020603050405020304" charset="0"/>
                <a:ea typeface="楷体" panose="02010609060101010101" charset="-122"/>
                <a:cs typeface="Times New Roman" panose="02020603050405020304" charset="0"/>
              </a:rPr>
              <a:t>(2)在 before 或 after 引导的时间状语从句中可用一般过去时代替过去完成时。</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After </a:t>
            </a:r>
            <a:r>
              <a:rPr lang="en-US" altLang="zh-CN" sz="2800">
                <a:latin typeface="Times New Roman" panose="02020603050405020304" charset="0"/>
                <a:ea typeface="楷体" panose="02010609060101010101" charset="-122"/>
                <a:cs typeface="Times New Roman" panose="02020603050405020304" charset="0"/>
              </a:rPr>
              <a:t>s</a:t>
            </a:r>
            <a:r>
              <a:rPr lang="zh-CN" altLang="en-US" sz="2800">
                <a:latin typeface="Times New Roman" panose="02020603050405020304" charset="0"/>
                <a:ea typeface="楷体" panose="02010609060101010101" charset="-122"/>
                <a:cs typeface="Times New Roman" panose="02020603050405020304" charset="0"/>
              </a:rPr>
              <a:t>he (had) </a:t>
            </a:r>
            <a:r>
              <a:rPr lang="zh-CN" altLang="en-US" sz="2800">
                <a:solidFill>
                  <a:srgbClr val="FF0000"/>
                </a:solidFill>
                <a:latin typeface="Times New Roman" panose="02020603050405020304" charset="0"/>
                <a:ea typeface="楷体" panose="02010609060101010101" charset="-122"/>
                <a:cs typeface="Times New Roman" panose="02020603050405020304" charset="0"/>
              </a:rPr>
              <a:t>left</a:t>
            </a:r>
            <a:r>
              <a:rPr lang="zh-CN" altLang="en-US" sz="2800">
                <a:latin typeface="Times New Roman" panose="02020603050405020304" charset="0"/>
                <a:ea typeface="楷体" panose="02010609060101010101" charset="-122"/>
                <a:cs typeface="Times New Roman" panose="02020603050405020304" charset="0"/>
              </a:rPr>
              <a:t> the </a:t>
            </a:r>
            <a:r>
              <a:rPr lang="en-US" altLang="zh-CN" sz="2800">
                <a:latin typeface="Times New Roman" panose="02020603050405020304" charset="0"/>
                <a:ea typeface="楷体" panose="02010609060101010101" charset="-122"/>
                <a:cs typeface="Times New Roman" panose="02020603050405020304" charset="0"/>
              </a:rPr>
              <a:t>meeting </a:t>
            </a:r>
            <a:r>
              <a:rPr lang="zh-CN" altLang="en-US" sz="2800">
                <a:latin typeface="Times New Roman" panose="02020603050405020304" charset="0"/>
                <a:ea typeface="楷体" panose="02010609060101010101" charset="-122"/>
                <a:cs typeface="Times New Roman" panose="02020603050405020304" charset="0"/>
              </a:rPr>
              <a:t>room, the boss came in.</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They</a:t>
            </a:r>
            <a:r>
              <a:rPr lang="zh-CN" altLang="en-US" sz="2800">
                <a:latin typeface="Times New Roman" panose="02020603050405020304" charset="0"/>
                <a:ea typeface="楷体" panose="02010609060101010101" charset="-122"/>
                <a:cs typeface="Times New Roman" panose="02020603050405020304" charset="0"/>
              </a:rPr>
              <a:t> arriv</a:t>
            </a:r>
            <a:r>
              <a:rPr lang="en-US" altLang="zh-CN" sz="2800">
                <a:latin typeface="Times New Roman" panose="02020603050405020304" charset="0"/>
                <a:ea typeface="楷体" panose="02010609060101010101" charset="-122"/>
                <a:cs typeface="Times New Roman" panose="02020603050405020304" charset="0"/>
              </a:rPr>
              <a:t>e</a:t>
            </a:r>
            <a:r>
              <a:rPr lang="zh-CN" altLang="en-US" sz="2800">
                <a:latin typeface="Times New Roman" panose="02020603050405020304" charset="0"/>
                <a:ea typeface="楷体" panose="02010609060101010101" charset="-122"/>
                <a:cs typeface="Times New Roman" panose="02020603050405020304" charset="0"/>
              </a:rPr>
              <a:t>d </a:t>
            </a:r>
            <a:r>
              <a:rPr lang="en-US" altLang="zh-CN" sz="2800">
                <a:latin typeface="Times New Roman" panose="02020603050405020304" charset="0"/>
                <a:ea typeface="楷体" panose="02010609060101010101" charset="-122"/>
                <a:cs typeface="Times New Roman" panose="02020603050405020304" charset="0"/>
              </a:rPr>
              <a:t>in Beijing before</a:t>
            </a:r>
            <a:r>
              <a:rPr lang="zh-CN" altLang="en-US" sz="2800">
                <a:latin typeface="Times New Roman" panose="02020603050405020304" charset="0"/>
                <a:ea typeface="楷体" panose="02010609060101010101" charset="-122"/>
                <a:cs typeface="Times New Roman" panose="02020603050405020304" charset="0"/>
              </a:rPr>
              <a:t> it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snowed</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b="1">
                <a:solidFill>
                  <a:srgbClr val="FF0000"/>
                </a:solidFill>
                <a:latin typeface="Times New Roman" panose="02020603050405020304" charset="0"/>
                <a:ea typeface="楷体" panose="02010609060101010101" charset="-122"/>
                <a:cs typeface="Times New Roman" panose="02020603050405020304" charset="0"/>
              </a:rPr>
              <a:t>8. </a:t>
            </a:r>
            <a:r>
              <a:rPr lang="zh-CN" altLang="zh-CN" sz="2800" b="1">
                <a:solidFill>
                  <a:srgbClr val="FF0000"/>
                </a:solidFill>
                <a:latin typeface="Times New Roman" panose="02020603050405020304" charset="0"/>
                <a:ea typeface="楷体" panose="02010609060101010101" charset="-122"/>
                <a:cs typeface="Times New Roman" panose="02020603050405020304" charset="0"/>
              </a:rPr>
              <a:t>过去将来时考点分析</a:t>
            </a:r>
            <a:endParaRPr lang="zh-CN" altLang="zh-CN" sz="2800">
              <a:latin typeface="Times New Roman" panose="02020603050405020304" charset="0"/>
              <a:ea typeface="楷体" panose="02010609060101010101" charset="-122"/>
              <a:cs typeface="Times New Roman" panose="02020603050405020304" charset="0"/>
            </a:endParaRPr>
          </a:p>
          <a:p>
            <a:pPr>
              <a:lnSpc>
                <a:spcPct val="150000"/>
              </a:lnSpc>
            </a:pPr>
            <a:r>
              <a:rPr lang="zh-CN" altLang="zh-CN" sz="2800">
                <a:latin typeface="Times New Roman" panose="02020603050405020304" charset="0"/>
                <a:ea typeface="楷体" panose="02010609060101010101" charset="-122"/>
                <a:cs typeface="Times New Roman" panose="02020603050405020304" charset="0"/>
              </a:rPr>
              <a:t>过去将来时表示从过去的观点来预计以后要发生的动作或存在的状态，这种时态常用于宾语从句中，主句常是一般过去时。</a:t>
            </a:r>
            <a:endParaRPr lang="zh-CN" altLang="zh-CN" sz="2800">
              <a:latin typeface="Times New Roman" panose="02020603050405020304" charset="0"/>
              <a:ea typeface="楷体" panose="02010609060101010101" charset="-122"/>
              <a:cs typeface="Times New Roman" panose="02020603050405020304" charset="0"/>
            </a:endParaRPr>
          </a:p>
          <a:p>
            <a:pPr>
              <a:lnSpc>
                <a:spcPct val="150000"/>
              </a:lnSpc>
            </a:pPr>
            <a:r>
              <a:rPr lang="en-US" altLang="zh-CN" sz="2800">
                <a:latin typeface="Times New Roman" panose="02020603050405020304" charset="0"/>
                <a:ea typeface="楷体" panose="02010609060101010101" charset="-122"/>
                <a:cs typeface="Times New Roman" panose="02020603050405020304" charset="0"/>
              </a:rPr>
              <a:t>  </a:t>
            </a:r>
            <a:r>
              <a:rPr lang="zh-CN" altLang="zh-CN" sz="2800">
                <a:latin typeface="Times New Roman" panose="02020603050405020304" charset="0"/>
                <a:ea typeface="楷体" panose="02010609060101010101" charset="-122"/>
                <a:cs typeface="Times New Roman" panose="02020603050405020304" charset="0"/>
              </a:rPr>
              <a:t>He always said that he </a:t>
            </a:r>
            <a:r>
              <a:rPr lang="zh-CN" altLang="zh-CN" sz="2800">
                <a:solidFill>
                  <a:srgbClr val="FF0000"/>
                </a:solidFill>
                <a:latin typeface="Times New Roman" panose="02020603050405020304" charset="0"/>
                <a:ea typeface="楷体" panose="02010609060101010101" charset="-122"/>
                <a:cs typeface="Times New Roman" panose="02020603050405020304" charset="0"/>
              </a:rPr>
              <a:t>would study</a:t>
            </a:r>
            <a:r>
              <a:rPr lang="zh-CN" altLang="zh-CN" sz="2800">
                <a:latin typeface="Times New Roman" panose="02020603050405020304" charset="0"/>
                <a:ea typeface="楷体" panose="02010609060101010101" charset="-122"/>
                <a:cs typeface="Times New Roman" panose="02020603050405020304" charset="0"/>
              </a:rPr>
              <a:t> hard</a:t>
            </a:r>
            <a:r>
              <a:rPr lang="en-US" altLang="zh-CN" sz="2800">
                <a:latin typeface="Times New Roman" panose="02020603050405020304" charset="0"/>
                <a:ea typeface="楷体" panose="02010609060101010101" charset="-122"/>
                <a:cs typeface="Times New Roman" panose="02020603050405020304" charset="0"/>
              </a:rPr>
              <a:t>er</a:t>
            </a:r>
            <a:r>
              <a:rPr lang="zh-CN" altLang="zh-CN"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rPr>
              <a:t>next</a:t>
            </a:r>
            <a:r>
              <a:rPr lang="zh-CN" altLang="zh-CN" sz="2800">
                <a:latin typeface="Times New Roman" panose="02020603050405020304" charset="0"/>
                <a:ea typeface="楷体" panose="02010609060101010101" charset="-122"/>
                <a:cs typeface="Times New Roman" panose="02020603050405020304" charset="0"/>
              </a:rPr>
              <a:t> time.</a:t>
            </a:r>
            <a:endParaRPr lang="zh-CN" altLang="zh-CN" sz="2800">
              <a:latin typeface="Times New Roman" panose="02020603050405020304" charset="0"/>
              <a:ea typeface="楷体" panose="02010609060101010101" charset="-122"/>
              <a:cs typeface="Times New Roman" panose="02020603050405020304" charset="0"/>
            </a:endParaRPr>
          </a:p>
        </p:txBody>
      </p:sp>
      <p:pic>
        <p:nvPicPr>
          <p:cNvPr id="3" name="Picture 3"/>
          <p:cNvPicPr>
            <a:picLocks noChangeAspect="1"/>
          </p:cNvPicPr>
          <p:nvPr/>
        </p:nvPicPr>
        <p:blipFill>
          <a:blip r:embed="rId2"/>
          <a:stretch>
            <a:fillRect/>
          </a:stretch>
        </p:blipFill>
        <p:spPr>
          <a:xfrm flipH="1">
            <a:off x="11811000" y="125349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down)">
                                      <p:cBhvr>
                                        <p:cTn id="7" dur="500"/>
                                        <p:tgtEl>
                                          <p:spTgt spid="2">
                                            <p:txEl>
                                              <p:pRg st="0" end="0"/>
                                            </p:txEl>
                                          </p:spTgt>
                                        </p:tgtEl>
                                      </p:cBhvr>
                                    </p:animEffect>
                                  </p:childTnLst>
                                </p:cTn>
                              </p:par>
                              <p:par>
                                <p:cTn id="8" presetID="22" presetClass="entr" presetSubtype="4" dur="50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wipe(down)">
                                      <p:cBhvr>
                                        <p:cTn id="10" dur="500"/>
                                        <p:tgtEl>
                                          <p:spTgt spid="2">
                                            <p:txEl>
                                              <p:pRg st="1" end="1"/>
                                            </p:txEl>
                                          </p:spTgt>
                                        </p:tgtEl>
                                      </p:cBhvr>
                                    </p:animEffect>
                                  </p:childTnLst>
                                </p:cTn>
                              </p:par>
                              <p:par>
                                <p:cTn id="11" presetID="22" presetClass="entr" presetSubtype="4" dur="50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wipe(down)">
                                      <p:cBhvr>
                                        <p:cTn id="13" dur="500"/>
                                        <p:tgtEl>
                                          <p:spTgt spid="2">
                                            <p:txEl>
                                              <p:pRg st="2" end="2"/>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2" presetClass="entr" presetSubtype="4" dur="500" fill="hold" nodeType="click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wipe(down)">
                                      <p:cBhvr>
                                        <p:cTn id="18" dur="500"/>
                                        <p:tgtEl>
                                          <p:spTgt spid="2">
                                            <p:txEl>
                                              <p:pRg st="3" end="3"/>
                                            </p:txEl>
                                          </p:spTgt>
                                        </p:tgtEl>
                                      </p:cBhvr>
                                    </p:animEffect>
                                  </p:childTnLst>
                                </p:cTn>
                              </p:par>
                              <p:par>
                                <p:cTn id="19" presetID="22" presetClass="entr" presetSubtype="4" dur="500"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wipe(down)">
                                      <p:cBhvr>
                                        <p:cTn id="21" dur="500"/>
                                        <p:tgtEl>
                                          <p:spTgt spid="2">
                                            <p:txEl>
                                              <p:pRg st="4" end="4"/>
                                            </p:txEl>
                                          </p:spTgt>
                                        </p:tgtEl>
                                      </p:cBhvr>
                                    </p:animEffect>
                                  </p:childTnLst>
                                </p:cTn>
                              </p:par>
                              <p:par>
                                <p:cTn id="22" presetID="22" presetClass="entr" presetSubtype="4" dur="500" fill="hold"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wipe(down)">
                                      <p:cBhvr>
                                        <p:cTn id="24"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31470" y="242570"/>
            <a:ext cx="11549380" cy="577532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9. 注意几组时态的区别</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(1)</a:t>
            </a:r>
            <a:r>
              <a:rPr lang="zh-CN" altLang="en-US" sz="2800" b="1">
                <a:solidFill>
                  <a:srgbClr val="7030A0"/>
                </a:solidFill>
                <a:latin typeface="Times New Roman" panose="02020603050405020304" charset="0"/>
                <a:ea typeface="楷体" panose="02010609060101010101" charset="-122"/>
                <a:cs typeface="Times New Roman" panose="02020603050405020304" charset="0"/>
              </a:rPr>
              <a:t>一般过去时</a:t>
            </a:r>
            <a:r>
              <a:rPr lang="zh-CN" altLang="en-US" sz="2800">
                <a:latin typeface="Times New Roman" panose="02020603050405020304" charset="0"/>
                <a:ea typeface="楷体" panose="02010609060101010101" charset="-122"/>
                <a:cs typeface="Times New Roman" panose="02020603050405020304" charset="0"/>
              </a:rPr>
              <a:t>与</a:t>
            </a:r>
            <a:r>
              <a:rPr lang="zh-CN" altLang="en-US" sz="2800" b="1">
                <a:solidFill>
                  <a:srgbClr val="7030A0"/>
                </a:solidFill>
                <a:latin typeface="Times New Roman" panose="02020603050405020304" charset="0"/>
                <a:ea typeface="楷体" panose="02010609060101010101" charset="-122"/>
                <a:cs typeface="Times New Roman" panose="02020603050405020304" charset="0"/>
              </a:rPr>
              <a:t>现在完成时</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①时间上有差异：凡含有过去时间的，如 ago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last year</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just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now,</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other day 等均用一般过去时，不能用现在完成时。</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②结果上有差异：现在完成时强调的是对“现在”的影响和结果，动作到现在刚完成或还在继续；一般过去时强调的是动作发生在“过去”，和现在毫无关系。</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(2)</a:t>
            </a:r>
            <a:r>
              <a:rPr lang="zh-CN" altLang="en-US" sz="2800" b="1">
                <a:solidFill>
                  <a:srgbClr val="7030A0"/>
                </a:solidFill>
                <a:latin typeface="Times New Roman" panose="02020603050405020304" charset="0"/>
                <a:ea typeface="楷体" panose="02010609060101010101" charset="-122"/>
                <a:cs typeface="Times New Roman" panose="02020603050405020304" charset="0"/>
              </a:rPr>
              <a:t>过去完成时</a:t>
            </a:r>
            <a:r>
              <a:rPr lang="zh-CN" altLang="en-US" sz="2800">
                <a:latin typeface="Times New Roman" panose="02020603050405020304" charset="0"/>
                <a:ea typeface="楷体" panose="02010609060101010101" charset="-122"/>
                <a:cs typeface="Times New Roman" panose="02020603050405020304" charset="0"/>
              </a:rPr>
              <a:t>与</a:t>
            </a:r>
            <a:r>
              <a:rPr lang="zh-CN" altLang="en-US" sz="2800" b="1">
                <a:solidFill>
                  <a:srgbClr val="7030A0"/>
                </a:solidFill>
                <a:latin typeface="Times New Roman" panose="02020603050405020304" charset="0"/>
                <a:ea typeface="楷体" panose="02010609060101010101" charset="-122"/>
                <a:cs typeface="Times New Roman" panose="02020603050405020304" charset="0"/>
              </a:rPr>
              <a:t>一般过去时</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过去完成时强调的是“过去的过去”；如出现同一主语连续几个动作(“连谓”)的形式，则只用一般过去时即可，不需要用过去完成时。</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8"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9" dur="1000"/>
                                        <p:tgtEl>
                                          <p:spTgt spid="2">
                                            <p:txEl>
                                              <p:pRg st="1" end="1"/>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2">
                                            <p:txEl>
                                              <p:pRg st="2" end="2"/>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5" presetClass="entr" presetSubtype="0" dur="100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1000" fill="hold"/>
                                        <p:tgtEl>
                                          <p:spTgt spid="2">
                                            <p:txEl>
                                              <p:pRg st="3" end="3"/>
                                            </p:txEl>
                                          </p:spTgt>
                                        </p:tgtEl>
                                        <p:attrNameLst>
                                          <p:attrName>ppt_w</p:attrName>
                                        </p:attrNameLst>
                                      </p:cBhvr>
                                      <p:tavLst>
                                        <p:tav tm="0">
                                          <p:val>
                                            <p:strVal val="#ppt_w*0.70"/>
                                          </p:val>
                                        </p:tav>
                                        <p:tav tm="100000">
                                          <p:val>
                                            <p:strVal val="#ppt_w"/>
                                          </p:val>
                                        </p:tav>
                                      </p:tavLst>
                                    </p:anim>
                                    <p:anim calcmode="lin" valueType="num">
                                      <p:cBhvr>
                                        <p:cTn id="22" dur="1000" fill="hold"/>
                                        <p:tgtEl>
                                          <p:spTgt spid="2">
                                            <p:txEl>
                                              <p:pRg st="3" end="3"/>
                                            </p:txEl>
                                          </p:spTgt>
                                        </p:tgtEl>
                                        <p:attrNameLst>
                                          <p:attrName>ppt_h</p:attrName>
                                        </p:attrNameLst>
                                      </p:cBhvr>
                                      <p:tavLst>
                                        <p:tav tm="0">
                                          <p:val>
                                            <p:strVal val="#ppt_h"/>
                                          </p:val>
                                        </p:tav>
                                        <p:tav tm="100000">
                                          <p:val>
                                            <p:strVal val="#ppt_h"/>
                                          </p:val>
                                        </p:tav>
                                      </p:tavLst>
                                    </p:anim>
                                    <p:animEffect transition="in" filter="fade">
                                      <p:cBhvr>
                                        <p:cTn id="23" dur="1000"/>
                                        <p:tgtEl>
                                          <p:spTgt spid="2">
                                            <p:txEl>
                                              <p:pRg st="3" end="3"/>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5" presetClass="entr" presetSubtype="0" dur="100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 calcmode="lin" valueType="num">
                                      <p:cBhvr>
                                        <p:cTn id="28" dur="1000" fill="hold"/>
                                        <p:tgtEl>
                                          <p:spTgt spid="2">
                                            <p:txEl>
                                              <p:pRg st="4" end="4"/>
                                            </p:txEl>
                                          </p:spTgt>
                                        </p:tgtEl>
                                        <p:attrNameLst>
                                          <p:attrName>ppt_w</p:attrName>
                                        </p:attrNameLst>
                                      </p:cBhvr>
                                      <p:tavLst>
                                        <p:tav tm="0">
                                          <p:val>
                                            <p:strVal val="#ppt_w*0.70"/>
                                          </p:val>
                                        </p:tav>
                                        <p:tav tm="100000">
                                          <p:val>
                                            <p:strVal val="#ppt_w"/>
                                          </p:val>
                                        </p:tav>
                                      </p:tavLst>
                                    </p:anim>
                                    <p:anim calcmode="lin" valueType="num">
                                      <p:cBhvr>
                                        <p:cTn id="29" dur="1000" fill="hold"/>
                                        <p:tgtEl>
                                          <p:spTgt spid="2">
                                            <p:txEl>
                                              <p:pRg st="4" end="4"/>
                                            </p:txEl>
                                          </p:spTgt>
                                        </p:tgtEl>
                                        <p:attrNameLst>
                                          <p:attrName>ppt_h</p:attrName>
                                        </p:attrNameLst>
                                      </p:cBhvr>
                                      <p:tavLst>
                                        <p:tav tm="0">
                                          <p:val>
                                            <p:strVal val="#ppt_h"/>
                                          </p:val>
                                        </p:tav>
                                        <p:tav tm="100000">
                                          <p:val>
                                            <p:strVal val="#ppt_h"/>
                                          </p:val>
                                        </p:tav>
                                      </p:tavLst>
                                    </p:anim>
                                    <p:animEffect transition="in" filter="fade">
                                      <p:cBhvr>
                                        <p:cTn id="30" dur="1000"/>
                                        <p:tgtEl>
                                          <p:spTgt spid="2">
                                            <p:txEl>
                                              <p:pRg st="4" end="4"/>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55" presetClass="entr" presetSubtype="0" dur="100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 calcmode="lin" valueType="num">
                                      <p:cBhvr>
                                        <p:cTn id="35" dur="1000" fill="hold"/>
                                        <p:tgtEl>
                                          <p:spTgt spid="2">
                                            <p:txEl>
                                              <p:pRg st="5" end="5"/>
                                            </p:txEl>
                                          </p:spTgt>
                                        </p:tgtEl>
                                        <p:attrNameLst>
                                          <p:attrName>ppt_w</p:attrName>
                                        </p:attrNameLst>
                                      </p:cBhvr>
                                      <p:tavLst>
                                        <p:tav tm="0">
                                          <p:val>
                                            <p:strVal val="#ppt_w*0.70"/>
                                          </p:val>
                                        </p:tav>
                                        <p:tav tm="100000">
                                          <p:val>
                                            <p:strVal val="#ppt_w"/>
                                          </p:val>
                                        </p:tav>
                                      </p:tavLst>
                                    </p:anim>
                                    <p:anim calcmode="lin" valueType="num">
                                      <p:cBhvr>
                                        <p:cTn id="36" dur="1000" fill="hold"/>
                                        <p:tgtEl>
                                          <p:spTgt spid="2">
                                            <p:txEl>
                                              <p:pRg st="5" end="5"/>
                                            </p:txEl>
                                          </p:spTgt>
                                        </p:tgtEl>
                                        <p:attrNameLst>
                                          <p:attrName>ppt_h</p:attrName>
                                        </p:attrNameLst>
                                      </p:cBhvr>
                                      <p:tavLst>
                                        <p:tav tm="0">
                                          <p:val>
                                            <p:strVal val="#ppt_h"/>
                                          </p:val>
                                        </p:tav>
                                        <p:tav tm="100000">
                                          <p:val>
                                            <p:strVal val="#ppt_h"/>
                                          </p:val>
                                        </p:tav>
                                      </p:tavLst>
                                    </p:anim>
                                    <p:animEffect transition="in" filter="fade">
                                      <p:cBhvr>
                                        <p:cTn id="37" dur="10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70205" y="237490"/>
            <a:ext cx="11461115" cy="53333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spcAft>
                <a:spcPct val="0"/>
              </a:spcAft>
            </a:pPr>
            <a:r>
              <a:rPr lang="zh-CN" altLang="en-US" sz="3200" b="1">
                <a:solidFill>
                  <a:srgbClr val="7030A0"/>
                </a:solidFill>
                <a:latin typeface="Times New Roman" panose="02020603050405020304" charset="0"/>
                <a:ea typeface="楷体" panose="02010609060101010101" charset="-122"/>
                <a:cs typeface="Times New Roman" panose="02020603050405020304" charset="0"/>
              </a:rPr>
              <a:t>动词被动语态的核心考点</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动词的被动语态的</a:t>
            </a:r>
            <a:r>
              <a:rPr lang="zh-CN" altLang="en-US" sz="2800">
                <a:solidFill>
                  <a:srgbClr val="FF0000"/>
                </a:solidFill>
                <a:latin typeface="Times New Roman" panose="02020603050405020304" charset="0"/>
                <a:ea typeface="楷体" panose="02010609060101010101" charset="-122"/>
                <a:cs typeface="Times New Roman" panose="02020603050405020304" charset="0"/>
              </a:rPr>
              <a:t>构成方式</a:t>
            </a:r>
            <a:r>
              <a:rPr lang="zh-CN" altLang="en-US" sz="2800">
                <a:latin typeface="Times New Roman" panose="02020603050405020304" charset="0"/>
                <a:ea typeface="楷体" panose="02010609060101010101" charset="-122"/>
                <a:cs typeface="Times New Roman" panose="02020603050405020304" charset="0"/>
              </a:rPr>
              <a:t>：be+过去分词，口语中也用 “ge</a:t>
            </a:r>
            <a:r>
              <a:rPr lang="en-US" altLang="zh-CN" sz="2800">
                <a:latin typeface="Times New Roman" panose="02020603050405020304" charset="0"/>
                <a:ea typeface="楷体" panose="02010609060101010101" charset="-122"/>
                <a:cs typeface="Times New Roman" panose="02020603050405020304" charset="0"/>
              </a:rPr>
              <a:t>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become +过去分词”表示。</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被动语态的</a:t>
            </a:r>
            <a:r>
              <a:rPr lang="zh-CN" altLang="en-US" sz="2800">
                <a:solidFill>
                  <a:srgbClr val="FF0000"/>
                </a:solidFill>
                <a:latin typeface="Times New Roman" panose="02020603050405020304" charset="0"/>
                <a:ea typeface="楷体" panose="02010609060101010101" charset="-122"/>
                <a:cs typeface="Times New Roman" panose="02020603050405020304" charset="0"/>
              </a:rPr>
              <a:t>基本用法</a:t>
            </a:r>
            <a:r>
              <a:rPr lang="zh-CN" altLang="en-US" sz="2800">
                <a:latin typeface="Times New Roman" panose="02020603050405020304" charset="0"/>
                <a:ea typeface="楷体" panose="02010609060101010101" charset="-122"/>
                <a:cs typeface="Times New Roman" panose="02020603050405020304" charset="0"/>
              </a:rPr>
              <a:t>：不知道或没必要提到动作的执行者是谁时用被动语态；强调或突出动作的承受者常用被动语态(by短语有时可以省略)。</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1</a:t>
            </a:r>
            <a:r>
              <a:rPr lang="en-US" altLang="zh-CN" sz="2800" b="1">
                <a:solidFill>
                  <a:srgbClr val="FF0000"/>
                </a:solidFill>
                <a:latin typeface="Times New Roman" panose="02020603050405020304" charset="0"/>
                <a:ea typeface="楷体" panose="02010609060101010101" charset="-122"/>
                <a:cs typeface="Times New Roman" panose="02020603050405020304" charset="0"/>
              </a:rPr>
              <a:t>.</a:t>
            </a:r>
            <a:r>
              <a:rPr lang="zh-CN" altLang="en-US" sz="2800" b="1">
                <a:solidFill>
                  <a:srgbClr val="FF0000"/>
                </a:solidFill>
                <a:latin typeface="Times New Roman" panose="02020603050405020304" charset="0"/>
                <a:ea typeface="楷体" panose="02010609060101010101" charset="-122"/>
                <a:cs typeface="Times New Roman" panose="02020603050405020304" charset="0"/>
              </a:rPr>
              <a:t>使用被动语态时应注意的几个问题</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(1)主动变为被动时双宾语的变化。</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My </a:t>
            </a:r>
            <a:r>
              <a:rPr lang="en-US" altLang="zh-CN" sz="2800">
                <a:latin typeface="Times New Roman" panose="02020603050405020304" charset="0"/>
                <a:ea typeface="楷体" panose="02010609060101010101" charset="-122"/>
                <a:cs typeface="Times New Roman" panose="02020603050405020304" charset="0"/>
              </a:rPr>
              <a:t>parents</a:t>
            </a:r>
            <a:r>
              <a:rPr lang="zh-CN" altLang="en-US" sz="2800">
                <a:latin typeface="Times New Roman" panose="02020603050405020304" charset="0"/>
                <a:ea typeface="楷体" panose="02010609060101010101" charset="-122"/>
                <a:cs typeface="Times New Roman" panose="02020603050405020304" charset="0"/>
              </a:rPr>
              <a:t> gave me a</a:t>
            </a:r>
            <a:r>
              <a:rPr lang="en-US" altLang="zh-CN" sz="2800">
                <a:latin typeface="Times New Roman" panose="02020603050405020304" charset="0"/>
                <a:ea typeface="楷体" panose="02010609060101010101" charset="-122"/>
                <a:cs typeface="Times New Roman" panose="02020603050405020304" charset="0"/>
              </a:rPr>
              <a:t> beautiful gift</a:t>
            </a:r>
            <a:r>
              <a:rPr lang="zh-CN" altLang="en-US" sz="2800">
                <a:latin typeface="Times New Roman" panose="02020603050405020304" charset="0"/>
                <a:ea typeface="楷体" panose="02010609060101010101" charset="-122"/>
                <a:cs typeface="Times New Roman" panose="02020603050405020304" charset="0"/>
              </a:rPr>
              <a:t> on my birthday.</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rPr>
              <a:t>→</a:t>
            </a:r>
            <a:r>
              <a:rPr lang="en-US" altLang="zh-CN" sz="2800">
                <a:latin typeface="Arial" pitchFamily="34" charset="0"/>
                <a:ea typeface="楷体" panose="02010609060101010101" charset="-122"/>
                <a:cs typeface="Arial" pitchFamily="34" charset="0"/>
              </a:rPr>
              <a:t> </a:t>
            </a:r>
            <a:r>
              <a:rPr lang="zh-CN" altLang="en-US" sz="2800">
                <a:latin typeface="Times New Roman" panose="02020603050405020304" charset="0"/>
                <a:ea typeface="楷体" panose="02010609060101010101" charset="-122"/>
                <a:cs typeface="Times New Roman" panose="02020603050405020304" charset="0"/>
              </a:rPr>
              <a:t>A</a:t>
            </a:r>
            <a:r>
              <a:rPr lang="en-US" altLang="zh-CN"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sym typeface="+mn-ea"/>
              </a:rPr>
              <a:t>beautiful gift</a:t>
            </a:r>
            <a:r>
              <a:rPr lang="zh-CN" altLang="en-US" sz="2800">
                <a:latin typeface="Times New Roman" panose="02020603050405020304" charset="0"/>
                <a:ea typeface="楷体" panose="02010609060101010101" charset="-122"/>
                <a:cs typeface="Times New Roman" panose="02020603050405020304" charset="0"/>
              </a:rPr>
              <a:t> was given to me (by my </a:t>
            </a:r>
            <a:r>
              <a:rPr lang="en-US" altLang="zh-CN" sz="2800">
                <a:latin typeface="Times New Roman" panose="02020603050405020304" charset="0"/>
                <a:ea typeface="楷体" panose="02010609060101010101" charset="-122"/>
                <a:cs typeface="Times New Roman" panose="02020603050405020304" charset="0"/>
                <a:sym typeface="+mn-ea"/>
              </a:rPr>
              <a:t>parents</a:t>
            </a:r>
            <a:r>
              <a:rPr lang="zh-CN" altLang="en-US" sz="2800">
                <a:latin typeface="Times New Roman" panose="02020603050405020304" charset="0"/>
                <a:ea typeface="楷体" panose="02010609060101010101" charset="-122"/>
                <a:cs typeface="Times New Roman" panose="02020603050405020304" charset="0"/>
              </a:rPr>
              <a:t>) on my birthday.</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zh-CN" altLang="en-US" sz="2800">
                <a:latin typeface="Times New Roman" panose="02020603050405020304" charset="0"/>
                <a:ea typeface="楷体" panose="02010609060101010101" charset="-122"/>
                <a:cs typeface="Times New Roman" panose="02020603050405020304" charset="0"/>
              </a:rPr>
              <a:t>I was given a</a:t>
            </a:r>
            <a:r>
              <a:rPr lang="en-US" altLang="zh-CN"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sym typeface="+mn-ea"/>
              </a:rPr>
              <a:t>beautiful gift</a:t>
            </a:r>
            <a:r>
              <a:rPr lang="zh-CN" altLang="en-US" sz="2800">
                <a:latin typeface="Times New Roman" panose="02020603050405020304" charset="0"/>
                <a:ea typeface="楷体" panose="02010609060101010101" charset="-122"/>
                <a:cs typeface="Times New Roman" panose="02020603050405020304" charset="0"/>
              </a:rPr>
              <a:t> (by my </a:t>
            </a:r>
            <a:r>
              <a:rPr lang="en-US" altLang="zh-CN" sz="2800">
                <a:latin typeface="Times New Roman" panose="02020603050405020304" charset="0"/>
                <a:ea typeface="楷体" panose="02010609060101010101" charset="-122"/>
                <a:cs typeface="Times New Roman" panose="02020603050405020304" charset="0"/>
                <a:sym typeface="+mn-ea"/>
              </a:rPr>
              <a:t>parents</a:t>
            </a:r>
            <a:r>
              <a:rPr lang="zh-CN" altLang="en-US" sz="2800">
                <a:latin typeface="Times New Roman" panose="02020603050405020304" charset="0"/>
                <a:ea typeface="楷体" panose="02010609060101010101" charset="-122"/>
                <a:cs typeface="Times New Roman" panose="02020603050405020304" charset="0"/>
              </a:rPr>
              <a:t>) on my birthday.</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8"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9" dur="1000"/>
                                        <p:tgtEl>
                                          <p:spTgt spid="2">
                                            <p:txEl>
                                              <p:pRg st="1" end="1"/>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2">
                                            <p:txEl>
                                              <p:pRg st="2" end="2"/>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4" dur="50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wipe(down)">
                                      <p:cBhvr>
                                        <p:cTn id="21" dur="500"/>
                                        <p:tgtEl>
                                          <p:spTgt spid="2">
                                            <p:txEl>
                                              <p:pRg st="3" end="3"/>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4" dur="500" fill="hold" nodeType="click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wipe(down)">
                                      <p:cBhvr>
                                        <p:cTn id="26" dur="500"/>
                                        <p:tgtEl>
                                          <p:spTgt spid="2">
                                            <p:txEl>
                                              <p:pRg st="4" end="4"/>
                                            </p:txEl>
                                          </p:spTgt>
                                        </p:tgtEl>
                                      </p:cBhvr>
                                    </p:animEffect>
                                  </p:childTnLst>
                                </p:cTn>
                              </p:par>
                              <p:par>
                                <p:cTn id="27" presetID="22" presetClass="entr" presetSubtype="4" dur="500"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wipe(down)">
                                      <p:cBhvr>
                                        <p:cTn id="29" dur="500"/>
                                        <p:tgtEl>
                                          <p:spTgt spid="2">
                                            <p:txEl>
                                              <p:pRg st="5" end="5"/>
                                            </p:txEl>
                                          </p:spTgt>
                                        </p:tgtEl>
                                      </p:cBhvr>
                                    </p:animEffect>
                                  </p:childTnLst>
                                </p:cTn>
                              </p:par>
                              <p:par>
                                <p:cTn id="30" presetID="22" presetClass="entr" presetSubtype="4" dur="500" fill="hold" nodeType="withEffect">
                                  <p:stCondLst>
                                    <p:cond delay="0"/>
                                  </p:stCondLst>
                                  <p:childTnLst>
                                    <p:set>
                                      <p:cBhvr>
                                        <p:cTn id="31" dur="1" fill="hold">
                                          <p:stCondLst>
                                            <p:cond delay="0"/>
                                          </p:stCondLst>
                                        </p:cTn>
                                        <p:tgtEl>
                                          <p:spTgt spid="2">
                                            <p:txEl>
                                              <p:pRg st="6" end="6"/>
                                            </p:txEl>
                                          </p:spTgt>
                                        </p:tgtEl>
                                        <p:attrNameLst>
                                          <p:attrName>style.visibility</p:attrName>
                                        </p:attrNameLst>
                                      </p:cBhvr>
                                      <p:to>
                                        <p:strVal val="visible"/>
                                      </p:to>
                                    </p:set>
                                    <p:animEffect transition="in" filter="wipe(down)">
                                      <p:cBhvr>
                                        <p:cTn id="32" dur="500"/>
                                        <p:tgtEl>
                                          <p:spTgt spid="2">
                                            <p:txEl>
                                              <p:pRg st="6" end="6"/>
                                            </p:txEl>
                                          </p:spTgt>
                                        </p:tgtEl>
                                      </p:cBhvr>
                                    </p:animEffect>
                                  </p:childTnLst>
                                </p:cTn>
                              </p:par>
                              <p:par>
                                <p:cTn id="33" presetID="22" presetClass="entr" presetSubtype="4" dur="500" fill="hold" nodeType="with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wipe(down)">
                                      <p:cBhvr>
                                        <p:cTn id="35"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60045" y="240665"/>
            <a:ext cx="11471275" cy="56889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(2)主动变为被动时，宾语成主语；(作补语的)不定式前需加 to(位置不变)。</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boss made him work </a:t>
            </a:r>
            <a:r>
              <a:rPr lang="en-US" altLang="zh-CN" sz="2800">
                <a:latin typeface="Times New Roman" panose="02020603050405020304" charset="0"/>
                <a:ea typeface="楷体" panose="02010609060101010101" charset="-122"/>
                <a:cs typeface="Times New Roman" panose="02020603050405020304" charset="0"/>
              </a:rPr>
              <a:t>for 14 hours </a:t>
            </a:r>
            <a:r>
              <a:rPr lang="zh-CN" altLang="en-US" sz="2800">
                <a:latin typeface="Times New Roman" panose="02020603050405020304" charset="0"/>
                <a:ea typeface="楷体" panose="02010609060101010101" charset="-122"/>
                <a:cs typeface="Times New Roman" panose="02020603050405020304" charset="0"/>
              </a:rPr>
              <a:t>a day.</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zh-CN" altLang="en-US" sz="2800">
                <a:latin typeface="Times New Roman" panose="02020603050405020304" charset="0"/>
                <a:ea typeface="楷体" panose="02010609060101010101" charset="-122"/>
                <a:cs typeface="Times New Roman" panose="02020603050405020304" charset="0"/>
              </a:rPr>
              <a:t>He </a:t>
            </a:r>
            <a:r>
              <a:rPr lang="zh-CN" altLang="en-US" sz="2800">
                <a:solidFill>
                  <a:srgbClr val="FF0000"/>
                </a:solidFill>
                <a:latin typeface="Times New Roman" panose="02020603050405020304" charset="0"/>
                <a:ea typeface="楷体" panose="02010609060101010101" charset="-122"/>
                <a:cs typeface="Times New Roman" panose="02020603050405020304" charset="0"/>
              </a:rPr>
              <a:t>was made to work</a:t>
            </a:r>
            <a:r>
              <a:rPr lang="zh-CN" altLang="en-US"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sym typeface="+mn-ea"/>
              </a:rPr>
              <a:t>for 14 hours </a:t>
            </a:r>
            <a:r>
              <a:rPr lang="zh-CN" altLang="en-US" sz="2800">
                <a:latin typeface="Times New Roman" panose="02020603050405020304" charset="0"/>
                <a:ea typeface="楷体" panose="02010609060101010101" charset="-122"/>
                <a:cs typeface="Times New Roman" panose="02020603050405020304" charset="0"/>
                <a:sym typeface="+mn-ea"/>
              </a:rPr>
              <a:t>a day</a:t>
            </a:r>
            <a:r>
              <a:rPr lang="zh-CN" altLang="en-US" sz="2800">
                <a:latin typeface="Times New Roman" panose="02020603050405020304" charset="0"/>
                <a:ea typeface="楷体" panose="02010609060101010101" charset="-122"/>
                <a:cs typeface="Times New Roman" panose="02020603050405020304" charset="0"/>
              </a:rPr>
              <a:t> (by the boss).</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(3)短语动词变被动语态时，勿要掉“尾巴”。</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The children were taken good care </a:t>
            </a:r>
            <a:r>
              <a:rPr lang="zh-CN" altLang="en-US" sz="2800">
                <a:solidFill>
                  <a:srgbClr val="FF0000"/>
                </a:solidFill>
                <a:latin typeface="Times New Roman" panose="02020603050405020304" charset="0"/>
                <a:ea typeface="楷体" panose="02010609060101010101" charset="-122"/>
                <a:cs typeface="Times New Roman" panose="02020603050405020304" charset="0"/>
              </a:rPr>
              <a:t>of</a:t>
            </a:r>
            <a:r>
              <a:rPr lang="zh-CN" altLang="en-US" sz="2800">
                <a:latin typeface="Times New Roman" panose="02020603050405020304" charset="0"/>
                <a:ea typeface="楷体" panose="02010609060101010101" charset="-122"/>
                <a:cs typeface="Times New Roman" panose="02020603050405020304" charset="0"/>
              </a:rPr>
              <a:t> (by her)</a:t>
            </a:r>
            <a:r>
              <a:rPr lang="en-US" altLang="zh-CN" sz="2800">
                <a:latin typeface="Times New Roman" panose="02020603050405020304" charset="0"/>
                <a:ea typeface="楷体" panose="02010609060101010101" charset="-122"/>
                <a:cs typeface="Times New Roman" panose="02020603050405020304" charset="0"/>
              </a:rPr>
              <a:t> in the kindergarten</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Your </a:t>
            </a:r>
            <a:r>
              <a:rPr lang="en-US" altLang="zh-CN" sz="2800">
                <a:latin typeface="Times New Roman" panose="02020603050405020304" charset="0"/>
                <a:ea typeface="楷体" panose="02010609060101010101" charset="-122"/>
                <a:cs typeface="Times New Roman" panose="02020603050405020304" charset="0"/>
              </a:rPr>
              <a:t>writing</a:t>
            </a:r>
            <a:r>
              <a:rPr lang="zh-CN" altLang="en-US" sz="2800">
                <a:latin typeface="Times New Roman" panose="02020603050405020304" charset="0"/>
                <a:ea typeface="楷体" panose="02010609060101010101" charset="-122"/>
                <a:cs typeface="Times New Roman" panose="02020603050405020304" charset="0"/>
              </a:rPr>
              <a:t> and spelling </a:t>
            </a:r>
            <a:r>
              <a:rPr lang="en-US" altLang="zh-CN" sz="2800">
                <a:latin typeface="Times New Roman" panose="02020603050405020304" charset="0"/>
                <a:ea typeface="楷体" panose="02010609060101010101" charset="-122"/>
                <a:cs typeface="Times New Roman" panose="02020603050405020304" charset="0"/>
                <a:sym typeface="+mn-ea"/>
              </a:rPr>
              <a:t>skill </a:t>
            </a:r>
            <a:r>
              <a:rPr lang="zh-CN" altLang="en-US" sz="2800">
                <a:latin typeface="Times New Roman" panose="02020603050405020304" charset="0"/>
                <a:ea typeface="楷体" panose="02010609060101010101" charset="-122"/>
                <a:cs typeface="Times New Roman" panose="02020603050405020304" charset="0"/>
              </a:rPr>
              <a:t>should be paid attention </a:t>
            </a:r>
            <a:r>
              <a:rPr lang="zh-CN" altLang="en-US" sz="2800">
                <a:solidFill>
                  <a:srgbClr val="FF0000"/>
                </a:solidFill>
                <a:latin typeface="Times New Roman" panose="02020603050405020304" charset="0"/>
                <a:ea typeface="楷体" panose="02010609060101010101" charset="-122"/>
                <a:cs typeface="Times New Roman" panose="02020603050405020304" charset="0"/>
              </a:rPr>
              <a:t>to</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(4)情态动词，be going to,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 to,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 sure to,</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have to 等结构变为被动语态时，只需将它们后面的动词原形变为“be+过去分词”。</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They</a:t>
            </a:r>
            <a:r>
              <a:rPr lang="zh-CN" altLang="en-US" sz="2800">
                <a:latin typeface="Times New Roman" panose="02020603050405020304" charset="0"/>
                <a:ea typeface="楷体" panose="02010609060101010101" charset="-122"/>
                <a:cs typeface="Times New Roman" panose="02020603050405020304" charset="0"/>
              </a:rPr>
              <a:t> can repair th</a:t>
            </a:r>
            <a:r>
              <a:rPr lang="en-US" altLang="zh-CN" sz="2800">
                <a:latin typeface="Times New Roman" panose="02020603050405020304" charset="0"/>
                <a:ea typeface="楷体" panose="02010609060101010101" charset="-122"/>
                <a:cs typeface="Times New Roman" panose="02020603050405020304" charset="0"/>
              </a:rPr>
              <a:t>e</a:t>
            </a:r>
            <a:r>
              <a:rPr lang="zh-CN" altLang="en-US" sz="2800">
                <a:latin typeface="Times New Roman" panose="02020603050405020304" charset="0"/>
                <a:ea typeface="楷体" panose="02010609060101010101" charset="-122"/>
                <a:cs typeface="Times New Roman" panose="02020603050405020304" charset="0"/>
              </a:rPr>
              <a:t> </a:t>
            </a:r>
            <a:r>
              <a:rPr lang="en-US" altLang="zh-CN" sz="2800">
                <a:latin typeface="Times New Roman" panose="02020603050405020304" charset="0"/>
                <a:ea typeface="楷体" panose="02010609060101010101" charset="-122"/>
                <a:cs typeface="Times New Roman" panose="02020603050405020304" charset="0"/>
              </a:rPr>
              <a:t>machine</a:t>
            </a:r>
            <a:r>
              <a:rPr lang="zh-CN" altLang="en-US" sz="2800">
                <a:latin typeface="Times New Roman" panose="02020603050405020304" charset="0"/>
                <a:ea typeface="楷体" panose="02010609060101010101" charset="-122"/>
                <a:cs typeface="Times New Roman" panose="02020603050405020304" charset="0"/>
              </a:rPr>
              <a:t> in two days.</a:t>
            </a:r>
            <a:endParaRPr lang="zh-CN" altLang="en-US" sz="2800">
              <a:latin typeface="Times New Roman" panose="02020603050405020304" charset="0"/>
              <a:ea typeface="楷体" panose="02010609060101010101" charset="-122"/>
              <a:cs typeface="Times New Roman" panose="02020603050405020304" charset="0"/>
            </a:endParaRPr>
          </a:p>
          <a:p>
            <a:pPr>
              <a:lnSpc>
                <a:spcPct val="13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zh-CN" altLang="en-US" sz="2800">
                <a:latin typeface="Times New Roman" panose="02020603050405020304" charset="0"/>
                <a:ea typeface="楷体" panose="02010609060101010101" charset="-122"/>
                <a:cs typeface="Times New Roman" panose="02020603050405020304" charset="0"/>
              </a:rPr>
              <a:t>Th</a:t>
            </a:r>
            <a:r>
              <a:rPr lang="en-US" altLang="zh-CN" sz="2800">
                <a:latin typeface="Times New Roman" panose="02020603050405020304" charset="0"/>
                <a:ea typeface="楷体" panose="02010609060101010101" charset="-122"/>
                <a:cs typeface="Times New Roman" panose="02020603050405020304" charset="0"/>
                <a:sym typeface="+mn-ea"/>
              </a:rPr>
              <a:t>e</a:t>
            </a:r>
            <a:r>
              <a:rPr lang="zh-CN" altLang="en-US" sz="2800">
                <a:latin typeface="Times New Roman" panose="02020603050405020304" charset="0"/>
                <a:ea typeface="楷体" panose="02010609060101010101" charset="-122"/>
                <a:cs typeface="Times New Roman" panose="02020603050405020304" charset="0"/>
                <a:sym typeface="+mn-ea"/>
              </a:rPr>
              <a:t> </a:t>
            </a:r>
            <a:r>
              <a:rPr lang="en-US" altLang="zh-CN" sz="2800">
                <a:latin typeface="Times New Roman" panose="02020603050405020304" charset="0"/>
                <a:ea typeface="楷体" panose="02010609060101010101" charset="-122"/>
                <a:cs typeface="Times New Roman" panose="02020603050405020304" charset="0"/>
                <a:sym typeface="+mn-ea"/>
              </a:rPr>
              <a:t>machine</a:t>
            </a:r>
            <a:r>
              <a:rPr lang="zh-CN" altLang="en-US" sz="2800">
                <a:latin typeface="Times New Roman" panose="02020603050405020304" charset="0"/>
                <a:ea typeface="楷体" panose="02010609060101010101" charset="-122"/>
                <a:cs typeface="Times New Roman" panose="02020603050405020304" charset="0"/>
              </a:rPr>
              <a: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can be repaired</a:t>
            </a:r>
            <a:r>
              <a:rPr lang="zh-CN" altLang="en-US" sz="2800">
                <a:latin typeface="Times New Roman" panose="02020603050405020304" charset="0"/>
                <a:ea typeface="楷体" panose="02010609060101010101" charset="-122"/>
                <a:cs typeface="Times New Roman" panose="02020603050405020304" charset="0"/>
              </a:rPr>
              <a:t> in two days.</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dissolve">
                                      <p:cBhvr>
                                        <p:cTn id="7" dur="500"/>
                                        <p:tgtEl>
                                          <p:spTgt spid="2">
                                            <p:txEl>
                                              <p:pRg st="0" end="0"/>
                                            </p:txEl>
                                          </p:spTgt>
                                        </p:tgtEl>
                                      </p:cBhvr>
                                    </p:animEffect>
                                  </p:childTnLst>
                                </p:cTn>
                              </p:par>
                              <p:par>
                                <p:cTn id="8" presetID="9" presetClass="entr" presetSubtype="0" dur="50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dissolve">
                                      <p:cBhvr>
                                        <p:cTn id="10" dur="500"/>
                                        <p:tgtEl>
                                          <p:spTgt spid="2">
                                            <p:txEl>
                                              <p:pRg st="1" end="1"/>
                                            </p:txEl>
                                          </p:spTgt>
                                        </p:tgtEl>
                                      </p:cBhvr>
                                    </p:animEffect>
                                  </p:childTnLst>
                                </p:cTn>
                              </p:par>
                              <p:par>
                                <p:cTn id="11" presetID="9" presetClass="entr" presetSubtype="0" dur="500" fill="hold" nodeType="with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dissolve">
                                      <p:cBhvr>
                                        <p:cTn id="13" dur="500"/>
                                        <p:tgtEl>
                                          <p:spTgt spid="2">
                                            <p:txEl>
                                              <p:pRg st="2" end="2"/>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9" presetClass="entr" presetSubtype="0" dur="500" fill="hold" nodeType="clickEffect">
                                  <p:stCondLst>
                                    <p:cond delay="0"/>
                                  </p:stCondLst>
                                  <p:childTnLst>
                                    <p:set>
                                      <p:cBhvr>
                                        <p:cTn id="17" dur="1" fill="hold">
                                          <p:stCondLst>
                                            <p:cond delay="0"/>
                                          </p:stCondLst>
                                        </p:cTn>
                                        <p:tgtEl>
                                          <p:spTgt spid="2">
                                            <p:txEl>
                                              <p:pRg st="3" end="3"/>
                                            </p:txEl>
                                          </p:spTgt>
                                        </p:tgtEl>
                                        <p:attrNameLst>
                                          <p:attrName>style.visibility</p:attrName>
                                        </p:attrNameLst>
                                      </p:cBhvr>
                                      <p:to>
                                        <p:strVal val="visible"/>
                                      </p:to>
                                    </p:set>
                                    <p:animEffect transition="in" filter="dissolve">
                                      <p:cBhvr>
                                        <p:cTn id="18" dur="500"/>
                                        <p:tgtEl>
                                          <p:spTgt spid="2">
                                            <p:txEl>
                                              <p:pRg st="3" end="3"/>
                                            </p:txEl>
                                          </p:spTgt>
                                        </p:tgtEl>
                                      </p:cBhvr>
                                    </p:animEffect>
                                  </p:childTnLst>
                                </p:cTn>
                              </p:par>
                              <p:par>
                                <p:cTn id="19" presetID="9" presetClass="entr" presetSubtype="0" dur="500"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Effect transition="in" filter="dissolve">
                                      <p:cBhvr>
                                        <p:cTn id="21" dur="500"/>
                                        <p:tgtEl>
                                          <p:spTgt spid="2">
                                            <p:txEl>
                                              <p:pRg st="4" end="4"/>
                                            </p:txEl>
                                          </p:spTgt>
                                        </p:tgtEl>
                                      </p:cBhvr>
                                    </p:animEffect>
                                  </p:childTnLst>
                                </p:cTn>
                              </p:par>
                              <p:par>
                                <p:cTn id="22" presetID="9" presetClass="entr" presetSubtype="0" dur="500" fill="hold" nodeType="withEffect">
                                  <p:stCondLst>
                                    <p:cond delay="0"/>
                                  </p:stCondLst>
                                  <p:childTnLst>
                                    <p:set>
                                      <p:cBhvr>
                                        <p:cTn id="23" dur="1" fill="hold">
                                          <p:stCondLst>
                                            <p:cond delay="0"/>
                                          </p:stCondLst>
                                        </p:cTn>
                                        <p:tgtEl>
                                          <p:spTgt spid="2">
                                            <p:txEl>
                                              <p:pRg st="5" end="5"/>
                                            </p:txEl>
                                          </p:spTgt>
                                        </p:tgtEl>
                                        <p:attrNameLst>
                                          <p:attrName>style.visibility</p:attrName>
                                        </p:attrNameLst>
                                      </p:cBhvr>
                                      <p:to>
                                        <p:strVal val="visible"/>
                                      </p:to>
                                    </p:set>
                                    <p:animEffect transition="in" filter="dissolve">
                                      <p:cBhvr>
                                        <p:cTn id="24" dur="500"/>
                                        <p:tgtEl>
                                          <p:spTgt spid="2">
                                            <p:txEl>
                                              <p:pRg st="5" end="5"/>
                                            </p:txEl>
                                          </p:spTgt>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9" presetClass="entr" presetSubtype="0" dur="500" fill="hold" nodeType="click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Effect transition="in" filter="dissolve">
                                      <p:cBhvr>
                                        <p:cTn id="29" dur="500"/>
                                        <p:tgtEl>
                                          <p:spTgt spid="2">
                                            <p:txEl>
                                              <p:pRg st="6" end="6"/>
                                            </p:txEl>
                                          </p:spTgt>
                                        </p:tgtEl>
                                      </p:cBhvr>
                                    </p:animEffect>
                                  </p:childTnLst>
                                </p:cTn>
                              </p:par>
                              <p:par>
                                <p:cTn id="30" presetID="9" presetClass="entr" presetSubtype="0" dur="500" fill="hold" nodeType="withEffect">
                                  <p:stCondLst>
                                    <p:cond delay="0"/>
                                  </p:stCondLst>
                                  <p:childTnLst>
                                    <p:set>
                                      <p:cBhvr>
                                        <p:cTn id="31" dur="1" fill="hold">
                                          <p:stCondLst>
                                            <p:cond delay="0"/>
                                          </p:stCondLst>
                                        </p:cTn>
                                        <p:tgtEl>
                                          <p:spTgt spid="2">
                                            <p:txEl>
                                              <p:pRg st="7" end="7"/>
                                            </p:txEl>
                                          </p:spTgt>
                                        </p:tgtEl>
                                        <p:attrNameLst>
                                          <p:attrName>style.visibility</p:attrName>
                                        </p:attrNameLst>
                                      </p:cBhvr>
                                      <p:to>
                                        <p:strVal val="visible"/>
                                      </p:to>
                                    </p:set>
                                    <p:animEffect transition="in" filter="dissolve">
                                      <p:cBhvr>
                                        <p:cTn id="32" dur="500"/>
                                        <p:tgtEl>
                                          <p:spTgt spid="2">
                                            <p:txEl>
                                              <p:pRg st="7" end="7"/>
                                            </p:txEl>
                                          </p:spTgt>
                                        </p:tgtEl>
                                      </p:cBhvr>
                                    </p:animEffect>
                                  </p:childTnLst>
                                </p:cTn>
                              </p:par>
                              <p:par>
                                <p:cTn id="33" presetID="9" presetClass="entr" presetSubtype="0" dur="500" fill="hold" nodeType="withEffect">
                                  <p:stCondLst>
                                    <p:cond delay="0"/>
                                  </p:stCondLst>
                                  <p:childTnLst>
                                    <p:set>
                                      <p:cBhvr>
                                        <p:cTn id="34" dur="1" fill="hold">
                                          <p:stCondLst>
                                            <p:cond delay="0"/>
                                          </p:stCondLst>
                                        </p:cTn>
                                        <p:tgtEl>
                                          <p:spTgt spid="2">
                                            <p:txEl>
                                              <p:pRg st="8" end="8"/>
                                            </p:txEl>
                                          </p:spTgt>
                                        </p:tgtEl>
                                        <p:attrNameLst>
                                          <p:attrName>style.visibility</p:attrName>
                                        </p:attrNameLst>
                                      </p:cBhvr>
                                      <p:to>
                                        <p:strVal val="visible"/>
                                      </p:to>
                                    </p:set>
                                    <p:animEffect transition="in" filter="dissolve">
                                      <p:cBhvr>
                                        <p:cTn id="35"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80365" y="220980"/>
            <a:ext cx="11461115" cy="57759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(5)当句子的谓语为say, believe,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expect, think, know,</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consider,</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report等时，被动语态有两种形式：</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①谓语动词用被动语态，后跟动词不定式。</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②用it作形式主语，真正的主语在后面用主语从句来表示。</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People say </a:t>
            </a:r>
            <a:r>
              <a:rPr lang="en-US" altLang="zh-CN" sz="2800">
                <a:latin typeface="Times New Roman" panose="02020603050405020304" charset="0"/>
                <a:ea typeface="楷体" panose="02010609060101010101" charset="-122"/>
                <a:cs typeface="Times New Roman" panose="02020603050405020304" charset="0"/>
              </a:rPr>
              <a:t>(that) H</a:t>
            </a:r>
            <a:r>
              <a:rPr lang="zh-CN" altLang="en-US" sz="2800">
                <a:latin typeface="Times New Roman" panose="02020603050405020304" charset="0"/>
                <a:ea typeface="楷体" panose="02010609060101010101" charset="-122"/>
                <a:cs typeface="Times New Roman" panose="02020603050405020304" charset="0"/>
              </a:rPr>
              <a:t>e</a:t>
            </a:r>
            <a:r>
              <a:rPr lang="en-US" altLang="zh-CN" sz="2800">
                <a:latin typeface="Times New Roman" panose="02020603050405020304" charset="0"/>
                <a:ea typeface="楷体" panose="02010609060101010101" charset="-122"/>
                <a:cs typeface="Times New Roman" panose="02020603050405020304" charset="0"/>
              </a:rPr>
              <a:t>nry</a:t>
            </a:r>
            <a:r>
              <a:rPr lang="zh-CN" altLang="en-US" sz="2800">
                <a:latin typeface="Times New Roman" panose="02020603050405020304" charset="0"/>
                <a:ea typeface="楷体" panose="02010609060101010101" charset="-122"/>
                <a:cs typeface="Times New Roman" panose="02020603050405020304" charset="0"/>
              </a:rPr>
              <a:t> is a </a:t>
            </a:r>
            <a:r>
              <a:rPr lang="en-US" altLang="zh-CN" sz="2800">
                <a:latin typeface="Times New Roman" panose="02020603050405020304" charset="0"/>
                <a:ea typeface="楷体" panose="02010609060101010101" charset="-122"/>
                <a:cs typeface="Times New Roman" panose="02020603050405020304" charset="0"/>
              </a:rPr>
              <a:t>diligent</a:t>
            </a:r>
            <a:r>
              <a:rPr lang="zh-CN" altLang="en-US" sz="2800">
                <a:latin typeface="Times New Roman" panose="02020603050405020304" charset="0"/>
                <a:ea typeface="楷体" panose="02010609060101010101" charset="-122"/>
                <a:cs typeface="Times New Roman" panose="02020603050405020304" charset="0"/>
              </a:rPr>
              <a:t> boy.</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en-US" altLang="zh-CN" sz="2800">
                <a:latin typeface="Times New Roman" panose="02020603050405020304" charset="0"/>
                <a:ea typeface="楷体" panose="02010609060101010101" charset="-122"/>
                <a:cs typeface="Times New Roman" panose="02020603050405020304" charset="0"/>
                <a:sym typeface="+mn-ea"/>
              </a:rPr>
              <a:t>H</a:t>
            </a:r>
            <a:r>
              <a:rPr lang="zh-CN" altLang="en-US" sz="2800">
                <a:latin typeface="Times New Roman" panose="02020603050405020304" charset="0"/>
                <a:ea typeface="楷体" panose="02010609060101010101" charset="-122"/>
                <a:cs typeface="Times New Roman" panose="02020603050405020304" charset="0"/>
                <a:sym typeface="+mn-ea"/>
              </a:rPr>
              <a:t>e</a:t>
            </a:r>
            <a:r>
              <a:rPr lang="en-US" altLang="zh-CN" sz="2800">
                <a:latin typeface="Times New Roman" panose="02020603050405020304" charset="0"/>
                <a:ea typeface="楷体" panose="02010609060101010101" charset="-122"/>
                <a:cs typeface="Times New Roman" panose="02020603050405020304" charset="0"/>
                <a:sym typeface="+mn-ea"/>
              </a:rPr>
              <a:t>nry</a:t>
            </a:r>
            <a:r>
              <a:rPr lang="zh-CN" altLang="en-US" sz="2800">
                <a:latin typeface="Times New Roman" panose="02020603050405020304" charset="0"/>
                <a:ea typeface="楷体" panose="02010609060101010101" charset="-122"/>
                <a:cs typeface="Times New Roman" panose="02020603050405020304" charset="0"/>
              </a:rPr>
              <a:t> is said to be a </a:t>
            </a:r>
            <a:r>
              <a:rPr lang="en-US" altLang="zh-CN" sz="2800">
                <a:latin typeface="Times New Roman" panose="02020603050405020304" charset="0"/>
                <a:ea typeface="楷体" panose="02010609060101010101" charset="-122"/>
                <a:cs typeface="Times New Roman" panose="02020603050405020304" charset="0"/>
                <a:sym typeface="+mn-ea"/>
              </a:rPr>
              <a:t>diligent</a:t>
            </a:r>
            <a:r>
              <a:rPr lang="zh-CN" altLang="en-US" sz="2800">
                <a:latin typeface="Times New Roman" panose="02020603050405020304" charset="0"/>
                <a:ea typeface="楷体" panose="02010609060101010101" charset="-122"/>
                <a:cs typeface="Times New Roman" panose="02020603050405020304" charset="0"/>
              </a:rPr>
              <a:t> boy.</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zh-CN" altLang="en-US" sz="2800">
                <a:latin typeface="Times New Roman" panose="02020603050405020304" charset="0"/>
                <a:ea typeface="楷体" panose="02010609060101010101" charset="-122"/>
                <a:cs typeface="Times New Roman" panose="02020603050405020304" charset="0"/>
              </a:rPr>
              <a:t>It is said that </a:t>
            </a:r>
            <a:r>
              <a:rPr lang="en-US" altLang="zh-CN" sz="2800">
                <a:latin typeface="Times New Roman" panose="02020603050405020304" charset="0"/>
                <a:ea typeface="楷体" panose="02010609060101010101" charset="-122"/>
                <a:cs typeface="Times New Roman" panose="02020603050405020304" charset="0"/>
                <a:sym typeface="+mn-ea"/>
              </a:rPr>
              <a:t>H</a:t>
            </a:r>
            <a:r>
              <a:rPr lang="zh-CN" altLang="en-US" sz="2800">
                <a:latin typeface="Times New Roman" panose="02020603050405020304" charset="0"/>
                <a:ea typeface="楷体" panose="02010609060101010101" charset="-122"/>
                <a:cs typeface="Times New Roman" panose="02020603050405020304" charset="0"/>
                <a:sym typeface="+mn-ea"/>
              </a:rPr>
              <a:t>e</a:t>
            </a:r>
            <a:r>
              <a:rPr lang="en-US" altLang="zh-CN" sz="2800">
                <a:latin typeface="Times New Roman" panose="02020603050405020304" charset="0"/>
                <a:ea typeface="楷体" panose="02010609060101010101" charset="-122"/>
                <a:cs typeface="Times New Roman" panose="02020603050405020304" charset="0"/>
                <a:sym typeface="+mn-ea"/>
              </a:rPr>
              <a:t>nry</a:t>
            </a:r>
            <a:r>
              <a:rPr lang="zh-CN" altLang="en-US" sz="2800">
                <a:latin typeface="Times New Roman" panose="02020603050405020304" charset="0"/>
                <a:ea typeface="楷体" panose="02010609060101010101" charset="-122"/>
                <a:cs typeface="Times New Roman" panose="02020603050405020304" charset="0"/>
              </a:rPr>
              <a:t> is a </a:t>
            </a:r>
            <a:r>
              <a:rPr lang="en-US" altLang="zh-CN" sz="2800">
                <a:latin typeface="Times New Roman" panose="02020603050405020304" charset="0"/>
                <a:ea typeface="楷体" panose="02010609060101010101" charset="-122"/>
                <a:cs typeface="Times New Roman" panose="02020603050405020304" charset="0"/>
                <a:sym typeface="+mn-ea"/>
              </a:rPr>
              <a:t>diligent</a:t>
            </a:r>
            <a:r>
              <a:rPr lang="zh-CN" altLang="en-US" sz="2800">
                <a:latin typeface="Times New Roman" panose="02020603050405020304" charset="0"/>
                <a:ea typeface="楷体" panose="02010609060101010101" charset="-122"/>
                <a:cs typeface="Times New Roman" panose="02020603050405020304" charset="0"/>
              </a:rPr>
              <a:t> boy.</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Few p</a:t>
            </a:r>
            <a:r>
              <a:rPr lang="zh-CN" altLang="en-US" sz="2800">
                <a:latin typeface="Times New Roman" panose="02020603050405020304" charset="0"/>
                <a:ea typeface="楷体" panose="02010609060101010101" charset="-122"/>
                <a:cs typeface="Times New Roman" panose="02020603050405020304" charset="0"/>
              </a:rPr>
              <a:t>eople know </a:t>
            </a:r>
            <a:r>
              <a:rPr lang="en-US" altLang="zh-CN" sz="2800">
                <a:latin typeface="Times New Roman" panose="02020603050405020304" charset="0"/>
                <a:ea typeface="楷体" panose="02010609060101010101" charset="-122"/>
                <a:cs typeface="Times New Roman" panose="02020603050405020304" charset="0"/>
              </a:rPr>
              <a:t>Marie Curie was also the mother of a Nobel Prize winner</a:t>
            </a:r>
            <a:r>
              <a:rPr lang="zh-CN" altLang="en-US" sz="2800">
                <a:latin typeface="Times New Roman" panose="02020603050405020304" charset="0"/>
                <a:ea typeface="楷体" panose="02010609060101010101" charset="-122"/>
                <a:cs typeface="Times New Roman" panose="02020603050405020304" charset="0"/>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en-US" altLang="zh-CN" sz="2800">
                <a:latin typeface="Times New Roman" panose="02020603050405020304" charset="0"/>
                <a:ea typeface="楷体" panose="02010609060101010101" charset="-122"/>
                <a:cs typeface="Times New Roman" panose="02020603050405020304" charset="0"/>
                <a:sym typeface="+mn-ea"/>
              </a:rPr>
              <a:t>Marie Curie</a:t>
            </a:r>
            <a:r>
              <a:rPr lang="zh-CN" altLang="en-US" sz="2800">
                <a:latin typeface="Times New Roman" panose="02020603050405020304" charset="0"/>
                <a:ea typeface="楷体" panose="02010609060101010101" charset="-122"/>
                <a:cs typeface="Times New Roman" panose="02020603050405020304" charset="0"/>
              </a:rPr>
              <a:t> was known to be </a:t>
            </a:r>
            <a:r>
              <a:rPr lang="en-US" altLang="zh-CN" sz="2800">
                <a:latin typeface="Times New Roman" panose="02020603050405020304" charset="0"/>
                <a:ea typeface="楷体" panose="02010609060101010101" charset="-122"/>
                <a:cs typeface="Times New Roman" panose="02020603050405020304" charset="0"/>
                <a:sym typeface="+mn-ea"/>
              </a:rPr>
              <a:t>also the mother of a Nobel Prize winner</a:t>
            </a:r>
            <a:r>
              <a:rPr lang="zh-CN" altLang="en-US" sz="2800">
                <a:latin typeface="Times New Roman" panose="02020603050405020304" charset="0"/>
                <a:ea typeface="楷体" panose="02010609060101010101" charset="-122"/>
                <a:cs typeface="Times New Roman" panose="02020603050405020304" charset="0"/>
                <a:sym typeface="+mn-ea"/>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  </a:t>
            </a:r>
            <a:r>
              <a:rPr lang="en-US" altLang="zh-CN" sz="2800">
                <a:solidFill>
                  <a:srgbClr val="FF0000"/>
                </a:solidFill>
                <a:latin typeface="Arial" pitchFamily="34" charset="0"/>
                <a:ea typeface="楷体" panose="02010609060101010101" charset="-122"/>
                <a:cs typeface="Arial" pitchFamily="34" charset="0"/>
                <a:sym typeface="+mn-ea"/>
              </a:rPr>
              <a:t>→</a:t>
            </a:r>
            <a:r>
              <a:rPr lang="en-US" altLang="zh-CN" sz="2800">
                <a:latin typeface="Arial" pitchFamily="34" charset="0"/>
                <a:ea typeface="楷体" panose="02010609060101010101" charset="-122"/>
                <a:cs typeface="Arial" pitchFamily="34" charset="0"/>
                <a:sym typeface="+mn-ea"/>
              </a:rPr>
              <a:t> </a:t>
            </a:r>
            <a:r>
              <a:rPr lang="zh-CN" altLang="en-US" sz="2800">
                <a:latin typeface="Times New Roman" panose="02020603050405020304" charset="0"/>
                <a:ea typeface="楷体" panose="02010609060101010101" charset="-122"/>
                <a:cs typeface="Times New Roman" panose="02020603050405020304" charset="0"/>
              </a:rPr>
              <a:t>It is known that </a:t>
            </a:r>
            <a:r>
              <a:rPr lang="en-US" altLang="zh-CN" sz="2800">
                <a:latin typeface="Times New Roman" panose="02020603050405020304" charset="0"/>
                <a:ea typeface="楷体" panose="02010609060101010101" charset="-122"/>
                <a:cs typeface="Times New Roman" panose="02020603050405020304" charset="0"/>
                <a:sym typeface="+mn-ea"/>
              </a:rPr>
              <a:t>Marie Curie was also the mother of a Nobel Prize winner</a:t>
            </a:r>
            <a:r>
              <a:rPr lang="zh-CN" altLang="en-US" sz="2800">
                <a:latin typeface="Times New Roman" panose="02020603050405020304" charset="0"/>
                <a:ea typeface="楷体" panose="02010609060101010101" charset="-122"/>
                <a:cs typeface="Times New Roman" panose="02020603050405020304" charset="0"/>
                <a:sym typeface="+mn-ea"/>
              </a:rPr>
              <a:t>.</a:t>
            </a:r>
            <a:endParaRPr lang="zh-CN" altLang="en-US" sz="2800">
              <a:latin typeface="Times New Roman" panose="02020603050405020304" charset="0"/>
              <a:ea typeface="楷体" panose="02010609060101010101" charset="-122"/>
              <a:cs typeface="Times New Roman" panose="02020603050405020304" charset="0"/>
            </a:endParaRPr>
          </a:p>
          <a:p>
            <a:pPr>
              <a:lnSpc>
                <a:spcPct val="12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类似句型</a:t>
            </a:r>
            <a:r>
              <a:rPr lang="zh-CN" altLang="en-US" sz="2800">
                <a:latin typeface="Times New Roman" panose="02020603050405020304" charset="0"/>
                <a:ea typeface="楷体" panose="02010609060101010101" charset="-122"/>
                <a:cs typeface="Times New Roman" panose="02020603050405020304" charset="0"/>
              </a:rPr>
              <a:t>有：It is said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known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suggested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believed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hoped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thought that...</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1000" fill="hold"/>
                                        <p:tgtEl>
                                          <p:spTgt spid="2">
                                            <p:txEl>
                                              <p:pRg st="1" end="1"/>
                                            </p:txEl>
                                          </p:spTgt>
                                        </p:tgtEl>
                                        <p:attrNameLst>
                                          <p:attrName>ppt_w</p:attrName>
                                        </p:attrNameLst>
                                      </p:cBhvr>
                                      <p:tavLst>
                                        <p:tav tm="0">
                                          <p:val>
                                            <p:strVal val="#ppt_w*0.70"/>
                                          </p:val>
                                        </p:tav>
                                        <p:tav tm="100000">
                                          <p:val>
                                            <p:strVal val="#ppt_w"/>
                                          </p:val>
                                        </p:tav>
                                      </p:tavLst>
                                    </p:anim>
                                    <p:anim calcmode="lin" valueType="num">
                                      <p:cBhvr>
                                        <p:cTn id="8" dur="1000" fill="hold"/>
                                        <p:tgtEl>
                                          <p:spTgt spid="2">
                                            <p:txEl>
                                              <p:pRg st="1" end="1"/>
                                            </p:txEl>
                                          </p:spTgt>
                                        </p:tgtEl>
                                        <p:attrNameLst>
                                          <p:attrName>ppt_h</p:attrName>
                                        </p:attrNameLst>
                                      </p:cBhvr>
                                      <p:tavLst>
                                        <p:tav tm="0">
                                          <p:val>
                                            <p:strVal val="#ppt_h"/>
                                          </p:val>
                                        </p:tav>
                                        <p:tav tm="100000">
                                          <p:val>
                                            <p:strVal val="#ppt_h"/>
                                          </p:val>
                                        </p:tav>
                                      </p:tavLst>
                                    </p:anim>
                                    <p:animEffect transition="in" filter="fade">
                                      <p:cBhvr>
                                        <p:cTn id="9" dur="1000"/>
                                        <p:tgtEl>
                                          <p:spTgt spid="2">
                                            <p:txEl>
                                              <p:pRg st="1" end="1"/>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5" presetClass="entr" presetSubtype="0" dur="100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1000" fill="hold"/>
                                        <p:tgtEl>
                                          <p:spTgt spid="2">
                                            <p:txEl>
                                              <p:pRg st="2" end="2"/>
                                            </p:txEl>
                                          </p:spTgt>
                                        </p:tgtEl>
                                        <p:attrNameLst>
                                          <p:attrName>ppt_w</p:attrName>
                                        </p:attrNameLst>
                                      </p:cBhvr>
                                      <p:tavLst>
                                        <p:tav tm="0">
                                          <p:val>
                                            <p:strVal val="#ppt_w*0.70"/>
                                          </p:val>
                                        </p:tav>
                                        <p:tav tm="100000">
                                          <p:val>
                                            <p:strVal val="#ppt_w"/>
                                          </p:val>
                                        </p:tav>
                                      </p:tavLst>
                                    </p:anim>
                                    <p:anim calcmode="lin" valueType="num">
                                      <p:cBhvr>
                                        <p:cTn id="15" dur="1000" fill="hold"/>
                                        <p:tgtEl>
                                          <p:spTgt spid="2">
                                            <p:txEl>
                                              <p:pRg st="2" end="2"/>
                                            </p:txEl>
                                          </p:spTgt>
                                        </p:tgtEl>
                                        <p:attrNameLst>
                                          <p:attrName>ppt_h</p:attrName>
                                        </p:attrNameLst>
                                      </p:cBhvr>
                                      <p:tavLst>
                                        <p:tav tm="0">
                                          <p:val>
                                            <p:strVal val="#ppt_h"/>
                                          </p:val>
                                        </p:tav>
                                        <p:tav tm="100000">
                                          <p:val>
                                            <p:strVal val="#ppt_h"/>
                                          </p:val>
                                        </p:tav>
                                      </p:tavLst>
                                    </p:anim>
                                    <p:animEffect transition="in" filter="fade">
                                      <p:cBhvr>
                                        <p:cTn id="16" dur="1000"/>
                                        <p:tgtEl>
                                          <p:spTgt spid="2">
                                            <p:txEl>
                                              <p:pRg st="2" end="2"/>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9" presetClass="entr" presetSubtype="0" dur="50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dissolve">
                                      <p:cBhvr>
                                        <p:cTn id="21" dur="500"/>
                                        <p:tgtEl>
                                          <p:spTgt spid="2">
                                            <p:txEl>
                                              <p:pRg st="3" end="3"/>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9" presetClass="entr" presetSubtype="0" dur="500" fill="hold" nodeType="clickEffect">
                                  <p:stCondLst>
                                    <p:cond delay="0"/>
                                  </p:stCondLst>
                                  <p:childTnLst>
                                    <p:set>
                                      <p:cBhvr>
                                        <p:cTn id="25" dur="1" fill="hold">
                                          <p:stCondLst>
                                            <p:cond delay="0"/>
                                          </p:stCondLst>
                                        </p:cTn>
                                        <p:tgtEl>
                                          <p:spTgt spid="2">
                                            <p:txEl>
                                              <p:pRg st="4" end="4"/>
                                            </p:txEl>
                                          </p:spTgt>
                                        </p:tgtEl>
                                        <p:attrNameLst>
                                          <p:attrName>style.visibility</p:attrName>
                                        </p:attrNameLst>
                                      </p:cBhvr>
                                      <p:to>
                                        <p:strVal val="visible"/>
                                      </p:to>
                                    </p:set>
                                    <p:animEffect transition="in" filter="dissolve">
                                      <p:cBhvr>
                                        <p:cTn id="26" dur="500"/>
                                        <p:tgtEl>
                                          <p:spTgt spid="2">
                                            <p:txEl>
                                              <p:pRg st="4" end="4"/>
                                            </p:txEl>
                                          </p:spTgt>
                                        </p:tgtEl>
                                      </p:cBhvr>
                                    </p:animEffect>
                                  </p:childTnLst>
                                </p:cTn>
                              </p:par>
                              <p:par>
                                <p:cTn id="27" presetID="9" presetClass="entr" presetSubtype="0" dur="500" fill="hold" nodeType="withEffect">
                                  <p:stCondLst>
                                    <p:cond delay="0"/>
                                  </p:stCondLst>
                                  <p:childTnLst>
                                    <p:set>
                                      <p:cBhvr>
                                        <p:cTn id="28" dur="1" fill="hold">
                                          <p:stCondLst>
                                            <p:cond delay="0"/>
                                          </p:stCondLst>
                                        </p:cTn>
                                        <p:tgtEl>
                                          <p:spTgt spid="2">
                                            <p:txEl>
                                              <p:pRg st="5" end="5"/>
                                            </p:txEl>
                                          </p:spTgt>
                                        </p:tgtEl>
                                        <p:attrNameLst>
                                          <p:attrName>style.visibility</p:attrName>
                                        </p:attrNameLst>
                                      </p:cBhvr>
                                      <p:to>
                                        <p:strVal val="visible"/>
                                      </p:to>
                                    </p:set>
                                    <p:animEffect transition="in" filter="dissolve">
                                      <p:cBhvr>
                                        <p:cTn id="29" dur="500"/>
                                        <p:tgtEl>
                                          <p:spTgt spid="2">
                                            <p:txEl>
                                              <p:pRg st="5" end="5"/>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9" presetClass="entr" presetSubtype="0" dur="500" fill="hold" nodeType="clickEffect">
                                  <p:stCondLst>
                                    <p:cond delay="0"/>
                                  </p:stCondLst>
                                  <p:childTnLst>
                                    <p:set>
                                      <p:cBhvr>
                                        <p:cTn id="33" dur="1" fill="hold">
                                          <p:stCondLst>
                                            <p:cond delay="0"/>
                                          </p:stCondLst>
                                        </p:cTn>
                                        <p:tgtEl>
                                          <p:spTgt spid="2">
                                            <p:txEl>
                                              <p:pRg st="6" end="6"/>
                                            </p:txEl>
                                          </p:spTgt>
                                        </p:tgtEl>
                                        <p:attrNameLst>
                                          <p:attrName>style.visibility</p:attrName>
                                        </p:attrNameLst>
                                      </p:cBhvr>
                                      <p:to>
                                        <p:strVal val="visible"/>
                                      </p:to>
                                    </p:set>
                                    <p:animEffect transition="in" filter="dissolve">
                                      <p:cBhvr>
                                        <p:cTn id="34" dur="500"/>
                                        <p:tgtEl>
                                          <p:spTgt spid="2">
                                            <p:txEl>
                                              <p:pRg st="6" end="6"/>
                                            </p:txEl>
                                          </p:spTgt>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9" presetClass="entr" presetSubtype="0" dur="500" fill="hold" nodeType="clickEffect">
                                  <p:stCondLst>
                                    <p:cond delay="0"/>
                                  </p:stCondLst>
                                  <p:childTnLst>
                                    <p:set>
                                      <p:cBhvr>
                                        <p:cTn id="38" dur="1" fill="hold">
                                          <p:stCondLst>
                                            <p:cond delay="0"/>
                                          </p:stCondLst>
                                        </p:cTn>
                                        <p:tgtEl>
                                          <p:spTgt spid="2">
                                            <p:txEl>
                                              <p:pRg st="7" end="7"/>
                                            </p:txEl>
                                          </p:spTgt>
                                        </p:tgtEl>
                                        <p:attrNameLst>
                                          <p:attrName>style.visibility</p:attrName>
                                        </p:attrNameLst>
                                      </p:cBhvr>
                                      <p:to>
                                        <p:strVal val="visible"/>
                                      </p:to>
                                    </p:set>
                                    <p:animEffect transition="in" filter="dissolve">
                                      <p:cBhvr>
                                        <p:cTn id="39" dur="500"/>
                                        <p:tgtEl>
                                          <p:spTgt spid="2">
                                            <p:txEl>
                                              <p:pRg st="7" end="7"/>
                                            </p:txEl>
                                          </p:spTgt>
                                        </p:tgtEl>
                                      </p:cBhvr>
                                    </p:animEffect>
                                  </p:childTnLst>
                                </p:cTn>
                              </p:par>
                              <p:par>
                                <p:cTn id="40" presetID="9" presetClass="entr" presetSubtype="0" dur="500" fill="hold" nodeType="with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dissolve">
                                      <p:cBhvr>
                                        <p:cTn id="42" dur="500"/>
                                        <p:tgtEl>
                                          <p:spTgt spid="2">
                                            <p:txEl>
                                              <p:pRg st="8" end="8"/>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nodeType="clickEffect">
                                  <p:stCondLst>
                                    <p:cond delay="0"/>
                                  </p:stCondLst>
                                  <p:childTnLst>
                                    <p:set>
                                      <p:cBhvr>
                                        <p:cTn id="46" dur="1" fill="hold">
                                          <p:stCondLst>
                                            <p:cond delay="0"/>
                                          </p:stCondLst>
                                        </p:cTn>
                                        <p:tgtEl>
                                          <p:spTgt spid="2">
                                            <p:txEl>
                                              <p:pRg st="9" end="9"/>
                                            </p:txEl>
                                          </p:spTgt>
                                        </p:tgtEl>
                                        <p:attrNameLst>
                                          <p:attrName>style.visibility</p:attrName>
                                        </p:attrNameLst>
                                      </p:cBhvr>
                                      <p:to>
                                        <p:strVal val="visible"/>
                                      </p:to>
                                    </p:set>
                                    <p:anim calcmode="lin" valueType="num">
                                      <p:cBhvr additive="base">
                                        <p:cTn id="47"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370205" y="213360"/>
            <a:ext cx="11411585" cy="62515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0000"/>
              </a:lnSpc>
              <a:spcBef>
                <a:spcPct val="0"/>
              </a:spcBef>
              <a:spcAft>
                <a:spcPct val="0"/>
              </a:spcAft>
            </a:pPr>
            <a:r>
              <a:rPr lang="zh-CN" altLang="en-US" sz="2800" b="1">
                <a:solidFill>
                  <a:srgbClr val="FF0000"/>
                </a:solidFill>
                <a:latin typeface="Times New Roman" panose="02020603050405020304" charset="0"/>
                <a:ea typeface="楷体" panose="02010609060101010101" charset="-122"/>
                <a:cs typeface="Times New Roman" panose="02020603050405020304" charset="0"/>
              </a:rPr>
              <a:t>2.不能用被动语态的几种情况</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(1)所有的不及物动词或不及物动词短语，</a:t>
            </a:r>
            <a:r>
              <a:rPr lang="zh-CN" altLang="en-US" sz="2800">
                <a:latin typeface="Times New Roman" panose="02020603050405020304" charset="0"/>
                <a:ea typeface="楷体" panose="02010609060101010101" charset="-122"/>
                <a:cs typeface="Times New Roman" panose="02020603050405020304" charset="0"/>
                <a:sym typeface="+mn-ea"/>
              </a:rPr>
              <a:t>如：fit, have, hold, marry, own, wish, cost, notice, watch agree with, arrive at / in, shake hands with, succeed in, suffer from, happen to, take part in, walk into等。</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2</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表示状态的谓语动词及系动词，如：last,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hold,</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contain,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fit,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cost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sym typeface="+mn-ea"/>
              </a:rPr>
              <a:t>appear, be become, fall, feel, get, grow, keep, look, remain, seem, smell, sound, stay, taste, turn</a:t>
            </a:r>
            <a:r>
              <a:rPr lang="zh-CN" altLang="en-US" sz="2800">
                <a:latin typeface="Times New Roman" panose="02020603050405020304" charset="0"/>
                <a:ea typeface="楷体" panose="02010609060101010101" charset="-122"/>
                <a:cs typeface="Times New Roman" panose="02020603050405020304" charset="0"/>
              </a:rPr>
              <a:t> 等。</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(3)表示归属的动词，如：have,</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own,</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belong to等。</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(4)表示“希望、意图、喜好”的动词，如：wish,</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want,</a:t>
            </a:r>
            <a:r>
              <a:rPr lang="en-US" altLang="zh-CN" sz="2800">
                <a:latin typeface="Times New Roman" panose="02020603050405020304" charset="0"/>
                <a:ea typeface="楷体" panose="02010609060101010101" charset="-122"/>
                <a:cs typeface="Times New Roman" panose="02020603050405020304" charset="0"/>
              </a:rPr>
              <a:t> </a:t>
            </a:r>
            <a:r>
              <a:rPr lang="zh-CN" altLang="en-US" sz="2800">
                <a:latin typeface="Times New Roman" panose="02020603050405020304" charset="0"/>
                <a:ea typeface="楷体" panose="02010609060101010101" charset="-122"/>
                <a:cs typeface="Times New Roman" panose="02020603050405020304" charset="0"/>
              </a:rPr>
              <a:t>hope</a:t>
            </a:r>
            <a:r>
              <a:rPr lang="en-US" altLang="zh-CN" sz="2800">
                <a:latin typeface="Times New Roman" panose="02020603050405020304" charset="0"/>
                <a:ea typeface="楷体" panose="02010609060101010101" charset="-122"/>
                <a:cs typeface="Times New Roman" panose="02020603050405020304" charset="0"/>
              </a:rPr>
              <a:t>, l</a:t>
            </a:r>
            <a:r>
              <a:rPr lang="zh-CN" altLang="en-US" sz="2800">
                <a:latin typeface="Times New Roman" panose="02020603050405020304" charset="0"/>
                <a:ea typeface="楷体" panose="02010609060101010101" charset="-122"/>
                <a:cs typeface="Times New Roman" panose="02020603050405020304" charset="0"/>
              </a:rPr>
              <a:t>ike, love, hate 等。</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zh-CN" altLang="en-US" sz="2800">
                <a:latin typeface="Times New Roman" panose="02020603050405020304" charset="0"/>
                <a:ea typeface="楷体" panose="02010609060101010101" charset="-122"/>
                <a:cs typeface="Times New Roman" panose="02020603050405020304" charset="0"/>
              </a:rPr>
              <a:t>(5)宾语是反身代词或相互代词时谓语动词用主动语态，不能用被动语态。</a:t>
            </a:r>
            <a:endParaRPr lang="zh-CN" altLang="en-US" sz="2800">
              <a:latin typeface="Times New Roman" panose="02020603050405020304" charset="0"/>
              <a:ea typeface="楷体" panose="02010609060101010101" charset="-122"/>
              <a:cs typeface="Times New Roman" panose="02020603050405020304" charset="0"/>
            </a:endParaRPr>
          </a:p>
          <a:p>
            <a:pPr>
              <a:lnSpc>
                <a:spcPct val="110000"/>
              </a:lnSpc>
              <a:spcBef>
                <a:spcPct val="0"/>
              </a:spcBef>
              <a:spcAft>
                <a:spcPct val="0"/>
              </a:spcAft>
            </a:pP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6</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定语是同源宾语</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sym typeface="+mn-ea"/>
              </a:rPr>
              <a:t>如：die/death, dream/dream</a:t>
            </a:r>
            <a:r>
              <a:rPr lang="en-US" altLang="zh-CN" sz="2800">
                <a:latin typeface="Times New Roman" panose="02020603050405020304" charset="0"/>
                <a:ea typeface="楷体" panose="02010609060101010101" charset="-122"/>
                <a:cs typeface="Times New Roman" panose="02020603050405020304" charset="0"/>
                <a:sym typeface="+mn-ea"/>
              </a:rPr>
              <a:t>, </a:t>
            </a:r>
            <a:r>
              <a:rPr lang="zh-CN" altLang="en-US" sz="2800">
                <a:latin typeface="Times New Roman" panose="02020603050405020304" charset="0"/>
                <a:ea typeface="楷体" panose="02010609060101010101" charset="-122"/>
                <a:cs typeface="Times New Roman" panose="02020603050405020304" charset="0"/>
                <a:sym typeface="+mn-ea"/>
              </a:rPr>
              <a:t>live/life等</a:t>
            </a:r>
            <a:r>
              <a:rPr lang="en-US" altLang="zh-CN" sz="2800">
                <a:latin typeface="Times New Roman" panose="02020603050405020304" charset="0"/>
                <a:ea typeface="楷体" panose="02010609060101010101" charset="-122"/>
                <a:cs typeface="Times New Roman" panose="02020603050405020304" charset="0"/>
              </a:rPr>
              <a:t>)</a:t>
            </a:r>
            <a:r>
              <a:rPr lang="zh-CN" altLang="en-US" sz="2800">
                <a:latin typeface="Times New Roman" panose="02020603050405020304" charset="0"/>
                <a:ea typeface="楷体" panose="02010609060101010101" charset="-122"/>
                <a:cs typeface="Times New Roman" panose="02020603050405020304" charset="0"/>
              </a:rPr>
              <a:t>、不定式，动名词等，谓语动词不用被动语态。</a:t>
            </a:r>
            <a:endParaRPr lang="zh-CN" altLang="en-US" sz="2800">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p:cTn id="7" dur="500" fill="hold"/>
                                        <p:tgtEl>
                                          <p:spTgt spid="2">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2">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2">
                                            <p:txEl>
                                              <p:pRg st="1" end="1"/>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3" presetClass="entr" presetSubtype="16" dur="500" fill="hold"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500" fill="hold"/>
                                        <p:tgtEl>
                                          <p:spTgt spid="2">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2">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2">
                                            <p:txEl>
                                              <p:pRg st="2" end="2"/>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 calcmode="lin" valueType="num">
                                      <p:cBhvr>
                                        <p:cTn id="21" dur="500" fill="hold"/>
                                        <p:tgtEl>
                                          <p:spTgt spid="2">
                                            <p:txEl>
                                              <p:pRg st="3" end="3"/>
                                            </p:txEl>
                                          </p:spTgt>
                                        </p:tgtEl>
                                        <p:attrNameLst>
                                          <p:attrName>ppt_w</p:attrName>
                                        </p:attrNameLst>
                                      </p:cBhvr>
                                      <p:tavLst>
                                        <p:tav tm="0">
                                          <p:val>
                                            <p:fltVal val="0"/>
                                          </p:val>
                                        </p:tav>
                                        <p:tav tm="100000">
                                          <p:val>
                                            <p:strVal val="#ppt_w"/>
                                          </p:val>
                                        </p:tav>
                                      </p:tavLst>
                                    </p:anim>
                                    <p:anim calcmode="lin" valueType="num">
                                      <p:cBhvr>
                                        <p:cTn id="22" dur="500" fill="hold"/>
                                        <p:tgtEl>
                                          <p:spTgt spid="2">
                                            <p:txEl>
                                              <p:pRg st="3" end="3"/>
                                            </p:txEl>
                                          </p:spTgt>
                                        </p:tgtEl>
                                        <p:attrNameLst>
                                          <p:attrName>ppt_h</p:attrName>
                                        </p:attrNameLst>
                                      </p:cBhvr>
                                      <p:tavLst>
                                        <p:tav tm="0">
                                          <p:val>
                                            <p:fltVal val="0"/>
                                          </p:val>
                                        </p:tav>
                                        <p:tav tm="100000">
                                          <p:val>
                                            <p:strVal val="#ppt_h"/>
                                          </p:val>
                                        </p:tav>
                                      </p:tavLst>
                                    </p:anim>
                                    <p:animEffect transition="in" filter="fade">
                                      <p:cBhvr>
                                        <p:cTn id="23" dur="500"/>
                                        <p:tgtEl>
                                          <p:spTgt spid="2">
                                            <p:txEl>
                                              <p:pRg st="3" end="3"/>
                                            </p:txEl>
                                          </p:spTgt>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53" presetClass="entr" presetSubtype="16" dur="500" fill="hold"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 calcmode="lin" valueType="num">
                                      <p:cBhvr>
                                        <p:cTn id="28" dur="500" fill="hold"/>
                                        <p:tgtEl>
                                          <p:spTgt spid="2">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2">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2">
                                            <p:txEl>
                                              <p:pRg st="4" end="4"/>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53" presetClass="entr" presetSubtype="16" dur="500" fill="hold"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 calcmode="lin" valueType="num">
                                      <p:cBhvr>
                                        <p:cTn id="35" dur="500" fill="hold"/>
                                        <p:tgtEl>
                                          <p:spTgt spid="2">
                                            <p:txEl>
                                              <p:pRg st="5" end="5"/>
                                            </p:txEl>
                                          </p:spTgt>
                                        </p:tgtEl>
                                        <p:attrNameLst>
                                          <p:attrName>ppt_w</p:attrName>
                                        </p:attrNameLst>
                                      </p:cBhvr>
                                      <p:tavLst>
                                        <p:tav tm="0">
                                          <p:val>
                                            <p:fltVal val="0"/>
                                          </p:val>
                                        </p:tav>
                                        <p:tav tm="100000">
                                          <p:val>
                                            <p:strVal val="#ppt_w"/>
                                          </p:val>
                                        </p:tav>
                                      </p:tavLst>
                                    </p:anim>
                                    <p:anim calcmode="lin" valueType="num">
                                      <p:cBhvr>
                                        <p:cTn id="36" dur="500" fill="hold"/>
                                        <p:tgtEl>
                                          <p:spTgt spid="2">
                                            <p:txEl>
                                              <p:pRg st="5" end="5"/>
                                            </p:txEl>
                                          </p:spTgt>
                                        </p:tgtEl>
                                        <p:attrNameLst>
                                          <p:attrName>ppt_h</p:attrName>
                                        </p:attrNameLst>
                                      </p:cBhvr>
                                      <p:tavLst>
                                        <p:tav tm="0">
                                          <p:val>
                                            <p:fltVal val="0"/>
                                          </p:val>
                                        </p:tav>
                                        <p:tav tm="100000">
                                          <p:val>
                                            <p:strVal val="#ppt_h"/>
                                          </p:val>
                                        </p:tav>
                                      </p:tavLst>
                                    </p:anim>
                                    <p:animEffect transition="in" filter="fade">
                                      <p:cBhvr>
                                        <p:cTn id="37" dur="500"/>
                                        <p:tgtEl>
                                          <p:spTgt spid="2">
                                            <p:txEl>
                                              <p:pRg st="5" end="5"/>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53" presetClass="entr" presetSubtype="16" dur="500" fill="hold"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 calcmode="lin" valueType="num">
                                      <p:cBhvr>
                                        <p:cTn id="42" dur="500" fill="hold"/>
                                        <p:tgtEl>
                                          <p:spTgt spid="2">
                                            <p:txEl>
                                              <p:pRg st="6" end="6"/>
                                            </p:txEl>
                                          </p:spTgt>
                                        </p:tgtEl>
                                        <p:attrNameLst>
                                          <p:attrName>ppt_w</p:attrName>
                                        </p:attrNameLst>
                                      </p:cBhvr>
                                      <p:tavLst>
                                        <p:tav tm="0">
                                          <p:val>
                                            <p:fltVal val="0"/>
                                          </p:val>
                                        </p:tav>
                                        <p:tav tm="100000">
                                          <p:val>
                                            <p:strVal val="#ppt_w"/>
                                          </p:val>
                                        </p:tav>
                                      </p:tavLst>
                                    </p:anim>
                                    <p:anim calcmode="lin" valueType="num">
                                      <p:cBhvr>
                                        <p:cTn id="43" dur="500" fill="hold"/>
                                        <p:tgtEl>
                                          <p:spTgt spid="2">
                                            <p:txEl>
                                              <p:pRg st="6" end="6"/>
                                            </p:txEl>
                                          </p:spTgt>
                                        </p:tgtEl>
                                        <p:attrNameLst>
                                          <p:attrName>ppt_h</p:attrName>
                                        </p:attrNameLst>
                                      </p:cBhvr>
                                      <p:tavLst>
                                        <p:tav tm="0">
                                          <p:val>
                                            <p:fltVal val="0"/>
                                          </p:val>
                                        </p:tav>
                                        <p:tav tm="100000">
                                          <p:val>
                                            <p:strVal val="#ppt_h"/>
                                          </p:val>
                                        </p:tav>
                                      </p:tavLst>
                                    </p:anim>
                                    <p:animEffect transition="in" filter="fade">
                                      <p:cBhvr>
                                        <p:cTn id="44"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399415" y="292735"/>
            <a:ext cx="11549380" cy="551561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spcAft>
                <a:spcPct val="0"/>
              </a:spcAft>
            </a:pPr>
            <a:r>
              <a:rPr lang="en-US" altLang="zh-CN" sz="2800" b="1">
                <a:solidFill>
                  <a:srgbClr val="FF0000"/>
                </a:solidFill>
                <a:latin typeface="Times New Roman" panose="02020603050405020304" charset="0"/>
                <a:ea typeface="楷体" panose="02010609060101010101" charset="-122"/>
                <a:cs typeface="Times New Roman" panose="02020603050405020304" charset="0"/>
              </a:rPr>
              <a:t>3. </a:t>
            </a:r>
            <a:r>
              <a:rPr lang="zh-CN" altLang="en-US" sz="2800" b="1">
                <a:solidFill>
                  <a:srgbClr val="FF0000"/>
                </a:solidFill>
                <a:latin typeface="Times New Roman" panose="02020603050405020304" charset="0"/>
                <a:ea typeface="楷体" panose="02010609060101010101" charset="-122"/>
                <a:cs typeface="Times New Roman" panose="02020603050405020304" charset="0"/>
              </a:rPr>
              <a:t>主动表被动的九种情况总结</a:t>
            </a:r>
            <a:endParaRPr lang="zh-CN" altLang="en-US" sz="2800" b="1">
              <a:solidFill>
                <a:srgbClr val="FF0000"/>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zh-CN" altLang="en-US" sz="2800">
                <a:solidFill>
                  <a:schemeClr val="tx1"/>
                </a:solidFill>
                <a:latin typeface="Times New Roman" panose="02020603050405020304" charset="0"/>
                <a:ea typeface="楷体" panose="02010609060101010101" charset="-122"/>
                <a:cs typeface="Times New Roman" panose="02020603050405020304" charset="0"/>
              </a:rPr>
              <a:t>1</a:t>
            </a:r>
            <a:r>
              <a:rPr lang="en-US" altLang="zh-CN" sz="2800">
                <a:solidFill>
                  <a:schemeClr val="tx1"/>
                </a:solidFill>
                <a:latin typeface="Times New Roman" panose="02020603050405020304" charset="0"/>
                <a:ea typeface="楷体" panose="02010609060101010101" charset="-122"/>
                <a:cs typeface="Times New Roman" panose="02020603050405020304" charset="0"/>
              </a:rPr>
              <a:t>.</a:t>
            </a:r>
            <a:r>
              <a:rPr lang="zh-CN" altLang="en-US" sz="2800">
                <a:solidFill>
                  <a:srgbClr val="FF0000"/>
                </a:solidFill>
                <a:latin typeface="Times New Roman" panose="02020603050405020304" charset="0"/>
                <a:ea typeface="楷体" panose="02010609060101010101" charset="-122"/>
                <a:cs typeface="Times New Roman" panose="02020603050405020304" charset="0"/>
              </a:rPr>
              <a:t>连系动词</a:t>
            </a:r>
            <a:r>
              <a:rPr lang="zh-CN" altLang="en-US" sz="2800">
                <a:solidFill>
                  <a:schemeClr val="tx1"/>
                </a:solidFill>
                <a:latin typeface="Times New Roman" panose="02020603050405020304" charset="0"/>
                <a:ea typeface="楷体" panose="02010609060101010101" charset="-122"/>
                <a:cs typeface="Times New Roman" panose="02020603050405020304" charset="0"/>
              </a:rPr>
              <a:t>(如look, sound, smell, feel, taste, prove等)要用主动表被动，因为连系动词为不及物动词，它们没有被动语态形式。如：</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en-US" altLang="zh-CN" sz="2800">
                <a:solidFill>
                  <a:schemeClr val="tx1"/>
                </a:solidFill>
                <a:latin typeface="Times New Roman" panose="02020603050405020304" charset="0"/>
                <a:ea typeface="楷体" panose="02010609060101010101" charset="-122"/>
                <a:cs typeface="Times New Roman" panose="02020603050405020304" charset="0"/>
              </a:rPr>
              <a:t>  </a:t>
            </a:r>
            <a:r>
              <a:rPr lang="zh-CN" altLang="en-US" sz="2800">
                <a:solidFill>
                  <a:schemeClr val="tx1"/>
                </a:solidFill>
                <a:latin typeface="Times New Roman" panose="02020603050405020304" charset="0"/>
                <a:ea typeface="楷体" panose="02010609060101010101" charset="-122"/>
                <a:cs typeface="Times New Roman" panose="02020603050405020304" charset="0"/>
              </a:rPr>
              <a:t>The </a:t>
            </a:r>
            <a:r>
              <a:rPr lang="en-US" altLang="zh-CN" sz="2800">
                <a:solidFill>
                  <a:schemeClr val="tx1"/>
                </a:solidFill>
                <a:latin typeface="Times New Roman" panose="02020603050405020304" charset="0"/>
                <a:ea typeface="楷体" panose="02010609060101010101" charset="-122"/>
                <a:cs typeface="Times New Roman" panose="02020603050405020304" charset="0"/>
              </a:rPr>
              <a:t>garden</a:t>
            </a:r>
            <a:r>
              <a:rPr lang="zh-CN" altLang="en-US" sz="2800">
                <a:solidFill>
                  <a:schemeClr val="tx1"/>
                </a:solidFill>
                <a:latin typeface="Times New Roman" panose="02020603050405020304" charset="0"/>
                <a:ea typeface="楷体" panose="02010609060101010101" charset="-122"/>
                <a:cs typeface="Times New Roman" panose="02020603050405020304" charset="0"/>
              </a:rPr>
              <a: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looks</a:t>
            </a:r>
            <a:r>
              <a:rPr lang="zh-CN" altLang="en-US" sz="2800">
                <a:solidFill>
                  <a:schemeClr val="tx1"/>
                </a:solidFill>
                <a:latin typeface="Times New Roman" panose="02020603050405020304" charset="0"/>
                <a:ea typeface="楷体" panose="02010609060101010101" charset="-122"/>
                <a:cs typeface="Times New Roman" panose="02020603050405020304" charset="0"/>
              </a:rPr>
              <a:t> very beautiful.这个花园看上去很美。</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en-US" altLang="zh-CN" sz="2800">
                <a:solidFill>
                  <a:schemeClr val="tx1"/>
                </a:solidFill>
                <a:latin typeface="Times New Roman" panose="02020603050405020304" charset="0"/>
                <a:ea typeface="楷体" panose="02010609060101010101" charset="-122"/>
                <a:cs typeface="Times New Roman" panose="02020603050405020304" charset="0"/>
              </a:rPr>
              <a:t>  </a:t>
            </a:r>
            <a:r>
              <a:rPr lang="zh-CN" altLang="en-US" sz="2800">
                <a:solidFill>
                  <a:schemeClr val="tx1"/>
                </a:solidFill>
                <a:latin typeface="Times New Roman" panose="02020603050405020304" charset="0"/>
                <a:ea typeface="楷体" panose="02010609060101010101" charset="-122"/>
                <a:cs typeface="Times New Roman" panose="02020603050405020304" charset="0"/>
              </a:rPr>
              <a:t>Your idea </a:t>
            </a:r>
            <a:r>
              <a:rPr lang="zh-CN" altLang="en-US" sz="2800">
                <a:solidFill>
                  <a:srgbClr val="FF0000"/>
                </a:solidFill>
                <a:latin typeface="Times New Roman" panose="02020603050405020304" charset="0"/>
                <a:ea typeface="楷体" panose="02010609060101010101" charset="-122"/>
                <a:cs typeface="Times New Roman" panose="02020603050405020304" charset="0"/>
              </a:rPr>
              <a:t>proved</a:t>
            </a:r>
            <a:r>
              <a:rPr lang="zh-CN" altLang="en-US" sz="2800">
                <a:solidFill>
                  <a:schemeClr val="tx1"/>
                </a:solidFill>
                <a:latin typeface="Times New Roman" panose="02020603050405020304" charset="0"/>
                <a:ea typeface="楷体" panose="02010609060101010101" charset="-122"/>
                <a:cs typeface="Times New Roman" panose="02020603050405020304" charset="0"/>
              </a:rPr>
              <a:t> to be </a:t>
            </a:r>
            <a:r>
              <a:rPr lang="en-US" altLang="zh-CN" sz="2800">
                <a:solidFill>
                  <a:schemeClr val="tx1"/>
                </a:solidFill>
                <a:latin typeface="Times New Roman" panose="02020603050405020304" charset="0"/>
                <a:ea typeface="楷体" panose="02010609060101010101" charset="-122"/>
                <a:cs typeface="Times New Roman" panose="02020603050405020304" charset="0"/>
              </a:rPr>
              <a:t>quite right</a:t>
            </a:r>
            <a:r>
              <a:rPr lang="zh-CN" altLang="en-US" sz="2800">
                <a:solidFill>
                  <a:schemeClr val="tx1"/>
                </a:solidFill>
                <a:latin typeface="Times New Roman" panose="02020603050405020304" charset="0"/>
                <a:ea typeface="楷体" panose="02010609060101010101" charset="-122"/>
                <a:cs typeface="Times New Roman" panose="02020603050405020304" charset="0"/>
              </a:rPr>
              <a:t>. 你的想法证实是对的。</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zh-CN" altLang="en-US" sz="2800">
                <a:solidFill>
                  <a:schemeClr val="tx1"/>
                </a:solidFill>
                <a:latin typeface="Times New Roman" panose="02020603050405020304" charset="0"/>
                <a:ea typeface="楷体" panose="02010609060101010101" charset="-122"/>
                <a:cs typeface="Times New Roman" panose="02020603050405020304" charset="0"/>
              </a:rPr>
              <a:t>2.当open, close, shut, lock, move, read, wash, clean, cook, cut, wear, carry等用作不及物动词且表示</a:t>
            </a:r>
            <a:r>
              <a:rPr lang="zh-CN" altLang="en-US" sz="2800">
                <a:solidFill>
                  <a:srgbClr val="FF0000"/>
                </a:solidFill>
                <a:latin typeface="Times New Roman" panose="02020603050405020304" charset="0"/>
                <a:ea typeface="楷体" panose="02010609060101010101" charset="-122"/>
                <a:cs typeface="Times New Roman" panose="02020603050405020304" charset="0"/>
              </a:rPr>
              <a:t>主语的某种属性</a:t>
            </a:r>
            <a:r>
              <a:rPr lang="zh-CN" altLang="en-US" sz="2800">
                <a:solidFill>
                  <a:schemeClr val="tx1"/>
                </a:solidFill>
                <a:latin typeface="Times New Roman" panose="02020603050405020304" charset="0"/>
                <a:ea typeface="楷体" panose="02010609060101010101" charset="-122"/>
                <a:cs typeface="Times New Roman" panose="02020603050405020304" charset="0"/>
              </a:rPr>
              <a:t>时，通常用主动形式表示被动意义：</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en-US" altLang="zh-CN" sz="2800">
                <a:solidFill>
                  <a:schemeClr val="tx1"/>
                </a:solidFill>
                <a:latin typeface="Times New Roman" panose="02020603050405020304" charset="0"/>
                <a:ea typeface="楷体" panose="02010609060101010101" charset="-122"/>
                <a:cs typeface="Times New Roman" panose="02020603050405020304" charset="0"/>
              </a:rPr>
              <a:t>  </a:t>
            </a:r>
            <a:r>
              <a:rPr lang="zh-CN" altLang="en-US" sz="2800">
                <a:solidFill>
                  <a:schemeClr val="tx1"/>
                </a:solidFill>
                <a:latin typeface="Times New Roman" panose="02020603050405020304" charset="0"/>
                <a:ea typeface="楷体" panose="02010609060101010101" charset="-122"/>
                <a:cs typeface="Times New Roman" panose="02020603050405020304" charset="0"/>
              </a:rPr>
              <a:t>The door </a:t>
            </a:r>
            <a:r>
              <a:rPr lang="zh-CN" altLang="en-US" sz="2800">
                <a:solidFill>
                  <a:srgbClr val="FF0000"/>
                </a:solidFill>
                <a:latin typeface="Times New Roman" panose="02020603050405020304" charset="0"/>
                <a:ea typeface="楷体" panose="02010609060101010101" charset="-122"/>
                <a:cs typeface="Times New Roman" panose="02020603050405020304" charset="0"/>
              </a:rPr>
              <a:t>won</a:t>
            </a:r>
            <a:r>
              <a:rPr lang="en-US" altLang="zh-CN" sz="2800">
                <a:solidFill>
                  <a:srgbClr val="FF0000"/>
                </a:solidFill>
                <a:latin typeface="Times New Roman" panose="02020603050405020304" charset="0"/>
                <a:ea typeface="楷体" panose="02010609060101010101" charset="-122"/>
                <a:cs typeface="Times New Roman" panose="02020603050405020304" charset="0"/>
              </a:rPr>
              <a:t>’</a:t>
            </a:r>
            <a:r>
              <a:rPr lang="zh-CN" altLang="en-US" sz="2800">
                <a:solidFill>
                  <a:srgbClr val="FF0000"/>
                </a:solidFill>
                <a:latin typeface="Times New Roman" panose="02020603050405020304" charset="0"/>
                <a:ea typeface="楷体" panose="02010609060101010101" charset="-122"/>
                <a:cs typeface="Times New Roman" panose="02020603050405020304" charset="0"/>
              </a:rPr>
              <a:t>t shut</a:t>
            </a:r>
            <a:r>
              <a:rPr lang="zh-CN" altLang="en-US" sz="2800">
                <a:solidFill>
                  <a:schemeClr val="tx1"/>
                </a:solidFill>
                <a:latin typeface="Times New Roman" panose="02020603050405020304" charset="0"/>
                <a:ea typeface="楷体" panose="02010609060101010101" charset="-122"/>
                <a:cs typeface="Times New Roman" panose="02020603050405020304" charset="0"/>
              </a:rPr>
              <a:t>.这门关不上。</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a:p>
            <a:pPr>
              <a:lnSpc>
                <a:spcPct val="140000"/>
              </a:lnSpc>
              <a:spcBef>
                <a:spcPct val="0"/>
              </a:spcBef>
              <a:spcAft>
                <a:spcPct val="0"/>
              </a:spcAft>
            </a:pPr>
            <a:r>
              <a:rPr lang="en-US" altLang="zh-CN" sz="2800">
                <a:solidFill>
                  <a:schemeClr val="tx1"/>
                </a:solidFill>
                <a:latin typeface="Times New Roman" panose="02020603050405020304" charset="0"/>
                <a:ea typeface="楷体" panose="02010609060101010101" charset="-122"/>
                <a:cs typeface="Times New Roman" panose="02020603050405020304" charset="0"/>
              </a:rPr>
              <a:t>  </a:t>
            </a:r>
            <a:r>
              <a:rPr lang="zh-CN" altLang="en-US" sz="2800">
                <a:solidFill>
                  <a:schemeClr val="tx1"/>
                </a:solidFill>
                <a:latin typeface="Times New Roman" panose="02020603050405020304" charset="0"/>
                <a:ea typeface="楷体" panose="02010609060101010101" charset="-122"/>
                <a:cs typeface="Times New Roman" panose="02020603050405020304" charset="0"/>
              </a:rPr>
              <a:t>Th</a:t>
            </a:r>
            <a:r>
              <a:rPr lang="en-US" altLang="zh-CN" sz="2800">
                <a:solidFill>
                  <a:schemeClr val="tx1"/>
                </a:solidFill>
                <a:latin typeface="Times New Roman" panose="02020603050405020304" charset="0"/>
                <a:ea typeface="楷体" panose="02010609060101010101" charset="-122"/>
                <a:cs typeface="Times New Roman" panose="02020603050405020304" charset="0"/>
              </a:rPr>
              <a:t>os</a:t>
            </a:r>
            <a:r>
              <a:rPr lang="zh-CN" altLang="en-US" sz="2800">
                <a:solidFill>
                  <a:schemeClr val="tx1"/>
                </a:solidFill>
                <a:latin typeface="Times New Roman" panose="02020603050405020304" charset="0"/>
                <a:ea typeface="楷体" panose="02010609060101010101" charset="-122"/>
                <a:cs typeface="Times New Roman" panose="02020603050405020304" charset="0"/>
              </a:rPr>
              <a:t>e </a:t>
            </a:r>
            <a:r>
              <a:rPr lang="en-US" altLang="zh-CN" sz="2800">
                <a:solidFill>
                  <a:schemeClr val="tx1"/>
                </a:solidFill>
                <a:latin typeface="Times New Roman" panose="02020603050405020304" charset="0"/>
                <a:ea typeface="楷体" panose="02010609060101010101" charset="-122"/>
                <a:cs typeface="Times New Roman" panose="02020603050405020304" charset="0"/>
              </a:rPr>
              <a:t>novels </a:t>
            </a:r>
            <a:r>
              <a:rPr lang="en-US" altLang="zh-CN" sz="2800">
                <a:solidFill>
                  <a:srgbClr val="FF0000"/>
                </a:solidFill>
                <a:latin typeface="Times New Roman" panose="02020603050405020304" charset="0"/>
                <a:ea typeface="楷体" panose="02010609060101010101" charset="-122"/>
                <a:cs typeface="Times New Roman" panose="02020603050405020304" charset="0"/>
              </a:rPr>
              <a:t>won’t </a:t>
            </a:r>
            <a:r>
              <a:rPr lang="zh-CN" altLang="en-US" sz="2800">
                <a:solidFill>
                  <a:srgbClr val="FF0000"/>
                </a:solidFill>
                <a:latin typeface="Times New Roman" panose="02020603050405020304" charset="0"/>
                <a:ea typeface="楷体" panose="02010609060101010101" charset="-122"/>
                <a:cs typeface="Times New Roman" panose="02020603050405020304" charset="0"/>
              </a:rPr>
              <a:t>sell</a:t>
            </a:r>
            <a:r>
              <a:rPr lang="zh-CN" altLang="en-US" sz="2800">
                <a:solidFill>
                  <a:schemeClr val="tx1"/>
                </a:solidFill>
                <a:latin typeface="Times New Roman" panose="02020603050405020304" charset="0"/>
                <a:ea typeface="楷体" panose="02010609060101010101" charset="-122"/>
                <a:cs typeface="Times New Roman" panose="02020603050405020304" charset="0"/>
              </a:rPr>
              <a:t> quickly.这些小说不会销售得很快。</a:t>
            </a:r>
            <a:endParaRPr lang="zh-CN" altLang="en-US" sz="2800">
              <a:solidFill>
                <a:schemeClr val="tx1"/>
              </a:solidFill>
              <a:latin typeface="Times New Roman" panose="02020603050405020304" charset="0"/>
              <a:ea typeface="楷体" panose="02010609060101010101" charset="-122"/>
              <a:cs typeface="Times New Roman" panose="0202060305040502030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dur="1" fill="hold"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dur="1" fill="hold"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dur="1"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https://d.book118.com/358070060041006027</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微软雅黑"/>
        <a:cs typeface="Arial"/>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微软雅黑"/>
        <a:cs typeface="Arial"/>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微软雅黑</vt:lpstr>
      <vt:lpstr>楷体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2024-09-05T00:50:58.054</cp:lastPrinted>
  <dcterms:created xsi:type="dcterms:W3CDTF">2024-09-04T16:50:58Z</dcterms:created>
  <dcterms:modified xsi:type="dcterms:W3CDTF">2024-09-04T16:50:59Z</dcterms:modified>
</cp:coreProperties>
</file>