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TOFAR+FWAVPM+ArialMT"/>
      <p:regular r:id="rId15"/>
    </p:embeddedFont>
    <p:embeddedFont>
      <p:font typeface="DKINNK+MS-UIGothic"/>
      <p:regular r:id="rId16"/>
    </p:embeddedFont>
    <p:embeddedFont>
      <p:font typeface="UCUNHN+IFMEMB+MicrosoftYaHei-Bold"/>
      <p:regular r:id="rId17"/>
    </p:embeddedFont>
    <p:embeddedFont>
      <p:font typeface="DFIEVN+KEIWOG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52281-2FD4-4C9A-9AAB-AFC80A362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5DF3C-C5EB-4CD7-9D2A-076F1D3D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C419B-7FB3-4424-A29F-0BA370A53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60150-995A-4234-8DA3-E626E011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1BE924-1850-4D9E-B93E-FBE7300F3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705BE-E65A-4C2D-BC1E-D70D7127A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2031CB-907E-4FB0-91F3-C3986D321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ABE46-2EDA-41DD-A0B5-799428EFB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157A14-13DB-4048-AE73-350DFDE9B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FEFE2-BF27-458F-989E-C9CAEFEA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5BC72-0B17-4627-A25E-D13CC7163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6073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TOFAR+FWAVPM+ArialMT"/>
                <a:cs typeface="CTOFAR+FWAVP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物概述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439861" cy="13321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TOFAR+FWAVPM+ArialMT"/>
                <a:cs typeface="CTOFAR+FWAVP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物的不良反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TOFAR+FWAVPM+ArialMT"/>
                <a:cs typeface="CTOFAR+FWAVP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物的合理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选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323488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TOFAR+FWAVPM+ArialMT"/>
                <a:cs typeface="CTOFAR+FWAVP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物的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468620" y="3783520"/>
            <a:ext cx="5140901" cy="13319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TOFAR+FWAVPM+ArialMT"/>
                <a:cs typeface="CTOFAR+FWAVP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物的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经济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学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价与管理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TOFAR+FWAVPM+ArialMT"/>
                <a:cs typeface="CTOFAR+FWAVPM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物合理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用的培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00B6FF"/>
                </a:solidFill>
                <a:latin typeface="DKINNK+MS-UIGothic"/>
                <a:cs typeface="DKINNK+MS-UIGothic"/>
              </a:rPr>
              <a:t>与教育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物的种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与作用机制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0964" y="34709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抗生素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04234" y="34709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抗病毒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619750" y="34709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抗真菌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37780" y="347090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化学合成抗菌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107294" y="34709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免疫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调节剂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57555" y="4489938"/>
            <a:ext cx="1971675" cy="197167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抑制或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毒、真菌无效。通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胞壁合成、影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胞膜功能、抑制蛋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合成或核酸合成等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机制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作用。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034029" y="4489938"/>
            <a:ext cx="1914078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抑制病毒复制，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无效。通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病毒复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程中的某个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如抑制核酸合成）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作用。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49545" y="4489938"/>
            <a:ext cx="1971675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抑制或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杀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死真菌，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菌、病毒无效。通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真菌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胞膜功能、抑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制真菌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胞壁合成等机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作用。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472044" y="4489938"/>
            <a:ext cx="2102606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具有广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抗菌作用，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菌、病毒、真菌均有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一定抑制作用。通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扰细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胞膜等机制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发挥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作用。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737090" y="4489938"/>
            <a:ext cx="1971675" cy="16630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机体免疫功能，增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机体抗感染能力。通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过调节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免疫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胞活性、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抗体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生等机制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挥</a:t>
            </a:r>
            <a:r>
              <a:rPr sz="1350">
                <a:solidFill>
                  <a:srgbClr val="FFFFFF"/>
                </a:solidFill>
                <a:latin typeface="DKINNK+MS-UIGothic"/>
                <a:cs typeface="DKINNK+MS-UIGothic"/>
              </a:rPr>
              <a:t>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物的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2234793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19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末至</a:t>
            </a: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20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623364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20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50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年代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了青霉素等抗生素，开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了抗菌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物的新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34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喹诺酮类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抗菌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，具有口服吸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收好、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组织浓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度高、抗菌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广等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623364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20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80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年代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623364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20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600">
                <a:solidFill>
                  <a:srgbClr val="FFFFFF"/>
                </a:solidFill>
                <a:latin typeface="UCUNHN+IFMEMB+MicrosoftYaHei-Bold"/>
                <a:cs typeface="UCUNHN+IFMEMB+MicrosoftYaHei-Bold"/>
              </a:rPr>
              <a:t>90</a:t>
            </a:r>
            <a:r>
              <a:rPr sz="1600">
                <a:solidFill>
                  <a:srgbClr val="FFFFFF"/>
                </a:solidFill>
                <a:latin typeface="DKINNK+MS-UIGothic"/>
                <a:cs typeface="DKINNK+MS-UIGothic"/>
              </a:rPr>
              <a:t>年代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出大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酯类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抗菌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需氧革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氏阳性球菌、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厌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氧球菌及某些革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兰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氏阴性杆菌有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大抗菌活性。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5770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随着基因工程的迅速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展，抗菌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的研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发进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入新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段，如糖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肽类</a:t>
            </a: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抗生素、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DKINNK+MS-UIGothic"/>
                <a:cs typeface="DKINNK+MS-UIGothic"/>
              </a:rPr>
              <a:t>黏菌素等。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物的合理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用原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0265" y="1214025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DKINNK+MS-UIGothic"/>
                <a:cs typeface="DKINNK+MS-UIGothic"/>
              </a:rPr>
              <a:t>适</a:t>
            </a:r>
            <a:r>
              <a:rPr sz="2000" spc="25">
                <a:solidFill>
                  <a:srgbClr val="2947E8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2947E8"/>
                </a:solidFill>
                <a:latin typeface="DKINNK+MS-UIGothic"/>
                <a:cs typeface="DKINNK+MS-UIGothic"/>
              </a:rPr>
              <a:t>症明确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91379" y="1726938"/>
            <a:ext cx="64986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使用抗菌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物前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明确感染的病原体，根据病原体种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及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验结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果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用抗菌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660265" y="258181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DKINNK+MS-UIGothic"/>
                <a:cs typeface="DKINNK+MS-UIGothic"/>
              </a:rPr>
              <a:t>用</a:t>
            </a:r>
            <a:r>
              <a:rPr sz="2000" spc="25">
                <a:solidFill>
                  <a:srgbClr val="2947E8"/>
                </a:solidFill>
                <a:latin typeface="SimSun"/>
                <a:cs typeface="SimSun"/>
              </a:rPr>
              <a:t>药时</a:t>
            </a:r>
            <a:r>
              <a:rPr sz="2000" spc="25">
                <a:solidFill>
                  <a:srgbClr val="2947E8"/>
                </a:solidFill>
                <a:latin typeface="DKINNK+MS-UIGothic"/>
                <a:cs typeface="DKINNK+MS-UIGothic"/>
              </a:rPr>
              <a:t>机恰当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91379" y="3094728"/>
            <a:ext cx="64250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尽早开始抗菌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物的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经验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性治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，在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得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菌培养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果后，根据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试验结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果及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整用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方案。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0265" y="395023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剂</a:t>
            </a:r>
            <a:r>
              <a:rPr sz="2000" spc="25">
                <a:solidFill>
                  <a:srgbClr val="2947E8"/>
                </a:solidFill>
                <a:latin typeface="DKINNK+MS-UIGothic"/>
                <a:cs typeface="DKINNK+MS-UIGothic"/>
              </a:rPr>
              <a:t>量和</a:t>
            </a: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2947E8"/>
                </a:solidFill>
                <a:latin typeface="DKINNK+MS-UIGothic"/>
                <a:cs typeface="DKINNK+MS-UIGothic"/>
              </a:rPr>
              <a:t>程合理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1379" y="4463153"/>
            <a:ext cx="64986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根据感染的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重程度、病原体种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及抗菌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物特点制定合适的治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案，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量和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程要足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，避免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繁更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抗菌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物。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60265" y="531802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联</a:t>
            </a:r>
            <a:r>
              <a:rPr sz="2000" spc="25">
                <a:solidFill>
                  <a:srgbClr val="2947E8"/>
                </a:solidFill>
                <a:latin typeface="DKINNK+MS-UIGothic"/>
                <a:cs typeface="DKINNK+MS-UIGothic"/>
              </a:rPr>
              <a:t>合用</a:t>
            </a:r>
            <a:r>
              <a:rPr sz="2000" spc="23">
                <a:solidFill>
                  <a:srgbClr val="2947E8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2947E8"/>
                </a:solidFill>
                <a:latin typeface="DKINNK+MS-UIGothic"/>
                <a:cs typeface="DKINNK+MS-UIGothic"/>
              </a:rPr>
              <a:t>合理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691379" y="5830943"/>
            <a:ext cx="64986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合用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适用于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一抗菌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物不能控制的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重感染或混合感染，一般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不主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无根据地随意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合用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，以减少耐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菌株的</a:t>
            </a:r>
            <a:r>
              <a:rPr sz="1500">
                <a:solidFill>
                  <a:srgbClr val="060001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60001"/>
                </a:solidFill>
                <a:latin typeface="DKINNK+MS-UIGothic"/>
                <a:cs typeface="DKINNK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物常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不良反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00B6FF"/>
                </a:solidFill>
                <a:latin typeface="DKINNK+MS-UIGothic"/>
                <a:cs typeface="DKINNK+MS-UIGothic"/>
              </a:rPr>
              <a:t>敏反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KINNK+MS-UIGothic"/>
                <a:cs typeface="DKINNK+MS-UIGothic"/>
              </a:rPr>
              <a:t>肝毒性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27875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肾</a:t>
            </a:r>
            <a:r>
              <a:rPr sz="1550" spc="25">
                <a:solidFill>
                  <a:srgbClr val="00B6FF"/>
                </a:solidFill>
                <a:latin typeface="DKINNK+MS-UIGothic"/>
                <a:cs typeface="DKINNK+MS-UIGothic"/>
              </a:rPr>
              <a:t>毒性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DKINNK+MS-UIGothic"/>
                <a:cs typeface="DKINNK+MS-UIGothic"/>
              </a:rPr>
              <a:t>血液系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B6FF"/>
                </a:solidFill>
                <a:latin typeface="DKINNK+MS-UIGothic"/>
                <a:cs typeface="DKINNK+MS-UIGothic"/>
              </a:rPr>
              <a:t>毒性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物不良反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CUNHN+IFMEMB+MicrosoftYaHei-Bold"/>
                <a:cs typeface="UCUNHN+IFMEM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CUNHN+IFMEMB+MicrosoftYaHei-Bold"/>
                <a:cs typeface="UCUNHN+IFMEM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CUNHN+IFMEMB+MicrosoftYaHei-Bold"/>
                <a:cs typeface="UCUNHN+IFMEM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CUNHN+IFMEMB+MicrosoftYaHei-Bold"/>
                <a:cs typeface="UCUNHN+IFMEMB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格掌握抗菌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物的适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症和禁忌症，避免不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必要的使用和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滥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按照医生的建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量使用抗菌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物，避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免超量或不足量使用。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察患者在使用抗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物后的反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理不良反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高危人群加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强监测</a:t>
            </a: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如老年人、儿童、孕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KINNK+MS-UIGothic"/>
                <a:cs typeface="DKINNK+MS-UIGothic"/>
              </a:rPr>
              <a:t>和身体虚弱者。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物不良反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00B6FF"/>
                </a:solidFill>
                <a:latin typeface="DKINNK+MS-UIGothic"/>
                <a:cs typeface="DKINNK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FIEVN+KEIWOG+MicrosoftYaHei"/>
                <a:cs typeface="DFIEVN+KEIWOG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https://d.book118.com/358076073140006037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CTOFAR+FWAVPM+ArialMT</vt:lpstr>
      <vt:lpstr>Times New Roman</vt:lpstr>
      <vt:lpstr>DKINNK+MS-UIGothic</vt:lpstr>
      <vt:lpstr>SimSun</vt:lpstr>
      <vt:lpstr>UCUNHN+IFMEMB+MicrosoftYaHei-Bold</vt:lpstr>
      <vt:lpstr>DFIEVN+KEIWOG+MicrosoftYaHei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2024-09-18T01:01:00.178</cp:lastPrinted>
  <dcterms:created xsi:type="dcterms:W3CDTF">2024-09-17T17:01:00Z</dcterms:created>
  <dcterms:modified xsi:type="dcterms:W3CDTF">2024-09-17T17:01:01Z</dcterms:modified>
</cp:coreProperties>
</file>