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4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6F2CB81-318A-4457-B1A7-DC54AC5970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13C1777-A320-4BAC-A12B-044CDFF2B2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4D153AB-AF5C-470B-A01D-253DAC7542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E746F86-B78B-4088-AF0B-FE2054D263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834CF02-C1A8-471C-8291-60016C2208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B7A9FB6-F8FE-4535-A377-325A5D3E8D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2A0FD6B-B6A9-44BC-B52F-FCD4DD4F14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3546CC8-F198-4C58-9C52-5784759789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F38784B-38A6-4C8C-8094-C8E3C84594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EFFB9D3-35E5-4CD1-B197-5AA7009795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8FFEA63-315E-4334-A795-BD696A1313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4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pic>
        <p:nvPicPr>
          <p:cNvPr id="7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8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9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0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sp>
        <p:nvSpPr>
          <p:cNvPr id="11" name="矩形 1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pic>
        <p:nvPicPr>
          <p:cNvPr id="13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4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5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6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7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18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1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4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5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10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1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58101123102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右乳区段切除护理PPT\n## 1.右乳区段切除手术概述\n### 1.1右乳区段切除手术的定义与目的\n### 1.2右乳区段切除手术的适应症与禁忌症\n### 1.3右乳区段切除手术的步骤与注意事项\n## 2.右乳区段切除手术前的护理准备\n### 2.1患者心理护理与健康教育\n### 2.2术前检查与评估\n### 2.3术前皮肤准备与物品准备\n## 3.右乳区段切除手术后的护理观察\n### 3.1术后生命体征监测与护理\n### 3.2术后创口观察与护理\n### 3.3术后疼痛管理与舒适护理\n## 4.右乳区段切除手术后的康复指导\n### 4.1术后活动与休息指导\n### 4.2术后乳房护理与康复训练\n### 4.3术后复查与随访计划\n## 5.右乳区段切除手术的并发症预防与护理\n### 5.1术后出血与血肿的预防与护理\n### 5.2术后感染与炎症的预防与护理\n### 5.3术后乳房形态异常的预防与护理\n## 6.右乳区段切除手术的个案案例分析\n### 6.1病例一：右乳区段切除手术后的护理经验\n### 6.2病例二：右乳区段切除手术后的康复指导\n### 6.3病例三：右乳区段切除手术后的并发症预防与护理\n&quot;,&quot;templateId&quot;:&quot;3wr1pbmdtjrh3jjfzwr75chiya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2698" y="5140683"/>
            <a:ext cx="11315700" cy="1301750"/>
          </a:xfrm>
        </p:spPr>
        <p:txBody>
          <a:bodyPr vert="horz" wrap="square" lIns="91440" tIns="45720" rIns="91440" bIns="45720" anchor="t">
            <a:normAutofit/>
          </a:bodyPr>
          <a:lstStyle/>
          <a:p>
            <a:r>
              <a:rPr lang="zh-CN"/>
              <a:t>右乳区段切除护理PPT</a:t>
            </a:r>
            <a:endParaRPr/>
          </a:p>
        </p:txBody>
      </p:sp>
      <p:sp>
        <p:nvSpPr>
          <p:cNvPr id="3" name="文本占位符 3" descr="{&quot;isTemplate&quot;:false,&quot;type&quot;:&quot;content&quot;,&quot;canOmit&quot;:true,&quot;range&quot;:0}"/>
          <p:cNvSpPr>
            <a:spLocks noGrp="1"/>
          </p:cNvSpPr>
          <p:nvPr>
            <p:ph type="body" sz="quarter" idx="10"/>
          </p:nvPr>
        </p:nvSpPr>
        <p:spPr>
          <a:xfrm>
            <a:off x="392698" y="4448586"/>
            <a:ext cx="9226550" cy="647700"/>
          </a:xfrm>
        </p:spPr>
        <p:txBody>
          <a:bodyPr/>
          <a:lstStyle/>
          <a:p>
            <a:r>
              <a:rPr lang="en-US"/>
              <a:t>TENCENT DOCS SMART CREATE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solidFill>
                  <a:schemeClr val="bg1"/>
                </a:solidFill>
                <a:effectLst/>
                <a:latin typeface="+mj-ea"/>
                <a:ea typeface="+mj-ea"/>
              </a:rPr>
              <a:t>CREATE TOGETHER</a:t>
            </a:r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314921" y="580667"/>
            <a:ext cx="1484381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pc="80">
                <a:solidFill>
                  <a:schemeClr val="bg1"/>
                </a:solidFill>
                <a:effectLst/>
              </a:rPr>
              <a:t>TENCENT</a:t>
            </a:r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r>
              <a:rPr lang="en-US" altLang="zh-CN" spc="80">
                <a:solidFill>
                  <a:schemeClr val="bg1"/>
                </a:solidFill>
                <a:effectLst/>
              </a:rPr>
              <a:t>DOCS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2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33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3094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7200"/>
              <a:t>右乳区段切除手术概述</a:t>
            </a:r>
            <a:endParaRPr/>
          </a:p>
        </p:txBody>
      </p:sp>
      <p:sp>
        <p:nvSpPr>
          <p:cNvPr id="134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4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15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0" y="3146904"/>
            <a:ext cx="10730436" cy="3225487"/>
            <a:chOff x="685800" y="3146904"/>
            <a:chExt cx="10730436" cy="3225487"/>
          </a:xfrm>
        </p:grpSpPr>
        <p:grpSp>
          <p:nvGrpSpPr>
            <p:cNvPr id="216" name=""/>
            <p:cNvGrpSpPr/>
            <p:nvPr/>
          </p:nvGrpSpPr>
          <p:grpSpPr>
            <a:xfrm>
              <a:off x="685800" y="3146904"/>
              <a:ext cx="5760000" cy="3225487"/>
              <a:chOff x="685800" y="3146904"/>
              <a:chExt cx="5760000" cy="3225487"/>
            </a:xfrm>
          </p:grpSpPr>
          <p:sp>
            <p:nvSpPr>
              <p:cNvPr id="217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0" y="3146904"/>
                <a:ext cx="5760000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右乳区段切除手术是指切除部分乳腺组织，以治疗乳腺疾病的一种手术方法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1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16962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乳腺良性肿瘤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乳腺恶性肿瘤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乳腺炎性疾病</a:t>
                </a:r>
                <a:endParaRPr/>
              </a:p>
            </p:txBody>
          </p:sp>
        </p:grpSp>
        <p:grpSp>
          <p:nvGrpSpPr>
            <p:cNvPr id="219" name=""/>
            <p:cNvGrpSpPr/>
            <p:nvPr/>
          </p:nvGrpSpPr>
          <p:grpSpPr>
            <a:xfrm>
              <a:off x="6016236" y="3146904"/>
              <a:ext cx="5400000" cy="3225487"/>
              <a:chOff x="6016236" y="3146904"/>
              <a:chExt cx="5400000" cy="3225487"/>
            </a:xfrm>
          </p:grpSpPr>
          <p:sp>
            <p:nvSpPr>
              <p:cNvPr id="220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016236" y="3146904"/>
                <a:ext cx="5400000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手术目的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2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1026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切除病变组织，防止病情恶化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减少恶性肿瘤的复发风险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改善患者的生活质量和心理健康</a:t>
                </a:r>
                <a:endParaRPr/>
              </a:p>
            </p:txBody>
          </p:sp>
        </p:grpSp>
      </p:grpSp>
      <p:sp>
        <p:nvSpPr>
          <p:cNvPr id="22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右乳区段切除手术的定义与目的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3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2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右乳区段切除手术的适应症与禁忌症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25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26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27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适应症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乳腺良性肿瘤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乳腺恶性肿瘤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乳腺炎性疾病</a:t>
                </a:r>
                <a:endParaRPr/>
              </a:p>
            </p:txBody>
          </p:sp>
          <p:pic>
            <p:nvPicPr>
              <p:cNvPr id="230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31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32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禁忌症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严重的心血管疾病、肺部疾病、肝脏疾病等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血液系统疾病，如凝血功能障碍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严重的糖尿病、高血压等慢性疾病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妊娠期、哺乳期女性</a:t>
                </a:r>
                <a:endParaRPr/>
              </a:p>
            </p:txBody>
          </p:sp>
          <p:pic>
            <p:nvPicPr>
              <p:cNvPr id="235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6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37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38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39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40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手术步骤</a:t>
                </a:r>
                <a:endParaRPr/>
              </a:p>
            </p:txBody>
          </p:sp>
          <p:sp>
            <p:nvSpPr>
              <p:cNvPr id="241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麻醉成功后，进行手术切口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切除病变组织及周围正常组织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对手术创面进行止血和缝合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放置引流管，观察术后出血和引流情况</a:t>
                </a:r>
                <a:endParaRPr/>
              </a:p>
            </p:txBody>
          </p:sp>
          <p:sp>
            <p:nvSpPr>
              <p:cNvPr id="242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3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4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45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46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47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注意事项</a:t>
                </a:r>
                <a:endParaRPr/>
              </a:p>
            </p:txBody>
          </p:sp>
          <p:sp>
            <p:nvSpPr>
              <p:cNvPr id="248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手术前进行充分的准备，确保患者身体状况良好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手术中严格遵循无菌操作原则，防止感染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手术后密切观察患者的生命体征和创口情况，及时处理并发症</a:t>
                </a:r>
                <a:endParaRPr/>
              </a:p>
            </p:txBody>
          </p:sp>
          <p:sp>
            <p:nvSpPr>
              <p:cNvPr id="249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0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1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52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5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右乳区段切除手术的步骤与注意事项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54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55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3094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5200"/>
              <a:t>右乳区段切除手术前的护理准备</a:t>
            </a:r>
            <a:endParaRPr/>
          </a:p>
        </p:txBody>
      </p:sp>
      <p:sp>
        <p:nvSpPr>
          <p:cNvPr id="256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57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58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59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60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61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心理护理</a:t>
                </a:r>
                <a:endParaRPr/>
              </a:p>
            </p:txBody>
          </p:sp>
          <p:sp>
            <p:nvSpPr>
              <p:cNvPr id="262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与患者建立良好的沟通，了解患者的心理需求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讲解手术的必要性和手术过程，消除患者的恐惧和紧张情绪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提供心理支持，帮助患者树立信心，积极配合治疗</a:t>
                </a:r>
                <a:endParaRPr/>
              </a:p>
            </p:txBody>
          </p:sp>
          <p:sp>
            <p:nvSpPr>
              <p:cNvPr id="263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4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5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6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67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68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健康教育</a:t>
                </a:r>
                <a:endParaRPr/>
              </a:p>
            </p:txBody>
          </p:sp>
          <p:sp>
            <p:nvSpPr>
              <p:cNvPr id="269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向患者讲解手术前的注意事项，如禁食、禁水、停止服用影响凝血功能的药物等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教授患者如何进行有效的咳嗽和深呼吸，以预防术后肺部并发症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指导患者进行术前的乳房护理，如清洁乳房、避免局部刺激等</a:t>
                </a:r>
                <a:endParaRPr/>
              </a:p>
            </p:txBody>
          </p:sp>
          <p:sp>
            <p:nvSpPr>
              <p:cNvPr id="270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71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72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73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7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患者心理护理与健康教育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75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7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术前检查与评估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77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78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7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8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术前检查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8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血常规、肝肾功能、心电图、胸部X光等常规检查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乳腺B超、乳腺MRI等影像学检查，明确病变部位和范围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心血管功能评估，如心电图、心脏彩超等</a:t>
                </a:r>
                <a:endParaRPr/>
              </a:p>
            </p:txBody>
          </p:sp>
          <p:pic>
            <p:nvPicPr>
              <p:cNvPr id="28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83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8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8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评估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8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评估患者的身体状况，判断是否适合手术治疗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评估患者的手术风险，制定相应的护理措施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评估患者的心理状况，提供心理支持和教育</a:t>
                </a:r>
                <a:endParaRPr/>
              </a:p>
            </p:txBody>
          </p:sp>
          <p:pic>
            <p:nvPicPr>
              <p:cNvPr id="28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88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8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术前皮肤准备与物品准备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90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91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92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9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皮肤准备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9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术前1天洗澡，保持皮肤清洁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手术部位皮肤进行彻底清洁，去除毛发和油脂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贴手术贴膜，保护手术部位皮肤</a:t>
                </a:r>
                <a:endParaRPr/>
              </a:p>
            </p:txBody>
          </p:sp>
          <p:pic>
            <p:nvPicPr>
              <p:cNvPr id="295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96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97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9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物品准备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9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准备手术所需的器械和敷料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准备麻醉药物和急救药物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准备术后所需的引流瓶和引流袋</a:t>
                </a:r>
                <a:endParaRPr/>
              </a:p>
            </p:txBody>
          </p:sp>
          <p:pic>
            <p:nvPicPr>
              <p:cNvPr id="300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3094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5200"/>
              <a:t>右乳区段切除手术后的护理观察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2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3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4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生命体征监测</a:t>
                </a:r>
                <a:endParaRPr/>
              </a:p>
            </p:txBody>
          </p:sp>
          <p:sp>
            <p:nvSpPr>
              <p:cNvPr id="1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术后密切观察患者的生命体征，如心率、血压、呼吸、体温等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定期测量血氧饱和度，确保患者的氧合状况良好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观察患者的意识状态，判断是否有意识障碍或出血等并发症</a:t>
                </a:r>
                <a:endParaRPr/>
              </a:p>
            </p:txBody>
          </p:sp>
          <p:sp>
            <p:nvSpPr>
              <p:cNvPr id="16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9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0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</a:t>
                </a:r>
                <a:endParaRPr/>
              </a:p>
            </p:txBody>
          </p:sp>
          <p:sp>
            <p:nvSpPr>
              <p:cNvPr id="22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根据患者的病情，调整输液速度和输液量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保持呼吸道通畅，鼓励患者进行深呼吸和有效咳嗽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如有出血或血肿，及时进行止血和输血治疗</a:t>
                </a:r>
                <a:endParaRPr/>
              </a:p>
            </p:txBody>
          </p:sp>
          <p:sp>
            <p:nvSpPr>
              <p:cNvPr id="23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术后生命体征监测与护理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8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术后创口观察与护理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30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31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32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创口观察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观察创口的愈合情况，是否有红肿、渗出等感染迹象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观察创口是否有出血、血肿等并发症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观察引流管的引流量和颜色，判断是否有出血或引流不畅</a:t>
                </a:r>
                <a:endParaRPr/>
              </a:p>
            </p:txBody>
          </p:sp>
          <p:pic>
            <p:nvPicPr>
              <p:cNvPr id="35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36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37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护理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保持创口清洁干燥，避免感染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定期更换创口敷料，保持创口清洁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如有感染迹象，及时进行创口处理和治疗</a:t>
                </a:r>
                <a:endParaRPr/>
              </a:p>
            </p:txBody>
          </p:sp>
          <p:pic>
            <p:nvPicPr>
              <p:cNvPr id="40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4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42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43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44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45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疼痛管理</a:t>
                </a:r>
                <a:endParaRPr/>
              </a:p>
            </p:txBody>
          </p:sp>
          <p:sp>
            <p:nvSpPr>
              <p:cNvPr id="46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评估患者的疼痛程度，采用疼痛评分进行评估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提供疼痛教育，教会患者如何正确表达疼痛和寻求帮助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给予患者止痛药物，如非甾体抗炎药、阿片类药物等</a:t>
                </a:r>
                <a:endParaRPr/>
              </a:p>
            </p:txBody>
          </p:sp>
          <p:sp>
            <p:nvSpPr>
              <p:cNvPr id="47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8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9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50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51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52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舒适护理</a:t>
                </a:r>
                <a:endParaRPr/>
              </a:p>
            </p:txBody>
          </p:sp>
          <p:sp>
            <p:nvSpPr>
              <p:cNvPr id="53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保持病房环境整洁、安静，提供舒适的休息环境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给予患者足够的睡眠和休息，保证充足的休息时间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提供生活照顾，如协助患者进食、洗漱、活动等</a:t>
                </a:r>
                <a:endParaRPr/>
              </a:p>
            </p:txBody>
          </p:sp>
          <p:sp>
            <p:nvSpPr>
              <p:cNvPr id="54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5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6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57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5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术后疼痛管理与舒适护理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https://d.book118.com/358101123102006035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mountain_blue">
      <a:dk1>
        <a:srgbClr val="000000"/>
      </a:dk1>
      <a:lt1>
        <a:srgbClr val="FFFFFF"/>
      </a:lt1>
      <a:dk2>
        <a:srgbClr val="262C32"/>
      </a:dk2>
      <a:lt2>
        <a:srgbClr val="E7F3F7"/>
      </a:lt2>
      <a:accent1>
        <a:srgbClr val="3087D5"/>
      </a:accent1>
      <a:accent2>
        <a:srgbClr val="A3DBFA"/>
      </a:accent2>
      <a:accent3>
        <a:srgbClr val="5DB1F7"/>
      </a:accent3>
      <a:accent4>
        <a:srgbClr val="2270C9"/>
      </a:accent4>
      <a:accent5>
        <a:srgbClr val="67A1F9"/>
      </a:accent5>
      <a:accent6>
        <a:srgbClr val="466DD1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94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3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右乳区段切除护理PPT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2024-09-14T13:15:29.206</cp:lastPrinted>
  <dcterms:created xsi:type="dcterms:W3CDTF">2024-09-14T05:15:29Z</dcterms:created>
  <dcterms:modified xsi:type="dcterms:W3CDTF">2024-09-14T05:15:31Z</dcterms:modified>
</cp:coreProperties>
</file>