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83D4436-7C3A-49F6-86A3-05D3DB30BA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99D9995-C2F2-4047-8D75-01C2BE0DB1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2EA3387-00F5-48D8-8005-BB53AA1657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46AAED4-424B-4951-A92E-29E944DD5C0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100CA55-98E1-41C4-B65B-932D7495866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C0B501C-856E-4585-8138-019EC5CE7ED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3D6BE9A-A1B9-4394-B311-FACD2E5E3CC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D6AE091-AF17-4F55-BA0C-B91AABD0419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C689E55-17C2-45B8-ABC2-8A1AC06BF8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A0BBBF-5D42-40FC-A936-2C923BA240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43E30A-9564-47EC-B6B0-96A60B5CC3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8114141037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solidFill>
                <a:latin typeface="Microsoft Yahei"/>
                <a:ea typeface="Microsoft Yahei"/>
                <a:cs typeface="Microsoft Yahei"/>
              </a:rPr>
              <a:t>知识产权基础理论</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solidFill>
                <a:latin typeface="Microsoft Yahei"/>
                <a:ea typeface="Microsoft Yahei"/>
                <a:cs typeface="Microsoft Yahei"/>
              </a:rPr>
              <a:t>汇报人：&lt;XXX&gt;</a:t>
            </a:r>
          </a:p>
        </p:txBody>
      </p:sp>
      <p:sp>
        <p:nvSpPr>
          <p:cNvPr id="4" name="TextBox 4"/>
          <p:cNvSpPr txBox="1"/>
          <p:nvPr/>
        </p:nvSpPr>
        <p:spPr>
          <a:xfrm>
            <a:off x="590273" y="5423697"/>
            <a:ext cx="321260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solidFill>
                <a:latin typeface="Microsoft Yahei"/>
                <a:ea typeface="Microsoft Yahei"/>
                <a:cs typeface="Microsoft Yahei"/>
              </a:rPr>
              <a:t>2024-01-04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知识产权概述</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专利权</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著作权</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商标权</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其他知识产权</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solidFill>
                <a:latin typeface="Microsoft Yahei"/>
                <a:ea typeface="Microsoft Yahei"/>
                <a:cs typeface="Microsoft Yahei"/>
              </a:rPr>
              <a:t>知识产权概述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15093" r="15093"/>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知识产权是指人们对其智力成果所享有的民事权利，包括专利权、商标权、著作权等。</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知识产权具有独占性、时间性和地域性，需要经过法定程序进行申请和确认，同时也具有可转让性。</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特征</a:t>
            </a:r>
            <a:endParaRPr lang="en-US" sz="1100"/>
          </a:p>
        </p:txBody>
      </p:sp>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定义与特征</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知识产权保护能够保护创新者的合法权益，鼓励创新成果的研发和推广。</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保护创新成果</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促进经济发展</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9417" r="9417"/>
          <a:stretch>
            <a:fillRect/>
          </a:stretch>
        </p:blipFill>
        <p:spPr>
          <a:xfrm>
            <a:off x="8741655"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提升国际竞争力</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667" r="14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知识产权保护能够促进技术转移和知识传播，推动经济发展和产业升级。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加强知识产权保护能够提升国家在国际市场的竞争力，推动国际贸易的发展。</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知识产权的重要性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080100" y="1846792"/>
            <a:ext cx="10176933" cy="67098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flipV="1">
            <a:off x="1824109" y="2746375"/>
            <a:ext cx="406400" cy="349251"/>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flipV="1">
            <a:off x="4491109" y="2746375"/>
            <a:ext cx="406400" cy="349251"/>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flipV="1">
            <a:off x="7291459" y="2746375"/>
            <a:ext cx="404283" cy="349251"/>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flipV="1">
            <a:off x="10076993" y="2746375"/>
            <a:ext cx="406400" cy="349251"/>
          </a:xfrm>
          <a:prstGeom prst="triangle">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1109" y="3095626"/>
            <a:ext cx="2600876" cy="50331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3375626" y="3095626"/>
            <a:ext cx="2667000" cy="50331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193162" y="3095626"/>
            <a:ext cx="2600876" cy="50331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8931875" y="3095626"/>
            <a:ext cx="2618599" cy="50331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358817" y="1865842"/>
            <a:ext cx="642408" cy="642408"/>
          </a:xfrm>
          <a:custGeom>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67640" y="228600"/>
                </a:moveTo>
                <a:lnTo>
                  <a:pt x="182880" y="228600"/>
                </a:lnTo>
                <a:cubicBezTo>
                  <a:pt x="208131" y="228600"/>
                  <a:pt x="228600" y="208131"/>
                  <a:pt x="228600" y="182880"/>
                </a:cubicBezTo>
                <a:cubicBezTo>
                  <a:pt x="228600" y="157629"/>
                  <a:pt x="208131" y="137160"/>
                  <a:pt x="182880" y="137160"/>
                </a:cubicBezTo>
                <a:lnTo>
                  <a:pt x="182880" y="137160"/>
                </a:lnTo>
                <a:lnTo>
                  <a:pt x="121768" y="137160"/>
                </a:lnTo>
                <a:cubicBezTo>
                  <a:pt x="113348" y="137160"/>
                  <a:pt x="106528" y="130340"/>
                  <a:pt x="106528" y="121920"/>
                </a:cubicBezTo>
                <a:cubicBezTo>
                  <a:pt x="106528" y="113500"/>
                  <a:pt x="113348" y="106680"/>
                  <a:pt x="121768" y="106680"/>
                </a:cubicBezTo>
                <a:lnTo>
                  <a:pt x="121768" y="106680"/>
                </a:lnTo>
                <a:lnTo>
                  <a:pt x="213360" y="106680"/>
                </a:lnTo>
                <a:lnTo>
                  <a:pt x="213360" y="76200"/>
                </a:lnTo>
                <a:lnTo>
                  <a:pt x="167640" y="76200"/>
                </a:lnTo>
                <a:lnTo>
                  <a:pt x="167640" y="45720"/>
                </a:lnTo>
                <a:lnTo>
                  <a:pt x="137160" y="45720"/>
                </a:lnTo>
                <a:lnTo>
                  <a:pt x="137160" y="76200"/>
                </a:lnTo>
                <a:lnTo>
                  <a:pt x="121920" y="76200"/>
                </a:lnTo>
                <a:cubicBezTo>
                  <a:pt x="96669" y="76200"/>
                  <a:pt x="76200" y="96669"/>
                  <a:pt x="76200" y="121920"/>
                </a:cubicBezTo>
                <a:cubicBezTo>
                  <a:pt x="76200" y="147171"/>
                  <a:pt x="96669" y="167640"/>
                  <a:pt x="121920" y="167640"/>
                </a:cubicBezTo>
                <a:lnTo>
                  <a:pt x="121920" y="167640"/>
                </a:lnTo>
                <a:lnTo>
                  <a:pt x="182880" y="167640"/>
                </a:lnTo>
                <a:cubicBezTo>
                  <a:pt x="191300" y="167640"/>
                  <a:pt x="198120" y="174460"/>
                  <a:pt x="198120" y="182880"/>
                </a:cubicBezTo>
                <a:cubicBezTo>
                  <a:pt x="198120" y="191300"/>
                  <a:pt x="191300" y="198120"/>
                  <a:pt x="182880" y="198120"/>
                </a:cubicBezTo>
                <a:lnTo>
                  <a:pt x="182880" y="198120"/>
                </a:lnTo>
                <a:lnTo>
                  <a:pt x="91440" y="198120"/>
                </a:lnTo>
                <a:lnTo>
                  <a:pt x="91440" y="228600"/>
                </a:lnTo>
                <a:lnTo>
                  <a:pt x="137160" y="228600"/>
                </a:lnTo>
                <a:lnTo>
                  <a:pt x="137160" y="259080"/>
                </a:lnTo>
                <a:lnTo>
                  <a:pt x="167640" y="25908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702259" y="1856317"/>
            <a:ext cx="641985" cy="641985"/>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172608" y="1866265"/>
            <a:ext cx="641985" cy="6419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9959200" y="1866265"/>
            <a:ext cx="641985" cy="641985"/>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知识产权的种类</a:t>
            </a:r>
          </a:p>
        </p:txBody>
      </p:sp>
      <p:sp>
        <p:nvSpPr>
          <p:cNvPr id="36" name="TextBox 36"/>
          <p:cNvSpPr txBox="1"/>
          <p:nvPr/>
        </p:nvSpPr>
        <p:spPr>
          <a:xfrm>
            <a:off x="681109" y="3095626"/>
            <a:ext cx="2600876"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专利权</a:t>
            </a:r>
          </a:p>
        </p:txBody>
      </p:sp>
      <p:sp>
        <p:nvSpPr>
          <p:cNvPr id="37" name="TextBox 37"/>
          <p:cNvSpPr txBox="1"/>
          <p:nvPr/>
        </p:nvSpPr>
        <p:spPr>
          <a:xfrm>
            <a:off x="681109" y="3729400"/>
            <a:ext cx="2600876" cy="2374592"/>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75">
                <a:solidFill>
                  <a:schemeClr val="dk1">
                    <a:alpha val="100000"/>
                  </a:schemeClr>
                </a:solidFill>
                <a:latin typeface="Microsoft Yahei"/>
                <a:ea typeface="Microsoft Yahei"/>
                <a:cs typeface="Microsoft Yahei"/>
              </a:rPr>
              <a:t>包括发明专利、实用新型专利和外观设计专利，保护期限一般为20年。</a:t>
            </a:r>
          </a:p>
        </p:txBody>
      </p:sp>
      <p:sp>
        <p:nvSpPr>
          <p:cNvPr id="38" name="TextBox 38"/>
          <p:cNvSpPr txBox="1"/>
          <p:nvPr/>
        </p:nvSpPr>
        <p:spPr>
          <a:xfrm>
            <a:off x="3393871" y="3095626"/>
            <a:ext cx="2600876"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商标权</a:t>
            </a:r>
          </a:p>
        </p:txBody>
      </p:sp>
      <p:sp>
        <p:nvSpPr>
          <p:cNvPr id="39" name="TextBox 39"/>
          <p:cNvSpPr txBox="1"/>
          <p:nvPr/>
        </p:nvSpPr>
        <p:spPr>
          <a:xfrm>
            <a:off x="3393871" y="3729400"/>
            <a:ext cx="2600876" cy="2374592"/>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保护商业标识的权益，防止商标被侵权，保护期限一般为10年。</a:t>
            </a:r>
          </a:p>
        </p:txBody>
      </p:sp>
      <p:sp>
        <p:nvSpPr>
          <p:cNvPr id="40" name="TextBox 40"/>
          <p:cNvSpPr txBox="1"/>
          <p:nvPr/>
        </p:nvSpPr>
        <p:spPr>
          <a:xfrm>
            <a:off x="6168567" y="3095626"/>
            <a:ext cx="2600876"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著作权</a:t>
            </a:r>
          </a:p>
        </p:txBody>
      </p:sp>
      <p:sp>
        <p:nvSpPr>
          <p:cNvPr id="41" name="TextBox 41"/>
          <p:cNvSpPr txBox="1"/>
          <p:nvPr/>
        </p:nvSpPr>
        <p:spPr>
          <a:xfrm>
            <a:off x="6168567" y="3729400"/>
            <a:ext cx="2600876" cy="2374592"/>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保护文学、艺术和科学作品的作者权益，包括发表权、署名权、修改权等，保护期限一般为作者终生及其死后50年。</a:t>
            </a:r>
          </a:p>
        </p:txBody>
      </p:sp>
      <p:sp>
        <p:nvSpPr>
          <p:cNvPr id="42" name="TextBox 42"/>
          <p:cNvSpPr txBox="1"/>
          <p:nvPr/>
        </p:nvSpPr>
        <p:spPr>
          <a:xfrm>
            <a:off x="8931875" y="3095626"/>
            <a:ext cx="2600876"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其他知识产权</a:t>
            </a:r>
          </a:p>
        </p:txBody>
      </p:sp>
      <p:sp>
        <p:nvSpPr>
          <p:cNvPr id="43" name="TextBox 43"/>
          <p:cNvSpPr txBox="1"/>
          <p:nvPr/>
        </p:nvSpPr>
        <p:spPr>
          <a:xfrm>
            <a:off x="8931875" y="3729400"/>
            <a:ext cx="2600876" cy="2374592"/>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如集成电路布图设计权、商业秘密等。</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solidFill>
                <a:latin typeface="Microsoft Yahei"/>
                <a:ea typeface="Microsoft Yahei"/>
                <a:cs typeface="Microsoft Yahei"/>
              </a:rPr>
              <a:t>专利权</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181684" y="2673046"/>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424744" y="3889003"/>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958607" y="3876811"/>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84321" y="2660854"/>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655190" y="2673046"/>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412552" y="1463126"/>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929341" y="1463126"/>
            <a:ext cx="1414272" cy="1609344"/>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682474" y="4669341"/>
            <a:ext cx="3495675" cy="752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725" b="1">
                <a:solidFill>
                  <a:schemeClr val="accent1"/>
                </a:solidFill>
                <a:latin typeface="Microsoft Yahei"/>
                <a:ea typeface="Microsoft Yahei"/>
                <a:cs typeface="Microsoft Yahei"/>
              </a:rPr>
              <a:t>法定授权性</a:t>
            </a:r>
          </a:p>
        </p:txBody>
      </p:sp>
      <p:sp>
        <p:nvSpPr>
          <p:cNvPr id="10" name="Freeform 10"/>
          <p:cNvSpPr/>
          <p:nvPr/>
        </p:nvSpPr>
        <p:spPr>
          <a:xfrm>
            <a:off x="6336048" y="1958592"/>
            <a:ext cx="569744" cy="56974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DF9F9">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131062" y="3101258"/>
            <a:ext cx="655484" cy="655484"/>
          </a:xfrm>
          <a:custGeom>
            <a:rect l="l" t="t" r="r" b="b"/>
            <a:pathLst>
              <a:path w="304800" h="304800">
                <a:moveTo>
                  <a:pt x="152400" y="38100"/>
                </a:moveTo>
                <a:cubicBezTo>
                  <a:pt x="68237" y="38100"/>
                  <a:pt x="0" y="150914"/>
                  <a:pt x="0" y="150914"/>
                </a:cubicBezTo>
                <a:cubicBezTo>
                  <a:pt x="0" y="150914"/>
                  <a:pt x="68237" y="266700"/>
                  <a:pt x="152400" y="266700"/>
                </a:cubicBezTo>
                <a:cubicBezTo>
                  <a:pt x="236563" y="266700"/>
                  <a:pt x="304800" y="150914"/>
                  <a:pt x="304800" y="150914"/>
                </a:cubicBezTo>
                <a:cubicBezTo>
                  <a:pt x="304800" y="150914"/>
                  <a:pt x="236563" y="38100"/>
                  <a:pt x="152400" y="38100"/>
                </a:cubicBezTo>
                <a:close/>
                <a:moveTo>
                  <a:pt x="152400" y="228600"/>
                </a:moveTo>
                <a:cubicBezTo>
                  <a:pt x="110319" y="228600"/>
                  <a:pt x="76200" y="194481"/>
                  <a:pt x="76200" y="152400"/>
                </a:cubicBezTo>
                <a:cubicBezTo>
                  <a:pt x="76200" y="110319"/>
                  <a:pt x="110319" y="76200"/>
                  <a:pt x="152400" y="76200"/>
                </a:cubicBezTo>
                <a:cubicBezTo>
                  <a:pt x="194481" y="76200"/>
                  <a:pt x="228600" y="110319"/>
                  <a:pt x="228600" y="152400"/>
                </a:cubicBezTo>
                <a:cubicBezTo>
                  <a:pt x="228600" y="194481"/>
                  <a:pt x="194481" y="228600"/>
                  <a:pt x="152400" y="228600"/>
                </a:cubicBezTo>
                <a:close/>
                <a:moveTo>
                  <a:pt x="114300" y="152400"/>
                </a:moveTo>
                <a:cubicBezTo>
                  <a:pt x="114300" y="131359"/>
                  <a:pt x="131359" y="114300"/>
                  <a:pt x="152400" y="114300"/>
                </a:cubicBezTo>
                <a:cubicBezTo>
                  <a:pt x="173441" y="114300"/>
                  <a:pt x="190500" y="131359"/>
                  <a:pt x="190500" y="152400"/>
                </a:cubicBezTo>
                <a:cubicBezTo>
                  <a:pt x="190500" y="173441"/>
                  <a:pt x="173441" y="190500"/>
                  <a:pt x="152400" y="190500"/>
                </a:cubicBezTo>
                <a:cubicBezTo>
                  <a:pt x="131359" y="190500"/>
                  <a:pt x="114300" y="173441"/>
                  <a:pt x="114300" y="152400"/>
                </a:cubicBezTo>
                <a:close/>
              </a:path>
            </a:pathLst>
          </a:custGeom>
          <a:solidFill>
            <a:srgbClr val="FDFAF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342440" y="4351843"/>
            <a:ext cx="645734" cy="64573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BF8F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824023" y="4403866"/>
            <a:ext cx="555335" cy="555335"/>
          </a:xfrm>
          <a:custGeom>
            <a:rect l="l" t="t" r="r" b="b"/>
            <a:pathLst>
              <a:path w="304800" h="304800">
                <a:moveTo>
                  <a:pt x="152400" y="190500"/>
                </a:moveTo>
                <a:cubicBezTo>
                  <a:pt x="194481" y="190500"/>
                  <a:pt x="228562" y="156381"/>
                  <a:pt x="228562" y="114300"/>
                </a:cubicBezTo>
                <a:lnTo>
                  <a:pt x="228562" y="76200"/>
                </a:lnTo>
                <a:cubicBezTo>
                  <a:pt x="228562" y="23612"/>
                  <a:pt x="190500" y="0"/>
                  <a:pt x="152400" y="0"/>
                </a:cubicBezTo>
                <a:lnTo>
                  <a:pt x="76162" y="0"/>
                </a:lnTo>
                <a:cubicBezTo>
                  <a:pt x="38100" y="0"/>
                  <a:pt x="0" y="20241"/>
                  <a:pt x="0" y="76200"/>
                </a:cubicBezTo>
                <a:cubicBezTo>
                  <a:pt x="0" y="130969"/>
                  <a:pt x="38100" y="152400"/>
                  <a:pt x="76162" y="152400"/>
                </a:cubicBezTo>
                <a:lnTo>
                  <a:pt x="114300" y="152400"/>
                </a:lnTo>
                <a:cubicBezTo>
                  <a:pt x="135322" y="152400"/>
                  <a:pt x="152400" y="169478"/>
                  <a:pt x="152400" y="190500"/>
                </a:cubicBezTo>
                <a:close/>
                <a:moveTo>
                  <a:pt x="247460" y="116329"/>
                </a:moveTo>
                <a:cubicBezTo>
                  <a:pt x="246345" y="167878"/>
                  <a:pt x="204197" y="209550"/>
                  <a:pt x="152400" y="209550"/>
                </a:cubicBezTo>
                <a:lnTo>
                  <a:pt x="133350" y="209550"/>
                </a:lnTo>
                <a:lnTo>
                  <a:pt x="133350" y="190500"/>
                </a:lnTo>
                <a:cubicBezTo>
                  <a:pt x="133350" y="179984"/>
                  <a:pt x="124797" y="171450"/>
                  <a:pt x="114300" y="171450"/>
                </a:cubicBezTo>
                <a:lnTo>
                  <a:pt x="78095" y="171450"/>
                </a:lnTo>
                <a:cubicBezTo>
                  <a:pt x="76952" y="177136"/>
                  <a:pt x="76248" y="183223"/>
                  <a:pt x="76200" y="189795"/>
                </a:cubicBezTo>
                <a:lnTo>
                  <a:pt x="76200" y="229333"/>
                </a:lnTo>
                <a:cubicBezTo>
                  <a:pt x="76600" y="271072"/>
                  <a:pt x="110566" y="304800"/>
                  <a:pt x="152400" y="304800"/>
                </a:cubicBezTo>
                <a:cubicBezTo>
                  <a:pt x="152400" y="283740"/>
                  <a:pt x="169478" y="266700"/>
                  <a:pt x="190500" y="266700"/>
                </a:cubicBezTo>
                <a:lnTo>
                  <a:pt x="228562" y="266700"/>
                </a:lnTo>
                <a:cubicBezTo>
                  <a:pt x="266700" y="266700"/>
                  <a:pt x="304800" y="245269"/>
                  <a:pt x="304800" y="190500"/>
                </a:cubicBezTo>
                <a:cubicBezTo>
                  <a:pt x="304800" y="143894"/>
                  <a:pt x="278273" y="122301"/>
                  <a:pt x="247460" y="116329"/>
                </a:cubicBezTo>
                <a:close/>
              </a:path>
            </a:pathLst>
          </a:custGeom>
          <a:solidFill>
            <a:srgbClr val="FDFAF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109687" y="3211479"/>
            <a:ext cx="483810" cy="48381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BF7F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639651" y="3222213"/>
            <a:ext cx="456349" cy="413575"/>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BF7F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860276" y="1965474"/>
            <a:ext cx="555980" cy="555980"/>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99726" y="2996184"/>
            <a:ext cx="3362325" cy="752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725" b="1">
                <a:solidFill>
                  <a:schemeClr val="accent1"/>
                </a:solidFill>
                <a:latin typeface="Microsoft Yahei"/>
                <a:ea typeface="Microsoft Yahei"/>
                <a:cs typeface="Microsoft Yahei"/>
              </a:rPr>
              <a:t>特征</a:t>
            </a:r>
          </a:p>
        </p:txBody>
      </p:sp>
      <p:sp>
        <p:nvSpPr>
          <p:cNvPr id="18" name="TextBox 18"/>
          <p:cNvSpPr txBox="1"/>
          <p:nvPr/>
        </p:nvSpPr>
        <p:spPr>
          <a:xfrm>
            <a:off x="199726" y="3447338"/>
            <a:ext cx="2918464"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450"/>
              </a:spcBef>
            </a:pPr>
            <a:r>
              <a:rPr lang="en-US" sz="1350">
                <a:solidFill>
                  <a:schemeClr val="dk1"/>
                </a:solidFill>
                <a:latin typeface="Microsoft Yahei"/>
                <a:ea typeface="Microsoft Yahei"/>
                <a:cs typeface="Microsoft Yahei"/>
              </a:rPr>
              <a:t>独占性、地域性、时间性和法定授权性。</a:t>
            </a:r>
          </a:p>
        </p:txBody>
      </p:sp>
      <p:sp>
        <p:nvSpPr>
          <p:cNvPr id="19" name="TextBox 19"/>
          <p:cNvSpPr txBox="1"/>
          <p:nvPr/>
        </p:nvSpPr>
        <p:spPr>
          <a:xfrm>
            <a:off x="7799911" y="1318087"/>
            <a:ext cx="3429000" cy="752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725" b="1">
                <a:solidFill>
                  <a:schemeClr val="accent1"/>
                </a:solidFill>
                <a:latin typeface="Microsoft Yahei"/>
                <a:ea typeface="Microsoft Yahei"/>
                <a:cs typeface="Microsoft Yahei"/>
              </a:rPr>
              <a:t>地域性</a:t>
            </a:r>
          </a:p>
        </p:txBody>
      </p:sp>
      <p:sp>
        <p:nvSpPr>
          <p:cNvPr id="20" name="TextBox 20"/>
          <p:cNvSpPr txBox="1"/>
          <p:nvPr/>
        </p:nvSpPr>
        <p:spPr>
          <a:xfrm>
            <a:off x="7812103" y="1764792"/>
            <a:ext cx="2934071"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450"/>
              </a:spcBef>
            </a:pPr>
            <a:r>
              <a:rPr lang="en-US" sz="1350">
                <a:solidFill>
                  <a:schemeClr val="dk1"/>
                </a:solidFill>
                <a:latin typeface="Microsoft Yahei"/>
                <a:ea typeface="Microsoft Yahei"/>
                <a:cs typeface="Microsoft Yahei"/>
              </a:rPr>
              <a:t>专利权只在授予国境内有效，在其他国家不具有法律效力。</a:t>
            </a:r>
          </a:p>
        </p:txBody>
      </p:sp>
      <p:sp>
        <p:nvSpPr>
          <p:cNvPr id="21" name="TextBox 21"/>
          <p:cNvSpPr txBox="1"/>
          <p:nvPr/>
        </p:nvSpPr>
        <p:spPr>
          <a:xfrm>
            <a:off x="8287335" y="2996184"/>
            <a:ext cx="3676650" cy="752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725" b="1">
                <a:solidFill>
                  <a:schemeClr val="accent1"/>
                </a:solidFill>
                <a:latin typeface="Microsoft Yahei"/>
                <a:ea typeface="Microsoft Yahei"/>
                <a:cs typeface="Microsoft Yahei"/>
              </a:rPr>
              <a:t>时间性</a:t>
            </a:r>
          </a:p>
        </p:txBody>
      </p:sp>
      <p:sp>
        <p:nvSpPr>
          <p:cNvPr id="22" name="TextBox 22"/>
          <p:cNvSpPr txBox="1"/>
          <p:nvPr/>
        </p:nvSpPr>
        <p:spPr>
          <a:xfrm>
            <a:off x="8315521" y="3447338"/>
            <a:ext cx="289037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450"/>
              </a:spcBef>
            </a:pPr>
            <a:r>
              <a:rPr lang="en-US" sz="1350">
                <a:solidFill>
                  <a:schemeClr val="dk1"/>
                </a:solidFill>
                <a:latin typeface="Microsoft Yahei"/>
                <a:ea typeface="Microsoft Yahei"/>
                <a:cs typeface="Microsoft Yahei"/>
              </a:rPr>
              <a:t>专利权有一定的保护期限，期限届满后，该权利自动终止。</a:t>
            </a:r>
          </a:p>
        </p:txBody>
      </p:sp>
      <p:sp>
        <p:nvSpPr>
          <p:cNvPr id="23" name="TextBox 23"/>
          <p:cNvSpPr txBox="1"/>
          <p:nvPr/>
        </p:nvSpPr>
        <p:spPr>
          <a:xfrm>
            <a:off x="638638" y="1777070"/>
            <a:ext cx="2840430" cy="1440561"/>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350">
                <a:solidFill>
                  <a:schemeClr val="dk1"/>
                </a:solidFill>
                <a:latin typeface="Microsoft Yahei"/>
                <a:ea typeface="Microsoft Yahei"/>
                <a:cs typeface="Microsoft Yahei"/>
              </a:rPr>
              <a:t>专利权是指国家专利主管机关依法授予专利申请人及其继受人在一定期间内实施其发明创造的独占权。</a:t>
            </a:r>
          </a:p>
        </p:txBody>
      </p:sp>
      <p:sp>
        <p:nvSpPr>
          <p:cNvPr id="24" name="TextBox 24"/>
          <p:cNvSpPr txBox="1"/>
          <p:nvPr/>
        </p:nvSpPr>
        <p:spPr>
          <a:xfrm>
            <a:off x="638638" y="1330365"/>
            <a:ext cx="3571875" cy="7810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800" b="1">
                <a:solidFill>
                  <a:schemeClr val="accent1"/>
                </a:solidFill>
                <a:latin typeface="Microsoft Yahei"/>
                <a:ea typeface="Microsoft Yahei"/>
                <a:cs typeface="Microsoft Yahei"/>
              </a:rPr>
              <a:t>定义</a:t>
            </a:r>
          </a:p>
        </p:txBody>
      </p:sp>
      <p:sp>
        <p:nvSpPr>
          <p:cNvPr id="25" name="TextBox 25"/>
          <p:cNvSpPr txBox="1"/>
          <p:nvPr/>
        </p:nvSpPr>
        <p:spPr>
          <a:xfrm>
            <a:off x="638638" y="4669341"/>
            <a:ext cx="3448050" cy="752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spcBef>
                <a:spcPts val="450"/>
              </a:spcBef>
            </a:pPr>
            <a:r>
              <a:rPr lang="en-US" sz="1725" b="1">
                <a:solidFill>
                  <a:schemeClr val="accent1"/>
                </a:solidFill>
                <a:latin typeface="Microsoft Yahei"/>
                <a:ea typeface="Microsoft Yahei"/>
                <a:cs typeface="Microsoft Yahei"/>
              </a:rPr>
              <a:t>独占性</a:t>
            </a:r>
          </a:p>
        </p:txBody>
      </p:sp>
      <p:sp>
        <p:nvSpPr>
          <p:cNvPr id="26" name="TextBox 26"/>
          <p:cNvSpPr txBox="1"/>
          <p:nvPr/>
        </p:nvSpPr>
        <p:spPr>
          <a:xfrm>
            <a:off x="638638" y="5125365"/>
            <a:ext cx="2918464"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450"/>
              </a:spcBef>
            </a:pPr>
            <a:r>
              <a:rPr lang="en-US" sz="1350">
                <a:solidFill>
                  <a:schemeClr val="dk1"/>
                </a:solidFill>
                <a:latin typeface="Microsoft Yahei"/>
                <a:ea typeface="Microsoft Yahei"/>
                <a:cs typeface="Microsoft Yahei"/>
              </a:rPr>
              <a:t>专利权人对其专利享有独占实施权，排除他人未经许可的制造、使用、销售和进口等行为。</a:t>
            </a:r>
          </a:p>
        </p:txBody>
      </p:sp>
      <p:sp>
        <p:nvSpPr>
          <p:cNvPr id="27" name="TextBox 27"/>
          <p:cNvSpPr txBox="1"/>
          <p:nvPr/>
        </p:nvSpPr>
        <p:spPr>
          <a:xfrm>
            <a:off x="7726759" y="5125365"/>
            <a:ext cx="289037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450"/>
              </a:spcBef>
            </a:pPr>
            <a:r>
              <a:rPr lang="en-US" sz="1350">
                <a:solidFill>
                  <a:schemeClr val="dk1"/>
                </a:solidFill>
                <a:latin typeface="Microsoft Yahei"/>
                <a:ea typeface="Microsoft Yahei"/>
                <a:cs typeface="Microsoft Yahei"/>
              </a:rPr>
              <a:t>专利权的取得必须符合相关法律规定，并经过国家专利主管机关的审查和授权。</a:t>
            </a:r>
          </a:p>
        </p:txBody>
      </p:sp>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专利权的定义与特征</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申请人需要向国家专利主管机关提交专利申请文件，包括说明书、权利要求书、摘要等，并经过审查、公告和授权等程序。</a:t>
            </a:r>
          </a:p>
        </p:txBody>
      </p:sp>
      <p:pic>
        <p:nvPicPr>
          <p:cNvPr id="6" name="Picture 6"/>
          <p:cNvPicPr>
            <a:picLocks noChangeAspect="1"/>
          </p:cNvPicPr>
          <p:nvPr/>
        </p:nvPicPr>
        <p:blipFill>
          <a:blip r:embed="rId2"/>
          <a:srcRect l="8125" r="812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申请流程</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专利权的保护范围以权利要求书的内容为准，如果他人未经许可实施了专利技术，即构成侵权行为。</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保护范围</a:t>
            </a:r>
          </a:p>
        </p:txBody>
      </p:sp>
      <p:pic>
        <p:nvPicPr>
          <p:cNvPr id="10" name="Picture 10"/>
          <p:cNvPicPr>
            <a:picLocks noChangeAspect="1"/>
          </p:cNvPicPr>
          <p:nvPr/>
        </p:nvPicPr>
        <p:blipFill>
          <a:blip r:embed="rId3"/>
          <a:srcRect l="10917" r="10917"/>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申请人可以在一定期限内，就同一项发明创造在多个国家申请专利，享有优先权的申请日视为在后申请的申请日。</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优先权</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专利权的申请与保护</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未经专利权人许可，为生产经营目的制造、使用、销售和进口其专利产品或使用其专利方法的行为。</a:t>
            </a:r>
          </a:p>
        </p:txBody>
      </p:sp>
      <p:pic>
        <p:nvPicPr>
          <p:cNvPr id="5" name="Picture 5"/>
          <p:cNvPicPr>
            <a:picLocks noChangeAspect="1"/>
          </p:cNvPicPr>
          <p:nvPr/>
        </p:nvPicPr>
        <p:blipFill>
          <a:blip r:embed="rId2"/>
          <a:srcRect l="16792" r="1679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4000" r="14000"/>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3792" r="13792"/>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侵权行为</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专利权人可以通过民事诉讼、行政处理或调解等方式维护自己的合法权益。</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救济途径</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侵权行为人应当承担赔偿责任，赔偿范围包括直接损失和间接损失等。</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赔偿责任</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专利权的侵权与救济</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4231" r="2423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专利权可以通过买卖、赠与、继承等方式进行转让。</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转让方式</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当事人应当向国家专利主管机关办理专利权变更登记手续，转让自登记日起生效。</a:t>
            </a:r>
          </a:p>
        </p:txBody>
      </p:sp>
      <p:sp>
        <p:nvSpPr>
          <p:cNvPr id="9" name="AutoShape 9"/>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转让程序</a:t>
            </a:r>
          </a:p>
        </p:txBody>
      </p:sp>
      <p:sp>
        <p:nvSpPr>
          <p:cNvPr id="13" name="AutoShape 13"/>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专利权可以通过独占许可、排他许可、普通许可等方式进行许可，被许可人可以在一定范围内实施该专利技术。</a:t>
            </a:r>
          </a:p>
        </p:txBody>
      </p:sp>
      <p:sp>
        <p:nvSpPr>
          <p:cNvPr id="16" name="AutoShape 16"/>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许可方式</a:t>
            </a:r>
          </a:p>
        </p:txBody>
      </p:sp>
      <p:sp>
        <p:nvSpPr>
          <p:cNvPr id="18" name="AutoShape 18"/>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当事人应当签订书面合同，并向国家专利主管机关办理备案手续，被许可人应当按照约定支付使用费。</a:t>
            </a:r>
          </a:p>
        </p:txBody>
      </p:sp>
      <p:sp>
        <p:nvSpPr>
          <p:cNvPr id="21" name="AutoShape 21"/>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solidFill>
                <a:latin typeface="Microsoft Yahei"/>
                <a:ea typeface="Microsoft Yahei"/>
                <a:cs typeface="Microsoft Yahei"/>
              </a:rPr>
              <a:t>许可程序</a:t>
            </a:r>
          </a:p>
        </p:txBody>
      </p:sp>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专利权的转让与许可</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solidFill>
                <a:latin typeface="Microsoft Yahei"/>
                <a:ea typeface="Microsoft Yahei"/>
                <a:cs typeface="Microsoft Yahei"/>
              </a:rPr>
              <a:t>著作权</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著作权是指创作者对其创作的文学、艺术和科学作品依法享有的专有权利。</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著作权是一种无形的财产权，其客体是作品，包括文学、艺术和科学作品。著作权具有专有性、地域性和时间性的特征，创作者对其作品享有排他性的权利，以保护其智力成果不受他人侵犯。</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著作权的定义与特征</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https://d.book118.com/358114141037006025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2024-09-01T20:37:47.670</cp:lastPrinted>
  <dcterms:created xsi:type="dcterms:W3CDTF">2024-09-01T12:37:47Z</dcterms:created>
  <dcterms:modified xsi:type="dcterms:W3CDTF">2024-09-01T12:37:49Z</dcterms:modified>
</cp:coreProperties>
</file>