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6EE8A6-5088-4091-8E9E-B2740CB73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EB549B-49FA-4930-8492-7228DA133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5A8D02-6771-4D49-8F19-C80747511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40AC2A-C3BA-4541-BFE2-476437D74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442426-7DD0-4279-A093-F56FA570A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C99BB0-82CA-489F-A957-99FAAE603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C7BA5A-2C8F-44B4-B13F-C3686AED4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EF6803-2D25-4AFF-8D03-304C948D3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257355-3762-4CCD-9FED-5B89AF09F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D0B1BE-E7FC-4B0A-B55E-E5F3F6811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D91959-CEFA-4E2B-B0CA-E2755A07C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1601102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2023-12-28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房地产销售行业2024年员工管理的客户关系管理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客户关系管理概述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员工管理与客户关系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客户信息收集与分析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客户服务流程优化与改进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客户关系维护策略制定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数字化技术在客户关系管理中的应用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客户关系管理概述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客户关系管理（CRM）定义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客户关系管理的重要性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一种以客户为中心的商业策略，通过积极管理和分析客户信息，提升客户满意度和忠诚度，从而实现企业长期盈利。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在竞争激烈的市场环境中，良好的客户关系是企业获取竞争优势的关键。通过CRM，企业可以更有效地了解客户需求，提供个性化服务，增强客户黏性，降低客户流失率。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58" b="5458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客户信息管理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客户服务与跟进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销售机会管理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建立客户信息数据库，记录客户基本信息、购房需求、购房偏好等，以便更好地了解客户并提供精准服务。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通过CRM系统对客户进行分类管理，针对不同类型客户提供个性化服务，如定期回访、节日祝福、优惠活动等，提升客户满意度。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识别潜在销售机会，对意向客户进行持续跟进和转化，提高销售成功率。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房地产销售行业中的应用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967" r="2596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利用大数据和人工智能技术对客户数据进行分析和挖掘，实现更精准的客户洞察和个性化服务。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将社交媒体纳入CRM体系，通过社交媒体平台与客户进行互动和沟通，提升品牌影响力。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社交媒体整合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2024年发展趋势与挑战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95814" y="4807648"/>
            <a:ext cx="1401413" cy="2050351"/>
            <a:chOff x="6895814" y="4807648"/>
            <a:chExt cx="1401413" cy="2050351"/>
          </a:xfrm>
        </p:grpSpPr>
        <p:sp>
          <p:nvSpPr>
            <p:cNvPr id="3" name="Freeform 3"/>
            <p:cNvSpPr/>
            <p:nvPr/>
          </p:nvSpPr>
          <p:spPr>
            <a:xfrm>
              <a:off x="6895814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576185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728014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4025837" y="4254913"/>
            <a:ext cx="1723930" cy="2603087"/>
            <a:chOff x="4025837" y="4254913"/>
            <a:chExt cx="1723930" cy="2603087"/>
          </a:xfrm>
        </p:grpSpPr>
        <p:sp>
          <p:nvSpPr>
            <p:cNvPr id="7" name="Freeform 7"/>
            <p:cNvSpPr/>
            <p:nvPr/>
          </p:nvSpPr>
          <p:spPr>
            <a:xfrm>
              <a:off x="4025837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4933379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513993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2870645" y="4807648"/>
            <a:ext cx="1401412" cy="2050351"/>
            <a:chOff x="2870645" y="4807648"/>
            <a:chExt cx="1401412" cy="2050351"/>
          </a:xfrm>
        </p:grpSpPr>
        <p:sp>
          <p:nvSpPr>
            <p:cNvPr id="11" name="Freeform 11"/>
            <p:cNvSpPr/>
            <p:nvPr/>
          </p:nvSpPr>
          <p:spPr>
            <a:xfrm>
              <a:off x="2870645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551015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25497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71" y="4254913"/>
            <a:ext cx="1724026" cy="2603087"/>
            <a:chOff x="571" y="4254913"/>
            <a:chExt cx="1724026" cy="2603087"/>
          </a:xfrm>
        </p:grpSpPr>
        <p:sp>
          <p:nvSpPr>
            <p:cNvPr id="15" name="Freeform 15"/>
            <p:cNvSpPr/>
            <p:nvPr/>
          </p:nvSpPr>
          <p:spPr>
            <a:xfrm>
              <a:off x="571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908209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8728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10791253" y="4807648"/>
            <a:ext cx="1401413" cy="2050351"/>
            <a:chOff x="10791253" y="4807648"/>
            <a:chExt cx="1401413" cy="2050351"/>
          </a:xfrm>
        </p:grpSpPr>
        <p:sp>
          <p:nvSpPr>
            <p:cNvPr id="19" name="Freeform 19"/>
            <p:cNvSpPr/>
            <p:nvPr/>
          </p:nvSpPr>
          <p:spPr>
            <a:xfrm>
              <a:off x="10791253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11471624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1117558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" name="Group 22"/>
          <p:cNvGrpSpPr/>
          <p:nvPr/>
        </p:nvGrpSpPr>
        <p:grpSpPr>
          <a:xfrm>
            <a:off x="7921180" y="4254913"/>
            <a:ext cx="1724025" cy="2603087"/>
            <a:chOff x="7921180" y="4254913"/>
            <a:chExt cx="1724025" cy="2603087"/>
          </a:xfrm>
        </p:grpSpPr>
        <p:sp>
          <p:nvSpPr>
            <p:cNvPr id="23" name="Freeform 23"/>
            <p:cNvSpPr/>
            <p:nvPr/>
          </p:nvSpPr>
          <p:spPr>
            <a:xfrm>
              <a:off x="7921180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8828817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409337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1013365" y="3065336"/>
            <a:ext cx="2631566" cy="3792664"/>
            <a:chOff x="1013365" y="3065336"/>
            <a:chExt cx="2631566" cy="3792664"/>
          </a:xfrm>
        </p:grpSpPr>
        <p:sp>
          <p:nvSpPr>
            <p:cNvPr id="27" name="Freeform 27"/>
            <p:cNvSpPr/>
            <p:nvPr/>
          </p:nvSpPr>
          <p:spPr>
            <a:xfrm>
              <a:off x="1013365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29148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1761077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038630" y="3065336"/>
            <a:ext cx="2631566" cy="3792664"/>
            <a:chOff x="5038630" y="3065336"/>
            <a:chExt cx="2631566" cy="3792664"/>
          </a:xfrm>
        </p:grpSpPr>
        <p:sp>
          <p:nvSpPr>
            <p:cNvPr id="31" name="Freeform 31"/>
            <p:cNvSpPr/>
            <p:nvPr/>
          </p:nvSpPr>
          <p:spPr>
            <a:xfrm>
              <a:off x="5038630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6354413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786247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8933974" y="3065336"/>
            <a:ext cx="2631566" cy="3792664"/>
            <a:chOff x="8933974" y="3065336"/>
            <a:chExt cx="2631566" cy="3792664"/>
          </a:xfrm>
        </p:grpSpPr>
        <p:sp>
          <p:nvSpPr>
            <p:cNvPr id="35" name="Freeform 35"/>
            <p:cNvSpPr/>
            <p:nvPr/>
          </p:nvSpPr>
          <p:spPr>
            <a:xfrm>
              <a:off x="8933974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0249757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9681686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TextBox 38"/>
          <p:cNvSpPr txBox="1"/>
          <p:nvPr/>
        </p:nvSpPr>
        <p:spPr>
          <a:xfrm>
            <a:off x="454343" y="1185008"/>
            <a:ext cx="11407327" cy="109537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移动化应用：随着移动互联网的普及，移动CRM应用将更加便捷地为客户提供服务。</a:t>
            </a:r>
          </a:p>
        </p:txBody>
      </p:sp>
      <p:sp>
        <p:nvSpPr>
          <p:cNvPr id="39" name="Freeform 39"/>
          <p:cNvSpPr/>
          <p:nvPr/>
        </p:nvSpPr>
        <p:spPr>
          <a:xfrm>
            <a:off x="1857479" y="3481546"/>
            <a:ext cx="773367" cy="773367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963481" y="3429000"/>
            <a:ext cx="781865" cy="781865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9792903" y="3288801"/>
            <a:ext cx="922065" cy="922065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2024年发展趋势与挑战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2024年发展趋势与挑战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在收集和使用客户数据时，需严格遵守相关法律法规，确保客户数据安全和隐私不受侵犯。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为保持CRM系统的先进性和有效性，企业需要不断进行技术更新和投入，这可能会增加成本压力。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随着市场和客户需求的变化，企业需要不断调整和优化CRM策略，以适应不断变化的客户期望。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数据安全与隐私保护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技术更新与投入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客户期望变化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员工管理与客户关系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专业素质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服务态度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员工素质与客户满意度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员工以热情、耐心、细致的服务态度对待客户，关注客户需求，积极回应客户问题，提升客户体验。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员工具备良好的沟通能力和倾听能力，能够准确理解客户需求，有效传达信息，减少误解和纠纷。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员工具备丰富的房地产知识和销售技巧，能够为客户提供专业的咨询和解决方案，从而提高客户满意度。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定期对员工进行房地产产品知识培训，使员工深入了解市场动态和产品特点，更好地满足客户需求。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产品知识培训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销售技巧培训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客户关系管理培训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908" r="59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通过销售技巧培训，提高员工的谈判能力和成交率，增强客户信任感和满意度。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培养员工客户关系管理意识，学习如何建立和维护良好客户关系，提高客户忠诚度。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员工培训与客户关系维护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522" b="1052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员工激励与客户忠诚度提升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绩效考核与奖励机制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建立合理的绩效考核和奖励机制，激发员工工作积极性和创造力，提高客户服务质量。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员工关怀与福利保障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关注员工生活和职业发展，提供良好的工作环境和福利待遇，增强员工归属感和忠诚度。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客户满意度调查与反馈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定期开展客户满意度调查，收集客户反馈意见，及时改进服务质量和产品策略，提升客户忠诚度。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客户信息收集与分析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利用互联网、社交媒体等公开渠道，收集客户的基本信息、行为数据和偏好。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公开数据源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整合企业内部的客户数据，包括交易记录、服务记录、投诉记录等。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企业内部数据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与数据提供商合作，获取更全面的客户数据，如信用记录、人口统计信息等。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第三方数据合作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数据来源及收集方法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https://d.book118.com/358116011020006027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2024-09-04T18:34:04.865</cp:lastPrinted>
  <dcterms:created xsi:type="dcterms:W3CDTF">2024-09-04T10:34:04Z</dcterms:created>
  <dcterms:modified xsi:type="dcterms:W3CDTF">2024-09-04T10:34:07Z</dcterms:modified>
</cp:coreProperties>
</file>