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6" r:id="rId49"/>
  </p:sldIdLst>
  <p:sldSz cx="12192000" cy="68580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1">
              <a:alpha val="20000"/>
            </a:schemeClr>
          </a:solidFill>
        </a:fill>
      </a:tcStyle>
    </a:band1H>
    <a:band1V>
      <a:tcStyle>
        <a:fill>
          <a:solidFill>
            <a:schemeClr val="accent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tags" Target="tags/tag181.xml" /><Relationship Id="rId51" Type="http://schemas.openxmlformats.org/officeDocument/2006/relationships/presProps" Target="presProps.xml" /><Relationship Id="rId52" Type="http://schemas.openxmlformats.org/officeDocument/2006/relationships/viewProps" Target="viewProps.xml" /><Relationship Id="rId53" Type="http://schemas.openxmlformats.org/officeDocument/2006/relationships/theme" Target="theme/theme1.xml" /><Relationship Id="rId54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image" Target="../media/image1.jpe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image" Target="../media/image2.png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image" Target="../media/image1.jpeg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image" Target="../media/image2.png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image" Target="../media/image2.png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image" Target="../media/image1.jpeg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image" Target="../media/image2.png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2.png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10" Type="http://schemas.openxmlformats.org/officeDocument/2006/relationships/tags" Target="../tags/tag57.xml" /><Relationship Id="rId11" Type="http://schemas.openxmlformats.org/officeDocument/2006/relationships/image" Target="../media/image2.pn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tags" Target="../tags/tag56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image" Target="../media/image2.png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image" Target="../media/image1.jpeg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2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image" Target="../media/image2.png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image" Target="../media/image2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image" Target="../media/image2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image" Target="../media/image2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10" Type="http://schemas.openxmlformats.org/officeDocument/2006/relationships/image" Target="../media/image2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2.png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312EF-D34B-46D5-9189-CC9224523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E8334-81DE-4318-B9AE-A23EEC021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D660F-D9FC-43DF-BAD4-8E223C08B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CC042-E0EF-41C1-9319-C66F8C34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DDB54-D27B-4727-A6E2-78245FA45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4CAA9-716C-49EA-86AE-6DC39150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111F9E-1915-4E12-8C7D-96063394D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AD545-464F-4DB7-9832-B1D30F93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244A7-731E-41A3-8196-936777BC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A4777-7FF8-4CFB-A3B9-9B5FA70C6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70B06-7898-4187-8E68-CFEA7AF41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矩形 12"/>
          <p:cNvSpPr/>
          <p:nvPr userDrawn="1">
            <p:custDataLst>
              <p:tags r:id="rId1"/>
            </p:custDataLst>
          </p:nvPr>
        </p:nvSpPr>
        <p:spPr>
          <a:xfrm rot="245821">
            <a:off x="1744345" y="1880870"/>
            <a:ext cx="9324340" cy="3429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 userDrawn="1">
            <p:custDataLst>
              <p:tags r:id="rId2"/>
            </p:custDataLst>
          </p:nvPr>
        </p:nvSpPr>
        <p:spPr>
          <a:xfrm rot="21380744">
            <a:off x="1756410" y="1901190"/>
            <a:ext cx="9324340" cy="3429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 userDrawn="1">
            <p:custDataLst>
              <p:tags r:id="rId3"/>
            </p:custDataLst>
          </p:nvPr>
        </p:nvSpPr>
        <p:spPr>
          <a:xfrm>
            <a:off x="1756410" y="1900057"/>
            <a:ext cx="9324340" cy="3429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2426367" y="2438402"/>
            <a:ext cx="7704222" cy="1176155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5400" spc="600" baseline="0">
                <a:solidFill>
                  <a:schemeClr val="tx1">
                    <a:lumMod val="85000"/>
                    <a:lumOff val="15000"/>
                  </a:schemeClr>
                </a:solidFill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2426367" y="3870121"/>
            <a:ext cx="7704222" cy="801114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8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5" name="文本框 4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文本框 8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3508184" y="4084721"/>
            <a:ext cx="4567816" cy="793459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6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508179" y="4956280"/>
            <a:ext cx="4567816" cy="1077985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bg1">
                    <a:lumMod val="50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8" name="直接连接符 7"/>
          <p:cNvCxnSpPr/>
          <p:nvPr userDrawn="1">
            <p:custDataLst>
              <p:tags r:id="rId6"/>
            </p:custDataLst>
          </p:nvPr>
        </p:nvCxnSpPr>
        <p:spPr>
          <a:xfrm>
            <a:off x="5292991" y="2978098"/>
            <a:ext cx="998621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文本框 8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000" tIns="46800" rIns="90000" bIns="46800">
            <a:norm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文本框 8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 dpi="0" rotWithShape="1">
          <a:blip r:embed="rId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000" tIns="46800" rIns="90000" bIns="468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1" name="文本框 10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 dpi="0" rotWithShape="1">
          <a:blip r:embed="rId6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324678" y="294859"/>
            <a:ext cx="11542644" cy="626827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框 7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blipFill dpi="0" rotWithShape="1">
          <a:blip r:embed="rId7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lIns="90000" tIns="46800" rIns="90000" bIns="46800">
            <a:normAutofit/>
          </a:bodyPr>
          <a:lstStyle/>
          <a:p>
            <a:fld id="{FABC47A4-756D-490B-A52F-7D9E2C9FC05F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框 7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>
            <p:custDataLst>
              <p:tags r:id="rId1"/>
            </p:custDataLst>
          </p:nvPr>
        </p:nvGrpSpPr>
        <p:grpSpPr>
          <a:xfrm>
            <a:off x="11583670" y="5733415"/>
            <a:ext cx="498475" cy="1082675"/>
            <a:chOff x="17775" y="8015"/>
            <a:chExt cx="1252" cy="2719"/>
          </a:xfrm>
        </p:grpSpPr>
        <p:sp>
          <p:nvSpPr>
            <p:cNvPr id="13" name="椭圆 12"/>
            <p:cNvSpPr/>
            <p:nvPr userDrawn="1">
              <p:custDataLst>
                <p:tags r:id="rId2"/>
              </p:custDataLst>
            </p:nvPr>
          </p:nvSpPr>
          <p:spPr>
            <a:xfrm>
              <a:off x="18152" y="9860"/>
              <a:ext cx="875" cy="87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椭圆 13"/>
            <p:cNvSpPr/>
            <p:nvPr userDrawn="1">
              <p:custDataLst>
                <p:tags r:id="rId3"/>
              </p:custDataLst>
            </p:nvPr>
          </p:nvSpPr>
          <p:spPr>
            <a:xfrm>
              <a:off x="17775" y="9140"/>
              <a:ext cx="626" cy="62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椭圆 14"/>
            <p:cNvSpPr/>
            <p:nvPr userDrawn="1">
              <p:custDataLst>
                <p:tags r:id="rId4"/>
              </p:custDataLst>
            </p:nvPr>
          </p:nvSpPr>
          <p:spPr>
            <a:xfrm>
              <a:off x="18401" y="8687"/>
              <a:ext cx="626" cy="62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椭圆 15"/>
            <p:cNvSpPr/>
            <p:nvPr userDrawn="1">
              <p:custDataLst>
                <p:tags r:id="rId5"/>
              </p:custDataLst>
            </p:nvPr>
          </p:nvSpPr>
          <p:spPr>
            <a:xfrm>
              <a:off x="17883" y="8015"/>
              <a:ext cx="626" cy="62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6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7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blipFill dpi="0" rotWithShape="1">
          <a:blip r:embed="rId1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>
            <p:custDataLst>
              <p:tags r:id="rId1"/>
            </p:custDataLst>
          </p:nvPr>
        </p:nvGrpSpPr>
        <p:grpSpPr>
          <a:xfrm>
            <a:off x="1744578" y="1880787"/>
            <a:ext cx="9336506" cy="3449203"/>
            <a:chOff x="1744578" y="1880787"/>
            <a:chExt cx="9336506" cy="3449203"/>
          </a:xfrm>
        </p:grpSpPr>
        <p:sp>
          <p:nvSpPr>
            <p:cNvPr id="7" name="矩形 6"/>
            <p:cNvSpPr/>
            <p:nvPr>
              <p:custDataLst>
                <p:tags r:id="rId2"/>
              </p:custDataLst>
            </p:nvPr>
          </p:nvSpPr>
          <p:spPr>
            <a:xfrm rot="245821">
              <a:off x="1744578" y="1880787"/>
              <a:ext cx="9324473" cy="342900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>
              <p:custDataLst>
                <p:tags r:id="rId3"/>
              </p:custDataLst>
            </p:nvPr>
          </p:nvSpPr>
          <p:spPr>
            <a:xfrm rot="21380744">
              <a:off x="1756611" y="1900990"/>
              <a:ext cx="9324473" cy="342900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1744578" y="1900990"/>
              <a:ext cx="9324473" cy="3429000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3266167" y="2599827"/>
            <a:ext cx="6371319" cy="1179574"/>
          </a:xfrm>
        </p:spPr>
        <p:txBody>
          <a:bodyPr vert="horz" lIns="90000" tIns="46800" rIns="9000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80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3266168" y="3991669"/>
            <a:ext cx="6371318" cy="973138"/>
          </a:xfrm>
        </p:spPr>
        <p:txBody>
          <a:bodyPr lIns="90000" rIns="90000" bIns="46800"/>
          <a:lstStyle>
            <a:lvl1pPr marL="0" indent="0" algn="ctr">
              <a:buNone/>
              <a:defRPr sz="2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cxnSp>
        <p:nvCxnSpPr>
          <p:cNvPr id="14" name="直接连接符 13"/>
          <p:cNvCxnSpPr/>
          <p:nvPr>
            <p:custDataLst>
              <p:tags r:id="rId10"/>
            </p:custDataLst>
          </p:nvPr>
        </p:nvCxnSpPr>
        <p:spPr>
          <a:xfrm>
            <a:off x="5779167" y="3863139"/>
            <a:ext cx="998621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标题 9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" name="文本框 1"/>
          <p:cNvSpPr txBox="1"/>
          <p:nvPr userDrawn="1"/>
        </p:nvSpPr>
        <p:spPr>
          <a:xfrm>
            <a:off x="524510" y="6313805"/>
            <a:ext cx="30111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Evelyn J 254948195</a:t>
            </a:r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1"/>
            </p:custDataLst>
          </p:nvPr>
        </p:nvSpPr>
        <p:spPr>
          <a:xfrm>
            <a:off x="248285" y="273050"/>
            <a:ext cx="11692255" cy="6311900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281600" y="1249200"/>
            <a:ext cx="9626400" cy="7236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wrap="square" lIns="90000" tIns="46800" rIns="90000" bIns="46800" anchor="ctr">
            <a:normAutofit/>
          </a:bodyPr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586800" y="1764000"/>
            <a:ext cx="3956400" cy="40932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6"/>
            </p:custDataLst>
          </p:nvPr>
        </p:nvSpPr>
        <p:spPr>
          <a:xfrm>
            <a:off x="5101200" y="769939"/>
            <a:ext cx="6480000" cy="5087937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1147334"/>
            <a:ext cx="12192000" cy="369332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70144"/>
            <a:ext cx="10976400" cy="648512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79742" y="6368643"/>
            <a:ext cx="2700000" cy="279180"/>
          </a:xfrm>
        </p:spPr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68643"/>
            <a:ext cx="3960000" cy="279180"/>
          </a:xfrm>
        </p:spPr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68643"/>
            <a:ext cx="2700000" cy="279180"/>
          </a:xfrm>
        </p:spPr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382991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1980158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wrap="square" lIns="90000" tIns="46800" rIns="90000" bIns="46800" anchor="ctr">
            <a:normAutofit/>
          </a:bodyPr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4837" y="1681200"/>
            <a:ext cx="10990800" cy="32112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594000" y="5180400"/>
            <a:ext cx="11001600" cy="1011600"/>
          </a:xfrm>
        </p:spPr>
        <p:txBody>
          <a:bodyPr wrap="square" lIns="90000" tIns="46800" rIns="90000" bIns="46800">
            <a:normAutofit/>
          </a:bodyPr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1046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755" y="237490"/>
            <a:ext cx="11037570" cy="565150"/>
          </a:xfrm>
        </p:spPr>
        <p:txBody>
          <a:bodyPr wrap="square" lIns="90000" tIns="46800" rIns="90000" bIns="46800">
            <a:normAutofit/>
          </a:bodyPr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579600" y="1663200"/>
            <a:ext cx="53424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6"/>
            </p:custDataLst>
          </p:nvPr>
        </p:nvSpPr>
        <p:spPr>
          <a:xfrm>
            <a:off x="6242400" y="1663200"/>
            <a:ext cx="5367600" cy="28944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7"/>
            </p:custDataLst>
          </p:nvPr>
        </p:nvSpPr>
        <p:spPr>
          <a:xfrm>
            <a:off x="572400" y="4816800"/>
            <a:ext cx="53424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8"/>
            </p:custDataLst>
          </p:nvPr>
        </p:nvSpPr>
        <p:spPr>
          <a:xfrm>
            <a:off x="6253200" y="4813200"/>
            <a:ext cx="5367600" cy="781200"/>
          </a:xfrm>
        </p:spPr>
        <p:txBody>
          <a:bodyPr wrap="square" lIns="90000" tIns="46800" rIns="90000" bIns="46800">
            <a:normAutofit/>
          </a:bodyPr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wrap="square" lIns="90000" tIns="46800" rIns="90000" bIns="46800" anchor="b">
            <a:normAutofit/>
          </a:bodyPr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522413" y="3862800"/>
            <a:ext cx="9144000" cy="1656000"/>
          </a:xfrm>
        </p:spPr>
        <p:txBody>
          <a:bodyPr wrap="square" lIns="90000" tIns="46800" rIns="90000" bIns="46800">
            <a:normAutofit/>
          </a:bodyPr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 lIns="90000" tIns="46800" rIns="90000" bIns="46800"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1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000" tIns="46800" rIns="90000" bIns="468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0000" tIns="46800" rIns="90000" bIns="4680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24.xml" /><Relationship Id="rId3" Type="http://schemas.openxmlformats.org/officeDocument/2006/relationships/tags" Target="../tags/tag12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29.xml" /><Relationship Id="rId3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4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Override" Target="../theme/themeOverride2.xml" /><Relationship Id="rId3" Type="http://schemas.openxmlformats.org/officeDocument/2006/relationships/tags" Target="../tags/tag148.xml" /><Relationship Id="rId4" Type="http://schemas.openxmlformats.org/officeDocument/2006/relationships/tags" Target="../tags/tag14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0.xml" /><Relationship Id="rId3" Type="http://schemas.openxmlformats.org/officeDocument/2006/relationships/tags" Target="../tags/tag151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png" /><Relationship Id="rId3" Type="http://schemas.openxmlformats.org/officeDocument/2006/relationships/tags" Target="../tags/tag15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3.xml" /><Relationship Id="rId3" Type="http://schemas.openxmlformats.org/officeDocument/2006/relationships/tags" Target="../tags/tag15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6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7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9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0.xml" /><Relationship Id="rId3" Type="http://schemas.openxmlformats.org/officeDocument/2006/relationships/tags" Target="../tags/tag16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4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5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Override" Target="../theme/themeOverride3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68.xml" /><Relationship Id="rId3" Type="http://schemas.openxmlformats.org/officeDocument/2006/relationships/tags" Target="../tags/tag169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0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1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2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4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5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6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hemeOverride" Target="../theme/themeOverride4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79.xml" /><Relationship Id="rId3" Type="http://schemas.openxmlformats.org/officeDocument/2006/relationships/tags" Target="../tags/tag180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07512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 1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406047" y="2937512"/>
            <a:ext cx="7704222" cy="1176155"/>
          </a:xfrm>
        </p:spPr>
        <p:txBody>
          <a:bodyPr>
            <a:no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88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代词</a:t>
            </a:r>
            <a:endParaRPr lang="zh-CN" altLang="en-US" sz="88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434975" y="2987675"/>
            <a:ext cx="1327785" cy="576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代词</a:t>
            </a:r>
            <a:endParaRPr lang="zh-CN" altLang="en-US" sz="2800" b="1"/>
          </a:p>
        </p:txBody>
      </p:sp>
      <p:sp>
        <p:nvSpPr>
          <p:cNvPr id="9" name="矩形 8"/>
          <p:cNvSpPr/>
          <p:nvPr/>
        </p:nvSpPr>
        <p:spPr>
          <a:xfrm>
            <a:off x="2273935" y="882650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人称</a:t>
            </a:r>
            <a:endParaRPr lang="zh-CN" altLang="en-US" sz="2800" b="1"/>
          </a:p>
        </p:txBody>
      </p:sp>
      <p:sp>
        <p:nvSpPr>
          <p:cNvPr id="10" name="矩形 9"/>
          <p:cNvSpPr/>
          <p:nvPr/>
        </p:nvSpPr>
        <p:spPr>
          <a:xfrm>
            <a:off x="2273935" y="1430655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物主</a:t>
            </a:r>
            <a:endParaRPr lang="zh-CN" altLang="en-US" sz="2800" b="1"/>
          </a:p>
        </p:txBody>
      </p:sp>
      <p:sp>
        <p:nvSpPr>
          <p:cNvPr id="11" name="矩形 10"/>
          <p:cNvSpPr/>
          <p:nvPr/>
        </p:nvSpPr>
        <p:spPr>
          <a:xfrm>
            <a:off x="2273935" y="1978660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不定</a:t>
            </a:r>
            <a:endParaRPr lang="zh-CN" altLang="en-US" sz="2800" b="1"/>
          </a:p>
        </p:txBody>
      </p:sp>
      <p:sp>
        <p:nvSpPr>
          <p:cNvPr id="12" name="矩形 11"/>
          <p:cNvSpPr/>
          <p:nvPr/>
        </p:nvSpPr>
        <p:spPr>
          <a:xfrm>
            <a:off x="2273935" y="2526665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疑问</a:t>
            </a:r>
            <a:endParaRPr lang="zh-CN" altLang="en-US" sz="2800" b="1"/>
          </a:p>
        </p:txBody>
      </p:sp>
      <p:sp>
        <p:nvSpPr>
          <p:cNvPr id="13" name="矩形 12"/>
          <p:cNvSpPr/>
          <p:nvPr/>
        </p:nvSpPr>
        <p:spPr>
          <a:xfrm>
            <a:off x="2273935" y="3074670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反身</a:t>
            </a:r>
            <a:endParaRPr lang="zh-CN" altLang="en-US" sz="2800" b="1"/>
          </a:p>
        </p:txBody>
      </p:sp>
      <p:sp>
        <p:nvSpPr>
          <p:cNvPr id="14" name="矩形 13"/>
          <p:cNvSpPr/>
          <p:nvPr/>
        </p:nvSpPr>
        <p:spPr>
          <a:xfrm>
            <a:off x="2273935" y="3622675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指示</a:t>
            </a:r>
            <a:endParaRPr lang="zh-CN" altLang="en-US" sz="2800" b="1"/>
          </a:p>
        </p:txBody>
      </p:sp>
      <p:sp>
        <p:nvSpPr>
          <p:cNvPr id="15" name="矩形 14"/>
          <p:cNvSpPr/>
          <p:nvPr/>
        </p:nvSpPr>
        <p:spPr>
          <a:xfrm>
            <a:off x="2273935" y="4170680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相互</a:t>
            </a:r>
            <a:endParaRPr lang="zh-CN" altLang="en-US" sz="2800" b="1"/>
          </a:p>
        </p:txBody>
      </p:sp>
      <p:sp>
        <p:nvSpPr>
          <p:cNvPr id="16" name="矩形 15"/>
          <p:cNvSpPr/>
          <p:nvPr/>
        </p:nvSpPr>
        <p:spPr>
          <a:xfrm>
            <a:off x="2273935" y="4718685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连接</a:t>
            </a:r>
            <a:endParaRPr lang="zh-CN" altLang="en-US" sz="2800" b="1"/>
          </a:p>
        </p:txBody>
      </p:sp>
      <p:sp>
        <p:nvSpPr>
          <p:cNvPr id="17" name="矩形 16"/>
          <p:cNvSpPr/>
          <p:nvPr/>
        </p:nvSpPr>
        <p:spPr>
          <a:xfrm>
            <a:off x="2273935" y="5266690"/>
            <a:ext cx="1327785" cy="40195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/>
              <a:t>关系</a:t>
            </a:r>
            <a:endParaRPr lang="zh-CN" altLang="en-US" sz="2800" b="1"/>
          </a:p>
        </p:txBody>
      </p:sp>
      <p:sp>
        <p:nvSpPr>
          <p:cNvPr id="19" name="矩形 18"/>
          <p:cNvSpPr/>
          <p:nvPr/>
        </p:nvSpPr>
        <p:spPr>
          <a:xfrm>
            <a:off x="3670300" y="88265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主格、宾格（动介结构前为主格，后为宾格）</a:t>
            </a:r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3670300" y="143129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某物的拥有者</a:t>
            </a:r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3670300" y="1979295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不确定的人事物</a:t>
            </a:r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3670300" y="252730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who 谁, whom 宾语的谁, whose 谁的, which 哪个, what 什么</a:t>
            </a:r>
            <a:endParaRPr lang="en-US" altLang="zh-CN"/>
          </a:p>
        </p:txBody>
      </p:sp>
      <p:sp>
        <p:nvSpPr>
          <p:cNvPr id="23" name="矩形 22"/>
          <p:cNvSpPr/>
          <p:nvPr/>
        </p:nvSpPr>
        <p:spPr>
          <a:xfrm>
            <a:off x="3670300" y="3075305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oneself </a:t>
            </a:r>
            <a:r>
              <a:rPr lang="zh-CN" altLang="en-US"/>
              <a:t>某人自己</a:t>
            </a:r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3670300" y="362331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this / that，these / those</a:t>
            </a:r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3670300" y="417068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/>
              <a:t>两者each other，三者one another</a:t>
            </a:r>
            <a:endParaRPr lang="zh-CN" altLang="en-US"/>
          </a:p>
        </p:txBody>
      </p:sp>
      <p:sp>
        <p:nvSpPr>
          <p:cNvPr id="26" name="矩形 25"/>
          <p:cNvSpPr/>
          <p:nvPr/>
        </p:nvSpPr>
        <p:spPr>
          <a:xfrm>
            <a:off x="3670300" y="4719320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/>
              <a:t>who,whom, whose, what, which, whoever, whomever, whichever, whatever</a:t>
            </a:r>
            <a:endParaRPr lang="zh-CN" altLang="en-US" sz="1600"/>
          </a:p>
        </p:txBody>
      </p:sp>
      <p:sp>
        <p:nvSpPr>
          <p:cNvPr id="27" name="矩形 26"/>
          <p:cNvSpPr/>
          <p:nvPr/>
        </p:nvSpPr>
        <p:spPr>
          <a:xfrm>
            <a:off x="3670300" y="5267325"/>
            <a:ext cx="7439660" cy="4013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/>
              <a:t>eg.who that which</a:t>
            </a:r>
            <a:endParaRPr lang="en-US" altLang="zh-CN"/>
          </a:p>
        </p:txBody>
      </p:sp>
      <p:sp>
        <p:nvSpPr>
          <p:cNvPr id="28" name="左大括号 27"/>
          <p:cNvSpPr/>
          <p:nvPr/>
        </p:nvSpPr>
        <p:spPr>
          <a:xfrm>
            <a:off x="1965960" y="717550"/>
            <a:ext cx="105410" cy="5117465"/>
          </a:xfrm>
          <a:prstGeom prst="leftBrac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197860" y="2710180"/>
            <a:ext cx="5795645" cy="793750"/>
          </a:xfrm>
        </p:spPr>
        <p:txBody>
          <a:bodyPr>
            <a:noAutofit/>
          </a:bodyPr>
          <a:lstStyle/>
          <a:p>
            <a:pPr algn="ctr"/>
            <a:r>
              <a:rPr lang="en-US" altLang="zh-CN" sz="7200">
                <a:solidFill>
                  <a:schemeClr val="accent6">
                    <a:lumMod val="75000"/>
                  </a:schemeClr>
                </a:solidFill>
              </a:rPr>
              <a:t>01 </a:t>
            </a:r>
            <a:r>
              <a:rPr lang="zh-CN" altLang="en-US" sz="7200">
                <a:solidFill>
                  <a:schemeClr val="accent6">
                    <a:lumMod val="75000"/>
                  </a:schemeClr>
                </a:solidFill>
              </a:rPr>
              <a:t>人称代词</a:t>
            </a:r>
            <a:br>
              <a:rPr lang="zh-CN" altLang="en-US" sz="7200"/>
            </a:br>
            <a:r>
              <a:rPr lang="en-US" altLang="zh-CN" sz="4800">
                <a:solidFill>
                  <a:schemeClr val="accent6">
                    <a:lumMod val="60000"/>
                    <a:lumOff val="40000"/>
                  </a:schemeClr>
                </a:solidFill>
              </a:rPr>
              <a:t>----</a:t>
            </a:r>
            <a:r>
              <a:rPr lang="zh-CN" altLang="en-US" sz="4800">
                <a:solidFill>
                  <a:schemeClr val="accent6">
                    <a:lumMod val="60000"/>
                    <a:lumOff val="40000"/>
                  </a:schemeClr>
                </a:solidFill>
              </a:rPr>
              <a:t>你我他她它</a:t>
            </a:r>
            <a:r>
              <a:rPr lang="en-US" altLang="zh-CN" sz="4800">
                <a:solidFill>
                  <a:schemeClr val="accent6">
                    <a:lumMod val="60000"/>
                    <a:lumOff val="40000"/>
                  </a:schemeClr>
                </a:solidFill>
              </a:rPr>
              <a:t>(</a:t>
            </a:r>
            <a:r>
              <a:rPr sz="4800">
                <a:solidFill>
                  <a:schemeClr val="accent6">
                    <a:lumMod val="60000"/>
                    <a:lumOff val="40000"/>
                  </a:schemeClr>
                </a:solidFill>
              </a:rPr>
              <a:t>们</a:t>
            </a:r>
            <a:r>
              <a:rPr lang="en-US" altLang="zh-CN" sz="4800">
                <a:solidFill>
                  <a:schemeClr val="accent6">
                    <a:lumMod val="60000"/>
                    <a:lumOff val="40000"/>
                  </a:schemeClr>
                </a:solidFill>
              </a:rPr>
              <a:t>)</a:t>
            </a:r>
            <a:endParaRPr lang="en-US" altLang="zh-CN" sz="480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>
                <a:latin typeface="Times New Roman" panose="02020603050405020304" pitchFamily="18" charset="0"/>
                <a:sym typeface="+mn-ea"/>
              </a:rPr>
              <a:t>1．分类</a:t>
            </a:r>
            <a:br>
              <a:rPr lang="zh-CN" altLang="en-US" b="1">
                <a:latin typeface="Times New Roman" panose="02020603050405020304" pitchFamily="18" charset="0"/>
              </a:rPr>
            </a:br>
            <a:r>
              <a:rPr>
                <a:latin typeface="Times New Roman" panose="02020603050405020304" pitchFamily="18" charset="0"/>
                <a:sym typeface="+mn-ea"/>
              </a:rPr>
              <a:t>　  </a:t>
            </a:r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69925" y="997585"/>
            <a:ext cx="851217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latin typeface="Times New Roman" panose="02020603050405020304" pitchFamily="18" charset="0"/>
                <a:sym typeface="+mn-ea"/>
              </a:rPr>
              <a:t>人称代词有人称、数、格的变化。详见下表：</a:t>
            </a:r>
            <a:endParaRPr lang="zh-CN" altLang="en-US"/>
          </a:p>
        </p:txBody>
      </p:sp>
      <p:graphicFrame>
        <p:nvGraphicFramePr>
          <p:cNvPr id="6" name="表格 5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49300" y="1568450"/>
          <a:ext cx="10655300" cy="391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3825"/>
                <a:gridCol w="2663825"/>
                <a:gridCol w="2663825"/>
                <a:gridCol w="2663825"/>
              </a:tblGrid>
              <a:tr h="39116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zh-CN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人称</a:t>
                      </a:r>
                      <a:endParaRPr lang="zh-CN" altLang="zh-CN" sz="16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alt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数</a:t>
                      </a:r>
                      <a:endParaRPr lang="zh-CN" altLang="zh-CN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人称代词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主格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宾格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  <a:tr h="39116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第一人称</a:t>
                      </a:r>
                      <a:endParaRPr lang="zh-CN" altLang="en-US" sz="16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me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9525">
                      <a:solidFill>
                        <a:srgbClr val="848587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we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us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</a:tr>
              <a:tr h="39116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第二人称</a:t>
                      </a:r>
                      <a:endParaRPr lang="zh-CN" altLang="en-US" sz="16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9525">
                      <a:solidFill>
                        <a:srgbClr val="848587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</a:tr>
              <a:tr h="391160">
                <a:tc rowSpan="4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第三人称</a:t>
                      </a:r>
                      <a:endParaRPr lang="zh-CN" altLang="en-US" sz="1600" b="1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she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her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he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him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it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it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1160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28575">
                      <a:solidFill>
                        <a:srgbClr val="84858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they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1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them</a:t>
                      </a:r>
                      <a:endParaRPr lang="en-US" altLang="en-US" sz="1600" b="1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2">
                        <a:lumMod val="95000"/>
                      </a:schemeClr>
                    </a:solidFill>
                  </a:tcPr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95045" y="633095"/>
            <a:ext cx="10570845" cy="6647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sym typeface="+mn-ea"/>
              </a:rPr>
              <a:t>我</a:t>
            </a:r>
            <a:r>
              <a:rPr lang="zh-CN" altLang="en-US" sz="2800">
                <a:sym typeface="+mn-ea"/>
              </a:rPr>
              <a:t>喜欢读书。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FCAD36"/>
                </a:solidFill>
                <a:sym typeface="+mn-ea"/>
              </a:rPr>
              <a:t>她</a:t>
            </a:r>
            <a:r>
              <a:rPr lang="zh-CN" altLang="en-US" sz="2800">
                <a:sym typeface="+mn-ea"/>
              </a:rPr>
              <a:t>是一名医生。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92D050"/>
                </a:solidFill>
                <a:sym typeface="+mn-ea"/>
              </a:rPr>
              <a:t>他</a:t>
            </a:r>
            <a:r>
              <a:rPr lang="en-US" altLang="zh-CN" sz="2800">
                <a:sym typeface="+mn-ea"/>
              </a:rPr>
              <a:t>13</a:t>
            </a:r>
            <a:r>
              <a:rPr lang="zh-CN" altLang="en-US" sz="2800">
                <a:sym typeface="+mn-ea"/>
              </a:rPr>
              <a:t>岁了。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B050"/>
                </a:solidFill>
                <a:sym typeface="+mn-ea"/>
              </a:rPr>
              <a:t>它</a:t>
            </a:r>
            <a:r>
              <a:rPr lang="zh-CN" altLang="en-US" sz="2800">
                <a:sym typeface="+mn-ea"/>
              </a:rPr>
              <a:t>是绿色的。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B0F0"/>
                </a:solidFill>
                <a:sym typeface="+mn-ea"/>
              </a:rPr>
              <a:t>我们</a:t>
            </a:r>
            <a:r>
              <a:rPr lang="zh-CN" altLang="en-US" sz="2800">
                <a:sym typeface="+mn-ea"/>
              </a:rPr>
              <a:t>会唱歌。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70C0"/>
                </a:solidFill>
                <a:sym typeface="+mn-ea"/>
              </a:rPr>
              <a:t>你们</a:t>
            </a:r>
            <a:r>
              <a:rPr lang="zh-CN" altLang="en-US" sz="2800">
                <a:sym typeface="+mn-ea"/>
              </a:rPr>
              <a:t>会跳舞。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accent3"/>
                </a:solidFill>
                <a:sym typeface="+mn-ea"/>
              </a:rPr>
              <a:t>他们</a:t>
            </a:r>
            <a:r>
              <a:rPr lang="zh-CN" altLang="en-US" sz="2800">
                <a:sym typeface="+mn-ea"/>
              </a:rPr>
              <a:t>是学生。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7030A0"/>
                </a:solidFill>
                <a:sym typeface="+mn-ea"/>
              </a:rPr>
              <a:t>它们</a:t>
            </a:r>
            <a:r>
              <a:rPr lang="zh-CN" altLang="en-US" sz="2800">
                <a:sym typeface="+mn-ea"/>
              </a:rPr>
              <a:t>很可爱。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……………………</a:t>
            </a:r>
            <a:endParaRPr lang="en-US" altLang="zh-CN" sz="2000" err="1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algn="ctr">
              <a:lnSpc>
                <a:spcPct val="150000"/>
              </a:lnSpc>
            </a:pP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95045" y="633095"/>
            <a:ext cx="10570845" cy="63696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sym typeface="+mn-ea"/>
              </a:rPr>
              <a:t>I</a:t>
            </a:r>
            <a:r>
              <a:rPr lang="zh-CN" altLang="en-US" sz="2800">
                <a:sym typeface="+mn-ea"/>
              </a:rPr>
              <a:t> like reading.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FE5A00"/>
                </a:solidFill>
                <a:sym typeface="+mn-ea"/>
              </a:rPr>
              <a:t>She</a:t>
            </a:r>
            <a:r>
              <a:rPr lang="zh-CN" altLang="en-US" sz="2800">
                <a:sym typeface="+mn-ea"/>
              </a:rPr>
              <a:t> is a doctor.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92D050"/>
                </a:solidFill>
                <a:sym typeface="+mn-ea"/>
              </a:rPr>
              <a:t>He</a:t>
            </a:r>
            <a:r>
              <a:rPr lang="zh-CN" altLang="en-US" sz="2800">
                <a:sym typeface="+mn-ea"/>
              </a:rPr>
              <a:t> is 13 years old.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B050"/>
                </a:solidFill>
                <a:sym typeface="+mn-ea"/>
              </a:rPr>
              <a:t>It</a:t>
            </a:r>
            <a:r>
              <a:rPr lang="zh-CN" altLang="en-US" sz="2800">
                <a:sym typeface="+mn-ea"/>
              </a:rPr>
              <a:t> </a:t>
            </a:r>
            <a:r>
              <a:rPr lang="en-US" altLang="zh-CN" sz="2800">
                <a:sym typeface="+mn-ea"/>
              </a:rPr>
              <a:t>is</a:t>
            </a:r>
            <a:r>
              <a:rPr lang="zh-CN" altLang="en-US" sz="2800">
                <a:sym typeface="+mn-ea"/>
              </a:rPr>
              <a:t> green.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B0F0"/>
                </a:solidFill>
                <a:sym typeface="+mn-ea"/>
              </a:rPr>
              <a:t>We</a:t>
            </a:r>
            <a:r>
              <a:rPr lang="zh-CN" altLang="en-US" sz="2800">
                <a:sym typeface="+mn-ea"/>
              </a:rPr>
              <a:t> can sing.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0070C0"/>
                </a:solidFill>
                <a:sym typeface="+mn-ea"/>
              </a:rPr>
              <a:t>You </a:t>
            </a:r>
            <a:r>
              <a:rPr lang="zh-CN" altLang="en-US" sz="2800">
                <a:sym typeface="+mn-ea"/>
              </a:rPr>
              <a:t>can dance.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sym typeface="+mn-ea"/>
              </a:rPr>
              <a:t>They</a:t>
            </a:r>
            <a:r>
              <a:rPr lang="zh-CN" altLang="en-US" sz="2800">
                <a:sym typeface="+mn-ea"/>
              </a:rPr>
              <a:t> are students.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rgbClr val="7030A0"/>
                </a:solidFill>
                <a:sym typeface="+mn-ea"/>
              </a:rPr>
              <a:t>They </a:t>
            </a:r>
            <a:r>
              <a:rPr lang="zh-CN" altLang="en-US" sz="2800">
                <a:sym typeface="+mn-ea"/>
              </a:rPr>
              <a:t>are lovely.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……………………</a:t>
            </a: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4003040" y="1337945"/>
            <a:ext cx="115887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</a:t>
            </a:r>
            <a:endParaRPr lang="en-US" altLang="zh-CN" sz="6600" b="1" err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828415" y="274510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</a:t>
            </a:r>
            <a:endParaRPr lang="en-US" altLang="zh-CN" sz="6600" b="1" err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61915" y="451739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she</a:t>
            </a:r>
            <a:endParaRPr lang="en-US" altLang="zh-CN" sz="6600" b="1" err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337300" y="107823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he</a:t>
            </a:r>
            <a:endParaRPr lang="en-US" altLang="zh-CN" sz="6600" b="1" err="1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726555" y="274510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EE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it</a:t>
            </a:r>
            <a:endParaRPr lang="en-US" altLang="zh-CN" sz="6600" b="1" err="1">
              <a:solidFill>
                <a:srgbClr val="FEE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072880" y="415798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we</a:t>
            </a:r>
            <a:endParaRPr lang="en-US" altLang="zh-CN" sz="6600" b="1" err="1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072880" y="142430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they</a:t>
            </a:r>
            <a:endParaRPr lang="en-US" altLang="zh-CN" sz="6600" b="1" err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8225155" y="287528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</a:t>
            </a:r>
            <a:endParaRPr lang="en-US" altLang="zh-CN" sz="6600" b="1" err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75640" y="633095"/>
            <a:ext cx="10890250" cy="63696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sym typeface="+mn-ea"/>
              </a:rPr>
              <a:t>I</a:t>
            </a:r>
            <a:r>
              <a:rPr lang="zh-CN" altLang="en-US" sz="2800">
                <a:sym typeface="+mn-ea"/>
              </a:rPr>
              <a:t> like reading.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FE5A00"/>
                </a:solidFill>
                <a:sym typeface="+mn-ea"/>
              </a:rPr>
              <a:t>She</a:t>
            </a:r>
            <a:r>
              <a:rPr lang="zh-CN" altLang="en-US" sz="2800">
                <a:sym typeface="+mn-ea"/>
              </a:rPr>
              <a:t> is a doctor.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92D050"/>
                </a:solidFill>
                <a:sym typeface="+mn-ea"/>
              </a:rPr>
              <a:t>He</a:t>
            </a:r>
            <a:r>
              <a:rPr lang="zh-CN" altLang="en-US" sz="2800">
                <a:sym typeface="+mn-ea"/>
              </a:rPr>
              <a:t> is 13 years old.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B050"/>
                </a:solidFill>
                <a:sym typeface="+mn-ea"/>
              </a:rPr>
              <a:t>It</a:t>
            </a:r>
            <a:r>
              <a:rPr lang="zh-CN" altLang="en-US" sz="2800">
                <a:sym typeface="+mn-ea"/>
              </a:rPr>
              <a:t> </a:t>
            </a:r>
            <a:r>
              <a:rPr lang="en-US" altLang="zh-CN" sz="2800">
                <a:sym typeface="+mn-ea"/>
              </a:rPr>
              <a:t>is</a:t>
            </a:r>
            <a:r>
              <a:rPr lang="zh-CN" altLang="en-US" sz="2800">
                <a:sym typeface="+mn-ea"/>
              </a:rPr>
              <a:t> green.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B0F0"/>
                </a:solidFill>
                <a:sym typeface="+mn-ea"/>
              </a:rPr>
              <a:t>We</a:t>
            </a:r>
            <a:r>
              <a:rPr lang="zh-CN" altLang="en-US" sz="2800">
                <a:sym typeface="+mn-ea"/>
              </a:rPr>
              <a:t> can sing.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70C0"/>
                </a:solidFill>
                <a:sym typeface="+mn-ea"/>
              </a:rPr>
              <a:t>You </a:t>
            </a:r>
            <a:r>
              <a:rPr lang="zh-CN" altLang="en-US" sz="2800">
                <a:sym typeface="+mn-ea"/>
              </a:rPr>
              <a:t>can dance.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sym typeface="+mn-ea"/>
              </a:rPr>
              <a:t>They</a:t>
            </a:r>
            <a:r>
              <a:rPr lang="zh-CN" altLang="en-US" sz="2800">
                <a:sym typeface="+mn-ea"/>
              </a:rPr>
              <a:t> are students.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7030A0"/>
                </a:solidFill>
                <a:sym typeface="+mn-ea"/>
              </a:rPr>
              <a:t>They </a:t>
            </a:r>
            <a:r>
              <a:rPr lang="zh-CN" altLang="en-US" sz="2800">
                <a:sym typeface="+mn-ea"/>
              </a:rPr>
              <a:t>are lovely.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……………………</a:t>
            </a: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395595" y="2706370"/>
            <a:ext cx="3623945" cy="1445260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800" b="1" err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主语</a:t>
            </a:r>
            <a:endParaRPr lang="zh-CN" altLang="en-US" sz="8800" b="1" err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75640" y="633095"/>
            <a:ext cx="10890250" cy="63696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FF0000"/>
                </a:solidFill>
                <a:sym typeface="+mn-ea"/>
              </a:rPr>
              <a:t>I</a:t>
            </a:r>
            <a:r>
              <a:rPr lang="zh-CN" altLang="en-US" sz="2800">
                <a:sym typeface="+mn-ea"/>
              </a:rPr>
              <a:t> like reading.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FE5A00"/>
                </a:solidFill>
                <a:sym typeface="+mn-ea"/>
              </a:rPr>
              <a:t>She</a:t>
            </a:r>
            <a:r>
              <a:rPr lang="zh-CN" altLang="en-US" sz="2800">
                <a:sym typeface="+mn-ea"/>
              </a:rPr>
              <a:t> is a doctor.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92D050"/>
                </a:solidFill>
                <a:sym typeface="+mn-ea"/>
              </a:rPr>
              <a:t>He</a:t>
            </a:r>
            <a:r>
              <a:rPr lang="zh-CN" altLang="en-US" sz="2800">
                <a:sym typeface="+mn-ea"/>
              </a:rPr>
              <a:t> is 13 years old.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B050"/>
                </a:solidFill>
                <a:sym typeface="+mn-ea"/>
              </a:rPr>
              <a:t>It</a:t>
            </a:r>
            <a:r>
              <a:rPr lang="zh-CN" altLang="en-US" sz="2800">
                <a:sym typeface="+mn-ea"/>
              </a:rPr>
              <a:t> </a:t>
            </a:r>
            <a:r>
              <a:rPr lang="en-US" altLang="zh-CN" sz="2800">
                <a:sym typeface="+mn-ea"/>
              </a:rPr>
              <a:t>is</a:t>
            </a:r>
            <a:r>
              <a:rPr lang="zh-CN" altLang="en-US" sz="2800">
                <a:sym typeface="+mn-ea"/>
              </a:rPr>
              <a:t> green.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B0F0"/>
                </a:solidFill>
                <a:sym typeface="+mn-ea"/>
              </a:rPr>
              <a:t>We</a:t>
            </a:r>
            <a:r>
              <a:rPr lang="zh-CN" altLang="en-US" sz="2800">
                <a:sym typeface="+mn-ea"/>
              </a:rPr>
              <a:t> can sing.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0070C0"/>
                </a:solidFill>
                <a:sym typeface="+mn-ea"/>
              </a:rPr>
              <a:t>You </a:t>
            </a:r>
            <a:r>
              <a:rPr lang="zh-CN" altLang="en-US" sz="2800">
                <a:sym typeface="+mn-ea"/>
              </a:rPr>
              <a:t>can dance.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chemeClr val="accent3">
                    <a:lumMod val="75000"/>
                  </a:schemeClr>
                </a:solidFill>
                <a:sym typeface="+mn-ea"/>
              </a:rPr>
              <a:t>They</a:t>
            </a:r>
            <a:r>
              <a:rPr lang="zh-CN" altLang="en-US" sz="2800">
                <a:sym typeface="+mn-ea"/>
              </a:rPr>
              <a:t> are students.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olidFill>
                  <a:srgbClr val="7030A0"/>
                </a:solidFill>
                <a:sym typeface="+mn-ea"/>
              </a:rPr>
              <a:t>They </a:t>
            </a:r>
            <a:r>
              <a:rPr lang="zh-CN" altLang="en-US" sz="2800">
                <a:sym typeface="+mn-ea"/>
              </a:rPr>
              <a:t>are lovely.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……………………</a:t>
            </a: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>
                <a:solidFill>
                  <a:schemeClr val="tx1"/>
                </a:solidFill>
                <a:sym typeface="+mn-ea"/>
              </a:rPr>
              <a:t>2.人称代词的用法</a:t>
            </a:r>
            <a:br>
              <a:rPr lang="zh-CN" altLang="en-US" b="1">
                <a:solidFill>
                  <a:schemeClr val="tx1"/>
                </a:solidFill>
              </a:rPr>
            </a:b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9925" y="1113790"/>
            <a:ext cx="10280015" cy="34461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>
                <a:sym typeface="+mn-ea"/>
              </a:rPr>
              <a:t>（1）人称代词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主格（主语</a:t>
            </a:r>
            <a:r>
              <a:rPr lang="en-US" altLang="zh-CN" sz="2800">
                <a:sym typeface="+mn-ea"/>
              </a:rPr>
              <a:t>-----</a:t>
            </a:r>
            <a:r>
              <a:rPr lang="zh-CN" altLang="en-US" sz="28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动作的发出者</a:t>
            </a:r>
            <a:r>
              <a:rPr lang="en-US" altLang="zh-CN" sz="28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)</a:t>
            </a:r>
            <a:r>
              <a:rPr lang="en-US" altLang="zh-CN" sz="1000">
                <a:noFill/>
              </a:rPr>
              <a:t>1</a:t>
            </a:r>
            <a:endParaRPr lang="en-US" altLang="zh-CN" sz="1000">
              <a:noFill/>
            </a:endParaRPr>
          </a:p>
          <a:p>
            <a:pPr>
              <a:buNone/>
            </a:pPr>
            <a:endParaRPr lang="en-US" altLang="zh-CN" sz="1000">
              <a:noFill/>
            </a:endParaRPr>
          </a:p>
          <a:p>
            <a:pPr>
              <a:lnSpc>
                <a:spcPct val="150000"/>
              </a:lnSpc>
              <a:buNone/>
            </a:pPr>
            <a:endParaRPr lang="zh-CN" altLang="en-US" sz="2400">
              <a:solidFill>
                <a:srgbClr val="FF0000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FF0000"/>
                </a:solidFill>
                <a:sym typeface="+mn-ea"/>
              </a:rPr>
              <a:t>I </a:t>
            </a:r>
            <a:r>
              <a:rPr lang="zh-CN" altLang="en-US" sz="2400">
                <a:sym typeface="+mn-ea"/>
              </a:rPr>
              <a:t>am studying English now. 我现在正在学英语。</a:t>
            </a:r>
            <a:endParaRPr lang="zh-CN" altLang="en-US" sz="2400"/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olidFill>
                  <a:srgbClr val="FF0000"/>
                </a:solidFill>
                <a:sym typeface="+mn-ea"/>
              </a:rPr>
              <a:t>We</a:t>
            </a:r>
            <a:r>
              <a:rPr lang="zh-CN" altLang="en-US" sz="2400">
                <a:sym typeface="+mn-ea"/>
              </a:rPr>
              <a:t> love our school. 我们爱我们的学校。</a:t>
            </a: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FF0000"/>
                </a:solidFill>
                <a:sym typeface="+mn-ea"/>
              </a:rPr>
              <a:t>She</a:t>
            </a:r>
            <a:r>
              <a:rPr lang="en-US" altLang="zh-CN" sz="2400">
                <a:sym typeface="+mn-ea"/>
              </a:rPr>
              <a:t> is a teacher. </a:t>
            </a:r>
            <a:r>
              <a:rPr lang="zh-CN" altLang="en-US" sz="2400">
                <a:sym typeface="+mn-ea"/>
              </a:rPr>
              <a:t>她是一名老师。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FF0000"/>
                </a:solidFill>
                <a:sym typeface="+mn-ea"/>
              </a:rPr>
              <a:t>He</a:t>
            </a:r>
            <a:r>
              <a:rPr lang="en-US" altLang="zh-CN" sz="2400">
                <a:sym typeface="+mn-ea"/>
              </a:rPr>
              <a:t> can play the piano. </a:t>
            </a:r>
            <a:r>
              <a:rPr lang="zh-CN" altLang="en-US" sz="2400">
                <a:sym typeface="+mn-ea"/>
              </a:rPr>
              <a:t>他会弹钢琴。</a:t>
            </a:r>
            <a:endParaRPr lang="zh-CN" altLang="en-US" sz="2400">
              <a:sym typeface="+mn-ea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760075" y="330835"/>
          <a:ext cx="1057910" cy="62293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57910"/>
              </a:tblGrid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0">
                          <a:solidFill>
                            <a:srgbClr val="848587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主格</a:t>
                      </a:r>
                      <a:endParaRPr lang="zh-CN" altLang="en-US" sz="1600" b="0">
                        <a:solidFill>
                          <a:srgbClr val="848587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we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she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it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they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443230"/>
            <a:ext cx="10852150" cy="61029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br>
              <a:rPr lang="zh-CN" altLang="en-US" b="1"/>
            </a:br>
            <a:r>
              <a:rPr b="0">
                <a:sym typeface="+mn-ea"/>
              </a:rPr>
              <a:t>几个人称代词并列或充当</a:t>
            </a:r>
            <a:r>
              <a:rPr b="0">
                <a:solidFill>
                  <a:srgbClr val="FF0000"/>
                </a:solidFill>
                <a:sym typeface="+mn-ea"/>
              </a:rPr>
              <a:t>主语</a:t>
            </a:r>
            <a:r>
              <a:rPr b="0">
                <a:sym typeface="+mn-ea"/>
              </a:rPr>
              <a:t>时，它们的顺序是：</a:t>
            </a:r>
            <a:br>
              <a:rPr b="0">
                <a:sym typeface="+mn-ea"/>
              </a:rPr>
            </a:br>
            <a:r>
              <a:rPr b="0">
                <a:sym typeface="+mn-ea"/>
              </a:rPr>
              <a:t>单数形式：</a:t>
            </a:r>
            <a:r>
              <a:rPr b="0">
                <a:solidFill>
                  <a:srgbClr val="FF0000"/>
                </a:solidFill>
                <a:sym typeface="+mn-ea"/>
              </a:rPr>
              <a:t>（二.三.一.）</a:t>
            </a:r>
            <a:r>
              <a:rPr lang="en-US" altLang="zh-CN" b="0">
                <a:solidFill>
                  <a:srgbClr val="FF0000"/>
                </a:solidFill>
                <a:sym typeface="+mn-ea"/>
              </a:rPr>
              <a:t>you, he and I</a:t>
            </a:r>
            <a:br>
              <a:rPr lang="en-US" altLang="zh-CN" b="0">
                <a:solidFill>
                  <a:srgbClr val="FF0000"/>
                </a:solidFill>
                <a:sym typeface="+mn-ea"/>
              </a:rPr>
            </a:br>
            <a:r>
              <a:rPr b="0">
                <a:sym typeface="+mn-ea"/>
              </a:rPr>
              <a:t>复数形式：</a:t>
            </a:r>
            <a:r>
              <a:rPr b="0">
                <a:solidFill>
                  <a:srgbClr val="FF0000"/>
                </a:solidFill>
                <a:sym typeface="+mn-ea"/>
              </a:rPr>
              <a:t>（一.二.三.）</a:t>
            </a:r>
            <a:r>
              <a:rPr lang="en-US" altLang="zh-CN" b="0">
                <a:solidFill>
                  <a:srgbClr val="FF0000"/>
                </a:solidFill>
                <a:sym typeface="+mn-ea"/>
              </a:rPr>
              <a:t>we, you and</a:t>
            </a:r>
            <a:r>
              <a:rPr b="0">
                <a:solidFill>
                  <a:srgbClr val="FF0000"/>
                </a:solidFill>
                <a:sym typeface="+mn-ea"/>
              </a:rPr>
              <a:t> </a:t>
            </a:r>
            <a:r>
              <a:rPr lang="en-US" altLang="zh-CN" b="0">
                <a:solidFill>
                  <a:srgbClr val="FF0000"/>
                </a:solidFill>
                <a:sym typeface="+mn-ea"/>
              </a:rPr>
              <a:t>they</a:t>
            </a:r>
            <a:br>
              <a:rPr lang="en-US" altLang="zh-CN" b="0">
                <a:solidFill>
                  <a:srgbClr val="FF0000"/>
                </a:solidFill>
                <a:sym typeface="+mn-ea"/>
              </a:rPr>
            </a:br>
            <a:br>
              <a:rPr lang="en-US" altLang="zh-CN" b="0">
                <a:solidFill>
                  <a:srgbClr val="FF0000"/>
                </a:solidFill>
                <a:sym typeface="+mn-ea"/>
              </a:rPr>
            </a:b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eg.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You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and 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I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are good friends.</a:t>
            </a:r>
            <a:b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</a:b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    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She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and 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I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can speak English.</a:t>
            </a:r>
            <a:b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</a:b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    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You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and </a:t>
            </a:r>
            <a:r>
              <a:rPr lang="en-US" altLang="zh-CN" b="0">
                <a:solidFill>
                  <a:srgbClr val="FCAD36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he</a:t>
            </a:r>
            <a:r>
              <a:rPr lang="en-US" altLang="zh-CN" b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need to finish your homework.</a:t>
            </a:r>
            <a:endParaRPr lang="en-US" altLang="zh-CN" b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760075" y="330835"/>
          <a:ext cx="1057910" cy="62293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57910"/>
              </a:tblGrid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 b="0">
                          <a:solidFill>
                            <a:srgbClr val="848587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主格</a:t>
                      </a:r>
                      <a:endParaRPr lang="zh-CN" altLang="en-US" sz="1600" b="0">
                        <a:solidFill>
                          <a:srgbClr val="848587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we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you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she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he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it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 b="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they</a:t>
                      </a:r>
                      <a:endParaRPr lang="en-US" altLang="en-US" sz="1600" b="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95045" y="1061720"/>
            <a:ext cx="1057084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sym typeface="+mn-ea"/>
              </a:rPr>
              <a:t>小红经常帮助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我</a:t>
            </a:r>
            <a:r>
              <a:rPr lang="zh-CN" altLang="en-US" sz="2800">
                <a:solidFill>
                  <a:schemeClr val="tx1"/>
                </a:solidFill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sym typeface="+mn-ea"/>
              </a:rPr>
              <a:t>你在等</a:t>
            </a:r>
            <a:r>
              <a:rPr lang="zh-CN" altLang="en-US" sz="2800">
                <a:solidFill>
                  <a:srgbClr val="FE5A00"/>
                </a:solidFill>
                <a:sym typeface="+mn-ea"/>
              </a:rPr>
              <a:t>她</a:t>
            </a:r>
            <a:r>
              <a:rPr lang="zh-CN" altLang="en-US" sz="2800">
                <a:solidFill>
                  <a:schemeClr val="tx1"/>
                </a:solidFill>
                <a:sym typeface="+mn-ea"/>
              </a:rPr>
              <a:t>吗。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sym typeface="+mn-ea"/>
              </a:rPr>
              <a:t>请你把这本书给</a:t>
            </a:r>
            <a:r>
              <a:rPr lang="zh-CN" altLang="en-US" sz="2800">
                <a:solidFill>
                  <a:srgbClr val="92D050"/>
                </a:solidFill>
                <a:sym typeface="+mn-ea"/>
              </a:rPr>
              <a:t>他</a:t>
            </a:r>
            <a:r>
              <a:rPr lang="zh-CN" altLang="en-US" sz="2800">
                <a:solidFill>
                  <a:schemeClr val="tx1"/>
                </a:solidFill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sym typeface="+mn-ea"/>
              </a:rPr>
              <a:t>小黄带走了</a:t>
            </a:r>
            <a:r>
              <a:rPr lang="zh-CN" altLang="en-US" sz="2800">
                <a:solidFill>
                  <a:srgbClr val="00B050"/>
                </a:solidFill>
                <a:sym typeface="+mn-ea"/>
              </a:rPr>
              <a:t>它</a:t>
            </a:r>
            <a:r>
              <a:rPr lang="zh-CN" altLang="en-US" sz="2800">
                <a:solidFill>
                  <a:schemeClr val="tx1"/>
                </a:solidFill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olidFill>
                  <a:schemeClr val="tx1"/>
                </a:solidFill>
                <a:sym typeface="+mn-ea"/>
              </a:rPr>
              <a:t>我喜欢</a:t>
            </a:r>
            <a:r>
              <a:rPr lang="zh-CN" altLang="en-US" sz="2800">
                <a:solidFill>
                  <a:srgbClr val="0070C0"/>
                </a:solidFill>
                <a:sym typeface="+mn-ea"/>
              </a:rPr>
              <a:t>他们</a:t>
            </a:r>
            <a:r>
              <a:rPr lang="zh-CN" altLang="en-US" sz="2800">
                <a:solidFill>
                  <a:schemeClr val="tx1"/>
                </a:solidFill>
                <a:sym typeface="+mn-ea"/>
              </a:rPr>
              <a:t>。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800">
                <a:solidFill>
                  <a:schemeClr val="tx1"/>
                </a:solidFill>
                <a:sym typeface="+mn-ea"/>
              </a:rPr>
              <a:t>…………</a:t>
            </a:r>
            <a:endParaRPr lang="en-US" altLang="zh-CN" sz="2000" err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95045" y="1061720"/>
            <a:ext cx="1057084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 Hong often helps 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me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Are you waiting for </a:t>
            </a:r>
            <a:r>
              <a:rPr lang="zh-CN" altLang="en-US" sz="2800">
                <a:solidFill>
                  <a:srgbClr val="FE5A00"/>
                </a:solidFill>
                <a:sym typeface="+mn-ea"/>
              </a:rPr>
              <a:t>her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Please give the book </a:t>
            </a:r>
            <a:r>
              <a:rPr lang="en-US" altLang="zh-CN" sz="2800">
                <a:sym typeface="+mn-ea"/>
              </a:rPr>
              <a:t>to</a:t>
            </a:r>
            <a:r>
              <a:rPr lang="zh-CN" altLang="en-US" sz="2800">
                <a:sym typeface="+mn-ea"/>
              </a:rPr>
              <a:t> </a:t>
            </a:r>
            <a:r>
              <a:rPr lang="zh-CN" altLang="en-US" sz="2800">
                <a:solidFill>
                  <a:srgbClr val="92D050"/>
                </a:solidFill>
                <a:sym typeface="+mn-ea"/>
              </a:rPr>
              <a:t>him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Xiaohuang took</a:t>
            </a:r>
            <a:r>
              <a:rPr lang="zh-CN" altLang="en-US" sz="2800">
                <a:solidFill>
                  <a:srgbClr val="00B050"/>
                </a:solidFill>
                <a:sym typeface="+mn-ea"/>
              </a:rPr>
              <a:t> it</a:t>
            </a:r>
            <a:r>
              <a:rPr lang="zh-CN" altLang="en-US" sz="2800">
                <a:sym typeface="+mn-ea"/>
              </a:rPr>
              <a:t> away.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zh-CN" altLang="en-US" sz="2800">
                <a:sym typeface="+mn-ea"/>
              </a:rPr>
              <a:t>I like </a:t>
            </a:r>
            <a:r>
              <a:rPr lang="zh-CN" altLang="en-US" sz="2800">
                <a:solidFill>
                  <a:srgbClr val="0070C0"/>
                </a:solidFill>
                <a:sym typeface="+mn-ea"/>
              </a:rPr>
              <a:t>them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ym typeface="+mn-ea"/>
            </a:endParaRPr>
          </a:p>
          <a:p>
            <a:pPr algn="ctr">
              <a:lnSpc>
                <a:spcPct val="150000"/>
              </a:lnSpc>
            </a:pPr>
            <a:r>
              <a:rPr lang="en-US" altLang="zh-CN" sz="28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………………</a:t>
            </a:r>
            <a:endParaRPr lang="en-US" altLang="zh-CN" sz="2000" err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95045" y="1061720"/>
            <a:ext cx="10570845" cy="4431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 Hong often helps 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me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Are you waiting for </a:t>
            </a:r>
            <a:r>
              <a:rPr lang="zh-CN" altLang="en-US" sz="2800">
                <a:solidFill>
                  <a:srgbClr val="FE5A00"/>
                </a:solidFill>
                <a:sym typeface="+mn-ea"/>
              </a:rPr>
              <a:t>her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Please give the book </a:t>
            </a:r>
            <a:r>
              <a:rPr lang="en-US" altLang="zh-CN" sz="2800">
                <a:sym typeface="+mn-ea"/>
              </a:rPr>
              <a:t>to</a:t>
            </a:r>
            <a:r>
              <a:rPr lang="zh-CN" altLang="en-US" sz="2800">
                <a:sym typeface="+mn-ea"/>
              </a:rPr>
              <a:t> </a:t>
            </a:r>
            <a:r>
              <a:rPr lang="zh-CN" altLang="en-US" sz="2800">
                <a:solidFill>
                  <a:srgbClr val="92D050"/>
                </a:solidFill>
                <a:sym typeface="+mn-ea"/>
              </a:rPr>
              <a:t>him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Xiaohuang took</a:t>
            </a:r>
            <a:r>
              <a:rPr lang="zh-CN" altLang="en-US" sz="2800">
                <a:solidFill>
                  <a:srgbClr val="00B050"/>
                </a:solidFill>
                <a:sym typeface="+mn-ea"/>
              </a:rPr>
              <a:t> it</a:t>
            </a:r>
            <a:r>
              <a:rPr lang="zh-CN" altLang="en-US" sz="2800">
                <a:sym typeface="+mn-ea"/>
              </a:rPr>
              <a:t> away.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I like </a:t>
            </a:r>
            <a:r>
              <a:rPr lang="zh-CN" altLang="en-US" sz="2800">
                <a:solidFill>
                  <a:srgbClr val="0070C0"/>
                </a:solidFill>
                <a:sym typeface="+mn-ea"/>
              </a:rPr>
              <a:t>them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err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………………</a:t>
            </a:r>
            <a:endParaRPr lang="en-US" altLang="zh-CN" sz="2000" err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504940" y="1604645"/>
            <a:ext cx="187706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me</a:t>
            </a:r>
            <a:endParaRPr lang="en-US" altLang="zh-CN" sz="6600" b="1" err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039485" y="279146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</a:t>
            </a:r>
            <a:endParaRPr lang="en-US" altLang="zh-CN" sz="6600" b="1" err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294755" y="46678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her</a:t>
            </a:r>
            <a:endParaRPr lang="en-US" altLang="zh-CN" sz="6600" b="1" err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592185" y="12642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him</a:t>
            </a:r>
            <a:endParaRPr lang="en-US" altLang="zh-CN" sz="6600" b="1" err="1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080375" y="286131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EE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it</a:t>
            </a:r>
            <a:endParaRPr lang="en-US" altLang="zh-CN" sz="6600" b="1" err="1">
              <a:solidFill>
                <a:srgbClr val="FEE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921240" y="422846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us</a:t>
            </a:r>
            <a:endParaRPr lang="en-US" altLang="zh-CN" sz="6600" b="1" err="1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444740" y="3968115"/>
            <a:ext cx="247650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them</a:t>
            </a:r>
            <a:endParaRPr lang="en-US" altLang="zh-CN" sz="6600" b="1" err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9011285" y="271145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</a:t>
            </a:r>
            <a:endParaRPr lang="en-US" altLang="zh-CN" sz="6600" b="1" err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995045" y="1061720"/>
            <a:ext cx="10570845" cy="4431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 Hong often helps 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me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Are you waiting for </a:t>
            </a:r>
            <a:r>
              <a:rPr lang="zh-CN" altLang="en-US" sz="2800">
                <a:solidFill>
                  <a:srgbClr val="FE5A00"/>
                </a:solidFill>
                <a:sym typeface="+mn-ea"/>
              </a:rPr>
              <a:t>her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Please give the book </a:t>
            </a:r>
            <a:r>
              <a:rPr lang="en-US" altLang="zh-CN" sz="2800">
                <a:sym typeface="+mn-ea"/>
              </a:rPr>
              <a:t>to</a:t>
            </a:r>
            <a:r>
              <a:rPr lang="zh-CN" altLang="en-US" sz="2800">
                <a:sym typeface="+mn-ea"/>
              </a:rPr>
              <a:t> </a:t>
            </a:r>
            <a:r>
              <a:rPr lang="zh-CN" altLang="en-US" sz="2800">
                <a:solidFill>
                  <a:srgbClr val="92D050"/>
                </a:solidFill>
                <a:sym typeface="+mn-ea"/>
              </a:rPr>
              <a:t>him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Xiaohuang took</a:t>
            </a:r>
            <a:r>
              <a:rPr lang="zh-CN" altLang="en-US" sz="2800">
                <a:solidFill>
                  <a:srgbClr val="00B050"/>
                </a:solidFill>
                <a:sym typeface="+mn-ea"/>
              </a:rPr>
              <a:t> it</a:t>
            </a:r>
            <a:r>
              <a:rPr lang="zh-CN" altLang="en-US" sz="2800">
                <a:sym typeface="+mn-ea"/>
              </a:rPr>
              <a:t> away.</a:t>
            </a:r>
            <a:endParaRPr lang="zh-CN" altLang="en-US" sz="2800">
              <a:solidFill>
                <a:schemeClr val="tx1"/>
              </a:solidFill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zh-CN" altLang="en-US" sz="2800">
                <a:sym typeface="+mn-ea"/>
              </a:rPr>
              <a:t>I like </a:t>
            </a:r>
            <a:r>
              <a:rPr lang="zh-CN" altLang="en-US" sz="2800">
                <a:solidFill>
                  <a:srgbClr val="0070C0"/>
                </a:solidFill>
                <a:sym typeface="+mn-ea"/>
              </a:rPr>
              <a:t>them</a:t>
            </a:r>
            <a:r>
              <a:rPr lang="zh-CN" altLang="en-US" sz="2800">
                <a:sym typeface="+mn-ea"/>
              </a:rPr>
              <a:t>.</a:t>
            </a:r>
            <a:endParaRPr lang="zh-CN" altLang="en-US" sz="2800">
              <a:sym typeface="+mn-ea"/>
            </a:endParaRPr>
          </a:p>
          <a:p>
            <a:pPr algn="l">
              <a:lnSpc>
                <a:spcPct val="150000"/>
              </a:lnSpc>
            </a:pPr>
            <a:r>
              <a:rPr lang="en-US" altLang="zh-CN" sz="2000" err="1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………………</a:t>
            </a:r>
            <a:endParaRPr lang="en-US" altLang="zh-CN" sz="2000" err="1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395595" y="2706370"/>
            <a:ext cx="3623945" cy="1445260"/>
          </a:xfrm>
          <a:prstGeom prst="rect">
            <a:avLst/>
          </a:prstGeom>
          <a:noFill/>
        </p:spPr>
        <p:txBody>
          <a:bodyPr wrap="square" rtlCol="0" anchor="t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800" b="1" err="1">
                <a:solidFill>
                  <a:schemeClr val="accent4"/>
                </a:solidFill>
                <a:effectLst/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宾语</a:t>
            </a:r>
            <a:endParaRPr lang="zh-CN" altLang="en-US" sz="8800" b="1" err="1">
              <a:solidFill>
                <a:schemeClr val="accent4"/>
              </a:solidFill>
              <a:effectLst/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70560" y="1143000"/>
            <a:ext cx="9949815" cy="10147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（</a:t>
            </a:r>
            <a:r>
              <a:rPr lang="en-US" altLang="zh-CN" sz="2400">
                <a:sym typeface="+mn-ea"/>
              </a:rPr>
              <a:t>2</a:t>
            </a:r>
            <a:r>
              <a:rPr lang="zh-CN" altLang="en-US" sz="2400">
                <a:sym typeface="+mn-ea"/>
              </a:rPr>
              <a:t>）人称代词的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宾格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----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行为动作的承受者</a:t>
            </a:r>
            <a:endParaRPr lang="zh-CN" altLang="en-US" sz="2000">
              <a:sym typeface="+mn-ea"/>
            </a:endParaRPr>
          </a:p>
          <a:p>
            <a:pPr>
              <a:buNone/>
            </a:pPr>
            <a:endParaRPr lang="en-US" altLang="zh-CN" sz="2400">
              <a:solidFill>
                <a:srgbClr val="FF0000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089660" y="2157730"/>
            <a:ext cx="10851515" cy="3538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None/>
            </a:pPr>
            <a:r>
              <a:rPr lang="en-US" altLang="zh-CN" sz="2800">
                <a:sym typeface="+mn-ea"/>
              </a:rPr>
              <a:t>Can you help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me? </a:t>
            </a:r>
            <a:endParaRPr lang="en-US" altLang="zh-CN" sz="2800">
              <a:solidFill>
                <a:srgbClr val="FF0000"/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800">
                <a:sym typeface="+mn-ea"/>
              </a:rPr>
              <a:t>We are waiting for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them.</a:t>
            </a:r>
            <a:endParaRPr lang="en-US" altLang="zh-CN" sz="2800">
              <a:solidFill>
                <a:srgbClr val="FF0000"/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800">
                <a:sym typeface="+mn-ea"/>
              </a:rPr>
              <a:t>Our teacher will have supper with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us.</a:t>
            </a:r>
            <a:r>
              <a:rPr lang="zh-CN" altLang="en-US" sz="2800">
                <a:solidFill>
                  <a:schemeClr val="bg1"/>
                </a:solidFill>
                <a:sym typeface="+mn-ea"/>
              </a:rPr>
              <a:t>介宾</a:t>
            </a:r>
            <a:endParaRPr lang="zh-CN" altLang="en-US" sz="2800">
              <a:solidFill>
                <a:srgbClr val="FF0000"/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en-US" altLang="zh-CN" sz="2800">
                <a:sym typeface="+mn-ea"/>
              </a:rPr>
              <a:t>Who is there? It’s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me.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5365" name="文本框 15364"/>
          <p:cNvSpPr txBox="1"/>
          <p:nvPr/>
        </p:nvSpPr>
        <p:spPr>
          <a:xfrm>
            <a:off x="5517515" y="3371850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介宾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4249420" y="2533650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动宾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105015" y="4333240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介宾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778375" y="5148580"/>
            <a:ext cx="1097915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表语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760075" y="330835"/>
          <a:ext cx="1057910" cy="62293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57910"/>
              </a:tblGrid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/>
                        <a:t>宾格</a:t>
                      </a:r>
                      <a:endParaRPr lang="zh-CN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me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us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you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you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her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him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it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them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70560" y="1143000"/>
            <a:ext cx="9949815" cy="31692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（</a:t>
            </a:r>
            <a:r>
              <a:rPr lang="en-US" altLang="zh-CN" sz="2400">
                <a:sym typeface="+mn-ea"/>
              </a:rPr>
              <a:t>2</a:t>
            </a:r>
            <a:r>
              <a:rPr lang="zh-CN" altLang="en-US" sz="2400">
                <a:sym typeface="+mn-ea"/>
              </a:rPr>
              <a:t>）人称代词的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宾格</a:t>
            </a:r>
            <a:r>
              <a:rPr lang="zh-CN" altLang="en-US" sz="2400">
                <a:sym typeface="+mn-ea"/>
              </a:rPr>
              <a:t>在句子充当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动词、介词的</a:t>
            </a:r>
            <a:r>
              <a:rPr lang="zh-CN" altLang="en-US" sz="2400">
                <a:solidFill>
                  <a:srgbClr val="00B050"/>
                </a:solidFill>
                <a:sym typeface="+mn-ea"/>
              </a:rPr>
              <a:t>宾语或表语</a:t>
            </a:r>
            <a:endParaRPr lang="zh-CN" altLang="en-US" sz="240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000" b="1">
                <a:solidFill>
                  <a:srgbClr val="00B050"/>
                </a:solidFill>
                <a:sym typeface="+mn-ea"/>
              </a:rPr>
              <a:t>主系表</a:t>
            </a:r>
            <a:r>
              <a:rPr lang="zh-CN" altLang="en-US" sz="2000">
                <a:sym typeface="+mn-ea"/>
              </a:rPr>
              <a:t>结构中，系表不分家。</a:t>
            </a:r>
            <a:endParaRPr lang="zh-CN" altLang="en-US" sz="20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000">
                <a:solidFill>
                  <a:srgbClr val="00B050"/>
                </a:solidFill>
                <a:sym typeface="+mn-ea"/>
              </a:rPr>
              <a:t>系动词（连系动词）不能单独用作谓语，其后必须跟表语，构成系表结构说明主语的状况、性质、特征等情况。</a:t>
            </a:r>
            <a:r>
              <a:rPr lang="zh-CN" altLang="en-US" sz="2000">
                <a:solidFill>
                  <a:schemeClr val="tx1"/>
                </a:solidFill>
                <a:sym typeface="+mn-ea"/>
              </a:rPr>
              <a:t>起连接作用。</a:t>
            </a:r>
            <a:endParaRPr lang="zh-CN" altLang="en-US" sz="20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000">
                <a:solidFill>
                  <a:srgbClr val="00B050"/>
                </a:solidFill>
                <a:sym typeface="+mn-ea"/>
              </a:rPr>
              <a:t>表语</a:t>
            </a:r>
            <a:r>
              <a:rPr lang="zh-CN" altLang="en-US" sz="2000">
                <a:sym typeface="+mn-ea"/>
              </a:rPr>
              <a:t>是用来修饰主语的，说明</a:t>
            </a:r>
            <a:r>
              <a:rPr lang="zh-CN" altLang="en-US" sz="2000">
                <a:solidFill>
                  <a:srgbClr val="FF0000"/>
                </a:solidFill>
                <a:sym typeface="+mn-ea"/>
              </a:rPr>
              <a:t>主语的身份、性质、品性、特征和状态</a:t>
            </a:r>
            <a:r>
              <a:rPr lang="zh-CN" altLang="en-US" sz="2000">
                <a:sym typeface="+mn-ea"/>
              </a:rPr>
              <a:t>。</a:t>
            </a:r>
            <a:endParaRPr lang="zh-CN" altLang="en-US" sz="2000">
              <a:sym typeface="+mn-ea"/>
            </a:endParaRPr>
          </a:p>
          <a:p>
            <a:pPr>
              <a:buNone/>
            </a:pPr>
            <a:endParaRPr lang="zh-CN" altLang="en-US" sz="2000">
              <a:sym typeface="+mn-ea"/>
            </a:endParaRPr>
          </a:p>
          <a:p>
            <a:pPr>
              <a:buNone/>
            </a:pPr>
            <a:endParaRPr lang="en-US" altLang="zh-CN" sz="2400">
              <a:solidFill>
                <a:srgbClr val="FF0000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70560" y="3782060"/>
            <a:ext cx="10851515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>
                <a:sym typeface="+mn-ea"/>
              </a:rPr>
              <a:t>Can you help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me? </a:t>
            </a:r>
            <a:endParaRPr lang="en-US" altLang="zh-CN" sz="280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altLang="zh-CN" sz="2800">
                <a:sym typeface="+mn-ea"/>
              </a:rPr>
              <a:t>We are waiting for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them.</a:t>
            </a:r>
            <a:endParaRPr lang="en-US" altLang="zh-CN" sz="280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altLang="zh-CN" sz="2800">
                <a:sym typeface="+mn-ea"/>
              </a:rPr>
              <a:t>Our teacher will have supper with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us.</a:t>
            </a:r>
            <a:r>
              <a:rPr lang="zh-CN" altLang="en-US" sz="2800">
                <a:solidFill>
                  <a:schemeClr val="bg1"/>
                </a:solidFill>
                <a:sym typeface="+mn-ea"/>
              </a:rPr>
              <a:t>介宾</a:t>
            </a:r>
            <a:endParaRPr lang="zh-CN" altLang="en-US" sz="280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altLang="zh-CN" sz="2800">
                <a:sym typeface="+mn-ea"/>
              </a:rPr>
              <a:t>Who is there? It’s</a:t>
            </a:r>
            <a:r>
              <a:rPr lang="en-US" altLang="zh-CN" sz="2800">
                <a:solidFill>
                  <a:srgbClr val="FF0000"/>
                </a:solidFill>
                <a:sym typeface="+mn-ea"/>
              </a:rPr>
              <a:t> me.</a:t>
            </a:r>
            <a:endParaRPr lang="en-US" altLang="zh-CN" sz="2800">
              <a:solidFill>
                <a:srgbClr val="FF0000"/>
              </a:solidFill>
              <a:sym typeface="+mn-ea"/>
            </a:endParaRPr>
          </a:p>
        </p:txBody>
      </p:sp>
      <p:sp>
        <p:nvSpPr>
          <p:cNvPr id="15365" name="文本框 15364"/>
          <p:cNvSpPr txBox="1"/>
          <p:nvPr/>
        </p:nvSpPr>
        <p:spPr>
          <a:xfrm>
            <a:off x="4948555" y="4246880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介宾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3880485" y="3808730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动宾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605905" y="4699635"/>
            <a:ext cx="838200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介宾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469130" y="5105400"/>
            <a:ext cx="1097915" cy="460375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C000"/>
                </a:solidFill>
                <a:latin typeface="Times New Roman" panose="02020603050405020304" pitchFamily="18" charset="0"/>
              </a:rPr>
              <a:t>表语</a:t>
            </a:r>
            <a:endParaRPr lang="zh-CN" altLang="en-US" sz="2400" b="1">
              <a:solidFill>
                <a:srgbClr val="FFC000"/>
              </a:solidFill>
              <a:latin typeface="Times New Roman" panose="02020603050405020304" pitchFamily="18" charset="0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760075" y="330835"/>
          <a:ext cx="1057910" cy="62293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57910"/>
              </a:tblGrid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600"/>
                        <a:t>宾格</a:t>
                      </a:r>
                      <a:endParaRPr lang="zh-CN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me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us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you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you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her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him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it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  <a:tr h="69215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600"/>
                        <a:t>them</a:t>
                      </a:r>
                      <a:endParaRPr lang="en-US" altLang="en-US" sz="1600"/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9925" y="977900"/>
            <a:ext cx="10939780" cy="5539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1.________ can play the </a:t>
            </a:r>
            <a:r>
              <a:rPr lang="en-US" sz="2400">
                <a:sym typeface="+mn-ea"/>
              </a:rPr>
              <a:t>guitar.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A.He            B.Him                 C.His                  D.Her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2.Do you like _____?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A.I                 B.he               C.she              D.her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3.—Where's Mrs Lee taking Polly and Mickey?</a:t>
            </a:r>
            <a:b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—She's taking ____ across the street.</a:t>
            </a:r>
            <a:b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A.them      B.us     C.you       D.it</a:t>
            </a: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9925" y="977900"/>
            <a:ext cx="10939780" cy="5539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1.________ can play the </a:t>
            </a:r>
            <a:r>
              <a:rPr lang="en-US" sz="2400">
                <a:sym typeface="+mn-ea"/>
              </a:rPr>
              <a:t>guitar.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00B05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A.He</a:t>
            </a:r>
            <a:r>
              <a:rPr lang="en-US" altLang="zh-CN" sz="24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 </a:t>
            </a:r>
            <a:r>
              <a:rPr lang="en-US" altLang="zh-CN" sz="2400">
                <a:sym typeface="+mn-ea"/>
              </a:rPr>
              <a:t>           B.Him                 C.His                  D.Her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2.Do you like _____?</a:t>
            </a: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sym typeface="+mn-ea"/>
              </a:rPr>
              <a:t>A.I                 B.he               C.she              </a:t>
            </a:r>
            <a:r>
              <a:rPr lang="en-US" altLang="zh-CN" sz="240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+mn-ea"/>
              </a:rPr>
              <a:t>D.her</a:t>
            </a:r>
            <a:endParaRPr lang="en-US" altLang="zh-CN" sz="2400">
              <a:solidFill>
                <a:srgbClr val="00B050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endParaRPr lang="en-US" altLang="zh-CN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3.—Where's Mrs Lee taking Polly and Mickey?</a:t>
            </a:r>
            <a:b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—She's taking ____ across the street.</a:t>
            </a:r>
            <a:b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altLang="zh-CN" sz="240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A.them</a:t>
            </a:r>
            <a:r>
              <a:rPr lang="en-US" altLang="zh-CN" sz="2400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B.us     C.you       D.it</a:t>
            </a:r>
            <a:br>
              <a:rPr lang="en-US" altLang="zh-CN" sz="2000" err="1"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endParaRPr lang="en-US" altLang="zh-CN" sz="2000"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9925" y="977900"/>
            <a:ext cx="1093978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1.________are in the same class.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A.Her and me           B.She and l                C.Me and her              D.l and she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2.Please call ___ at 256-5896  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A.me                              B.my                               C.I                           D.mine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3.-Do you like these computers?  -No,I don't like_______.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A.it                              B.them                              C.they                             D.its</a:t>
            </a:r>
            <a:endParaRPr lang="en-US" sz="2400"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9925" y="977900"/>
            <a:ext cx="1093978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1.________are in the same class.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A.Her and me           </a:t>
            </a:r>
            <a:r>
              <a:rPr lang="en-US" sz="2400">
                <a:solidFill>
                  <a:srgbClr val="FF0000"/>
                </a:solidFill>
                <a:sym typeface="+mn-ea"/>
              </a:rPr>
              <a:t>B.She and l </a:t>
            </a:r>
            <a:r>
              <a:rPr lang="en-US" sz="2400">
                <a:sym typeface="+mn-ea"/>
              </a:rPr>
              <a:t>               C.Me and her              D.l and she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2.Please call ___ at 256-5896  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sym typeface="+mn-ea"/>
              </a:rPr>
              <a:t>A.me</a:t>
            </a:r>
            <a:r>
              <a:rPr lang="en-US" sz="2400">
                <a:sym typeface="+mn-ea"/>
              </a:rPr>
              <a:t>                              B.my                               C.I                           D.mine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3.-Do you like these computers?  -No,I don't like_______.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A.it                             </a:t>
            </a:r>
            <a:r>
              <a:rPr lang="en-US" sz="2400">
                <a:solidFill>
                  <a:srgbClr val="FF0000"/>
                </a:solidFill>
                <a:sym typeface="+mn-ea"/>
              </a:rPr>
              <a:t> B.them</a:t>
            </a:r>
            <a:r>
              <a:rPr lang="en-US" sz="2400">
                <a:sym typeface="+mn-ea"/>
              </a:rPr>
              <a:t>                              C.they                             D.its</a:t>
            </a:r>
            <a:endParaRPr lang="en-US" sz="2400"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69925" y="846455"/>
            <a:ext cx="10852785" cy="5492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系动词分为两种：</a:t>
            </a:r>
            <a:r>
              <a:rPr lang="zh-CN" altLang="en-US">
                <a:solidFill>
                  <a:schemeClr val="accent4">
                    <a:lumMod val="75000"/>
                  </a:schemeClr>
                </a:solidFill>
                <a:sym typeface="+mn-ea"/>
              </a:rPr>
              <a:t>状态系动词，像类系动词和感官系动词</a:t>
            </a:r>
            <a:r>
              <a:rPr lang="zh-CN" altLang="en-US">
                <a:sym typeface="+mn-ea"/>
              </a:rPr>
              <a:t>。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状态系动词：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olidFill>
                  <a:srgbClr val="00B050"/>
                </a:solidFill>
                <a:sym typeface="+mn-ea"/>
              </a:rPr>
              <a:t>“是”</a:t>
            </a:r>
            <a:r>
              <a:rPr lang="zh-CN" altLang="en-US">
                <a:sym typeface="+mn-ea"/>
              </a:rPr>
              <a:t>：即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be</a:t>
            </a:r>
            <a:r>
              <a:rPr lang="zh-CN" altLang="en-US">
                <a:sym typeface="+mn-ea"/>
              </a:rPr>
              <a:t>，其具体形式有am, is, are, has been, have been, had been, was, were, should be, will be等。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olidFill>
                  <a:srgbClr val="00B050"/>
                </a:solidFill>
                <a:sym typeface="+mn-ea"/>
              </a:rPr>
              <a:t>“保持”</a:t>
            </a:r>
            <a:r>
              <a:rPr lang="zh-CN" altLang="en-US">
                <a:sym typeface="+mn-ea"/>
              </a:rPr>
              <a:t>：即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keep, remain, stay</a:t>
            </a:r>
            <a:r>
              <a:rPr lang="zh-CN" altLang="en-US">
                <a:sym typeface="+mn-ea"/>
              </a:rPr>
              <a:t>.此外， rest, lie, stand同样有“保持”之意。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olidFill>
                  <a:srgbClr val="00B050"/>
                </a:solidFill>
                <a:sym typeface="+mn-ea"/>
              </a:rPr>
              <a:t>“变化”</a:t>
            </a:r>
            <a:r>
              <a:rPr lang="zh-CN" altLang="en-US">
                <a:sym typeface="+mn-ea"/>
              </a:rPr>
              <a:t>：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become, grow, turn, fall, get, go, come, run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终止系动词：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prove, turn out </a:t>
            </a:r>
            <a:r>
              <a:rPr lang="en-US" altLang="zh-CN">
                <a:sym typeface="+mn-ea"/>
              </a:rPr>
              <a:t>“</a:t>
            </a:r>
            <a:r>
              <a:rPr lang="zh-CN" altLang="en-US">
                <a:sym typeface="+mn-ea"/>
              </a:rPr>
              <a:t>结果是,证明是</a:t>
            </a:r>
            <a:r>
              <a:rPr lang="en-US" altLang="zh-CN">
                <a:sym typeface="+mn-ea"/>
              </a:rPr>
              <a:t>”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如：All things proved false.所有的情况原来是假的。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像类系动词，即表示</a:t>
            </a:r>
            <a:r>
              <a:rPr lang="zh-CN" altLang="en-US">
                <a:solidFill>
                  <a:srgbClr val="00B050"/>
                </a:solidFill>
                <a:sym typeface="+mn-ea"/>
              </a:rPr>
              <a:t>“似乎，好像”</a:t>
            </a:r>
            <a:r>
              <a:rPr lang="zh-CN" altLang="en-US">
                <a:sym typeface="+mn-ea"/>
              </a:rPr>
              <a:t>,主要有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seem, appear, look</a:t>
            </a:r>
            <a:r>
              <a:rPr lang="zh-CN" altLang="en-US">
                <a:sym typeface="+mn-ea"/>
              </a:rPr>
              <a:t>等.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如：He looks tired.他看起来很累.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He seems (to be) quite happy.他好像很快活.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He appeared quite well.他显得身体相当好。</a:t>
            </a:r>
            <a:endParaRPr lang="zh-CN" altLang="en-US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>
                <a:sym typeface="+mn-ea"/>
              </a:rPr>
              <a:t>感官（系）动词：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feel（摸起来,感觉），smell（闻起来），sound（听起来），taste（尝起来,吃起来），look（看起来）</a:t>
            </a:r>
            <a:r>
              <a:rPr lang="zh-CN" altLang="en-US">
                <a:sym typeface="+mn-ea"/>
              </a:rPr>
              <a:t>。</a:t>
            </a: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系动词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197860" y="2710180"/>
            <a:ext cx="5795645" cy="793750"/>
          </a:xfrm>
        </p:spPr>
        <p:txBody>
          <a:bodyPr>
            <a:noAutofit/>
          </a:bodyPr>
          <a:lstStyle/>
          <a:p>
            <a:pPr algn="ctr"/>
            <a:r>
              <a:rPr lang="en-US" altLang="zh-CN" sz="7200">
                <a:solidFill>
                  <a:schemeClr val="accent1"/>
                </a:solidFill>
                <a:effectLst/>
              </a:rPr>
              <a:t>02 </a:t>
            </a:r>
            <a:r>
              <a:rPr lang="zh-CN" altLang="en-US" sz="7200">
                <a:solidFill>
                  <a:schemeClr val="accent1"/>
                </a:solidFill>
                <a:effectLst/>
              </a:rPr>
              <a:t>物主代词</a:t>
            </a:r>
            <a:br>
              <a:rPr lang="zh-CN" altLang="en-US" sz="7200">
                <a:solidFill>
                  <a:schemeClr val="accent1"/>
                </a:solidFill>
                <a:effectLst/>
              </a:rPr>
            </a:br>
            <a:r>
              <a:rPr lang="zh-CN" altLang="en-US" sz="4000">
                <a:solidFill>
                  <a:schemeClr val="tx2">
                    <a:lumMod val="75000"/>
                  </a:schemeClr>
                </a:solidFill>
                <a:effectLst/>
              </a:rPr>
              <a:t>…</a:t>
            </a:r>
            <a:r>
              <a:rPr lang="en-US" altLang="zh-CN" sz="4000">
                <a:solidFill>
                  <a:schemeClr val="tx2">
                    <a:lumMod val="75000"/>
                  </a:schemeClr>
                </a:solidFill>
                <a:effectLst/>
              </a:rPr>
              <a:t>…</a:t>
            </a:r>
            <a:r>
              <a:rPr sz="4000">
                <a:solidFill>
                  <a:schemeClr val="tx2">
                    <a:lumMod val="75000"/>
                  </a:schemeClr>
                </a:solidFill>
                <a:effectLst/>
              </a:rPr>
              <a:t>的</a:t>
            </a:r>
            <a:endParaRPr sz="4000">
              <a:solidFill>
                <a:schemeClr val="tx2">
                  <a:lumMod val="75000"/>
                </a:schemeClr>
              </a:solidFill>
              <a:effectLst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443230"/>
            <a:ext cx="10852150" cy="610298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>
                <a:sym typeface="+mn-ea"/>
              </a:rPr>
              <a:t>3.  人称代词的语序</a:t>
            </a:r>
            <a:br>
              <a:rPr lang="zh-CN" altLang="en-US" b="1"/>
            </a:br>
            <a:br>
              <a:rPr lang="zh-CN" altLang="en-US" b="1"/>
            </a:br>
            <a:br>
              <a:rPr lang="en-US" altLang="zh-CN" b="1">
                <a:solidFill>
                  <a:srgbClr val="FF0000"/>
                </a:solidFill>
              </a:rPr>
            </a:br>
            <a:endParaRPr lang="zh-CN" altLang="en-US"/>
          </a:p>
        </p:txBody>
      </p: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704215" y="1409700"/>
          <a:ext cx="10726420" cy="4089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2681605"/>
                <a:gridCol w="2681605"/>
                <a:gridCol w="2681605"/>
                <a:gridCol w="2681605"/>
              </a:tblGrid>
              <a:tr h="4089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项目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000"/>
                    </a:p>
                  </a:txBody>
                  <a:tcPr marL="12700" marR="12700" marT="12700" anchor="ctr"/>
                </a:tc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物主代词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40894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人称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形容词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名词性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</a:tr>
              <a:tr h="40894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第一人称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单数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my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mine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复数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our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ours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第二人称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单数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your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yours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复数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your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yours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rowSpan="4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第三人称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单数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her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hers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单数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his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his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单数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its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its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  <a:tr h="408940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000"/>
                        <a:t>复数</a:t>
                      </a:r>
                      <a:endParaRPr lang="zh-CN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their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/>
                        <a:t>theirs</a:t>
                      </a:r>
                      <a:endParaRPr lang="en-US" altLang="en-US" sz="2000"/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85" y="537210"/>
            <a:ext cx="2857500" cy="190500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2157095" y="2967990"/>
            <a:ext cx="7877175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FCAD36"/>
                </a:solidFill>
              </a:rPr>
              <a:t>关键！看后面有没有名词</a:t>
            </a:r>
            <a:endParaRPr lang="zh-CN" altLang="en-US" sz="5400">
              <a:solidFill>
                <a:srgbClr val="FCAD36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2157730" y="2070100"/>
            <a:ext cx="7877175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1">
                    <a:lumMod val="75000"/>
                  </a:schemeClr>
                </a:solidFill>
              </a:rPr>
              <a:t>形容词性？名词性？</a:t>
            </a:r>
            <a:endParaRPr lang="zh-CN" altLang="en-US" sz="440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70560" y="1143000"/>
            <a:ext cx="9949815" cy="4892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2.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形容词性物主代词</a:t>
            </a:r>
            <a:r>
              <a:rPr lang="zh-CN" altLang="en-US" sz="2400">
                <a:sym typeface="+mn-ea"/>
              </a:rPr>
              <a:t>在句子中作定语修饰名词，一般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不单独使用</a:t>
            </a: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FF0000"/>
                </a:solidFill>
                <a:sym typeface="+mn-ea"/>
              </a:rPr>
              <a:t>His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 parents are both office wokers.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rgbClr val="FF0000"/>
                </a:solidFill>
                <a:sym typeface="+mn-ea"/>
              </a:rPr>
              <a:t>My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 name is Ella.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3.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名词性物主代词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常用来避免和前面已经提及的名词重复。</a:t>
            </a:r>
            <a:br>
              <a:rPr lang="en-US" altLang="zh-CN" sz="2400">
                <a:solidFill>
                  <a:schemeClr val="tx1"/>
                </a:solidFill>
                <a:sym typeface="+mn-ea"/>
              </a:rPr>
            </a:br>
            <a:r>
              <a:rPr lang="en-US" altLang="zh-CN" sz="2400">
                <a:solidFill>
                  <a:schemeClr val="tx1"/>
                </a:solidFill>
                <a:sym typeface="+mn-ea"/>
              </a:rPr>
              <a:t>相当于“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形容词性物主代词+名词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”。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My idea is quite different from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 hers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.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（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her name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）</a:t>
            </a:r>
            <a:endParaRPr lang="zh-CN" alt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CN" sz="2400">
                <a:solidFill>
                  <a:schemeClr val="tx1"/>
                </a:solidFill>
                <a:sym typeface="+mn-ea"/>
              </a:rPr>
              <a:t>Her English is better than </a:t>
            </a:r>
            <a:r>
              <a:rPr lang="en-US" altLang="zh-CN" sz="2400">
                <a:solidFill>
                  <a:srgbClr val="FF0000"/>
                </a:solidFill>
                <a:sym typeface="+mn-ea"/>
              </a:rPr>
              <a:t>mine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.(my English)</a:t>
            </a:r>
            <a:endParaRPr lang="en-US" altLang="zh-CN" sz="2400">
              <a:solidFill>
                <a:schemeClr val="tx1"/>
              </a:solidFill>
              <a:sym typeface="+mn-ea"/>
            </a:endParaRPr>
          </a:p>
          <a:p>
            <a:pPr>
              <a:buNone/>
            </a:pPr>
            <a:endParaRPr lang="en-US" altLang="zh-CN" sz="2400">
              <a:solidFill>
                <a:schemeClr val="tx1"/>
              </a:solidFill>
              <a:sym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582150" y="311785"/>
          <a:ext cx="2261870" cy="62547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30935"/>
                <a:gridCol w="1130935"/>
              </a:tblGrid>
              <a:tr h="625475"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物主代词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形容词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名词性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my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mine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her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hers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his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his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its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its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their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theirs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5943600" y="3795078"/>
            <a:ext cx="5201920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78510" y="991553"/>
            <a:ext cx="4962525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847725" y="789940"/>
            <a:ext cx="4676775" cy="2306320"/>
            <a:chOff x="1335" y="1262"/>
            <a:chExt cx="7365" cy="3632"/>
          </a:xfrm>
        </p:grpSpPr>
        <p:sp>
          <p:nvSpPr>
            <p:cNvPr id="3" name="文本框 2"/>
            <p:cNvSpPr txBox="1"/>
            <p:nvPr/>
          </p:nvSpPr>
          <p:spPr>
            <a:xfrm>
              <a:off x="1335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FF0000"/>
                  </a:solidFill>
                </a:rPr>
                <a:t>我的</a:t>
              </a:r>
              <a:r>
                <a:rPr lang="zh-CN" altLang="en-US" sz="2400"/>
                <a:t>书。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那是</a:t>
              </a:r>
              <a:r>
                <a:rPr lang="zh-CN" altLang="en-US" sz="2400">
                  <a:solidFill>
                    <a:srgbClr val="92D050"/>
                  </a:solidFill>
                </a:rPr>
                <a:t>你的</a:t>
              </a:r>
              <a:r>
                <a:rPr lang="zh-CN" altLang="en-US" sz="2400"/>
                <a:t>笔。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00B0F0"/>
                  </a:solidFill>
                </a:rPr>
                <a:t>他的</a:t>
              </a:r>
              <a:r>
                <a:rPr lang="zh-CN" altLang="en-US" sz="2400"/>
                <a:t>面包。</a:t>
              </a:r>
              <a:endParaRPr lang="zh-CN" altLang="en-US" sz="2400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4700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FF0000"/>
                  </a:solidFill>
                </a:rPr>
                <a:t>my</a:t>
              </a:r>
              <a:r>
                <a:rPr lang="zh-CN" altLang="en-US" sz="2400"/>
                <a:t> book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That's </a:t>
              </a:r>
              <a:r>
                <a:rPr lang="zh-CN" altLang="en-US" sz="2400">
                  <a:solidFill>
                    <a:srgbClr val="92D050"/>
                  </a:solidFill>
                </a:rPr>
                <a:t>your</a:t>
              </a:r>
              <a:r>
                <a:rPr lang="zh-CN" altLang="en-US" sz="2400"/>
                <a:t> pen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00B0F0"/>
                  </a:solidFill>
                </a:rPr>
                <a:t>his</a:t>
              </a:r>
              <a:r>
                <a:rPr lang="zh-CN" altLang="en-US" sz="2400">
                  <a:solidFill>
                    <a:srgbClr val="0070C0"/>
                  </a:solidFill>
                </a:rPr>
                <a:t> </a:t>
              </a:r>
              <a:r>
                <a:rPr lang="zh-CN" altLang="en-US" sz="2400"/>
                <a:t>bread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943600" y="3578860"/>
            <a:ext cx="6283960" cy="2306955"/>
            <a:chOff x="9360" y="5636"/>
            <a:chExt cx="9896" cy="3633"/>
          </a:xfrm>
        </p:grpSpPr>
        <p:sp>
          <p:nvSpPr>
            <p:cNvPr id="5" name="文本框 4"/>
            <p:cNvSpPr txBox="1"/>
            <p:nvPr/>
          </p:nvSpPr>
          <p:spPr>
            <a:xfrm>
              <a:off x="9360" y="5636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这本书是</a:t>
              </a:r>
              <a:r>
                <a:rPr lang="zh-CN" altLang="en-US" sz="2400">
                  <a:solidFill>
                    <a:srgbClr val="FE5A00"/>
                  </a:solidFill>
                </a:rPr>
                <a:t>我的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那只笔是</a:t>
              </a:r>
              <a:r>
                <a:rPr lang="zh-CN" altLang="en-US" sz="2400">
                  <a:solidFill>
                    <a:srgbClr val="00B050"/>
                  </a:solidFill>
                </a:rPr>
                <a:t>你的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这块面包是</a:t>
              </a:r>
              <a:r>
                <a:rPr lang="zh-CN" altLang="en-US" sz="2400">
                  <a:solidFill>
                    <a:srgbClr val="0070C0"/>
                  </a:solidFill>
                </a:rPr>
                <a:t>他的</a:t>
              </a:r>
              <a:r>
                <a:rPr lang="zh-CN" altLang="en-US" sz="2400"/>
                <a:t>。</a:t>
              </a:r>
              <a:endParaRPr lang="zh-CN" altLang="en-US" sz="2400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3359" y="5636"/>
              <a:ext cx="5897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book is </a:t>
              </a:r>
              <a:r>
                <a:rPr lang="zh-CN" altLang="en-US" sz="2400">
                  <a:solidFill>
                    <a:srgbClr val="FE5A00"/>
                  </a:solidFill>
                </a:rPr>
                <a:t>mine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 pen is </a:t>
              </a:r>
              <a:r>
                <a:rPr lang="zh-CN" altLang="en-US" sz="2400">
                  <a:solidFill>
                    <a:srgbClr val="00B050"/>
                  </a:solidFill>
                </a:rPr>
                <a:t>yours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bread is </a:t>
              </a:r>
              <a:r>
                <a:rPr lang="zh-CN" altLang="en-US" sz="2400">
                  <a:solidFill>
                    <a:srgbClr val="0070C0"/>
                  </a:solidFill>
                </a:rPr>
                <a:t>his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</p:spTree>
    <p:custDataLst>
      <p:tags r:id="rId2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5943600" y="3795078"/>
            <a:ext cx="5201920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78510" y="991553"/>
            <a:ext cx="4962525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847725" y="789940"/>
            <a:ext cx="4676775" cy="2306320"/>
            <a:chOff x="1335" y="1262"/>
            <a:chExt cx="7365" cy="3632"/>
          </a:xfrm>
        </p:grpSpPr>
        <p:sp>
          <p:nvSpPr>
            <p:cNvPr id="3" name="文本框 2"/>
            <p:cNvSpPr txBox="1"/>
            <p:nvPr/>
          </p:nvSpPr>
          <p:spPr>
            <a:xfrm>
              <a:off x="1335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FF0000"/>
                  </a:solidFill>
                </a:rPr>
                <a:t>我的</a:t>
              </a:r>
              <a:r>
                <a:rPr lang="zh-CN" altLang="en-US" sz="2400">
                  <a:solidFill>
                    <a:schemeClr val="accent1"/>
                  </a:solidFill>
                </a:rPr>
                <a:t>书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那是</a:t>
              </a:r>
              <a:r>
                <a:rPr lang="zh-CN" altLang="en-US" sz="2400">
                  <a:solidFill>
                    <a:srgbClr val="92D050"/>
                  </a:solidFill>
                </a:rPr>
                <a:t>你的</a:t>
              </a:r>
              <a:r>
                <a:rPr lang="zh-CN" altLang="en-US" sz="2400">
                  <a:solidFill>
                    <a:schemeClr val="accent1"/>
                  </a:solidFill>
                </a:rPr>
                <a:t>笔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00B0F0"/>
                  </a:solidFill>
                </a:rPr>
                <a:t>他的</a:t>
              </a:r>
              <a:r>
                <a:rPr lang="zh-CN" altLang="en-US" sz="2400">
                  <a:solidFill>
                    <a:schemeClr val="accent1"/>
                  </a:solidFill>
                </a:rPr>
                <a:t>面包</a:t>
              </a:r>
              <a:r>
                <a:rPr lang="zh-CN" altLang="en-US" sz="2400"/>
                <a:t>。</a:t>
              </a:r>
              <a:endParaRPr lang="zh-CN" altLang="en-US" sz="2400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4700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FF0000"/>
                  </a:solidFill>
                </a:rPr>
                <a:t>my</a:t>
              </a:r>
              <a:r>
                <a:rPr lang="zh-CN" altLang="en-US" sz="2400"/>
                <a:t> book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That's </a:t>
              </a:r>
              <a:r>
                <a:rPr lang="zh-CN" altLang="en-US" sz="2400">
                  <a:solidFill>
                    <a:srgbClr val="92D050"/>
                  </a:solidFill>
                </a:rPr>
                <a:t>your</a:t>
              </a:r>
              <a:r>
                <a:rPr lang="zh-CN" altLang="en-US" sz="2400"/>
                <a:t> pen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00B0F0"/>
                  </a:solidFill>
                </a:rPr>
                <a:t>his</a:t>
              </a:r>
              <a:r>
                <a:rPr lang="zh-CN" altLang="en-US" sz="2400">
                  <a:solidFill>
                    <a:srgbClr val="0070C0"/>
                  </a:solidFill>
                </a:rPr>
                <a:t> </a:t>
              </a:r>
              <a:r>
                <a:rPr lang="zh-CN" altLang="en-US" sz="2400"/>
                <a:t>bread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943600" y="3578860"/>
            <a:ext cx="6283960" cy="2306955"/>
            <a:chOff x="9360" y="5636"/>
            <a:chExt cx="9896" cy="3633"/>
          </a:xfrm>
        </p:grpSpPr>
        <p:sp>
          <p:nvSpPr>
            <p:cNvPr id="5" name="文本框 4"/>
            <p:cNvSpPr txBox="1"/>
            <p:nvPr/>
          </p:nvSpPr>
          <p:spPr>
            <a:xfrm>
              <a:off x="9360" y="5636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这本书是</a:t>
              </a:r>
              <a:r>
                <a:rPr lang="zh-CN" altLang="en-US" sz="2400">
                  <a:solidFill>
                    <a:srgbClr val="FE5A00"/>
                  </a:solidFill>
                </a:rPr>
                <a:t>我的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那只笔是</a:t>
              </a:r>
              <a:r>
                <a:rPr lang="zh-CN" altLang="en-US" sz="2400">
                  <a:solidFill>
                    <a:srgbClr val="00B050"/>
                  </a:solidFill>
                </a:rPr>
                <a:t>你的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这块面包是</a:t>
              </a:r>
              <a:r>
                <a:rPr lang="zh-CN" altLang="en-US" sz="2400">
                  <a:solidFill>
                    <a:srgbClr val="0070C0"/>
                  </a:solidFill>
                </a:rPr>
                <a:t>他的</a:t>
              </a:r>
              <a:r>
                <a:rPr lang="zh-CN" altLang="en-US" sz="2400"/>
                <a:t>。</a:t>
              </a:r>
              <a:endParaRPr lang="zh-CN" altLang="en-US" sz="2400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3359" y="5636"/>
              <a:ext cx="5897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book is </a:t>
              </a:r>
              <a:r>
                <a:rPr lang="zh-CN" altLang="en-US" sz="2400">
                  <a:solidFill>
                    <a:srgbClr val="FE5A00"/>
                  </a:solidFill>
                </a:rPr>
                <a:t>mine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 pen is </a:t>
              </a:r>
              <a:r>
                <a:rPr lang="zh-CN" altLang="en-US" sz="2400">
                  <a:solidFill>
                    <a:srgbClr val="00B050"/>
                  </a:solidFill>
                </a:rPr>
                <a:t>yours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bread is </a:t>
              </a:r>
              <a:r>
                <a:rPr lang="zh-CN" altLang="en-US" sz="2400">
                  <a:solidFill>
                    <a:srgbClr val="0070C0"/>
                  </a:solidFill>
                </a:rPr>
                <a:t>his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  <p:sp>
        <p:nvSpPr>
          <p:cNvPr id="2" name="矩形 1"/>
          <p:cNvSpPr/>
          <p:nvPr/>
        </p:nvSpPr>
        <p:spPr>
          <a:xfrm>
            <a:off x="2134235" y="840740"/>
            <a:ext cx="850265" cy="253428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5943600" y="3795078"/>
            <a:ext cx="5201920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/>
          <p:cNvSpPr/>
          <p:nvPr/>
        </p:nvSpPr>
        <p:spPr>
          <a:xfrm>
            <a:off x="778510" y="991553"/>
            <a:ext cx="4962525" cy="21570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847725" y="765175"/>
            <a:ext cx="4676775" cy="2306320"/>
            <a:chOff x="1335" y="1262"/>
            <a:chExt cx="7365" cy="3632"/>
          </a:xfrm>
        </p:grpSpPr>
        <p:sp>
          <p:nvSpPr>
            <p:cNvPr id="3" name="文本框 2"/>
            <p:cNvSpPr txBox="1"/>
            <p:nvPr/>
          </p:nvSpPr>
          <p:spPr>
            <a:xfrm>
              <a:off x="1335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FF0000"/>
                  </a:solidFill>
                </a:rPr>
                <a:t>我的</a:t>
              </a:r>
              <a:r>
                <a:rPr lang="zh-CN" altLang="en-US" sz="2400"/>
                <a:t>书。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那是</a:t>
              </a:r>
              <a:r>
                <a:rPr lang="zh-CN" altLang="en-US" sz="2400">
                  <a:solidFill>
                    <a:srgbClr val="92D050"/>
                  </a:solidFill>
                </a:rPr>
                <a:t>你的</a:t>
              </a:r>
              <a:r>
                <a:rPr lang="zh-CN" altLang="en-US" sz="2400"/>
                <a:t>笔。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这是</a:t>
              </a:r>
              <a:r>
                <a:rPr lang="zh-CN" altLang="en-US" sz="2400">
                  <a:solidFill>
                    <a:srgbClr val="00B0F0"/>
                  </a:solidFill>
                </a:rPr>
                <a:t>他的</a:t>
              </a:r>
              <a:r>
                <a:rPr lang="zh-CN" altLang="en-US" sz="2400"/>
                <a:t>面包。</a:t>
              </a:r>
              <a:endParaRPr lang="zh-CN" altLang="en-US" sz="2400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4700" y="1262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FF0000"/>
                  </a:solidFill>
                </a:rPr>
                <a:t>my</a:t>
              </a:r>
              <a:r>
                <a:rPr lang="zh-CN" altLang="en-US" sz="2400"/>
                <a:t> book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That's </a:t>
              </a:r>
              <a:r>
                <a:rPr lang="zh-CN" altLang="en-US" sz="2400">
                  <a:solidFill>
                    <a:srgbClr val="92D050"/>
                  </a:solidFill>
                </a:rPr>
                <a:t>your</a:t>
              </a:r>
              <a:r>
                <a:rPr lang="zh-CN" altLang="en-US" sz="2400"/>
                <a:t> pen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is </a:t>
              </a:r>
              <a:r>
                <a:rPr lang="zh-CN" altLang="en-US" sz="2400">
                  <a:solidFill>
                    <a:srgbClr val="00B0F0"/>
                  </a:solidFill>
                </a:rPr>
                <a:t>his</a:t>
              </a:r>
              <a:r>
                <a:rPr lang="zh-CN" altLang="en-US" sz="2400">
                  <a:solidFill>
                    <a:srgbClr val="0070C0"/>
                  </a:solidFill>
                </a:rPr>
                <a:t> </a:t>
              </a:r>
              <a:r>
                <a:rPr lang="zh-CN" altLang="en-US" sz="2400"/>
                <a:t>bread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5943600" y="3578860"/>
            <a:ext cx="6283960" cy="2306955"/>
            <a:chOff x="9360" y="5636"/>
            <a:chExt cx="9896" cy="3633"/>
          </a:xfrm>
        </p:grpSpPr>
        <p:sp>
          <p:nvSpPr>
            <p:cNvPr id="5" name="文本框 4"/>
            <p:cNvSpPr txBox="1"/>
            <p:nvPr/>
          </p:nvSpPr>
          <p:spPr>
            <a:xfrm>
              <a:off x="9360" y="5636"/>
              <a:ext cx="4000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这本书是</a:t>
              </a:r>
              <a:r>
                <a:rPr lang="zh-CN" altLang="en-US" sz="2400">
                  <a:solidFill>
                    <a:srgbClr val="FE5A00"/>
                  </a:solidFill>
                </a:rPr>
                <a:t>我的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那只笔是</a:t>
              </a:r>
              <a:r>
                <a:rPr lang="zh-CN" altLang="en-US" sz="2400">
                  <a:solidFill>
                    <a:srgbClr val="00B050"/>
                  </a:solidFill>
                </a:rPr>
                <a:t>你的</a:t>
              </a:r>
              <a:r>
                <a:rPr lang="zh-CN" altLang="en-US" sz="2400"/>
                <a:t>。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这块面包是</a:t>
              </a:r>
              <a:r>
                <a:rPr lang="zh-CN" altLang="en-US" sz="2400">
                  <a:solidFill>
                    <a:srgbClr val="0070C0"/>
                  </a:solidFill>
                </a:rPr>
                <a:t>他的</a:t>
              </a:r>
              <a:r>
                <a:rPr lang="zh-CN" altLang="en-US" sz="2400"/>
                <a:t>。</a:t>
              </a:r>
              <a:endParaRPr lang="zh-CN" altLang="en-US" sz="2400"/>
            </a:p>
          </p:txBody>
        </p:sp>
        <p:sp>
          <p:nvSpPr>
            <p:cNvPr id="6" name="文本框 5"/>
            <p:cNvSpPr txBox="1"/>
            <p:nvPr/>
          </p:nvSpPr>
          <p:spPr>
            <a:xfrm>
              <a:off x="13359" y="5636"/>
              <a:ext cx="5897" cy="3633"/>
            </a:xfrm>
            <a:prstGeom prst="rect">
              <a:avLst/>
            </a:prstGeom>
            <a:noFill/>
          </p:spPr>
          <p:txBody>
            <a:bodyPr wrap="squar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200000"/>
                </a:lnSpc>
              </a:pPr>
              <a:r>
                <a:rPr lang="zh-CN" altLang="en-US" sz="2400"/>
                <a:t>This book is </a:t>
              </a:r>
              <a:r>
                <a:rPr lang="zh-CN" altLang="en-US" sz="2400">
                  <a:solidFill>
                    <a:srgbClr val="FE5A00"/>
                  </a:solidFill>
                </a:rPr>
                <a:t>mine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That pen is </a:t>
              </a:r>
              <a:r>
                <a:rPr lang="zh-CN" altLang="en-US" sz="2400">
                  <a:solidFill>
                    <a:srgbClr val="00B050"/>
                  </a:solidFill>
                </a:rPr>
                <a:t>yours</a:t>
              </a:r>
              <a:r>
                <a:rPr lang="en-US" altLang="zh-CN" sz="2400"/>
                <a:t>.</a:t>
              </a:r>
              <a:endParaRPr lang="zh-CN" altLang="en-US" sz="2400"/>
            </a:p>
            <a:p>
              <a:pPr>
                <a:lnSpc>
                  <a:spcPct val="200000"/>
                </a:lnSpc>
              </a:pPr>
              <a:r>
                <a:rPr lang="zh-CN" altLang="en-US" sz="2400"/>
                <a:t>This bread is </a:t>
              </a:r>
              <a:r>
                <a:rPr lang="zh-CN" altLang="en-US" sz="2400">
                  <a:solidFill>
                    <a:srgbClr val="0070C0"/>
                  </a:solidFill>
                </a:rPr>
                <a:t>his</a:t>
              </a:r>
              <a:r>
                <a:rPr lang="en-US" altLang="zh-CN" sz="2400"/>
                <a:t>.</a:t>
              </a:r>
              <a:endParaRPr lang="en-US" altLang="zh-CN" sz="2400"/>
            </a:p>
          </p:txBody>
        </p:sp>
      </p:grpSp>
      <p:sp>
        <p:nvSpPr>
          <p:cNvPr id="7" name="文本框 6"/>
          <p:cNvSpPr txBox="1"/>
          <p:nvPr/>
        </p:nvSpPr>
        <p:spPr>
          <a:xfrm>
            <a:off x="7627620" y="1562735"/>
            <a:ext cx="3235960" cy="1014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形容词性</a:t>
            </a:r>
            <a:endParaRPr lang="zh-CN" altLang="en-US" sz="60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410335" y="4412615"/>
            <a:ext cx="4114165" cy="9220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000" b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名词性</a:t>
            </a:r>
            <a:endParaRPr lang="zh-CN" altLang="en-US" sz="6000" b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" name="左箭头 8"/>
          <p:cNvSpPr/>
          <p:nvPr/>
        </p:nvSpPr>
        <p:spPr>
          <a:xfrm>
            <a:off x="5880735" y="1820545"/>
            <a:ext cx="1597660" cy="499110"/>
          </a:xfrm>
          <a:prstGeom prst="leftArrow">
            <a:avLst/>
          </a:prstGeom>
          <a:solidFill>
            <a:srgbClr val="9247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左箭头 9"/>
          <p:cNvSpPr/>
          <p:nvPr/>
        </p:nvSpPr>
        <p:spPr>
          <a:xfrm rot="10800000">
            <a:off x="4100830" y="4624070"/>
            <a:ext cx="1597660" cy="499110"/>
          </a:xfrm>
          <a:prstGeom prst="leftArrow">
            <a:avLst/>
          </a:prstGeom>
          <a:solidFill>
            <a:srgbClr val="92471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134235" y="840740"/>
            <a:ext cx="850265" cy="253428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7245350" y="3578860"/>
            <a:ext cx="1118235" cy="253428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8585835" y="364490"/>
            <a:ext cx="3235960" cy="1014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形容词性</a:t>
            </a:r>
            <a:endParaRPr lang="zh-CN" altLang="en-US" sz="6000" b="1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25980" y="1379220"/>
            <a:ext cx="168846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my</a:t>
            </a:r>
            <a:endParaRPr lang="en-US" altLang="zh-CN" sz="6600" b="1" err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537970" y="3274060"/>
            <a:ext cx="260604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your</a:t>
            </a:r>
            <a:endParaRPr lang="en-US" altLang="zh-CN" sz="6600" b="1" err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364865" y="486664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her</a:t>
            </a:r>
            <a:endParaRPr lang="en-US" altLang="zh-CN" sz="6600" b="1" err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319395" y="16071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his</a:t>
            </a:r>
            <a:endParaRPr lang="en-US" altLang="zh-CN" sz="6600" b="1" err="1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969510" y="313436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EE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its</a:t>
            </a:r>
            <a:endParaRPr lang="en-US" altLang="zh-CN" sz="6600" b="1" err="1">
              <a:solidFill>
                <a:srgbClr val="FEE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974965" y="47567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our</a:t>
            </a:r>
            <a:endParaRPr lang="en-US" altLang="zh-CN" sz="6600" b="1" err="1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054975" y="1953260"/>
            <a:ext cx="251650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their</a:t>
            </a:r>
            <a:endParaRPr lang="en-US" altLang="zh-CN" sz="6600" b="1" err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837680" y="3274060"/>
            <a:ext cx="293497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your</a:t>
            </a:r>
            <a:endParaRPr lang="en-US" altLang="zh-CN" sz="6600" b="1" err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8585835" y="364490"/>
            <a:ext cx="3235960" cy="10147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000" b="1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名词性</a:t>
            </a:r>
            <a:endParaRPr lang="zh-CN" altLang="en-US" sz="6000" b="1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125980" y="1379220"/>
            <a:ext cx="242697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mine</a:t>
            </a:r>
            <a:endParaRPr lang="en-US" altLang="zh-CN" sz="6600" b="1" err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1537970" y="3274060"/>
            <a:ext cx="260604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yours</a:t>
            </a:r>
            <a:endParaRPr lang="en-US" altLang="zh-CN" sz="6600" b="1" err="1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3364865" y="486664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hers</a:t>
            </a:r>
            <a:endParaRPr lang="en-US" altLang="zh-CN" sz="6600" b="1" err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5319395" y="16071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his</a:t>
            </a:r>
            <a:endParaRPr lang="en-US" altLang="zh-CN" sz="6600" b="1" err="1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4969510" y="3134360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FEE4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its</a:t>
            </a:r>
            <a:endParaRPr lang="en-US" altLang="zh-CN" sz="6600" b="1" err="1">
              <a:solidFill>
                <a:srgbClr val="FEE4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7974965" y="4756785"/>
            <a:ext cx="208724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ours</a:t>
            </a:r>
            <a:endParaRPr lang="en-US" altLang="zh-CN" sz="6600" b="1" err="1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8054975" y="1953260"/>
            <a:ext cx="3225165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theirs</a:t>
            </a:r>
            <a:endParaRPr lang="en-US" altLang="zh-CN" sz="6600" b="1" err="1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6837680" y="3274060"/>
            <a:ext cx="2934970" cy="11068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yours</a:t>
            </a:r>
            <a:endParaRPr lang="en-US" altLang="zh-CN" sz="6600" b="1" err="1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670560" y="823595"/>
            <a:ext cx="897509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4.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名词性物主代词可用在of后面作定语</a:t>
            </a:r>
            <a:r>
              <a:rPr lang="zh-CN" altLang="en-US" sz="2400">
                <a:sym typeface="+mn-ea"/>
              </a:rPr>
              <a:t>，相当于“of+名词所有格（</a:t>
            </a:r>
            <a:r>
              <a:rPr lang="en-US" altLang="zh-CN" sz="2400">
                <a:sym typeface="+mn-ea"/>
              </a:rPr>
              <a:t>s')</a:t>
            </a:r>
            <a:r>
              <a:rPr lang="zh-CN" altLang="en-US" sz="2400">
                <a:sym typeface="+mn-ea"/>
              </a:rPr>
              <a:t>。”</a:t>
            </a:r>
            <a:r>
              <a:rPr lang="zh-CN" altLang="en-US" sz="2400">
                <a:solidFill>
                  <a:srgbClr val="FF0000"/>
                </a:solidFill>
                <a:sym typeface="+mn-ea"/>
              </a:rPr>
              <a:t>He is a friend of mine.</a:t>
            </a:r>
            <a:endParaRPr lang="zh-CN" altLang="en-US" sz="2400">
              <a:solidFill>
                <a:srgbClr val="FF0000"/>
              </a:solidFill>
              <a:sym typeface="+mn-ea"/>
            </a:endParaRPr>
          </a:p>
          <a:p>
            <a:pPr>
              <a:lnSpc>
                <a:spcPct val="150000"/>
              </a:lnSpc>
              <a:buNone/>
            </a:pP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—Where is  my  </a:t>
            </a:r>
            <a:r>
              <a:rPr lang="en-US" altLang="zh-CN" sz="2400">
                <a:sym typeface="+mn-ea"/>
              </a:rPr>
              <a:t>book</a:t>
            </a:r>
            <a:r>
              <a:rPr lang="zh-CN" altLang="en-US" sz="2400">
                <a:sym typeface="+mn-ea"/>
              </a:rPr>
              <a:t>?Have  you seen__?</a:t>
            </a: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—Oh,sorry.I have taken____ by  mistake.</a:t>
            </a: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   A.it;yours   B.them;his   C.it;mine   D.them;hers</a:t>
            </a: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endParaRPr lang="zh-CN" altLang="en-US" sz="2400">
              <a:sym typeface="+mn-ea"/>
            </a:endParaRPr>
          </a:p>
          <a:p>
            <a:pPr>
              <a:lnSpc>
                <a:spcPct val="150000"/>
              </a:lnSpc>
              <a:buNone/>
            </a:pPr>
            <a:r>
              <a:rPr lang="zh-CN" altLang="en-US" sz="2400">
                <a:sym typeface="+mn-ea"/>
              </a:rPr>
              <a:t>第一个空处应该代指前文的my pen,要用it ;第二个空应该代指“你的钢笔”，所以要用名词性物主代词yours。故选A</a:t>
            </a:r>
            <a:endParaRPr lang="zh-CN" altLang="en-US" sz="2400">
              <a:sym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582150" y="311785"/>
          <a:ext cx="2261870" cy="625475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30935"/>
                <a:gridCol w="1130935"/>
              </a:tblGrid>
              <a:tr h="625475">
                <a:tc grid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物主代词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形容词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/>
                        <a:t>名词性</a:t>
                      </a:r>
                      <a:endParaRPr lang="zh-CN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my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mine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yours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her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hers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his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his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its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its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  <a:tr h="62547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their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1800"/>
                        <a:t>theirs</a:t>
                      </a:r>
                      <a:endParaRPr lang="en-US" altLang="en-US" sz="1800"/>
                    </a:p>
                  </a:txBody>
                  <a:tcPr marL="12700" marR="12700" marT="12700" anchor="ctr"/>
                </a:tc>
              </a:tr>
            </a:tbl>
          </a:graphicData>
        </a:graphic>
      </p:graphicFrame>
    </p:spTree>
    <p:custDataLst>
      <p:tags r:id="rId3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669925" y="1035685"/>
            <a:ext cx="1085215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 Tom，Please pass ________ the glasses. I want to read the newspapers.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my                B. me                     C.mine                        D.I
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---Oh！ I came in a hurry and forgot to bring food.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---Never mind. You can have ________.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us            B. mine              C. you                D. yours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 Who taught _______ English last term？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he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B. him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C. his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D. yours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100" name="文本框 99"/>
          <p:cNvSpPr txBox="1"/>
          <p:nvPr/>
        </p:nvSpPr>
        <p:spPr>
          <a:xfrm>
            <a:off x="669925" y="1035685"/>
            <a:ext cx="10852150" cy="50774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1. Tom，Please pass ________ the glasses. I want to read the newspapers.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my               </a:t>
            </a:r>
            <a:r>
              <a:rPr lang="en-US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B. me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        C.mine                        D.I
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2. ---Oh！ I came in a hurry and forgot to bring food.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---Never mind. You can have ________.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us            </a:t>
            </a:r>
            <a:r>
              <a:rPr lang="en-US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B. mine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            C. you                D. yours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3. Who taught _______ English last term？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A. he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en-US" sz="2400" b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B. him</a:t>
            </a:r>
            <a:r>
              <a:rPr 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C. his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</a:t>
            </a:r>
            <a:r>
              <a:rPr lang="en-US" sz="2400" b="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D. yours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>
                <a:solidFill>
                  <a:schemeClr val="tx1"/>
                </a:solidFill>
              </a:rPr>
              <a:t>小练习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69925" y="731520"/>
            <a:ext cx="1093978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1   ---Is that man in blue your father?   ---No, _______ is my uncle.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A. he                B. him                C. his                     D.himself  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2.  ---Laura, this is my backpack. Where is _______?  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     ---Mine is over there.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A. your             B. yours             C. his                 D.mine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3.  ---Is this your MP4, Mike?  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---No, it's ______.</a:t>
            </a:r>
            <a:endParaRPr lang="en-US" sz="2400">
              <a:solidFill>
                <a:schemeClr val="tx1"/>
              </a:solidFill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chemeClr val="tx1"/>
                </a:solidFill>
                <a:sym typeface="+mn-ea"/>
              </a:rPr>
              <a:t>A. his                  B. her                  C. my                 Dhim</a:t>
            </a:r>
            <a:endParaRPr lang="en-US" sz="2400">
              <a:solidFill>
                <a:schemeClr val="tx1"/>
              </a:solidFill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小练习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669925" y="731520"/>
            <a:ext cx="1093978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1   ---Is that man in blue your father?   ---No, _______ is my uncle.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sym typeface="+mn-ea"/>
              </a:rPr>
              <a:t>A. he</a:t>
            </a:r>
            <a:r>
              <a:rPr lang="en-US" sz="2400">
                <a:sym typeface="+mn-ea"/>
              </a:rPr>
              <a:t>                B. him                C. his                     D.himself  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2.  ---Laura, this is my backpack. Where is _______?  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     ---Mine is over there.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A. your             </a:t>
            </a:r>
            <a:r>
              <a:rPr lang="en-US" sz="2400">
                <a:solidFill>
                  <a:srgbClr val="FF0000"/>
                </a:solidFill>
                <a:sym typeface="+mn-ea"/>
              </a:rPr>
              <a:t>B. yours</a:t>
            </a:r>
            <a:r>
              <a:rPr lang="en-US" sz="2400">
                <a:sym typeface="+mn-ea"/>
              </a:rPr>
              <a:t>             C. his                 D.mine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3.  ---Is this your MP4, Mike?  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ym typeface="+mn-ea"/>
              </a:rPr>
              <a:t>---No, it's ______.</a:t>
            </a:r>
            <a:endParaRPr lang="en-US" sz="2400">
              <a:sym typeface="+mn-ea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rgbClr val="FF0000"/>
                </a:solidFill>
                <a:sym typeface="+mn-ea"/>
              </a:rPr>
              <a:t>A. his</a:t>
            </a:r>
            <a:r>
              <a:rPr lang="en-US" sz="2400">
                <a:sym typeface="+mn-ea"/>
              </a:rPr>
              <a:t>                  B. her                  C. my                 Dhim</a:t>
            </a:r>
            <a:endParaRPr lang="en-US" sz="2400"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197860" y="2710180"/>
            <a:ext cx="5795645" cy="793750"/>
          </a:xfrm>
        </p:spPr>
        <p:txBody>
          <a:bodyPr>
            <a:noAutofit/>
          </a:bodyPr>
          <a:lstStyle/>
          <a:p>
            <a:pPr algn="ctr"/>
            <a:r>
              <a:rPr lang="en-US" altLang="zh-CN" sz="7200">
                <a:solidFill>
                  <a:schemeClr val="accent3">
                    <a:lumMod val="75000"/>
                  </a:schemeClr>
                </a:solidFill>
              </a:rPr>
              <a:t>03 </a:t>
            </a:r>
            <a:r>
              <a:rPr lang="zh-CN" altLang="en-US" sz="7200">
                <a:solidFill>
                  <a:schemeClr val="accent3">
                    <a:lumMod val="75000"/>
                  </a:schemeClr>
                </a:solidFill>
              </a:rPr>
              <a:t>反身代词</a:t>
            </a:r>
            <a:br>
              <a:rPr lang="zh-CN" altLang="en-US" sz="7200"/>
            </a:br>
            <a:r>
              <a:rPr sz="4000">
                <a:solidFill>
                  <a:schemeClr val="accent3">
                    <a:lumMod val="40000"/>
                    <a:lumOff val="60000"/>
                  </a:schemeClr>
                </a:solidFill>
                <a:effectLst/>
                <a:sym typeface="+mn-ea"/>
              </a:rPr>
              <a:t>某人自己</a:t>
            </a:r>
            <a:br>
              <a:rPr sz="4000">
                <a:solidFill>
                  <a:schemeClr val="tx2">
                    <a:lumMod val="75000"/>
                  </a:schemeClr>
                </a:solidFill>
                <a:effectLst/>
              </a:rPr>
            </a:br>
            <a:endParaRPr lang="zh-CN" altLang="en-US" sz="7200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810895" y="1366520"/>
          <a:ext cx="10605770" cy="4311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6640"/>
                <a:gridCol w="2428875"/>
                <a:gridCol w="5850255"/>
              </a:tblGrid>
              <a:tr h="4311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项目</a:t>
                      </a:r>
                      <a:endParaRPr lang="zh-CN" altLang="en-US" sz="2400" b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反身代词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</a:tr>
              <a:tr h="43116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人称</a:t>
                      </a:r>
                      <a:endParaRPr lang="zh-CN" altLang="en-US" sz="2400" b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28575">
                      <a:solidFill>
                        <a:srgbClr val="848587"/>
                      </a:solidFill>
                      <a:prstDash val="solid"/>
                    </a:lnB>
                  </a:tcPr>
                </a:tc>
              </a:tr>
              <a:tr h="431165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第一人称</a:t>
                      </a:r>
                      <a:endParaRPr lang="zh-CN" altLang="en-US" sz="2400" b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myself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28575">
                      <a:solidFill>
                        <a:srgbClr val="848587"/>
                      </a:solidFill>
                      <a:prstDash val="solid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1165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9525">
                      <a:solidFill>
                        <a:srgbClr val="848587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ourselves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1165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第二人称</a:t>
                      </a:r>
                      <a:endParaRPr lang="zh-CN" altLang="en-US" sz="2400" b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yourself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1165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9525">
                      <a:solidFill>
                        <a:srgbClr val="848587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yourselves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31165">
                <a:tc rowSpan="4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bg1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第三人称</a:t>
                      </a:r>
                      <a:endParaRPr lang="zh-CN" altLang="en-US" sz="2400" b="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herself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1165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himself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1165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单数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itself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9525">
                      <a:solidFill>
                        <a:srgbClr val="848587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1165">
                <a:tc vMerge="1">
                  <a:txBody>
                    <a:bodyPr vert="horz" wrap="square"/>
                    <a:lstStyle/>
                    <a:p/>
                  </a:txBody>
                  <a:tcPr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B w="28575">
                      <a:solidFill>
                        <a:srgbClr val="848587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复数</a:t>
                      </a:r>
                      <a:endParaRPr lang="zh-CN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+mj-lt"/>
                        </a:rPr>
                        <a:t>themselves</a:t>
                      </a:r>
                      <a:endParaRPr lang="en-US" altLang="en-US" sz="2400" b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+mj-lt"/>
                      </a:endParaRPr>
                    </a:p>
                  </a:txBody>
                  <a:tcPr marL="12700" marR="12700" marT="12700" anchor="ctr">
                    <a:lnL w="9525">
                      <a:solidFill>
                        <a:srgbClr val="848587"/>
                      </a:solidFill>
                      <a:prstDash val="sysDash"/>
                    </a:lnL>
                    <a:lnR w="9525">
                      <a:solidFill>
                        <a:srgbClr val="848587"/>
                      </a:solidFill>
                      <a:prstDash val="sysDash"/>
                    </a:lnR>
                    <a:lnT w="9525">
                      <a:solidFill>
                        <a:srgbClr val="848587"/>
                      </a:solidFill>
                      <a:prstDash val="sysDash"/>
                    </a:lnT>
                    <a:lnB w="28575">
                      <a:solidFill>
                        <a:srgbClr val="848587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>
                <a:latin typeface="Times New Roman" panose="02020603050405020304" pitchFamily="18" charset="0"/>
                <a:sym typeface="+mn-ea"/>
              </a:rPr>
              <a:t>1．分类</a:t>
            </a:r>
            <a:br>
              <a:rPr lang="zh-CN" altLang="en-US" b="1">
                <a:latin typeface="Times New Roman" panose="02020603050405020304" pitchFamily="18" charset="0"/>
              </a:rPr>
            </a:br>
            <a:r>
              <a:rPr>
                <a:latin typeface="Times New Roman" panose="02020603050405020304" pitchFamily="18" charset="0"/>
                <a:sym typeface="+mn-ea"/>
              </a:rPr>
              <a:t>　  </a:t>
            </a:r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443230"/>
            <a:ext cx="10852150" cy="617283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CN"/>
              <a:t>2.</a:t>
            </a:r>
            <a:r>
              <a:t>反身代词的用法</a:t>
            </a:r>
            <a:br/>
            <a:r>
              <a:rPr sz="2800" b="0">
                <a:latin typeface="+mj-lt"/>
                <a:cs typeface="+mj-lt"/>
                <a:sym typeface="+mn-ea"/>
              </a:rPr>
              <a:t>I hope you can </a:t>
            </a:r>
            <a:r>
              <a:rPr lang="en-US" altLang="zh-CN" sz="2800" b="0">
                <a:latin typeface="+mj-lt"/>
                <a:cs typeface="+mj-lt"/>
                <a:sym typeface="+mn-ea"/>
              </a:rPr>
              <a:t>enjoy</a:t>
            </a:r>
            <a:r>
              <a:rPr sz="2800" b="0">
                <a:latin typeface="+mj-lt"/>
                <a:cs typeface="+mj-lt"/>
                <a:sym typeface="+mn-ea"/>
              </a:rPr>
              <a:t> </a:t>
            </a:r>
            <a:r>
              <a:rPr sz="2800" b="0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yourselves</a:t>
            </a:r>
            <a:r>
              <a:rPr sz="2800" b="0">
                <a:latin typeface="+mj-lt"/>
                <a:cs typeface="+mj-lt"/>
                <a:sym typeface="+mn-ea"/>
              </a:rPr>
              <a:t> at the party.</a:t>
            </a:r>
            <a:br>
              <a:rPr lang="zh-CN" altLang="en-US" sz="2800" b="0">
                <a:latin typeface="+mj-lt"/>
                <a:cs typeface="+mj-lt"/>
              </a:rPr>
            </a:br>
            <a:r>
              <a:rPr sz="2800" b="0">
                <a:latin typeface="+mj-lt"/>
                <a:cs typeface="+mj-lt"/>
                <a:sym typeface="+mn-ea"/>
              </a:rPr>
              <a:t>The children made model planes </a:t>
            </a:r>
            <a:r>
              <a:rPr sz="2800" b="0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the</a:t>
            </a:r>
            <a:r>
              <a:rPr lang="en-US" altLang="zh-CN" sz="2800" b="0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m</a:t>
            </a:r>
            <a:r>
              <a:rPr sz="2800" b="0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selves.</a:t>
            </a:r>
            <a:br>
              <a:rPr lang="zh-CN" altLang="en-US" sz="2800" b="0">
                <a:latin typeface="+mj-lt"/>
                <a:cs typeface="+mj-lt"/>
              </a:rPr>
            </a:br>
            <a:r>
              <a:rPr sz="2800" b="0">
                <a:latin typeface="+mj-lt"/>
                <a:cs typeface="+mj-lt"/>
                <a:sym typeface="+mn-ea"/>
              </a:rPr>
              <a:t>Please help </a:t>
            </a:r>
            <a:r>
              <a:rPr sz="2800" b="0">
                <a:solidFill>
                  <a:srgbClr val="FF0000"/>
                </a:solidFill>
                <a:latin typeface="+mj-lt"/>
                <a:cs typeface="+mj-lt"/>
                <a:sym typeface="+mn-ea"/>
              </a:rPr>
              <a:t>yourself</a:t>
            </a:r>
            <a:r>
              <a:rPr sz="2800" b="0">
                <a:latin typeface="+mj-lt"/>
                <a:cs typeface="+mj-lt"/>
                <a:sym typeface="+mn-ea"/>
              </a:rPr>
              <a:t> to some drink.</a:t>
            </a:r>
            <a:br>
              <a:rPr lang="zh-CN" altLang="en-US" b="1"/>
            </a:br>
            <a:br>
              <a:rPr lang="zh-CN" altLang="en-US" b="1"/>
            </a:br>
            <a:r>
              <a:rPr>
                <a:sym typeface="+mn-ea"/>
              </a:rPr>
              <a:t>3.反身代词的常用词组</a:t>
            </a:r>
            <a:br>
              <a:rPr lang="zh-CN" altLang="en-US" b="1">
                <a:solidFill>
                  <a:schemeClr val="tx1"/>
                </a:solidFill>
              </a:rPr>
            </a:br>
            <a:r>
              <a:rPr lang="zh-CN" altLang="en-US" b="0">
                <a:solidFill>
                  <a:schemeClr val="tx1"/>
                </a:solidFill>
              </a:rPr>
              <a:t>by oneself 亲自</a:t>
            </a:r>
            <a:r>
              <a:rPr lang="en-US" altLang="zh-CN" b="0">
                <a:solidFill>
                  <a:schemeClr val="tx1"/>
                </a:solidFill>
              </a:rPr>
              <a:t>=on one's own</a:t>
            </a:r>
            <a:r>
              <a:rPr lang="zh-CN" altLang="en-US" b="0">
                <a:solidFill>
                  <a:schemeClr val="tx1"/>
                </a:solidFill>
              </a:rPr>
              <a:t>    for oneself 为了自己</a:t>
            </a:r>
            <a:br>
              <a:rPr lang="zh-CN" altLang="en-US" b="0">
                <a:solidFill>
                  <a:schemeClr val="tx1"/>
                </a:solidFill>
              </a:rPr>
            </a:br>
            <a:r>
              <a:rPr lang="zh-CN" altLang="en-US" b="0">
                <a:solidFill>
                  <a:schemeClr val="tx1"/>
                </a:solidFill>
              </a:rPr>
              <a:t>call oneself 自称                       teach oneself 自学</a:t>
            </a:r>
            <a:br>
              <a:rPr lang="zh-CN" altLang="en-US" b="0">
                <a:solidFill>
                  <a:schemeClr val="tx1"/>
                </a:solidFill>
              </a:rPr>
            </a:br>
            <a:r>
              <a:rPr lang="zh-CN" altLang="en-US" b="0">
                <a:solidFill>
                  <a:schemeClr val="tx1"/>
                </a:solidFill>
              </a:rPr>
              <a:t>help oneself自取，自用，自救     speak to oneself 自言自语</a:t>
            </a:r>
            <a:br>
              <a:rPr lang="zh-CN" altLang="en-US" b="0">
                <a:solidFill>
                  <a:schemeClr val="tx1"/>
                </a:solidFill>
              </a:rPr>
            </a:br>
            <a:r>
              <a:rPr lang="zh-CN" altLang="en-US" b="0">
                <a:solidFill>
                  <a:schemeClr val="tx1"/>
                </a:solidFill>
              </a:rPr>
              <a:t>lose oneself 迷失自己                enjoy oneself 玩的愉快</a:t>
            </a:r>
            <a:endParaRPr lang="zh-CN" altLang="en-US" b="0">
              <a:solidFill>
                <a:schemeClr val="tx1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小练习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9290" y="1305560"/>
            <a:ext cx="1085278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 The doctors and nurses are doing their best to fight COV-19. They think more of others than _______.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they             B. them               C. themselves                  D. theirs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2.Boys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don't touch the machines,or you may hurt _______.</a:t>
            </a: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them             B. yourselves               C. yourself                  D. yours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小练习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9290" y="1305560"/>
            <a:ext cx="1085278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 The doctors and nurses are doing their best to fight COV-19. They think more of others than _______.</a:t>
            </a:r>
            <a:endParaRPr lang="en-US" sz="2400" b="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they             B. them              </a:t>
            </a:r>
            <a:r>
              <a:rPr 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C. themselves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    D. theirs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2.Boys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，</a:t>
            </a:r>
            <a:r>
              <a:rPr lang="en-US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don't touch the machines,or you may hurt _______.</a:t>
            </a: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them             </a:t>
            </a:r>
            <a:r>
              <a:rPr 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B. yourselves 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C. yourself                  D. yours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小练习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9290" y="1305560"/>
            <a:ext cx="1085278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 ---Who taught your brother to surf？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---Nobody. He learnt all by _______ .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A.him                 B.heself              C.himself             D.himselves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 Help ______ to some fruit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,</a:t>
            </a:r>
            <a:r>
              <a:rPr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Jack.</a:t>
            </a:r>
            <a:endParaRPr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you             B. yourselves               C. yourself               D. yours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小练习</a:t>
            </a:r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669290" y="1305560"/>
            <a:ext cx="10852785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 ---Who taught your brother to surf？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---Nobody. He learnt all by _______ .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A.him                 B.heself              </a:t>
            </a:r>
            <a:r>
              <a:rPr 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C.himself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D.himselves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 Help ______ to some fruit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,</a:t>
            </a:r>
            <a:r>
              <a:rPr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Jack.</a:t>
            </a:r>
            <a:endParaRPr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 you             B. yourselves               </a:t>
            </a:r>
            <a:r>
              <a:rPr 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C. yourself </a:t>
            </a:r>
            <a:r>
              <a:rPr lang="en-US" sz="2400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      D. yours</a:t>
            </a:r>
            <a:endParaRPr 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en-US" sz="2400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1311910"/>
            <a:ext cx="10852150" cy="53041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5.—Is this model plane yours,Susan?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—Yes, it's mine, It's made by______.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A.myself         B.yourself         C.himself     D.herself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 Good morning,Tom and Jerry!  Did you enjoy _______ ？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A.youself         B.yourself         C.yourselves     D.youselves</a:t>
            </a:r>
            <a:endParaRPr lang="en-US" sz="2400" b="0" spc="0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25" y="1311910"/>
            <a:ext cx="10852150" cy="530415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5.—Is this model plane yours,Susan?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  <a:t>  </a:t>
            </a: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—Yes, it's mine, It's made by______.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</a:t>
            </a:r>
            <a:r>
              <a:rPr lang="en-US" sz="2400" b="0" spc="0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A.myself </a:t>
            </a: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   B.yourself         C.himself     D.herself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 Good morning,Tom and Jerry!  Did you enjoy _______ ？</a:t>
            </a:r>
            <a:br>
              <a:rPr lang="en-US" sz="2400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</a:br>
            <a:r>
              <a:rPr lang="en-US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A.youself         B.yourself         </a:t>
            </a:r>
            <a:r>
              <a:rPr lang="en-US" b="0" spc="0">
                <a:solidFill>
                  <a:srgbClr val="FF0000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C.yourselves</a:t>
            </a:r>
            <a:r>
              <a:rPr lang="en-US" b="0" spc="0">
                <a:solidFill>
                  <a:schemeClr val="tx1"/>
                </a:solidFill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     D.youselves</a:t>
            </a:r>
            <a:endParaRPr lang="en-US" sz="2400" b="0" spc="0">
              <a:solidFill>
                <a:schemeClr val="tx1"/>
              </a:solidFill>
              <a:latin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197860" y="2710180"/>
            <a:ext cx="5795645" cy="793750"/>
          </a:xfrm>
        </p:spPr>
        <p:txBody>
          <a:bodyPr>
            <a:noAutofit/>
          </a:bodyPr>
          <a:lstStyle/>
          <a:p>
            <a:pPr algn="ctr"/>
            <a:r>
              <a:rPr lang="en-US" altLang="zh-CN" sz="7200">
                <a:solidFill>
                  <a:schemeClr val="accent3"/>
                </a:solidFill>
              </a:rPr>
              <a:t>04 </a:t>
            </a:r>
            <a:r>
              <a:rPr sz="7200">
                <a:solidFill>
                  <a:schemeClr val="accent3"/>
                </a:solidFill>
              </a:rPr>
              <a:t>指示</a:t>
            </a:r>
            <a:r>
              <a:rPr lang="zh-CN" altLang="en-US" sz="7200">
                <a:solidFill>
                  <a:schemeClr val="accent3"/>
                </a:solidFill>
              </a:rPr>
              <a:t>代词</a:t>
            </a:r>
            <a:br>
              <a:rPr lang="zh-CN" altLang="en-US" sz="7200">
                <a:solidFill>
                  <a:schemeClr val="accent3"/>
                </a:solidFill>
              </a:rPr>
            </a:br>
            <a:r>
              <a:rPr lang="zh-CN" altLang="en-US"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这</a:t>
            </a:r>
            <a:r>
              <a:rPr lang="en-US" altLang="zh-CN"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/</a:t>
            </a:r>
            <a:r>
              <a:rPr lang="zh-CN" altLang="en-US"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那</a:t>
            </a:r>
            <a:r>
              <a:rPr lang="en-US" altLang="zh-CN"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(</a:t>
            </a:r>
            <a:r>
              <a:rPr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些</a:t>
            </a:r>
            <a:r>
              <a:rPr lang="en-US" altLang="zh-CN" sz="3600">
                <a:solidFill>
                  <a:schemeClr val="accent3">
                    <a:lumMod val="40000"/>
                    <a:lumOff val="60000"/>
                  </a:schemeClr>
                </a:solidFill>
              </a:rPr>
              <a:t>)</a:t>
            </a:r>
            <a:endParaRPr lang="en-US" altLang="zh-CN" sz="360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>
                <a:latin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1.指示代词(this,that, these,those)</a:t>
            </a:r>
            <a:br>
              <a:rPr lang="zh-CN" altLang="en-US">
                <a:latin typeface="微软雅黑" panose="020b0503020204020204" pitchFamily="34" charset="-122"/>
                <a:cs typeface="微软雅黑" panose="020b0503020204020204" pitchFamily="34" charset="-122"/>
              </a:rPr>
            </a:br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68655" y="1110615"/>
          <a:ext cx="10854690" cy="1809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1795"/>
                <a:gridCol w="4387215"/>
                <a:gridCol w="4805680"/>
              </a:tblGrid>
              <a:tr h="6032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单数</a:t>
                      </a:r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复数</a:t>
                      </a:r>
                      <a:endParaRPr lang="zh-CN" altLang="en-US" sz="2000"/>
                    </a:p>
                  </a:txBody>
                  <a:tcPr anchor="ctr"/>
                </a:tc>
              </a:tr>
              <a:tr h="6032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这</a:t>
                      </a:r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this </a:t>
                      </a:r>
                      <a:r>
                        <a:rPr lang="zh-CN" altLang="en-US" sz="2000"/>
                        <a:t>这个</a:t>
                      </a:r>
                      <a:endParaRPr lang="en-US" altLang="zh-CN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these </a:t>
                      </a:r>
                      <a:r>
                        <a:rPr lang="zh-CN" altLang="en-US" sz="2000"/>
                        <a:t>这些</a:t>
                      </a:r>
                      <a:endParaRPr lang="zh-CN" altLang="en-US" sz="2000"/>
                    </a:p>
                  </a:txBody>
                  <a:tcPr anchor="ctr"/>
                </a:tc>
              </a:tr>
              <a:tr h="60325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000"/>
                        <a:t>那</a:t>
                      </a:r>
                      <a:endParaRPr lang="zh-CN" altLang="en-US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that </a:t>
                      </a:r>
                      <a:r>
                        <a:rPr lang="zh-CN" altLang="en-US" sz="2000"/>
                        <a:t>那个：</a:t>
                      </a:r>
                      <a:endParaRPr lang="en-US" altLang="zh-CN" sz="2000"/>
                    </a:p>
                  </a:txBody>
                  <a:tcPr anchor="ctr"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altLang="zh-CN" sz="2000"/>
                        <a:t>those </a:t>
                      </a:r>
                      <a:r>
                        <a:rPr lang="zh-CN" altLang="en-US" sz="2000"/>
                        <a:t>那些</a:t>
                      </a:r>
                      <a:endParaRPr lang="zh-CN" altLang="en-US" sz="200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2785745" y="3159125"/>
            <a:ext cx="8736965" cy="286131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FF0000"/>
                </a:solidFill>
              </a:rPr>
              <a:t>This</a:t>
            </a:r>
            <a:r>
              <a:rPr lang="zh-CN" altLang="en-US" sz="2400"/>
              <a:t> girl is Mary.              </a:t>
            </a:r>
            <a:r>
              <a:rPr lang="zh-CN" altLang="en-US" sz="2400">
                <a:solidFill>
                  <a:srgbClr val="FF0000"/>
                </a:solidFill>
              </a:rPr>
              <a:t>这个</a:t>
            </a:r>
            <a:r>
              <a:rPr lang="zh-CN" altLang="en-US" sz="2400"/>
              <a:t>女孩是玛丽。</a:t>
            </a:r>
            <a:endParaRPr lang="zh-CN" altLang="en-US" sz="2400"/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FE5A00"/>
                </a:solidFill>
                <a:sym typeface="+mn-ea"/>
              </a:rPr>
              <a:t>That</a:t>
            </a:r>
            <a:r>
              <a:rPr lang="en-US" altLang="zh-CN" sz="2400">
                <a:sym typeface="+mn-ea"/>
              </a:rPr>
              <a:t> boy is my borther.   </a:t>
            </a:r>
            <a:r>
              <a:rPr lang="zh-CN" altLang="en-US" sz="2400">
                <a:solidFill>
                  <a:srgbClr val="FE5A00"/>
                </a:solidFill>
                <a:sym typeface="+mn-ea"/>
              </a:rPr>
              <a:t>那个</a:t>
            </a:r>
            <a:r>
              <a:rPr lang="zh-CN" altLang="en-US" sz="2400">
                <a:sym typeface="+mn-ea"/>
              </a:rPr>
              <a:t>男孩是我的兄弟。</a:t>
            </a:r>
            <a:endParaRPr lang="en-US" altLang="zh-CN" sz="2400"/>
          </a:p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00B050"/>
                </a:solidFill>
              </a:rPr>
              <a:t>These</a:t>
            </a:r>
            <a:r>
              <a:rPr lang="en-US" altLang="zh-CN" sz="2400"/>
              <a:t> are my children.   </a:t>
            </a:r>
            <a:r>
              <a:rPr lang="zh-CN" altLang="en-US" sz="2400">
                <a:solidFill>
                  <a:srgbClr val="00B050"/>
                </a:solidFill>
              </a:rPr>
              <a:t>这些</a:t>
            </a:r>
            <a:r>
              <a:rPr lang="zh-CN" altLang="en-US" sz="2400"/>
              <a:t>是我的孩子们。</a:t>
            </a:r>
            <a:endParaRPr lang="en-US" altLang="zh-CN" sz="2400"/>
          </a:p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rgbClr val="0070C0"/>
                </a:solidFill>
              </a:rPr>
              <a:t>Those</a:t>
            </a:r>
            <a:r>
              <a:rPr lang="zh-CN" altLang="en-US" sz="2400"/>
              <a:t> are my teachers.  </a:t>
            </a:r>
            <a:r>
              <a:rPr lang="zh-CN" altLang="en-US" sz="2400">
                <a:solidFill>
                  <a:srgbClr val="0070C0"/>
                </a:solidFill>
              </a:rPr>
              <a:t>那些</a:t>
            </a:r>
            <a:r>
              <a:rPr lang="zh-CN" altLang="en-US" sz="2400"/>
              <a:t>是我的老师们。</a:t>
            </a:r>
            <a:endParaRPr lang="zh-CN" altLang="en-US" sz="2400"/>
          </a:p>
          <a:p>
            <a:pPr>
              <a:lnSpc>
                <a:spcPct val="150000"/>
              </a:lnSpc>
            </a:pPr>
            <a:endParaRPr lang="en-US" altLang="zh-CN" sz="2400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https://d.book118.com/358116075127006030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824"/>
  <p:tag name="KSO_WM_TEMPLATE_MASTER_THUMB_INDEX" val="18"/>
  <p:tag name="KSO_WM_TEMPLATE_MASTER_TYPE" val="1"/>
  <p:tag name="KSO_WM_TEMPLATE_SUBCATEGORY" val="0"/>
  <p:tag name="KSO_WM_TEMPLATE_THUMBS_INDEX" val="1、4、5、6、7、8、9、10、11、12、13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custom20202824_1*a*1"/>
  <p:tag name="KSO_WM_UNIT_INDEX" val="1"/>
  <p:tag name="KSO_WM_UNIT_ISCONTENTSTITLE" val="0"/>
  <p:tag name="KSO_WM_UNIT_LAYERLEVEL" val="1"/>
  <p:tag name="KSO_WM_UNIT_NOCLEAR" val="0"/>
  <p:tag name="KSO_WM_UNIT_PRESET_TEXT" val="文艺清新工作总结"/>
  <p:tag name="KSO_WM_UNIT_TYPE" val="a"/>
  <p:tag name="KSO_WM_UNIT_VALUE" val="12"/>
</p:tagLst>
</file>

<file path=ppt/tags/tag125.xml><?xml version="1.0" encoding="utf-8"?>
<p:tagLst xmlns:p="http://schemas.openxmlformats.org/presentationml/2006/main">
  <p:tag name="KSO_WM_BEAUTIFY_FLAG" val="#wm#"/>
  <p:tag name="KSO_WM_SLIDE_ID" val="custom20202824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1"/>
  <p:tag name="KSO_WM_TEMPLATE_INDEX" val="20202824"/>
  <p:tag name="KSO_WM_TEMPLATE_MASTER_THUMB_INDEX" val="12"/>
  <p:tag name="KSO_WM_TEMPLATE_MASTER_TYPE" val="1"/>
  <p:tag name="KSO_WM_TEMPLATE_SUBCATEGORY" val="0"/>
  <p:tag name="KSO_WM_TEMPLATE_THUMBS_INDEX" val="1、4、5、6、7、8、9、10、11、12、13"/>
  <p:tag name="KSO_WM_UNIT_SHOW_EDIT_AREA_INDICATION" val="1"/>
</p:tagLst>
</file>

<file path=ppt/tags/tag12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custom20202824_5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824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2824"/>
  <p:tag name="KSO_WM_TEMPLATE_MASTER_TYPE" val="1"/>
  <p:tag name="KSO_WM_TEMPLATE_SUBCATEGORY" val="0"/>
</p:tagLst>
</file>

<file path=ppt/tags/tag129.xml><?xml version="1.0" encoding="utf-8"?>
<p:tagLst xmlns:p="http://schemas.openxmlformats.org/presentationml/2006/main">
  <p:tag name="KSO_WM_UNIT_TABLE_BEAUTIFY" val="smartTable{eb9131a5-33f8-4c11-a17b-bbbe690185e7}"/>
  <p:tag name="REFSHAPE" val="407759628"/>
  <p:tag name="TABLE_COLORIDX" val="l"/>
  <p:tag name="TABLE_EMPHASIZE_COLOR" val="8684935"/>
  <p:tag name="TABLE_SKINIDX" val="-1"/>
</p:tagLst>
</file>

<file path=ppt/tags/tag13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3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custom20202824_5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824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2824"/>
  <p:tag name="KSO_WM_TEMPLATE_MASTER_TYPE" val="1"/>
  <p:tag name="KSO_WM_TEMPLATE_SUBCATEGORY" val="0"/>
</p:tagLst>
</file>

<file path=ppt/tags/tag150.xml><?xml version="1.0" encoding="utf-8"?>
<p:tagLst xmlns:p="http://schemas.openxmlformats.org/presentationml/2006/main">
  <p:tag name="KSO_WM_UNIT_TABLE_BEAUTIFY" val="smartTable{978b6d7c-8c26-49dd-9a40-144ee352bb31}"/>
  <p:tag name="REFSHAPE" val="960979132"/>
  <p:tag name="TABLE_COLORIDX" val="l"/>
  <p:tag name="TABLE_EMPHASIZE_COLOR" val="8684935"/>
  <p:tag name="TABLE_SKINIDX" val="-1"/>
</p:tagLst>
</file>

<file path=ppt/tags/tag15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3.xml><?xml version="1.0" encoding="utf-8"?>
<p:tagLst xmlns:p="http://schemas.openxmlformats.org/presentationml/2006/main">
  <p:tag name="KSO_WM_UNIT_TABLE_BEAUTIFY" val="smartTable{b5e6ce35-ed35-4c96-a811-262387f67157}"/>
</p:tagLst>
</file>

<file path=ppt/tags/tag15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7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8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5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0.xml><?xml version="1.0" encoding="utf-8"?>
<p:tagLst xmlns:p="http://schemas.openxmlformats.org/presentationml/2006/main">
  <p:tag name="KSO_WM_UNIT_TABLE_BEAUTIFY" val="smartTable{b5e6ce35-ed35-4c96-a811-262387f67157}"/>
</p:tagLst>
</file>

<file path=ppt/tags/tag16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custom20202824_5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824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2824"/>
  <p:tag name="KSO_WM_TEMPLATE_MASTER_TYPE" val="1"/>
  <p:tag name="KSO_WM_TEMPLATE_SUBCATEGORY" val="0"/>
</p:tagLst>
</file>

<file path=ppt/tags/tag168.xml><?xml version="1.0" encoding="utf-8"?>
<p:tagLst xmlns:p="http://schemas.openxmlformats.org/presentationml/2006/main">
  <p:tag name="KSO_WM_UNIT_TABLE_BEAUTIFY" val="smartTable{6a2040eb-ea81-42ae-a091-6b739ccbe10c}"/>
  <p:tag name="TABLE_COLORIDX" val="l"/>
  <p:tag name="TABLE_EMPHASIZE_COLOR" val="8684935"/>
  <p:tag name="TABLE_SKINIDX" val="-1"/>
</p:tagLst>
</file>

<file path=ppt/tags/tag169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1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2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4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5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6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24"/>
  <p:tag name="KSO_WM_UNIT_COMPATIBLE" val="0"/>
  <p:tag name="KSO_WM_UNIT_DIAGRAM_ISNUMVISUAL" val="0"/>
  <p:tag name="KSO_WM_UNIT_DIAGRAM_ISREFERUNIT" val="0"/>
  <p:tag name="KSO_WM_UNIT_HIGHLIGHT" val="0"/>
  <p:tag name="KSO_WM_UNIT_ID" val="custom20202824_5*a*1"/>
  <p:tag name="KSO_WM_UNIT_INDEX" val="1"/>
  <p:tag name="KSO_WM_UNIT_ISCONTENTS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824_2"/>
  <p:tag name="KSO_WM_SLIDE_INDEX" val="2"/>
  <p:tag name="KSO_WM_SLIDE_ITEM_CNT" val="2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1"/>
  <p:tag name="KSO_WM_TEMPLATE_INDEX" val="20202824"/>
  <p:tag name="KSO_WM_TEMPLATE_MASTER_TYPE" val="1"/>
  <p:tag name="KSO_WM_TEMPLATE_SUBCATEGORY" val="0"/>
</p:tagLst>
</file>

<file path=ppt/tags/tag179.xml><?xml version="1.0" encoding="utf-8"?>
<p:tagLst xmlns:p="http://schemas.openxmlformats.org/presentationml/2006/main">
  <p:tag name="KSO_WM_UNIT_TABLE_BEAUTIFY" val="smartTable{01989637-2b93-4f59-bda0-a3164d8ea07c}"/>
</p:tagLst>
</file>

<file path=ppt/tags/tag180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2824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WPS主题色">
      <a:dk1>
        <a:srgbClr val="000000"/>
      </a:dk1>
      <a:lt1>
        <a:srgbClr val="FFFFFF"/>
      </a:lt1>
      <a:dk2>
        <a:srgbClr val="E5EAF2"/>
      </a:dk2>
      <a:lt2>
        <a:srgbClr val="FFFFFF"/>
      </a:lt2>
      <a:accent1>
        <a:srgbClr val="5F769F"/>
      </a:accent1>
      <a:accent2>
        <a:srgbClr val="71729B"/>
      </a:accent2>
      <a:accent3>
        <a:srgbClr val="7E6B95"/>
      </a:accent3>
      <a:accent4>
        <a:srgbClr val="8A668D"/>
      </a:accent4>
      <a:accent5>
        <a:srgbClr val="955F82"/>
      </a:accent5>
      <a:accent6>
        <a:srgbClr val="9B5B75"/>
      </a:accent6>
      <a:hlink>
        <a:srgbClr val="292BBB"/>
      </a:hlink>
      <a:folHlink>
        <a:srgbClr val="580C6F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WPS主题色">
    <a:dk1>
      <a:srgbClr val="000000"/>
    </a:dk1>
    <a:lt1>
      <a:srgbClr val="FFFFFF"/>
    </a:lt1>
    <a:dk2>
      <a:srgbClr val="E5EAF2"/>
    </a:dk2>
    <a:lt2>
      <a:srgbClr val="FFFFFF"/>
    </a:lt2>
    <a:accent1>
      <a:srgbClr val="5F769F"/>
    </a:accent1>
    <a:accent2>
      <a:srgbClr val="71729B"/>
    </a:accent2>
    <a:accent3>
      <a:srgbClr val="7E6B95"/>
    </a:accent3>
    <a:accent4>
      <a:srgbClr val="8A668D"/>
    </a:accent4>
    <a:accent5>
      <a:srgbClr val="955F82"/>
    </a:accent5>
    <a:accent6>
      <a:srgbClr val="9B5B75"/>
    </a:accent6>
    <a:hlink>
      <a:srgbClr val="292BBB"/>
    </a:hlink>
    <a:folHlink>
      <a:srgbClr val="580C6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WPS主题色">
    <a:dk1>
      <a:srgbClr val="000000"/>
    </a:dk1>
    <a:lt1>
      <a:srgbClr val="FFFFFF"/>
    </a:lt1>
    <a:dk2>
      <a:srgbClr val="E5EAF2"/>
    </a:dk2>
    <a:lt2>
      <a:srgbClr val="FFFFFF"/>
    </a:lt2>
    <a:accent1>
      <a:srgbClr val="5F769F"/>
    </a:accent1>
    <a:accent2>
      <a:srgbClr val="71729B"/>
    </a:accent2>
    <a:accent3>
      <a:srgbClr val="7E6B95"/>
    </a:accent3>
    <a:accent4>
      <a:srgbClr val="8A668D"/>
    </a:accent4>
    <a:accent5>
      <a:srgbClr val="955F82"/>
    </a:accent5>
    <a:accent6>
      <a:srgbClr val="9B5B75"/>
    </a:accent6>
    <a:hlink>
      <a:srgbClr val="292BBB"/>
    </a:hlink>
    <a:folHlink>
      <a:srgbClr val="580C6F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WPS主题色">
    <a:dk1>
      <a:srgbClr val="000000"/>
    </a:dk1>
    <a:lt1>
      <a:srgbClr val="FFFFFF"/>
    </a:lt1>
    <a:dk2>
      <a:srgbClr val="E5EAF2"/>
    </a:dk2>
    <a:lt2>
      <a:srgbClr val="FFFFFF"/>
    </a:lt2>
    <a:accent1>
      <a:srgbClr val="5F769F"/>
    </a:accent1>
    <a:accent2>
      <a:srgbClr val="71729B"/>
    </a:accent2>
    <a:accent3>
      <a:srgbClr val="7E6B95"/>
    </a:accent3>
    <a:accent4>
      <a:srgbClr val="8A668D"/>
    </a:accent4>
    <a:accent5>
      <a:srgbClr val="955F82"/>
    </a:accent5>
    <a:accent6>
      <a:srgbClr val="9B5B75"/>
    </a:accent6>
    <a:hlink>
      <a:srgbClr val="292BBB"/>
    </a:hlink>
    <a:folHlink>
      <a:srgbClr val="580C6F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WPS主题色">
    <a:dk1>
      <a:srgbClr val="000000"/>
    </a:dk1>
    <a:lt1>
      <a:srgbClr val="FFFFFF"/>
    </a:lt1>
    <a:dk2>
      <a:srgbClr val="E5EAF2"/>
    </a:dk2>
    <a:lt2>
      <a:srgbClr val="FFFFFF"/>
    </a:lt2>
    <a:accent1>
      <a:srgbClr val="5F769F"/>
    </a:accent1>
    <a:accent2>
      <a:srgbClr val="71729B"/>
    </a:accent2>
    <a:accent3>
      <a:srgbClr val="7E6B95"/>
    </a:accent3>
    <a:accent4>
      <a:srgbClr val="8A668D"/>
    </a:accent4>
    <a:accent5>
      <a:srgbClr val="955F82"/>
    </a:accent5>
    <a:accent6>
      <a:srgbClr val="9B5B75"/>
    </a:accent6>
    <a:hlink>
      <a:srgbClr val="292BBB"/>
    </a:hlink>
    <a:folHlink>
      <a:srgbClr val="580C6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306</Paragraphs>
  <Slides>47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3">
      <vt:lpstr>Arial</vt:lpstr>
      <vt:lpstr>Calibri</vt:lpstr>
      <vt:lpstr>微软雅黑</vt:lpstr>
      <vt:lpstr>汉仪旗黑-85S</vt:lpstr>
      <vt:lpstr>Times New Roman</vt:lpstr>
      <vt:lpstr>Office Theme</vt:lpstr>
      <vt:lpstr>代词</vt:lpstr>
      <vt:lpstr>PowerPoint Presentation</vt:lpstr>
      <vt:lpstr>01 人称代词----你我他她它(们)</vt:lpstr>
      <vt:lpstr>1．分类　  </vt:lpstr>
      <vt:lpstr>PowerPoint Presentation</vt:lpstr>
      <vt:lpstr>PowerPoint Presentation</vt:lpstr>
      <vt:lpstr>PowerPoint Presentation</vt:lpstr>
      <vt:lpstr>PowerPoint Presentation</vt:lpstr>
      <vt:lpstr>2.人称代词的用法</vt:lpstr>
      <vt:lpstr>几个人称代词并列或充当主语时，它们的顺序是：单数形式：（二.三.一.）you, he and I复数形式：（一.二.三.）we, you and theyeg.You and I are good friends.     She and I can speak English.     You and he need to finish your homework.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小练习</vt:lpstr>
      <vt:lpstr>小练习</vt:lpstr>
      <vt:lpstr>小练习</vt:lpstr>
      <vt:lpstr>小练习</vt:lpstr>
      <vt:lpstr>系动词</vt:lpstr>
      <vt:lpstr>02 物主代词……的</vt:lpstr>
      <vt:lpstr>3.  人称代词的语序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小练习</vt:lpstr>
      <vt:lpstr>小练习</vt:lpstr>
      <vt:lpstr>小练习</vt:lpstr>
      <vt:lpstr>小练习</vt:lpstr>
      <vt:lpstr>03 反身代词某人自己</vt:lpstr>
      <vt:lpstr>1．分类　  </vt:lpstr>
      <vt:lpstr>2.反身代词的用法I hope you can enjoy yourselves at the party.The children made model planes themselves.Please help yourself to some drink.3.反身代词的常用词组by oneself 亲自=on one's own    for oneself 为了自己call oneself 自称                       teach oneself 自学help oneself自取，自用，自救     speak to oneself 自言自语lose oneself 迷失自己                enjoy oneself 玩的愉快</vt:lpstr>
      <vt:lpstr>小练习</vt:lpstr>
      <vt:lpstr>小练习</vt:lpstr>
      <vt:lpstr>小练习</vt:lpstr>
      <vt:lpstr>小练习</vt:lpstr>
      <vt:lpstr>5.—Is this model plane yours,Susan?  —Yes, it's mine, It's made by______.   A.myself         B.yourself         C.himself     D.herself6. Good morning,Tom and Jerry!  Did you enjoy _______ ？   A.youself         B.yourself         C.yourselves     D.youselves</vt:lpstr>
      <vt:lpstr>5.—Is this model plane yours,Susan?  —Yes, it's mine, It's made by______.   A.myself         B.yourself         C.himself     D.herself6. Good morning,Tom and Jerry!  Did you enjoy _______ ？   A.youself         B.yourself         C.yourselves     D.youselves</vt:lpstr>
      <vt:lpstr>04 指示代词这/那(些)</vt:lpstr>
      <vt:lpstr>1.指示代词(this,that, these,those)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2024-09-07T11:50:32.547</cp:lastPrinted>
  <dcterms:created xsi:type="dcterms:W3CDTF">2024-09-07T03:50:32Z</dcterms:created>
  <dcterms:modified xsi:type="dcterms:W3CDTF">2024-09-07T03:50:38Z</dcterms:modified>
</cp:coreProperties>
</file>