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embeddedFontLst>
    <p:embeddedFont>
      <p:font typeface="PDDKHU+MS-UIGothic"/>
      <p:regular r:id="rId18"/>
    </p:embeddedFont>
    <p:embeddedFont>
      <p:font typeface="GTQULD+BITJFF+ArialMT"/>
      <p:regular r:id="rId19"/>
    </p:embeddedFont>
    <p:embeddedFont>
      <p:font typeface="OTJBKC+KPMATN+MicrosoftYaHei-Bold"/>
      <p:regular r:id="rId20"/>
    </p:embeddedFont>
  </p:embeddedFontLst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font" Target="fonts/font1.fntdata" /><Relationship Id="rId19" Type="http://schemas.openxmlformats.org/officeDocument/2006/relationships/font" Target="fonts/font2.fntdata" /><Relationship Id="rId2" Type="http://schemas.openxmlformats.org/officeDocument/2006/relationships/slideMaster" Target="slideMasters/slideMaster2.xml" /><Relationship Id="rId20" Type="http://schemas.openxmlformats.org/officeDocument/2006/relationships/font" Target="fonts/font3.fntdata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6477D0-BB94-4B27-AAE6-0A17B6EDF3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05BA791-4DD1-4F65-AB79-CEE86B8D0B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1D61674-7E94-44EE-917B-AEEE31FCA7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9DF086-3318-41E1-A0F1-B9DF2A7E44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53E666E-B717-4C83-AC2E-2EBB0D2D3D8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6DD31C-795F-465B-8152-6BDCFD7D2B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36DAD38-E695-4FD2-AE88-87AC20D1821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C2F673-09C4-40D4-B429-85311F3C4C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C19DEE-8FF7-45BC-A46A-0D257103CA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6B966D2-E0BA-44A2-8CEC-79C4BFECB0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5EAC22-211A-4D91-9BE1-D616C09B6E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1613102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3136900" y="1949604"/>
            <a:ext cx="6893033" cy="1635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150"/>
              </a:lnSpc>
              <a:spcBef>
                <a:spcPct val="0"/>
              </a:spcBef>
              <a:spcAft>
                <a:spcPct val="0"/>
              </a:spcAft>
            </a:pP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掺伪</a:t>
            </a:r>
            <a:r>
              <a:rPr sz="5150" spc="23">
                <a:solidFill>
                  <a:srgbClr val="8D3300"/>
                </a:solidFill>
                <a:latin typeface="PDDKHU+MS-UIGothic"/>
                <a:cs typeface="PDDKHU+MS-UIGothic"/>
              </a:rPr>
              <a:t>食品的</a:t>
            </a:r>
            <a:r>
              <a:rPr sz="5150" spc="25">
                <a:solidFill>
                  <a:srgbClr val="8D3300"/>
                </a:solidFill>
                <a:latin typeface="SimSun"/>
                <a:cs typeface="SimSun"/>
              </a:rPr>
              <a:t>检验课</a:t>
            </a:r>
            <a:r>
              <a:rPr sz="5150">
                <a:solidFill>
                  <a:srgbClr val="8D3300"/>
                </a:solidFill>
                <a:latin typeface="PDDKHU+MS-UIGothic"/>
                <a:cs typeface="PDDKHU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646929" y="194329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TQULD+BITJFF+ArialMT"/>
                <a:cs typeface="GTQULD+BITJF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掺伪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食品概述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023110" y="246036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PDDKHU+MS-UIGothic"/>
                <a:cs typeface="PDDKHU+MS-UIGothic"/>
              </a:rPr>
              <a:t>目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46929" y="2491930"/>
            <a:ext cx="4439861" cy="2978207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TQULD+BITJFF+ArialMT"/>
                <a:cs typeface="GTQULD+BITJF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掺伪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食品的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技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TQULD+BITJFF+ArialMT"/>
                <a:cs typeface="GTQULD+BITJF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掺伪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食品的快速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检验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技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术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TQULD+BITJFF+ArialMT"/>
                <a:cs typeface="GTQULD+BITJF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掺伪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食品的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风险评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估与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防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TQULD+BITJFF+ArialMT"/>
                <a:cs typeface="GTQULD+BITJF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案例分析与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实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践操作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D3300"/>
                </a:solidFill>
                <a:latin typeface="GTQULD+BITJFF+ArialMT"/>
                <a:cs typeface="GTQULD+BITJFF+ArialMT"/>
              </a:rPr>
              <a:t>•</a:t>
            </a:r>
            <a:r>
              <a:rPr sz="2450" spc="128">
                <a:solidFill>
                  <a:srgbClr val="8D33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D3300"/>
                </a:solidFill>
                <a:latin typeface="SimSun"/>
                <a:cs typeface="SimSun"/>
              </a:rPr>
              <a:t>总结</a:t>
            </a:r>
            <a:r>
              <a:rPr sz="2400">
                <a:solidFill>
                  <a:srgbClr val="8D3300"/>
                </a:solidFill>
                <a:latin typeface="PDDKHU+MS-UIGothic"/>
                <a:cs typeface="PDDKHU+MS-UIGothic"/>
              </a:rPr>
              <a:t>与展望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3110" y="3557643"/>
            <a:ext cx="2000250" cy="200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6300"/>
              </a:lnSpc>
              <a:spcBef>
                <a:spcPct val="0"/>
              </a:spcBef>
              <a:spcAft>
                <a:spcPct val="0"/>
              </a:spcAft>
            </a:pPr>
            <a:r>
              <a:rPr sz="6300">
                <a:solidFill>
                  <a:srgbClr val="8D3300"/>
                </a:solidFill>
                <a:latin typeface="SimSun"/>
                <a:cs typeface="SimSun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OTJBKC+KPMATN+MicrosoftYaHei-Bold"/>
                <a:cs typeface="OTJBKC+KPMATN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OTJBKC+KPMATN+MicrosoftYaHei-Bold"/>
                <a:cs typeface="OTJBKC+KPMAT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354829" y="3584809"/>
            <a:ext cx="4349476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掺伪</a:t>
            </a:r>
            <a:r>
              <a:rPr sz="4550" spc="23">
                <a:solidFill>
                  <a:srgbClr val="8D3300"/>
                </a:solidFill>
                <a:latin typeface="PDDKHU+MS-UIGothic"/>
                <a:cs typeface="PDDKHU+MS-UIGothic"/>
              </a:rPr>
              <a:t>食品概述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定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掺伪</a:t>
            </a:r>
            <a:r>
              <a:rPr sz="1550" spc="25">
                <a:solidFill>
                  <a:srgbClr val="FF6D1B"/>
                </a:solidFill>
                <a:latin typeface="PDDKHU+MS-UIGothic"/>
                <a:cs typeface="PDDKHU+MS-UIGothic"/>
              </a:rPr>
              <a:t>食品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指在食品中人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入非固有的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，以增加数量、重量或体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积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，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或降低品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的食品。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744075" y="4147815"/>
            <a:ext cx="6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类</a:t>
            </a:r>
            <a:r>
              <a:rPr sz="1550">
                <a:solidFill>
                  <a:srgbClr val="FF6D1B"/>
                </a:solidFill>
                <a:latin typeface="PDDKHU+MS-UIGothic"/>
                <a:cs typeface="PDDKHU+MS-UIGothic"/>
              </a:rPr>
              <a:t>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825040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食品包括物理性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、化学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、生物性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和其他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掺伪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食品的危害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TJBKC+KPMATN+MicrosoftYaHei-Bold"/>
                <a:cs typeface="OTJBKC+KPMATN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TJBKC+KPMATN+MicrosoftYaHei-Bold"/>
                <a:cs typeface="OTJBKC+KPMATN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OTJBKC+KPMATN+MicrosoftYaHei-Bold"/>
                <a:cs typeface="OTJBKC+KPMATN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PDDKHU+MS-UIGothic"/>
                <a:cs typeface="PDDKHU+MS-UIGothic"/>
              </a:rPr>
              <a:t>危害消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6D1B"/>
                </a:solidFill>
                <a:latin typeface="PDDKHU+MS-UIGothic"/>
                <a:cs typeface="PDDKHU+MS-UIGothic"/>
              </a:rPr>
              <a:t>者健康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PDDKHU+MS-UIGothic"/>
                <a:cs typeface="PDDKHU+MS-UIGothic"/>
              </a:rPr>
              <a:t>影响</a:t>
            </a:r>
            <a:r>
              <a:rPr sz="2000" spc="25">
                <a:solidFill>
                  <a:srgbClr val="FF6D1B"/>
                </a:solidFill>
                <a:latin typeface="SimSun"/>
                <a:cs typeface="SimSun"/>
              </a:rPr>
              <a:t>经济</a:t>
            </a:r>
            <a:r>
              <a:rPr sz="2000" spc="25">
                <a:solidFill>
                  <a:srgbClr val="FF6D1B"/>
                </a:solidFill>
                <a:latin typeface="PDDKHU+MS-UIGothic"/>
                <a:cs typeface="PDDKHU+MS-UIGothic"/>
              </a:rPr>
              <a:t>秩序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6D1B"/>
                </a:solidFill>
                <a:latin typeface="PDDKHU+MS-UIGothic"/>
                <a:cs typeface="PDDKHU+MS-UIGothic"/>
              </a:rPr>
              <a:t>降低消</a:t>
            </a:r>
            <a:r>
              <a:rPr sz="2000" spc="23">
                <a:solidFill>
                  <a:srgbClr val="FF6D1B"/>
                </a:solidFill>
                <a:latin typeface="SimSun"/>
                <a:cs typeface="SimSun"/>
              </a:rPr>
              <a:t>费</a:t>
            </a:r>
            <a:r>
              <a:rPr sz="2000" spc="25">
                <a:solidFill>
                  <a:srgbClr val="FF6D1B"/>
                </a:solidFill>
                <a:latin typeface="PDDKHU+MS-UIGothic"/>
                <a:cs typeface="PDDKHU+MS-UIGothic"/>
              </a:rPr>
              <a:t>者信心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食品可能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者的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身体健康造成危害，如引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疾病或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致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营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养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剩。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食品的存在会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扰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乱市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秩序，影响公平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竞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争，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害合法企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业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的利益。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食品的存在可能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致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消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费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者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整个食品市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的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信任度下降。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掺伪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食品的成因与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PDDKHU+MS-UIGothic"/>
                <a:cs typeface="PDDKHU+MS-UIGothic"/>
              </a:rPr>
              <a:t>成因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119316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食品的成因主要包括降低成本、提高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销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售量、掩盖食品</a:t>
            </a:r>
          </a:p>
          <a:p>
            <a:pPr marL="0" marR="0">
              <a:lnSpc>
                <a:spcPts val="1350"/>
              </a:lnSpc>
              <a:spcBef>
                <a:spcPts val="166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经济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利益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驱动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，以及部分地区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管不力、法律制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裁不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严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管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890778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FF6D1B"/>
                </a:solidFill>
                <a:latin typeface="SimSun"/>
                <a:cs typeface="SimSun"/>
              </a:rPr>
              <a:t>现</a:t>
            </a:r>
            <a:r>
              <a:rPr sz="2000">
                <a:solidFill>
                  <a:srgbClr val="FF6D1B"/>
                </a:solidFill>
                <a:latin typeface="PDDKHU+MS-UIGothic"/>
                <a:cs typeface="PDDKHU+MS-UIGothic"/>
              </a:rPr>
              <a:t>状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4993883" cy="11931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目前，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食品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在全球范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围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内普遍存在，且不断有新的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手段出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现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。各国政府和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管机构正在加大打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击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力度，加</a:t>
            </a:r>
          </a:p>
          <a:p>
            <a:pPr marL="0" marR="0">
              <a:lnSpc>
                <a:spcPts val="1350"/>
              </a:lnSpc>
              <a:spcBef>
                <a:spcPts val="161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法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建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设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监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管措施，以遏制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食品的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问题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629429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OTJBKC+KPMATN+MicrosoftYaHei-Bold"/>
                <a:cs typeface="OTJBKC+KPMATN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OTJBKC+KPMATN+MicrosoftYaHei-Bold"/>
                <a:cs typeface="OTJBKC+KPMAT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483609" y="3584809"/>
            <a:ext cx="6092850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掺伪</a:t>
            </a:r>
            <a:r>
              <a:rPr sz="4550" spc="23">
                <a:solidFill>
                  <a:srgbClr val="8D3300"/>
                </a:solidFill>
                <a:latin typeface="PDDKHU+MS-UIGothic"/>
                <a:cs typeface="PDDKHU+MS-UIGothic"/>
              </a:rPr>
              <a:t>食品的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检验</a:t>
            </a:r>
            <a:r>
              <a:rPr sz="4550" spc="27">
                <a:solidFill>
                  <a:srgbClr val="8D3300"/>
                </a:solidFill>
                <a:latin typeface="PDDKHU+MS-UIGothic"/>
                <a:cs typeface="PDDKHU+MS-UIGothic"/>
              </a:rPr>
              <a:t>技</a:t>
            </a:r>
            <a:r>
              <a:rPr sz="4550">
                <a:solidFill>
                  <a:srgbClr val="8D3300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物理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DDKHU+MS-UIGothic"/>
                <a:cs typeface="PDDKHU+MS-UIGothic"/>
              </a:rPr>
              <a:t>感官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2300">
                <a:solidFill>
                  <a:srgbClr val="FF6D1B"/>
                </a:solidFill>
                <a:latin typeface="PDDKHU+MS-UIGothic"/>
                <a:cs typeface="PDDKHU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DDKHU+MS-UIGothic"/>
                <a:cs typeface="PDDKHU+MS-UIGothic"/>
              </a:rPr>
              <a:t>密度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2300">
                <a:solidFill>
                  <a:srgbClr val="FF6D1B"/>
                </a:solidFill>
                <a:latin typeface="PDDKHU+MS-UIGothic"/>
                <a:cs typeface="PDDKHU+MS-UIGothic"/>
              </a:rPr>
              <a:t>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DDKHU+MS-UIGothic"/>
                <a:cs typeface="PDDKHU+MS-UIGothic"/>
              </a:rPr>
              <a:t>折射率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2300">
                <a:solidFill>
                  <a:srgbClr val="FF6D1B"/>
                </a:solidFill>
                <a:latin typeface="PDDKHU+MS-UIGothic"/>
                <a:cs typeface="PDDKHU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过观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察食品的外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、色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泽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、气味、口感等指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来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判断食品是否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较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食品与水的密度，判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断食品中是否添加了其他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4098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过测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量食品的折射率与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值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的差异，判断食品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中是否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掺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有非同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化学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显</a:t>
            </a:r>
            <a:r>
              <a:rPr sz="2300" spc="25">
                <a:solidFill>
                  <a:srgbClr val="FF6D1B"/>
                </a:solidFill>
                <a:latin typeface="PDDKHU+MS-UIGothic"/>
                <a:cs typeface="PDDKHU+MS-UIGothic"/>
              </a:rPr>
              <a:t>色反</a:t>
            </a:r>
            <a:r>
              <a:rPr sz="2300" spc="23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2300">
                <a:solidFill>
                  <a:srgbClr val="FF6D1B"/>
                </a:solidFill>
                <a:latin typeface="PDDKHU+MS-UIGothic"/>
                <a:cs typeface="PDDKHU+MS-UIGothic"/>
              </a:rPr>
              <a:t>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8612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利用不同物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之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的化学反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观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颜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化来判断食品中是否含有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某种物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17114" y="2257226"/>
            <a:ext cx="132087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DDKHU+MS-UIGothic"/>
                <a:cs typeface="PDDKHU+MS-UIGothic"/>
              </a:rPr>
              <a:t>燃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烧</a:t>
            </a:r>
            <a:r>
              <a:rPr sz="2300">
                <a:solidFill>
                  <a:srgbClr val="FF6D1B"/>
                </a:solidFill>
                <a:latin typeface="PDDKHU+MS-UIGothic"/>
                <a:cs typeface="PDDKHU+MS-UIGothic"/>
              </a:rPr>
              <a:t>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燃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烧样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品，分析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产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生的气体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成分和灰分来判断食品是否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掺伪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DDKHU+MS-UIGothic"/>
                <a:cs typeface="PDDKHU+MS-UIGothic"/>
              </a:rPr>
              <a:t>色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谱</a:t>
            </a:r>
            <a:r>
              <a:rPr sz="2300" spc="23">
                <a:solidFill>
                  <a:srgbClr val="FF6D1B"/>
                </a:solidFill>
                <a:latin typeface="PDDKHU+MS-UIGothic"/>
                <a:cs typeface="PDDKHU+MS-UIGothic"/>
              </a:rPr>
              <a:t>分析法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65067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分离和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食品中的成分，通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过对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比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谱图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来判断是否含有特定物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生物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6D1B"/>
                </a:solidFill>
                <a:latin typeface="PDDKHU+MS-UIGothic"/>
                <a:cs typeface="PDDKHU+MS-UIGothic"/>
              </a:rPr>
              <a:t>微生物</a:t>
            </a:r>
            <a:r>
              <a:rPr sz="1550" spc="25">
                <a:solidFill>
                  <a:srgbClr val="FF6D1B"/>
                </a:solidFill>
                <a:latin typeface="SimSun"/>
                <a:cs typeface="SimSun"/>
              </a:rPr>
              <a:t>检测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154679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通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培养食品中的微生物，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观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察其生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长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情况和生化反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来判断食品是否受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到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污</a:t>
            </a:r>
            <a:r>
              <a:rPr sz="1350">
                <a:solidFill>
                  <a:srgbClr val="000000"/>
                </a:solidFill>
                <a:latin typeface="PDDKHU+MS-UIGothic"/>
                <a:cs typeface="PDDKHU+MS-UIGothic"/>
              </a:rPr>
              <a:t>染。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292320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PDDKHU+MS-UIGothic"/>
                <a:cs typeface="PDDKHU+MS-UIGothic"/>
              </a:rPr>
              <a:t>免疫分析法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DDKHU+MS-UIGothic"/>
                <a:cs typeface="PDDKHU+MS-UIGothic"/>
              </a:rPr>
              <a:t>利用抗体与抗原的特异性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FFFFFF"/>
                </a:solidFill>
                <a:latin typeface="PDDKHU+MS-UIGothic"/>
                <a:cs typeface="PDDKHU+MS-UIGothic"/>
              </a:rPr>
              <a:t>合，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检测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PDDKHU+MS-UIGothic"/>
                <a:cs typeface="PDDKHU+MS-UIGothic"/>
              </a:rPr>
              <a:t>食品中是否存在某种物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质</a:t>
            </a:r>
            <a:r>
              <a:rPr sz="1350">
                <a:solidFill>
                  <a:srgbClr val="FFFFFF"/>
                </a:solidFill>
                <a:latin typeface="PDDKHU+MS-UIGothic"/>
                <a:cs typeface="PDDKH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实验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室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仪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器分析法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DDKHU+MS-UIGothic"/>
                <a:cs typeface="PDDKHU+MS-UIGothic"/>
              </a:rPr>
              <a:t>光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谱</a:t>
            </a:r>
            <a:r>
              <a:rPr sz="2300" spc="23">
                <a:solidFill>
                  <a:srgbClr val="FF6D1B"/>
                </a:solidFill>
                <a:latin typeface="PDDKHU+MS-UIGothic"/>
                <a:cs typeface="PDDKHU+MS-UIGothic"/>
              </a:rPr>
              <a:t>分析法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9133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利用光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，如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外光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、紫外光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等，分析食品中的成分及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2309233"/>
            <a:ext cx="79325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含量。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14813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质谱</a:t>
            </a:r>
            <a:r>
              <a:rPr sz="2300" spc="23">
                <a:solidFill>
                  <a:srgbClr val="FF6D1B"/>
                </a:solidFill>
                <a:latin typeface="PDDKHU+MS-UIGothic"/>
                <a:cs typeface="PDDKHU+MS-UIGothic"/>
              </a:rPr>
              <a:t>分析法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368400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通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过质谱仪测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量食品中元素的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荷比，分析其成分及含量。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4800401"/>
            <a:ext cx="2927718" cy="74879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96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FF6D1B"/>
                </a:solidFill>
                <a:latin typeface="PDDKHU+MS-UIGothic"/>
                <a:cs typeface="PDDKHU+MS-UIGothic"/>
              </a:rPr>
              <a:t>色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谱</a:t>
            </a:r>
            <a:r>
              <a:rPr sz="2300" spc="23">
                <a:solidFill>
                  <a:srgbClr val="FF6D1B"/>
                </a:solidFill>
                <a:latin typeface="OTJBKC+KPMATN+MicrosoftYaHei-Bold"/>
                <a:cs typeface="OTJBKC+KPMATN+MicrosoftYaHei-Bold"/>
              </a:rPr>
              <a:t>-</a:t>
            </a:r>
            <a:r>
              <a:rPr sz="2300" spc="25">
                <a:solidFill>
                  <a:srgbClr val="FF6D1B"/>
                </a:solidFill>
                <a:latin typeface="SimSun"/>
                <a:cs typeface="SimSun"/>
              </a:rPr>
              <a:t>质谱联</a:t>
            </a:r>
            <a:r>
              <a:rPr sz="2300" spc="23">
                <a:solidFill>
                  <a:srgbClr val="FF6D1B"/>
                </a:solidFill>
                <a:latin typeface="PDDKHU+MS-UIGothic"/>
                <a:cs typeface="PDDKHU+MS-UIGothic"/>
              </a:rPr>
              <a:t>用技</a:t>
            </a:r>
            <a:r>
              <a:rPr sz="2300">
                <a:solidFill>
                  <a:srgbClr val="FF6D1B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6097270" y="5336278"/>
            <a:ext cx="554875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合色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谱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质谱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，同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分离和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鉴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定食品中的多种成分。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5496559" y="718964"/>
            <a:ext cx="2655633" cy="246967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8D3300"/>
                </a:solidFill>
                <a:latin typeface="OTJBKC+KPMATN+MicrosoftYaHei-Bold"/>
                <a:cs typeface="OTJBKC+KPMATN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5497829" y="2073930"/>
            <a:ext cx="1482328" cy="48424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8D3300"/>
                </a:solidFill>
                <a:latin typeface="OTJBKC+KPMATN+MicrosoftYaHei-Bold"/>
                <a:cs typeface="OTJBKC+KPMATN+MicrosoftYaHei-Bold"/>
              </a:rPr>
              <a:t>CATALOGUE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2902585" y="3584809"/>
            <a:ext cx="7346352" cy="1444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50"/>
              </a:lnSpc>
              <a:spcBef>
                <a:spcPct val="0"/>
              </a:spcBef>
              <a:spcAft>
                <a:spcPct val="0"/>
              </a:spcAft>
            </a:pP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掺伪</a:t>
            </a:r>
            <a:r>
              <a:rPr sz="4550" spc="25">
                <a:solidFill>
                  <a:srgbClr val="8D3300"/>
                </a:solidFill>
                <a:latin typeface="PDDKHU+MS-UIGothic"/>
                <a:cs typeface="PDDKHU+MS-UIGothic"/>
              </a:rPr>
              <a:t>食品的快速</a:t>
            </a:r>
            <a:r>
              <a:rPr sz="4550" spc="25">
                <a:solidFill>
                  <a:srgbClr val="8D3300"/>
                </a:solidFill>
                <a:latin typeface="SimSun"/>
                <a:cs typeface="SimSun"/>
              </a:rPr>
              <a:t>检验</a:t>
            </a:r>
            <a:r>
              <a:rPr sz="4550" spc="27">
                <a:solidFill>
                  <a:srgbClr val="8D3300"/>
                </a:solidFill>
                <a:latin typeface="PDDKHU+MS-UIGothic"/>
                <a:cs typeface="PDDKHU+MS-UIGothic"/>
              </a:rPr>
              <a:t>技</a:t>
            </a:r>
            <a:r>
              <a:rPr sz="4550">
                <a:solidFill>
                  <a:srgbClr val="8D3300"/>
                </a:solidFill>
                <a:latin typeface="SimSun"/>
                <a:cs typeface="SimSun"/>
              </a:rPr>
              <a:t>术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现场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快速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3000">
                <a:solidFill>
                  <a:srgbClr val="FF6D1B"/>
                </a:solidFill>
                <a:latin typeface="PDDKHU+MS-UIGothic"/>
                <a:cs typeface="PDDKHU+MS-UIGothic"/>
              </a:rPr>
              <a:t>技</a:t>
            </a:r>
            <a:r>
              <a:rPr sz="3000">
                <a:solidFill>
                  <a:srgbClr val="FF6D1B"/>
                </a:solidFill>
                <a:latin typeface="SimSun"/>
                <a:cs typeface="SimSun"/>
              </a:rPr>
              <a:t>术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372360" y="1482090"/>
            <a:ext cx="2138680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快速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技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的定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102360" y="1898412"/>
            <a:ext cx="1545719" cy="535259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TJBKC+KPMATN+MicrosoftYaHei-Bold"/>
                <a:cs typeface="OTJBKC+KPMATN+MicrosoftYaHei-Bold"/>
              </a:rPr>
              <a:t>1</a:t>
            </a:r>
          </a:p>
          <a:p>
            <a:pPr marL="0" marR="0">
              <a:lnSpc>
                <a:spcPts val="5991"/>
              </a:lnSpc>
              <a:spcBef>
                <a:spcPts val="753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TJBKC+KPMATN+MicrosoftYaHei-Bold"/>
                <a:cs typeface="OTJBKC+KPMATN+MicrosoftYaHei-Bold"/>
              </a:rPr>
              <a:t>2</a:t>
            </a:r>
          </a:p>
          <a:p>
            <a:pPr marL="0" marR="0">
              <a:lnSpc>
                <a:spcPts val="5991"/>
              </a:lnSpc>
              <a:spcBef>
                <a:spcPts val="8013"/>
              </a:spcBef>
              <a:spcAft>
                <a:spcPct val="0"/>
              </a:spcAft>
            </a:pPr>
            <a:r>
              <a:rPr sz="5750">
                <a:solidFill>
                  <a:srgbClr val="FFFFFF"/>
                </a:solidFill>
                <a:latin typeface="OTJBKC+KPMATN+MicrosoftYaHei-Bold"/>
                <a:cs typeface="OTJBKC+KPMATN+MicrosoftYaHei-Bold"/>
              </a:rPr>
              <a:t>3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372360" y="1939028"/>
            <a:ext cx="4600575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是指在不使用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专业实验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室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的情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2372360" y="2281928"/>
            <a:ext cx="4379788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况下，利用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简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便、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实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用的方法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食品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行快速、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准确的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2372360" y="3160395"/>
            <a:ext cx="2577724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现场</a:t>
            </a: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快速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技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的分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2372360" y="3592568"/>
            <a:ext cx="459886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根据使用方法和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设备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不同，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现场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检验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技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可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分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化学比色法、免疫分析法、生物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传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感器法等。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2372360" y="4926329"/>
            <a:ext cx="3046486" cy="508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600"/>
              </a:lnSpc>
              <a:spcBef>
                <a:spcPct val="0"/>
              </a:spcBef>
              <a:spcAft>
                <a:spcPct val="0"/>
              </a:spcAft>
            </a:pP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现场</a:t>
            </a: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快速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检验</a:t>
            </a: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技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术</a:t>
            </a: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的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应</a:t>
            </a:r>
            <a:r>
              <a:rPr sz="1600">
                <a:solidFill>
                  <a:srgbClr val="FF6D1B"/>
                </a:solidFill>
                <a:latin typeface="PDDKHU+MS-UIGothic"/>
                <a:cs typeface="PDDKHU+MS-UIGothic"/>
              </a:rPr>
              <a:t>用范</a:t>
            </a:r>
            <a:r>
              <a:rPr sz="1600">
                <a:solidFill>
                  <a:srgbClr val="FF6D1B"/>
                </a:solidFill>
                <a:latin typeface="SimSun"/>
                <a:cs typeface="SimSun"/>
              </a:rPr>
              <a:t>围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2372360" y="5358503"/>
            <a:ext cx="4526979" cy="11620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主要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用于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现场监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管、食品安全事件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急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置等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方面，可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对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食品中的微生物、重金属、添加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剂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行快速</a:t>
            </a:r>
            <a:r>
              <a:rPr sz="1500">
                <a:solidFill>
                  <a:srgbClr val="000000"/>
                </a:solidFill>
                <a:latin typeface="SimSun"/>
                <a:cs typeface="SimSun"/>
              </a:rPr>
              <a:t>检测</a:t>
            </a:r>
            <a:r>
              <a:rPr sz="1500">
                <a:solidFill>
                  <a:srgbClr val="000000"/>
                </a:solidFill>
                <a:latin typeface="PDDKHU+MS-UIGothic"/>
                <a:cs typeface="PDDKHU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https://d.book118.com/358116131027006032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2">
      <vt:lpstr>Arial</vt:lpstr>
      <vt:lpstr>Calibri</vt:lpstr>
      <vt:lpstr>SimSun</vt:lpstr>
      <vt:lpstr>PDDKHU+MS-UIGothic</vt:lpstr>
      <vt:lpstr>GTQULD+BITJFF+ArialMT</vt:lpstr>
      <vt:lpstr>Times New Roman</vt:lpstr>
      <vt:lpstr>OTJBKC+KPMATN+MicrosoftYaHei-Bold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2024-09-09T12:33:44.547</cp:lastPrinted>
  <dcterms:created xsi:type="dcterms:W3CDTF">2024-09-09T04:33:44Z</dcterms:created>
  <dcterms:modified xsi:type="dcterms:W3CDTF">2024-09-09T04:33:45Z</dcterms:modified>
</cp:coreProperties>
</file>