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image" Target="../media/image2.png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3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image" Target="../media/image4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24B13-579D-471B-ABB8-9CEBD7887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FF317-1C1D-4264-88CF-D86DC3304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62594-F66F-46B5-829B-4D0EE8B67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CD6C4-7C82-478E-9556-F25C216D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E33AD-15F4-4456-A65E-44E93EA64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9DD04F-4AB5-420A-B404-98BB4AD89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ECDAE4-B336-4840-8C05-30AD9BE90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96AD3-EBC9-461A-AF9A-ED997FAC0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BE0C9-41AA-4200-9EC3-A255AD638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5D9D9-3B09-4020-884D-6B151D4C5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4FA93-7B11-4A75-8CDB-56A127BDE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4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100584"/>
            <a:ext cx="9875520" cy="6757416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 userDrawn="1">
            <p:ph type="ctrTitle"/>
            <p:custDataLst>
              <p:tags r:id="rId4"/>
            </p:custDataLst>
          </p:nvPr>
        </p:nvSpPr>
        <p:spPr>
          <a:xfrm>
            <a:off x="838200" y="1656000"/>
            <a:ext cx="6443749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 userDrawn="1">
            <p:ph type="subTitle" idx="1"/>
            <p:custDataLst>
              <p:tags r:id="rId5"/>
            </p:custDataLst>
          </p:nvPr>
        </p:nvSpPr>
        <p:spPr>
          <a:xfrm>
            <a:off x="838200" y="3600000"/>
            <a:ext cx="6443749" cy="972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 userDrawn="1">
            <p:ph type="body" sz="quarter" idx="17" hasCustomPrompt="1"/>
            <p:custDataLst>
              <p:tags r:id="rId6"/>
            </p:custDataLst>
          </p:nvPr>
        </p:nvSpPr>
        <p:spPr>
          <a:xfrm>
            <a:off x="838200" y="4580116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5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6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5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24" y="941832"/>
            <a:ext cx="7854696" cy="591616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07440" y="783590"/>
            <a:ext cx="9991725" cy="1081405"/>
          </a:xfrm>
        </p:spPr>
        <p:txBody>
          <a:bodyPr anchor="t">
            <a:normAutofit/>
          </a:bodyPr>
          <a:lstStyle>
            <a:lvl1pPr algn="r">
              <a:defRPr sz="3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14956" y="2395728"/>
            <a:ext cx="7013448" cy="4462272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057775" y="1308100"/>
            <a:ext cx="4749165" cy="1151890"/>
          </a:xfrm>
        </p:spPr>
        <p:txBody>
          <a:bodyPr lIns="0" bIns="71755" anchor="b" anchorCtr="0"/>
          <a:lstStyle>
            <a:lvl1pPr algn="l"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518947" y="1307928"/>
            <a:ext cx="2538632" cy="1152000"/>
          </a:xfrm>
        </p:spPr>
        <p:txBody>
          <a:bodyPr bIns="0" anchor="b" anchorCtr="0">
            <a:normAutofit/>
          </a:bodyPr>
          <a:lstStyle>
            <a:lvl1pPr marL="0" indent="0" algn="r">
              <a:buNone/>
              <a:defRPr sz="44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939925" y="100330"/>
            <a:ext cx="10250170" cy="675767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127373" y="1857635"/>
            <a:ext cx="599529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94435" y="4054787"/>
            <a:ext cx="2743200" cy="593032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</p:spPr>
        <p:txBody>
          <a:bodyPr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.xml" /><Relationship Id="rId13" Type="http://schemas.openxmlformats.org/officeDocument/2006/relationships/image" Target="../media/image5.png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8"/>
          <p:cNvSpPr/>
          <p:nvPr userDrawn="1">
            <p:custDataLst>
              <p:tags r:id="rId12"/>
            </p:custDataLst>
          </p:nvPr>
        </p:nvSpPr>
        <p:spPr>
          <a:xfrm>
            <a:off x="-1524" y="-79800"/>
            <a:ext cx="12192000" cy="6937800"/>
          </a:xfrm>
          <a:prstGeom prst="rect">
            <a:avLst/>
          </a:prstGeom>
          <a:gradFill flip="none" rotWithShape="1">
            <a:gsLst>
              <a:gs pos="44000">
                <a:schemeClr val="bg1"/>
              </a:gs>
              <a:gs pos="100000">
                <a:schemeClr val="accent4">
                  <a:lumMod val="45000"/>
                  <a:lumOff val="5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png2x_b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t="77538"/>
          <a:stretch>
            <a:fillRect/>
          </a:stretch>
        </p:blipFill>
        <p:spPr>
          <a:xfrm>
            <a:off x="1524" y="5334000"/>
            <a:ext cx="12188952" cy="1524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678" r:id="rId2"/>
    <p:sldLayoutId id="2147493679" r:id="rId3"/>
    <p:sldLayoutId id="2147493680" r:id="rId4"/>
    <p:sldLayoutId id="2147493681" r:id="rId5"/>
    <p:sldLayoutId id="2147493682" r:id="rId6"/>
    <p:sldLayoutId id="2147493683" r:id="rId7"/>
    <p:sldLayoutId id="2147493684" r:id="rId8"/>
    <p:sldLayoutId id="2147493685" r:id="rId9"/>
    <p:sldLayoutId id="2147493686" r:id="rId10"/>
    <p:sldLayoutId id="214749368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6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50" kern="1200">
          <a:solidFill>
            <a:schemeClr val="accent1">
              <a:lumMod val="50000"/>
            </a:schemeClr>
          </a:solidFill>
          <a:latin typeface="汉仪书宋二简"/>
          <a:ea typeface="汉仪书宋二简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1001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儿童数学启蒙的方法与技巧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XX, a click to unlimited possibilities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6150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6290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了解儿童认知发展阶段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9198610" y="156908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9338945" y="254698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选择合适的数学启蒙教材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150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6290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数学启蒙教育的技巧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9198610" y="479996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9338945" y="577786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数学启蒙教育的误区与建议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6150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6290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家庭启蒙教育的注意事项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9198610" y="3184525"/>
            <a:ext cx="843280" cy="843280"/>
          </a:xfrm>
          <a:prstGeom prst="ellipse">
            <a:avLst/>
          </a:prstGeom>
          <a:solidFill>
            <a:schemeClr val="accent1">
              <a:lumMod val="75000"/>
              <a:alpha val="8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  <a:cs typeface="汉仪书宋二简" panose="02010600000101010101" charset="-122"/>
                <a:sym typeface="+mn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  <a:cs typeface="汉仪书宋二简" panose="02010600000101010101" charset="-122"/>
              <a:sym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4"/>
            </p:custDataLst>
          </p:nvPr>
        </p:nvSpPr>
        <p:spPr>
          <a:xfrm>
            <a:off x="9338945" y="4162425"/>
            <a:ext cx="2144395" cy="593090"/>
          </a:xfrm>
          <a:prstGeom prst="rect">
            <a:avLst/>
          </a:prstGeom>
          <a:noFill/>
        </p:spPr>
        <p:txBody>
          <a:bodyPr wrap="square" lIns="0" tIns="0" rIns="0" bIns="0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数学启蒙教育的方法</a:t>
            </a:r>
            <a:endParaRPr lang="zh-CN" altLang="en-US" sz="2000" b="1" spc="300">
              <a:solidFill>
                <a:schemeClr val="accent1">
                  <a:lumMod val="50000"/>
                </a:schemeClr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2500"/>
          </a:bodyPr>
          <a:lstStyle/>
          <a:p>
            <a:r>
              <a:rPr lang="zh-CN" altLang="en-US"/>
              <a:t>了解儿童认知发展阶段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认知发展阶段的特点</a:t>
            </a:r>
            <a:endParaRPr lang="zh-CN" altLang="en-US"/>
          </a:p>
        </p:txBody>
      </p:sp>
      <p:sp>
        <p:nvSpPr>
          <p:cNvPr id="104890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感知运动阶段（0-2岁）：通过感官和动作来认识世界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前运算阶段（2-7岁）：以自我为中心，无法理解他人的观点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具体运算阶段（7-11岁）：能够进行逻辑运算，但需要具体的事物作为支撑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形式运算阶段（11岁以上）：能够进行抽象思维，理解抽象概念和命题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针对不同阶段的启蒙方法</a:t>
            </a:r>
            <a:endParaRPr lang="zh-CN" altLang="en-US"/>
          </a:p>
        </p:txBody>
      </p:sp>
      <p:sp>
        <p:nvSpPr>
          <p:cNvPr id="104896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幼儿阶段（1-3岁）：通过游戏、故事和日常生活来学习数学概念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婴儿阶段（0-1岁）：通过触摸、观察和模仿来学习数学概念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学前阶段（3-6岁）：通过动手操作、探索和实验来学习数学概念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小学阶段（6-12岁）：通过抽象思维和逻辑推理来学习数学概念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选择合适的数学启蒙教材</a:t>
            </a:r>
            <a:endParaRPr lang="zh-CN" altLang="en-US"/>
          </a:p>
        </p:txBody>
      </p:sp>
      <p:sp>
        <p:nvSpPr>
          <p:cNvPr id="10490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教材内容的选择</a:t>
            </a:r>
            <a:endParaRPr lang="zh-CN" altLang="en-US"/>
          </a:p>
        </p:txBody>
      </p:sp>
      <p:sp>
        <p:nvSpPr>
          <p:cNvPr id="10490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内容要符合儿童的认知发展水平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教材应注重趣味性和互动性，激发孩子的学习兴趣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教材应提供丰富的实例和练习，帮助孩子理解和掌握数学知识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教材应包含丰富的数学概念和原理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教材形式的多样性</a:t>
            </a:r>
            <a:endParaRPr lang="zh-CN" altLang="en-US"/>
          </a:p>
        </p:txBody>
      </p:sp>
      <p:sp>
        <p:nvSpPr>
          <p:cNvPr id="104913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图书：图文并茂，易于理解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动画：生动有趣，吸引孩子注意力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游戏：寓教于乐，让孩子在游戏中学习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互动式教学：让孩子参与其中，提高学习效果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教材的互动性</a:t>
            </a:r>
            <a:endParaRPr lang="zh-CN" altLang="en-US"/>
          </a:p>
        </p:txBody>
      </p:sp>
      <p:sp>
        <p:nvSpPr>
          <p:cNvPr id="10491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互动性：教材应具备良好的互动性，让孩子在玩耍中学习数学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游戏化：教材应设计成游戏化的形式，让孩子在游戏中学习数学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实践性：教材应注重实践性，让孩子在实际操作中学习数学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趣味性：教材应具有趣味性，让孩子在轻松愉快的氛围中学习数学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家庭启蒙教育的注意事项</a:t>
            </a:r>
            <a:endParaRPr lang="zh-CN" altLang="en-US"/>
          </a:p>
        </p:txBody>
      </p:sp>
      <p:sp>
        <p:nvSpPr>
          <p:cNvPr id="10492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创造良好的数学环境</a:t>
            </a:r>
            <a:endParaRPr lang="zh-CN" altLang="en-US"/>
          </a:p>
        </p:txBody>
      </p:sp>
      <p:sp>
        <p:nvSpPr>
          <p:cNvPr id="104926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提供丰富的数学材料和工具，让孩子动手操作，亲身体验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家长应树立正确的数学观念，避免给孩子带来压力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创造轻松愉快的学习氛围，让孩子在玩耍中学习数学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鼓励孩子大胆尝试，不怕犯错，培养他们的探索精神和创新意识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培养孩子的学习兴趣</a:t>
            </a:r>
            <a:endParaRPr lang="zh-CN" altLang="en-US"/>
          </a:p>
        </p:txBody>
      </p:sp>
      <p:sp>
        <p:nvSpPr>
          <p:cNvPr id="10493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创造良好的学习环境，让孩子感受到学习的乐趣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鼓励孩子积极探索，激发孩子的好奇心和求知欲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采用生动有趣的教学方式，让孩子在轻松愉快的氛围中掌握知识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及时表扬孩子的进步，增强孩子的自信心和成就感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鼓励孩子主动探索</a:t>
            </a:r>
            <a:endParaRPr lang="zh-CN" altLang="en-US"/>
          </a:p>
        </p:txBody>
      </p:sp>
      <p:sp>
        <p:nvSpPr>
          <p:cNvPr id="10493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提供丰富的学习材料和工具，让孩子自由探索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尊重孩子的好奇心和探索欲望，不要过多干涉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鼓励孩子尝试不同的学习方法和策略，培养他们的创新精神和解决问题的能力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鼓励孩子提出问题，引导他们思考并寻找答案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数学启蒙教育的方法</a:t>
            </a:r>
            <a:endParaRPr lang="zh-CN" altLang="en-US"/>
          </a:p>
        </p:txBody>
      </p:sp>
      <p:sp>
        <p:nvSpPr>
          <p:cNvPr id="10494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https://d.book118.com/358121001114006024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SLIDE_ID" val="custom2023120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.15000000596046448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8.09999999999997,&quot;width&quot;:419.90000000000003}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1"/>
  <p:tag name="KSO_WM_UNIT_DIAGRAM_ISNUMVISUAL" val="0"/>
  <p:tag name="KSO_WM_UNIT_DIAGRAM_ISREFERUNIT" val="0"/>
  <p:tag name="KSO_WM_UNIT_HIGHLIGHT" val="0"/>
  <p:tag name="KSO_WM_UNIT_ID" val="custom2023120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0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1"/>
  <p:tag name="KSO_WM_UNIT_DIAGRAM_ISNUMVISUAL" val="0"/>
  <p:tag name="KSO_WM_UNIT_DIAGRAM_ISREFERUNIT" val="0"/>
  <p:tag name="KSO_WM_UNIT_HIGHLIGHT" val="0"/>
  <p:tag name="KSO_WM_UNIT_ID" val="custom2023120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120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1"/>
  <p:tag name="KSO_WM_UNIT_DIAGRAM_ISNUMVISUAL" val="0"/>
  <p:tag name="KSO_WM_UNIT_DIAGRAM_ISREFERUNIT" val="0"/>
  <p:tag name="KSO_WM_UNIT_HIGHLIGHT" val="0"/>
  <p:tag name="KSO_WM_UNIT_ID" val="custom2023120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120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0"/>
  <p:tag name="KSO_WM_UNIT_DIAGRAM_ISNUMVISUAL" val="0"/>
  <p:tag name="KSO_WM_UNIT_DIAGRAM_ISREFERUNIT" val="0"/>
  <p:tag name="KSO_WM_UNIT_HIGHLIGHT" val="0"/>
  <p:tag name="KSO_WM_UNIT_ID" val="custom2023120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9"/>
  <p:tag name="KSO_WM_UNIT_COMPATIBLE" val="1"/>
  <p:tag name="KSO_WM_UNIT_DIAGRAM_ISNUMVISUAL" val="0"/>
  <p:tag name="KSO_WM_UNIT_DIAGRAM_ISREFERUNIT" val="0"/>
  <p:tag name="KSO_WM_UNIT_HIGHLIGHT" val="0"/>
  <p:tag name="KSO_WM_UNIT_ID" val="custom20231209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120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9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4">
      <a:dk1>
        <a:srgbClr val="000000"/>
      </a:dk1>
      <a:lt1>
        <a:srgbClr val="FFFFFF"/>
      </a:lt1>
      <a:dk2>
        <a:srgbClr val="00480C"/>
      </a:dk2>
      <a:lt2>
        <a:srgbClr val="F5FFF6"/>
      </a:lt2>
      <a:accent1>
        <a:srgbClr val="55D228"/>
      </a:accent1>
      <a:accent2>
        <a:srgbClr val="60A873"/>
      </a:accent2>
      <a:accent3>
        <a:srgbClr val="55A59A"/>
      </a:accent3>
      <a:accent4>
        <a:srgbClr val="9CDA00"/>
      </a:accent4>
      <a:accent5>
        <a:srgbClr val="F84949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汉仪书宋二简</vt:lpstr>
      <vt:lpstr>宋体</vt:lpstr>
      <vt:lpstr>Wingdings</vt:lpstr>
      <vt:lpstr>Office Theme</vt:lpstr>
      <vt:lpstr>儿童数学启蒙的方法与技巧</vt:lpstr>
      <vt:lpstr>目录</vt:lpstr>
      <vt:lpstr>了解儿童认知发展阶段</vt:lpstr>
      <vt:lpstr>认知发展阶段的特点</vt:lpstr>
      <vt:lpstr>针对不同阶段的启蒙方法</vt:lpstr>
      <vt:lpstr>选择合适的数学启蒙教材</vt:lpstr>
      <vt:lpstr>教材内容的选择</vt:lpstr>
      <vt:lpstr>教材形式的多样性</vt:lpstr>
      <vt:lpstr>教材的互动性</vt:lpstr>
      <vt:lpstr>家庭启蒙教育的注意事项</vt:lpstr>
      <vt:lpstr>创造良好的数学环境</vt:lpstr>
      <vt:lpstr>培养孩子的学习兴趣</vt:lpstr>
      <vt:lpstr>鼓励孩子主动探索</vt:lpstr>
      <vt:lpstr>数学启蒙教育的方法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2024-09-01T00:35:01.751</cp:lastPrinted>
  <dcterms:created xsi:type="dcterms:W3CDTF">2024-08-31T16:35:01Z</dcterms:created>
  <dcterms:modified xsi:type="dcterms:W3CDTF">2024-08-31T16:35:04Z</dcterms:modified>
</cp:coreProperties>
</file>