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embeddedFontLst>
    <p:embeddedFont>
      <p:font typeface="HUSVFS+MS-UIGothic"/>
      <p:regular r:id="rId15"/>
    </p:embeddedFont>
    <p:embeddedFont>
      <p:font typeface="LKHSDS+GLHLPE+ArialMT"/>
      <p:regular r:id="rId16"/>
    </p:embeddedFont>
    <p:embeddedFont>
      <p:font typeface="HJCSKJ+LNSLIT+MicrosoftYaHei"/>
      <p:regular r:id="rId17"/>
    </p:embeddedFont>
    <p:embeddedFont>
      <p:font typeface="HTGWBC+MDPTBN+MicrosoftYaHei-Bold"/>
      <p:regular r:id="rId18"/>
    </p:embeddedFont>
  </p:embeddedFontLst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font" Target="fonts/font1.fntdata" /><Relationship Id="rId16" Type="http://schemas.openxmlformats.org/officeDocument/2006/relationships/font" Target="fonts/font2.fntdata" /><Relationship Id="rId17" Type="http://schemas.openxmlformats.org/officeDocument/2006/relationships/font" Target="fonts/font3.fntdata" /><Relationship Id="rId18" Type="http://schemas.openxmlformats.org/officeDocument/2006/relationships/font" Target="fonts/font4.fntdata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1BA6AB3-65E9-461A-AE51-8BD6B05261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073860C-168C-42DE-8D53-FE92E9C6C6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9F2B264-4311-498F-83E9-6EECAD8FB1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B5FFFA2-887E-42E1-B5DB-B85053755F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3E47DA5-C0AB-4F26-BCEF-5BFBDC6C35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05B2F13-6891-4833-B8AE-C721B488E6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3C4A37E-C2AA-4D68-80E9-70DDE30098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06B7E6C-A326-4F10-A357-A85B22B9E4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793987C-BBBA-437E-B181-A10C4E1B98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C7E5151-56B3-4F59-BD53-426DADDA6E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6B38693-81DE-4B70-98EE-EF78ECD54F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58121100025006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1580" y="1123469"/>
            <a:ext cx="6893033" cy="1635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150"/>
              </a:lnSpc>
              <a:spcBef>
                <a:spcPct val="0"/>
              </a:spcBef>
              <a:spcAft>
                <a:spcPct val="0"/>
              </a:spcAft>
            </a:pPr>
            <a:r>
              <a:rPr sz="5150" spc="25">
                <a:solidFill>
                  <a:srgbClr val="083502"/>
                </a:solidFill>
                <a:latin typeface="HUSVFS+MS-UIGothic"/>
                <a:cs typeface="HUSVFS+MS-UIGothic"/>
              </a:rPr>
              <a:t>促</a:t>
            </a:r>
            <a:r>
              <a:rPr sz="5150" spc="25">
                <a:solidFill>
                  <a:srgbClr val="083502"/>
                </a:solidFill>
                <a:latin typeface="SimSun"/>
                <a:cs typeface="SimSun"/>
              </a:rPr>
              <a:t>销员</a:t>
            </a:r>
            <a:r>
              <a:rPr sz="5150" spc="23">
                <a:solidFill>
                  <a:srgbClr val="083502"/>
                </a:solidFill>
                <a:latin typeface="HUSVFS+MS-UIGothic"/>
                <a:cs typeface="HUSVFS+MS-UIGothic"/>
              </a:rPr>
              <a:t>的推</a:t>
            </a:r>
            <a:r>
              <a:rPr sz="5150" spc="25">
                <a:solidFill>
                  <a:srgbClr val="083502"/>
                </a:solidFill>
                <a:latin typeface="SimSun"/>
                <a:cs typeface="SimSun"/>
              </a:rPr>
              <a:t>销</a:t>
            </a:r>
            <a:r>
              <a:rPr sz="5150" spc="25">
                <a:solidFill>
                  <a:srgbClr val="083502"/>
                </a:solidFill>
                <a:latin typeface="HUSVFS+MS-UIGothic"/>
                <a:cs typeface="HUSVFS+MS-UIGothic"/>
              </a:rPr>
              <a:t>技能</a:t>
            </a:r>
            <a:r>
              <a:rPr sz="5150">
                <a:solidFill>
                  <a:srgbClr val="083502"/>
                </a:solidFill>
                <a:latin typeface="SimSun"/>
                <a:cs typeface="SimSun"/>
              </a:rPr>
              <a:t>课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11580" y="2069620"/>
            <a:ext cx="1635125" cy="1635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150"/>
              </a:lnSpc>
              <a:spcBef>
                <a:spcPct val="0"/>
              </a:spcBef>
              <a:spcAft>
                <a:spcPct val="0"/>
              </a:spcAft>
            </a:pPr>
            <a:r>
              <a:rPr sz="5150">
                <a:solidFill>
                  <a:srgbClr val="083502"/>
                </a:solidFill>
                <a:latin typeface="HUSVFS+MS-UIGothic"/>
                <a:cs typeface="HUSVFS+MS-UIGothic"/>
              </a:rPr>
              <a:t>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6046470" y="2217610"/>
            <a:ext cx="3404620" cy="13323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45AE37"/>
                </a:solidFill>
                <a:latin typeface="LKHSDS+GLHLPE+ArialMT"/>
                <a:cs typeface="LKHSDS+GLHLPE+ArialMT"/>
              </a:rPr>
              <a:t>•</a:t>
            </a:r>
            <a:r>
              <a:rPr sz="2450" spc="128">
                <a:solidFill>
                  <a:srgbClr val="45AE37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45AE37"/>
                </a:solidFill>
                <a:latin typeface="HUSVFS+MS-UIGothic"/>
                <a:cs typeface="HUSVFS+MS-UIGothic"/>
              </a:rPr>
              <a:t>促</a:t>
            </a:r>
            <a:r>
              <a:rPr sz="2400">
                <a:solidFill>
                  <a:srgbClr val="45AE37"/>
                </a:solidFill>
                <a:latin typeface="SimSun"/>
                <a:cs typeface="SimSun"/>
              </a:rPr>
              <a:t>销员</a:t>
            </a:r>
            <a:r>
              <a:rPr sz="2400">
                <a:solidFill>
                  <a:srgbClr val="45AE37"/>
                </a:solidFill>
                <a:latin typeface="HUSVFS+MS-UIGothic"/>
                <a:cs typeface="HUSVFS+MS-UIGothic"/>
              </a:rPr>
              <a:t>的角色与</a:t>
            </a:r>
            <a:r>
              <a:rPr sz="2400">
                <a:solidFill>
                  <a:srgbClr val="45AE37"/>
                </a:solidFill>
                <a:latin typeface="SimSun"/>
                <a:cs typeface="SimSun"/>
              </a:rPr>
              <a:t>职责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45AE37"/>
                </a:solidFill>
                <a:latin typeface="LKHSDS+GLHLPE+ArialMT"/>
                <a:cs typeface="LKHSDS+GLHLPE+ArialMT"/>
              </a:rPr>
              <a:t>•</a:t>
            </a:r>
            <a:r>
              <a:rPr sz="2450" spc="128">
                <a:solidFill>
                  <a:srgbClr val="45AE37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45AE37"/>
                </a:solidFill>
                <a:latin typeface="HUSVFS+MS-UIGothic"/>
                <a:cs typeface="HUSVFS+MS-UIGothic"/>
              </a:rPr>
              <a:t>推</a:t>
            </a:r>
            <a:r>
              <a:rPr sz="2400">
                <a:solidFill>
                  <a:srgbClr val="45AE37"/>
                </a:solidFill>
                <a:latin typeface="SimSun"/>
                <a:cs typeface="SimSun"/>
              </a:rPr>
              <a:t>销</a:t>
            </a:r>
            <a:r>
              <a:rPr sz="2400">
                <a:solidFill>
                  <a:srgbClr val="45AE37"/>
                </a:solidFill>
                <a:latin typeface="HUSVFS+MS-UIGothic"/>
                <a:cs typeface="HUSVFS+MS-UIGothic"/>
              </a:rPr>
              <a:t>技巧与策略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269489" y="2483446"/>
            <a:ext cx="1935677" cy="8716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13"/>
              </a:lnSpc>
              <a:spcBef>
                <a:spcPct val="0"/>
              </a:spcBef>
              <a:spcAft>
                <a:spcPct val="0"/>
              </a:spcAft>
            </a:pPr>
            <a:r>
              <a:rPr sz="2700">
                <a:solidFill>
                  <a:srgbClr val="FFFFFF"/>
                </a:solidFill>
                <a:latin typeface="HJCSKJ+LNSLIT+MicrosoftYaHei"/>
                <a:cs typeface="HJCSKJ+LNSLIT+MicrosoftYaHei"/>
              </a:rPr>
              <a:t>contents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046470" y="3314890"/>
            <a:ext cx="4790381" cy="18807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45AE37"/>
                </a:solidFill>
                <a:latin typeface="LKHSDS+GLHLPE+ArialMT"/>
                <a:cs typeface="LKHSDS+GLHLPE+ArialMT"/>
              </a:rPr>
              <a:t>•</a:t>
            </a:r>
            <a:r>
              <a:rPr sz="2450" spc="128">
                <a:solidFill>
                  <a:srgbClr val="45AE37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45AE37"/>
                </a:solidFill>
                <a:latin typeface="HUSVFS+MS-UIGothic"/>
                <a:cs typeface="HUSVFS+MS-UIGothic"/>
              </a:rPr>
              <a:t>促</a:t>
            </a:r>
            <a:r>
              <a:rPr sz="2400">
                <a:solidFill>
                  <a:srgbClr val="45AE37"/>
                </a:solidFill>
                <a:latin typeface="SimSun"/>
                <a:cs typeface="SimSun"/>
              </a:rPr>
              <a:t>销</a:t>
            </a:r>
            <a:r>
              <a:rPr sz="2400">
                <a:solidFill>
                  <a:srgbClr val="45AE37"/>
                </a:solidFill>
                <a:latin typeface="HUSVFS+MS-UIGothic"/>
                <a:cs typeface="HUSVFS+MS-UIGothic"/>
              </a:rPr>
              <a:t>活</a:t>
            </a:r>
            <a:r>
              <a:rPr sz="2400">
                <a:solidFill>
                  <a:srgbClr val="45AE37"/>
                </a:solidFill>
                <a:latin typeface="SimSun"/>
                <a:cs typeface="SimSun"/>
              </a:rPr>
              <a:t>动</a:t>
            </a:r>
            <a:r>
              <a:rPr sz="2400">
                <a:solidFill>
                  <a:srgbClr val="45AE37"/>
                </a:solidFill>
                <a:latin typeface="HUSVFS+MS-UIGothic"/>
                <a:cs typeface="HUSVFS+MS-UIGothic"/>
              </a:rPr>
              <a:t>策划与</a:t>
            </a:r>
            <a:r>
              <a:rPr sz="2400">
                <a:solidFill>
                  <a:srgbClr val="45AE37"/>
                </a:solidFill>
                <a:latin typeface="SimSun"/>
                <a:cs typeface="SimSun"/>
              </a:rPr>
              <a:t>执</a:t>
            </a:r>
            <a:r>
              <a:rPr sz="2400">
                <a:solidFill>
                  <a:srgbClr val="45AE37"/>
                </a:solidFill>
                <a:latin typeface="HUSVFS+MS-UIGothic"/>
                <a:cs typeface="HUSVFS+MS-UIGothic"/>
              </a:rPr>
              <a:t>行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45AE37"/>
                </a:solidFill>
                <a:latin typeface="LKHSDS+GLHLPE+ArialMT"/>
                <a:cs typeface="LKHSDS+GLHLPE+ArialMT"/>
              </a:rPr>
              <a:t>•</a:t>
            </a:r>
            <a:r>
              <a:rPr sz="2450" spc="128">
                <a:solidFill>
                  <a:srgbClr val="45AE37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45AE37"/>
                </a:solidFill>
                <a:latin typeface="HUSVFS+MS-UIGothic"/>
                <a:cs typeface="HUSVFS+MS-UIGothic"/>
              </a:rPr>
              <a:t>客</a:t>
            </a:r>
            <a:r>
              <a:rPr sz="2400">
                <a:solidFill>
                  <a:srgbClr val="45AE37"/>
                </a:solidFill>
                <a:latin typeface="SimSun"/>
                <a:cs typeface="SimSun"/>
              </a:rPr>
              <a:t>户</a:t>
            </a:r>
            <a:r>
              <a:rPr sz="2400">
                <a:solidFill>
                  <a:srgbClr val="45AE37"/>
                </a:solidFill>
                <a:latin typeface="HUSVFS+MS-UIGothic"/>
                <a:cs typeface="HUSVFS+MS-UIGothic"/>
              </a:rPr>
              <a:t>关系管理与</a:t>
            </a:r>
            <a:r>
              <a:rPr sz="2400">
                <a:solidFill>
                  <a:srgbClr val="45AE37"/>
                </a:solidFill>
                <a:latin typeface="SimSun"/>
                <a:cs typeface="SimSun"/>
              </a:rPr>
              <a:t>维护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45AE37"/>
                </a:solidFill>
                <a:latin typeface="LKHSDS+GLHLPE+ArialMT"/>
                <a:cs typeface="LKHSDS+GLHLPE+ArialMT"/>
              </a:rPr>
              <a:t>•</a:t>
            </a:r>
            <a:r>
              <a:rPr sz="2450" spc="128">
                <a:solidFill>
                  <a:srgbClr val="45AE37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45AE37"/>
                </a:solidFill>
                <a:latin typeface="HUSVFS+MS-UIGothic"/>
                <a:cs typeface="HUSVFS+MS-UIGothic"/>
              </a:rPr>
              <a:t>促</a:t>
            </a:r>
            <a:r>
              <a:rPr sz="2400">
                <a:solidFill>
                  <a:srgbClr val="45AE37"/>
                </a:solidFill>
                <a:latin typeface="SimSun"/>
                <a:cs typeface="SimSun"/>
              </a:rPr>
              <a:t>销员</a:t>
            </a:r>
            <a:r>
              <a:rPr sz="2400">
                <a:solidFill>
                  <a:srgbClr val="45AE37"/>
                </a:solidFill>
                <a:latin typeface="HUSVFS+MS-UIGothic"/>
                <a:cs typeface="HUSVFS+MS-UIGothic"/>
              </a:rPr>
              <a:t>的</a:t>
            </a:r>
            <a:r>
              <a:rPr sz="2400">
                <a:solidFill>
                  <a:srgbClr val="45AE37"/>
                </a:solidFill>
                <a:latin typeface="SimSun"/>
                <a:cs typeface="SimSun"/>
              </a:rPr>
              <a:t>销</a:t>
            </a:r>
            <a:r>
              <a:rPr sz="2400">
                <a:solidFill>
                  <a:srgbClr val="45AE37"/>
                </a:solidFill>
                <a:latin typeface="HUSVFS+MS-UIGothic"/>
                <a:cs typeface="HUSVFS+MS-UIGothic"/>
              </a:rPr>
              <a:t>售心</a:t>
            </a:r>
            <a:r>
              <a:rPr sz="2400">
                <a:solidFill>
                  <a:srgbClr val="45AE37"/>
                </a:solidFill>
                <a:latin typeface="SimSun"/>
                <a:cs typeface="SimSun"/>
              </a:rPr>
              <a:t>态</a:t>
            </a:r>
            <a:r>
              <a:rPr sz="2400">
                <a:solidFill>
                  <a:srgbClr val="45AE37"/>
                </a:solidFill>
                <a:latin typeface="HUSVFS+MS-UIGothic"/>
                <a:cs typeface="HUSVFS+MS-UIGothic"/>
              </a:rPr>
              <a:t>与</a:t>
            </a:r>
            <a:r>
              <a:rPr sz="2400">
                <a:solidFill>
                  <a:srgbClr val="45AE37"/>
                </a:solidFill>
                <a:latin typeface="SimSun"/>
                <a:cs typeface="SimSun"/>
              </a:rPr>
              <a:t>职业发</a:t>
            </a:r>
            <a:r>
              <a:rPr sz="2400">
                <a:solidFill>
                  <a:srgbClr val="45AE37"/>
                </a:solidFill>
                <a:latin typeface="HUSVFS+MS-UIGothic"/>
                <a:cs typeface="HUSVFS+MS-UIGothic"/>
              </a:rPr>
              <a:t>展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106295" y="3340961"/>
            <a:ext cx="3400425" cy="24288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650"/>
              </a:lnSpc>
              <a:spcBef>
                <a:spcPct val="0"/>
              </a:spcBef>
              <a:spcAft>
                <a:spcPct val="0"/>
              </a:spcAft>
            </a:pPr>
            <a:r>
              <a:rPr sz="7650">
                <a:solidFill>
                  <a:srgbClr val="FFFFFF"/>
                </a:solidFill>
                <a:latin typeface="HUSVFS+MS-UIGothic"/>
                <a:cs typeface="HUSVFS+MS-UIGothic"/>
              </a:rPr>
              <a:t>目</a:t>
            </a:r>
            <a:r>
              <a:rPr sz="7650">
                <a:solidFill>
                  <a:srgbClr val="FFFFFF"/>
                </a:solidFill>
                <a:latin typeface="SimSun"/>
                <a:cs typeface="SimSun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1580" y="1072659"/>
            <a:ext cx="2655633" cy="24696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971"/>
              </a:lnSpc>
              <a:spcBef>
                <a:spcPct val="0"/>
              </a:spcBef>
              <a:spcAft>
                <a:spcPct val="0"/>
              </a:spcAft>
            </a:pPr>
            <a:r>
              <a:rPr sz="7650">
                <a:solidFill>
                  <a:srgbClr val="083502"/>
                </a:solidFill>
                <a:latin typeface="HTGWBC+MDPTBN+MicrosoftYaHei-Bold"/>
                <a:cs typeface="HTGWBC+MDPTBN+MicrosoftYaHei-Bold"/>
              </a:rPr>
              <a:t>01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11580" y="2503471"/>
            <a:ext cx="5092877" cy="1206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800"/>
              </a:lnSpc>
              <a:spcBef>
                <a:spcPct val="0"/>
              </a:spcBef>
              <a:spcAft>
                <a:spcPct val="0"/>
              </a:spcAft>
            </a:pPr>
            <a:r>
              <a:rPr sz="3800" spc="27">
                <a:solidFill>
                  <a:srgbClr val="083502"/>
                </a:solidFill>
                <a:latin typeface="HUSVFS+MS-UIGothic"/>
                <a:cs typeface="HUSVFS+MS-UIGothic"/>
              </a:rPr>
              <a:t>促</a:t>
            </a:r>
            <a:r>
              <a:rPr sz="3800" spc="25">
                <a:solidFill>
                  <a:srgbClr val="083502"/>
                </a:solidFill>
                <a:latin typeface="SimSun"/>
                <a:cs typeface="SimSun"/>
              </a:rPr>
              <a:t>销员</a:t>
            </a:r>
            <a:r>
              <a:rPr sz="3800" spc="25">
                <a:solidFill>
                  <a:srgbClr val="083502"/>
                </a:solidFill>
                <a:latin typeface="HUSVFS+MS-UIGothic"/>
                <a:cs typeface="HUSVFS+MS-UIGothic"/>
              </a:rPr>
              <a:t>的角色与</a:t>
            </a:r>
            <a:r>
              <a:rPr sz="3800" spc="27">
                <a:solidFill>
                  <a:srgbClr val="083502"/>
                </a:solidFill>
                <a:latin typeface="SimSun"/>
                <a:cs typeface="SimSun"/>
              </a:rPr>
              <a:t>职责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211580" y="4845829"/>
            <a:ext cx="6120100" cy="24696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971"/>
              </a:lnSpc>
              <a:spcBef>
                <a:spcPct val="0"/>
              </a:spcBef>
              <a:spcAft>
                <a:spcPct val="0"/>
              </a:spcAft>
            </a:pPr>
            <a:r>
              <a:rPr sz="7650">
                <a:solidFill>
                  <a:srgbClr val="89D77F"/>
                </a:solidFill>
                <a:latin typeface="HTGWBC+MDPTBN+MicrosoftYaHei-Bold"/>
                <a:cs typeface="HTGWBC+MDPTBN+MicrosoftYaHei-Bold"/>
              </a:rPr>
              <a:t>CHAPTER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000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45AE37"/>
                </a:solidFill>
                <a:latin typeface="HUSVFS+MS-UIGothic"/>
                <a:cs typeface="HUSVFS+MS-UIGothic"/>
              </a:rPr>
              <a:t>促</a:t>
            </a:r>
            <a:r>
              <a:rPr sz="3000">
                <a:solidFill>
                  <a:srgbClr val="45AE37"/>
                </a:solidFill>
                <a:latin typeface="SimSun"/>
                <a:cs typeface="SimSun"/>
              </a:rPr>
              <a:t>销员</a:t>
            </a:r>
            <a:r>
              <a:rPr sz="3000">
                <a:solidFill>
                  <a:srgbClr val="45AE37"/>
                </a:solidFill>
                <a:latin typeface="HUSVFS+MS-UIGothic"/>
                <a:cs typeface="HUSVFS+MS-UIGothic"/>
              </a:rPr>
              <a:t>的定</a:t>
            </a:r>
            <a:r>
              <a:rPr sz="3000">
                <a:solidFill>
                  <a:srgbClr val="45AE37"/>
                </a:solidFill>
                <a:latin typeface="SimSun"/>
                <a:cs typeface="SimSun"/>
              </a:rPr>
              <a:t>义</a:t>
            </a:r>
            <a:r>
              <a:rPr sz="3000">
                <a:solidFill>
                  <a:srgbClr val="45AE37"/>
                </a:solidFill>
                <a:latin typeface="HUSVFS+MS-UIGothic"/>
                <a:cs typeface="HUSVFS+MS-UIGothic"/>
              </a:rPr>
              <a:t>与角色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87730" y="1757481"/>
            <a:ext cx="1320876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45AE37"/>
                </a:solidFill>
                <a:latin typeface="SimSun"/>
                <a:cs typeface="SimSun"/>
              </a:rPr>
              <a:t>总结词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13435" y="4291766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45AE37"/>
                </a:solidFill>
                <a:latin typeface="SimSun"/>
                <a:cs typeface="SimSun"/>
              </a:rPr>
              <a:t>详细</a:t>
            </a:r>
            <a:r>
              <a:rPr sz="2300" spc="25">
                <a:solidFill>
                  <a:srgbClr val="45AE37"/>
                </a:solidFill>
                <a:latin typeface="HUSVFS+MS-UIGothic"/>
                <a:cs typeface="HUSVFS+MS-UIGothic"/>
              </a:rPr>
              <a:t>描述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000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45AE37"/>
                </a:solidFill>
                <a:latin typeface="HUSVFS+MS-UIGothic"/>
                <a:cs typeface="HUSVFS+MS-UIGothic"/>
              </a:rPr>
              <a:t>促</a:t>
            </a:r>
            <a:r>
              <a:rPr sz="3000">
                <a:solidFill>
                  <a:srgbClr val="45AE37"/>
                </a:solidFill>
                <a:latin typeface="SimSun"/>
                <a:cs typeface="SimSun"/>
              </a:rPr>
              <a:t>销员</a:t>
            </a:r>
            <a:r>
              <a:rPr sz="3000">
                <a:solidFill>
                  <a:srgbClr val="45AE37"/>
                </a:solidFill>
                <a:latin typeface="HUSVFS+MS-UIGothic"/>
                <a:cs typeface="HUSVFS+MS-UIGothic"/>
              </a:rPr>
              <a:t>的</a:t>
            </a:r>
            <a:r>
              <a:rPr sz="3000">
                <a:solidFill>
                  <a:srgbClr val="45AE37"/>
                </a:solidFill>
                <a:latin typeface="SimSun"/>
                <a:cs typeface="SimSun"/>
              </a:rPr>
              <a:t>职责</a:t>
            </a:r>
            <a:r>
              <a:rPr sz="3000">
                <a:solidFill>
                  <a:srgbClr val="45AE37"/>
                </a:solidFill>
                <a:latin typeface="HUSVFS+MS-UIGothic"/>
                <a:cs typeface="HUSVFS+MS-UIGothic"/>
              </a:rPr>
              <a:t>与任</a:t>
            </a:r>
            <a:r>
              <a:rPr sz="3000">
                <a:solidFill>
                  <a:srgbClr val="45AE37"/>
                </a:solidFill>
                <a:latin typeface="SimSun"/>
                <a:cs typeface="SimSun"/>
              </a:rPr>
              <a:t>务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878704" y="1984176"/>
            <a:ext cx="1320876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FFFFFF"/>
                </a:solidFill>
                <a:latin typeface="SimSun"/>
                <a:cs typeface="SimSun"/>
              </a:rPr>
              <a:t>总结词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878704" y="2517628"/>
            <a:ext cx="4271449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HUSVFS+MS-UIGothic"/>
                <a:cs typeface="HUSVFS+MS-UIGothic"/>
              </a:rPr>
              <a:t>明确促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销员</a:t>
            </a:r>
            <a:r>
              <a:rPr sz="1350">
                <a:solidFill>
                  <a:srgbClr val="FFFFFF"/>
                </a:solidFill>
                <a:latin typeface="HUSVFS+MS-UIGothic"/>
                <a:cs typeface="HUSVFS+MS-UIGothic"/>
              </a:rPr>
              <a:t>的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职责</a:t>
            </a:r>
            <a:r>
              <a:rPr sz="1350">
                <a:solidFill>
                  <a:srgbClr val="FFFFFF"/>
                </a:solidFill>
                <a:latin typeface="HUSVFS+MS-UIGothic"/>
                <a:cs typeface="HUSVFS+MS-UIGothic"/>
              </a:rPr>
              <a:t>和任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务</a:t>
            </a:r>
            <a:r>
              <a:rPr sz="1350">
                <a:solidFill>
                  <a:srgbClr val="FFFFFF"/>
                </a:solidFill>
                <a:latin typeface="HUSVFS+MS-UIGothic"/>
                <a:cs typeface="HUSVFS+MS-UIGothic"/>
              </a:rPr>
              <a:t>是提高推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销</a:t>
            </a:r>
            <a:r>
              <a:rPr sz="1350">
                <a:solidFill>
                  <a:srgbClr val="FFFFFF"/>
                </a:solidFill>
                <a:latin typeface="HUSVFS+MS-UIGothic"/>
                <a:cs typeface="HUSVFS+MS-UIGothic"/>
              </a:rPr>
              <a:t>效果的关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键</a:t>
            </a:r>
            <a:r>
              <a:rPr sz="1350">
                <a:solidFill>
                  <a:srgbClr val="FFFFFF"/>
                </a:solidFill>
                <a:latin typeface="HUSVFS+MS-UIGothic"/>
                <a:cs typeface="HUSVFS+MS-UIGothic"/>
              </a:rPr>
              <a:t>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878704" y="4040306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FFFFFF"/>
                </a:solidFill>
                <a:latin typeface="SimSun"/>
                <a:cs typeface="SimSun"/>
              </a:rPr>
              <a:t>详细</a:t>
            </a:r>
            <a:r>
              <a:rPr sz="2300" spc="25">
                <a:solidFill>
                  <a:srgbClr val="FFFFFF"/>
                </a:solidFill>
                <a:latin typeface="HUSVFS+MS-UIGothic"/>
                <a:cs typeface="HUSVFS+MS-UIGothic"/>
              </a:rPr>
              <a:t>描述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878704" y="4650592"/>
            <a:ext cx="6702154" cy="1045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HUSVFS+MS-UIGothic"/>
                <a:cs typeface="HUSVFS+MS-UIGothic"/>
              </a:rPr>
              <a:t>促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销员</a:t>
            </a:r>
            <a:r>
              <a:rPr sz="1350">
                <a:solidFill>
                  <a:srgbClr val="FFFFFF"/>
                </a:solidFill>
                <a:latin typeface="HUSVFS+MS-UIGothic"/>
                <a:cs typeface="HUSVFS+MS-UIGothic"/>
              </a:rPr>
              <a:t>的主要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职责</a:t>
            </a:r>
            <a:r>
              <a:rPr sz="1350">
                <a:solidFill>
                  <a:srgbClr val="FFFFFF"/>
                </a:solidFill>
                <a:latin typeface="HUSVFS+MS-UIGothic"/>
                <a:cs typeface="HUSVFS+MS-UIGothic"/>
              </a:rPr>
              <a:t>包括展示和介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绍产</a:t>
            </a:r>
            <a:r>
              <a:rPr sz="1350">
                <a:solidFill>
                  <a:srgbClr val="FFFFFF"/>
                </a:solidFill>
                <a:latin typeface="HUSVFS+MS-UIGothic"/>
                <a:cs typeface="HUSVFS+MS-UIGothic"/>
              </a:rPr>
              <a:t>品，促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进销</a:t>
            </a:r>
            <a:r>
              <a:rPr sz="1350">
                <a:solidFill>
                  <a:srgbClr val="FFFFFF"/>
                </a:solidFill>
                <a:latin typeface="HUSVFS+MS-UIGothic"/>
                <a:cs typeface="HUSVFS+MS-UIGothic"/>
              </a:rPr>
              <a:t>售，提供售后服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务</a:t>
            </a:r>
            <a:r>
              <a:rPr sz="1350">
                <a:solidFill>
                  <a:srgbClr val="FFFFFF"/>
                </a:solidFill>
                <a:latin typeface="HUSVFS+MS-UIGothic"/>
                <a:cs typeface="HUSVFS+MS-UIGothic"/>
              </a:rPr>
              <a:t>，收集市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场</a:t>
            </a:r>
            <a:r>
              <a:rPr sz="1350">
                <a:solidFill>
                  <a:srgbClr val="FFFFFF"/>
                </a:solidFill>
                <a:latin typeface="HUSVFS+MS-UIGothic"/>
                <a:cs typeface="HUSVFS+MS-UIGothic"/>
              </a:rPr>
              <a:t>和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顾</a:t>
            </a:r>
            <a:r>
              <a:rPr sz="1350">
                <a:solidFill>
                  <a:srgbClr val="FFFFFF"/>
                </a:solidFill>
                <a:latin typeface="HUSVFS+MS-UIGothic"/>
                <a:cs typeface="HUSVFS+MS-UIGothic"/>
              </a:rPr>
              <a:t>客反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馈</a:t>
            </a:r>
            <a:r>
              <a:rPr sz="1350">
                <a:solidFill>
                  <a:srgbClr val="FFFFFF"/>
                </a:solidFill>
                <a:latin typeface="HUSVFS+MS-UIGothic"/>
                <a:cs typeface="HUSVFS+MS-UIGothic"/>
              </a:rPr>
              <a:t>等。他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们</a:t>
            </a:r>
            <a:r>
              <a:rPr sz="1350">
                <a:solidFill>
                  <a:srgbClr val="FFFFFF"/>
                </a:solidFill>
                <a:latin typeface="HUSVFS+MS-UIGothic"/>
                <a:cs typeface="HUSVFS+MS-UIGothic"/>
              </a:rPr>
              <a:t>的任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务</a:t>
            </a:r>
            <a:r>
              <a:rPr sz="1350">
                <a:solidFill>
                  <a:srgbClr val="FFFFFF"/>
                </a:solidFill>
                <a:latin typeface="HUSVFS+MS-UIGothic"/>
                <a:cs typeface="HUSVFS+MS-UIGothic"/>
              </a:rPr>
              <a:t>是吸引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顾</a:t>
            </a:r>
            <a:r>
              <a:rPr sz="1350">
                <a:solidFill>
                  <a:srgbClr val="FFFFFF"/>
                </a:solidFill>
                <a:latin typeface="HUSVFS+MS-UIGothic"/>
                <a:cs typeface="HUSVFS+MS-UIGothic"/>
              </a:rPr>
              <a:t>客，提高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销</a:t>
            </a:r>
            <a:r>
              <a:rPr sz="1350">
                <a:solidFill>
                  <a:srgbClr val="FFFFFF"/>
                </a:solidFill>
                <a:latin typeface="HUSVFS+MS-UIGothic"/>
                <a:cs typeface="HUSVFS+MS-UIGothic"/>
              </a:rPr>
              <a:t>售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业绩</a:t>
            </a:r>
            <a:r>
              <a:rPr sz="1350">
                <a:solidFill>
                  <a:srgbClr val="FFFFFF"/>
                </a:solidFill>
                <a:latin typeface="HUSVFS+MS-UIGothic"/>
                <a:cs typeface="HUSVFS+MS-UIGothic"/>
              </a:rPr>
              <a:t>，同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时</a:t>
            </a:r>
            <a:r>
              <a:rPr sz="1350">
                <a:solidFill>
                  <a:srgbClr val="FFFFFF"/>
                </a:solidFill>
                <a:latin typeface="HUSVFS+MS-UIGothic"/>
                <a:cs typeface="HUSVFS+MS-UIGothic"/>
              </a:rPr>
              <a:t>也要建立和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维护</a:t>
            </a:r>
            <a:r>
              <a:rPr sz="1350">
                <a:solidFill>
                  <a:srgbClr val="FFFFFF"/>
                </a:solidFill>
                <a:latin typeface="HUSVFS+MS-UIGothic"/>
                <a:cs typeface="HUSVFS+MS-UIGothic"/>
              </a:rPr>
              <a:t>品牌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HUSVFS+MS-UIGothic"/>
                <a:cs typeface="HUSVFS+MS-UIGothic"/>
              </a:rPr>
              <a:t>形象。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619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45AE37"/>
                </a:solidFill>
                <a:latin typeface="HUSVFS+MS-UIGothic"/>
                <a:cs typeface="HUSVFS+MS-UIGothic"/>
              </a:rPr>
              <a:t>促</a:t>
            </a:r>
            <a:r>
              <a:rPr sz="3000">
                <a:solidFill>
                  <a:srgbClr val="45AE37"/>
                </a:solidFill>
                <a:latin typeface="SimSun"/>
                <a:cs typeface="SimSun"/>
              </a:rPr>
              <a:t>销员</a:t>
            </a:r>
            <a:r>
              <a:rPr sz="3000">
                <a:solidFill>
                  <a:srgbClr val="45AE37"/>
                </a:solidFill>
                <a:latin typeface="HUSVFS+MS-UIGothic"/>
                <a:cs typeface="HUSVFS+MS-UIGothic"/>
              </a:rPr>
              <a:t>的基本素</a:t>
            </a:r>
            <a:r>
              <a:rPr sz="3000">
                <a:solidFill>
                  <a:srgbClr val="45AE37"/>
                </a:solidFill>
                <a:latin typeface="SimSun"/>
                <a:cs typeface="SimSun"/>
              </a:rPr>
              <a:t>质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875905" y="1494059"/>
            <a:ext cx="114935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45AE37"/>
                </a:solidFill>
                <a:latin typeface="SimSun"/>
                <a:cs typeface="SimSun"/>
              </a:rPr>
              <a:t>总结词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875905" y="391975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45AE37"/>
                </a:solidFill>
                <a:latin typeface="SimSun"/>
                <a:cs typeface="SimSun"/>
              </a:rPr>
              <a:t>详细</a:t>
            </a:r>
            <a:r>
              <a:rPr sz="2000" spc="25">
                <a:solidFill>
                  <a:srgbClr val="45AE37"/>
                </a:solidFill>
                <a:latin typeface="HUSVFS+MS-UIGothic"/>
                <a:cs typeface="HUSVFS+MS-UIGothic"/>
              </a:rPr>
              <a:t>描述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1580" y="1072659"/>
            <a:ext cx="2655633" cy="24696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971"/>
              </a:lnSpc>
              <a:spcBef>
                <a:spcPct val="0"/>
              </a:spcBef>
              <a:spcAft>
                <a:spcPct val="0"/>
              </a:spcAft>
            </a:pPr>
            <a:r>
              <a:rPr sz="7650">
                <a:solidFill>
                  <a:srgbClr val="083502"/>
                </a:solidFill>
                <a:latin typeface="HTGWBC+MDPTBN+MicrosoftYaHei-Bold"/>
                <a:cs typeface="HTGWBC+MDPTBN+MicrosoftYaHei-Bold"/>
              </a:rPr>
              <a:t>02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11580" y="2503471"/>
            <a:ext cx="4120921" cy="1206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800"/>
              </a:lnSpc>
              <a:spcBef>
                <a:spcPct val="0"/>
              </a:spcBef>
              <a:spcAft>
                <a:spcPct val="0"/>
              </a:spcAft>
            </a:pPr>
            <a:r>
              <a:rPr sz="3800" spc="27">
                <a:solidFill>
                  <a:srgbClr val="083502"/>
                </a:solidFill>
                <a:latin typeface="HUSVFS+MS-UIGothic"/>
                <a:cs typeface="HUSVFS+MS-UIGothic"/>
              </a:rPr>
              <a:t>推</a:t>
            </a:r>
            <a:r>
              <a:rPr sz="3800" spc="23">
                <a:solidFill>
                  <a:srgbClr val="083502"/>
                </a:solidFill>
                <a:latin typeface="SimSun"/>
                <a:cs typeface="SimSun"/>
              </a:rPr>
              <a:t>销</a:t>
            </a:r>
            <a:r>
              <a:rPr sz="3800" spc="25">
                <a:solidFill>
                  <a:srgbClr val="083502"/>
                </a:solidFill>
                <a:latin typeface="HUSVFS+MS-UIGothic"/>
                <a:cs typeface="HUSVFS+MS-UIGothic"/>
              </a:rPr>
              <a:t>技巧与策略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211580" y="4845829"/>
            <a:ext cx="6120100" cy="24696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971"/>
              </a:lnSpc>
              <a:spcBef>
                <a:spcPct val="0"/>
              </a:spcBef>
              <a:spcAft>
                <a:spcPct val="0"/>
              </a:spcAft>
            </a:pPr>
            <a:r>
              <a:rPr sz="7650">
                <a:solidFill>
                  <a:srgbClr val="89D77F"/>
                </a:solidFill>
                <a:latin typeface="HTGWBC+MDPTBN+MicrosoftYaHei-Bold"/>
                <a:cs typeface="HTGWBC+MDPTBN+MicrosoftYaHei-Bold"/>
              </a:rPr>
              <a:t>CHAPTER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619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45AE37"/>
                </a:solidFill>
                <a:latin typeface="HUSVFS+MS-UIGothic"/>
                <a:cs typeface="HUSVFS+MS-UIGothic"/>
              </a:rPr>
              <a:t>建立信任与</a:t>
            </a:r>
            <a:r>
              <a:rPr sz="3000">
                <a:solidFill>
                  <a:srgbClr val="45AE37"/>
                </a:solidFill>
                <a:latin typeface="SimSun"/>
                <a:cs typeface="SimSun"/>
              </a:rPr>
              <a:t>亲</a:t>
            </a:r>
            <a:r>
              <a:rPr sz="3000">
                <a:solidFill>
                  <a:srgbClr val="45AE37"/>
                </a:solidFill>
                <a:latin typeface="HUSVFS+MS-UIGothic"/>
                <a:cs typeface="HUSVFS+MS-UIGothic"/>
              </a:rPr>
              <a:t>和力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544050" y="2004055"/>
            <a:ext cx="10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45AE37"/>
                </a:solidFill>
                <a:latin typeface="HUSVFS+MS-UIGothic"/>
                <a:cs typeface="HUSVFS+MS-UIGothic"/>
              </a:rPr>
              <a:t>建立信任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443719" y="4147815"/>
            <a:ext cx="1292320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45AE37"/>
                </a:solidFill>
                <a:latin typeface="HUSVFS+MS-UIGothic"/>
                <a:cs typeface="HUSVFS+MS-UIGothic"/>
              </a:rPr>
              <a:t>展示</a:t>
            </a:r>
            <a:r>
              <a:rPr sz="1550" spc="25">
                <a:solidFill>
                  <a:srgbClr val="45AE37"/>
                </a:solidFill>
                <a:latin typeface="SimSun"/>
                <a:cs typeface="SimSun"/>
              </a:rPr>
              <a:t>亲</a:t>
            </a:r>
            <a:r>
              <a:rPr sz="1550" spc="25">
                <a:solidFill>
                  <a:srgbClr val="45AE37"/>
                </a:solidFill>
                <a:latin typeface="HUSVFS+MS-UIGothic"/>
                <a:cs typeface="HUSVFS+MS-UIGothic"/>
              </a:rPr>
              <a:t>和力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238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45AE37"/>
                </a:solidFill>
                <a:latin typeface="HUSVFS+MS-UIGothic"/>
                <a:cs typeface="HUSVFS+MS-UIGothic"/>
              </a:rPr>
              <a:t>有效沟通与</a:t>
            </a:r>
            <a:r>
              <a:rPr sz="3000">
                <a:solidFill>
                  <a:srgbClr val="45AE37"/>
                </a:solidFill>
                <a:latin typeface="SimSun"/>
                <a:cs typeface="SimSun"/>
              </a:rPr>
              <a:t>倾</a:t>
            </a:r>
            <a:r>
              <a:rPr sz="3000">
                <a:solidFill>
                  <a:srgbClr val="45AE37"/>
                </a:solidFill>
                <a:latin typeface="HUSVFS+MS-UIGothic"/>
                <a:cs typeface="HUSVFS+MS-UIGothic"/>
              </a:rPr>
              <a:t>听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55319" y="1473196"/>
            <a:ext cx="1092123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45AE37"/>
                </a:solidFill>
                <a:latin typeface="HUSVFS+MS-UIGothic"/>
                <a:cs typeface="HUSVFS+MS-UIGothic"/>
              </a:rPr>
              <a:t>有效沟通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93419" y="4044946"/>
            <a:ext cx="1092123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FFFF"/>
                </a:solidFill>
                <a:latin typeface="SimSun"/>
                <a:cs typeface="SimSun"/>
              </a:rPr>
              <a:t>倾</a:t>
            </a:r>
            <a:r>
              <a:rPr sz="1550" spc="25">
                <a:solidFill>
                  <a:srgbClr val="FFFFFF"/>
                </a:solidFill>
                <a:latin typeface="HUSVFS+MS-UIGothic"/>
                <a:cs typeface="HUSVFS+MS-UIGothic"/>
              </a:rPr>
              <a:t>听客</a:t>
            </a:r>
            <a:r>
              <a:rPr sz="1550">
                <a:solidFill>
                  <a:srgbClr val="FFFFFF"/>
                </a:solidFill>
                <a:latin typeface="SimSun"/>
                <a:cs typeface="SimSun"/>
              </a:rPr>
              <a:t>户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93419" y="4451838"/>
            <a:ext cx="3088444" cy="10458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认</a:t>
            </a:r>
            <a:r>
              <a:rPr sz="1350">
                <a:solidFill>
                  <a:srgbClr val="FFFFFF"/>
                </a:solidFill>
                <a:latin typeface="HUSVFS+MS-UIGothic"/>
                <a:cs typeface="HUSVFS+MS-UIGothic"/>
              </a:rPr>
              <a:t>真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倾</a:t>
            </a:r>
            <a:r>
              <a:rPr sz="1350">
                <a:solidFill>
                  <a:srgbClr val="FFFFFF"/>
                </a:solidFill>
                <a:latin typeface="HUSVFS+MS-UIGothic"/>
                <a:cs typeface="HUSVFS+MS-UIGothic"/>
              </a:rPr>
              <a:t>听客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户</a:t>
            </a:r>
            <a:r>
              <a:rPr sz="1350">
                <a:solidFill>
                  <a:srgbClr val="FFFFFF"/>
                </a:solidFill>
                <a:latin typeface="HUSVFS+MS-UIGothic"/>
                <a:cs typeface="HUSVFS+MS-UIGothic"/>
              </a:rPr>
              <a:t>的需求、意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见</a:t>
            </a:r>
            <a:r>
              <a:rPr sz="1350">
                <a:solidFill>
                  <a:srgbClr val="FFFFFF"/>
                </a:solidFill>
                <a:latin typeface="HUSVFS+MS-UIGothic"/>
                <a:cs typeface="HUSVFS+MS-UIGothic"/>
              </a:rPr>
              <a:t>和建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议</a:t>
            </a:r>
            <a:r>
              <a:rPr sz="1350">
                <a:solidFill>
                  <a:srgbClr val="FFFFFF"/>
                </a:solidFill>
                <a:latin typeface="HUSVFS+MS-UIGothic"/>
                <a:cs typeface="HUSVFS+MS-UIGothic"/>
              </a:rPr>
              <a:t>，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HUSVFS+MS-UIGothic"/>
                <a:cs typeface="HUSVFS+MS-UIGothic"/>
              </a:rPr>
              <a:t>尊重客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户</a:t>
            </a:r>
            <a:r>
              <a:rPr sz="1350">
                <a:solidFill>
                  <a:srgbClr val="FFFFFF"/>
                </a:solidFill>
                <a:latin typeface="HUSVFS+MS-UIGothic"/>
                <a:cs typeface="HUSVFS+MS-UIGothic"/>
              </a:rPr>
              <a:t>的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观</a:t>
            </a:r>
            <a:r>
              <a:rPr sz="1350">
                <a:solidFill>
                  <a:srgbClr val="FFFFFF"/>
                </a:solidFill>
                <a:latin typeface="HUSVFS+MS-UIGothic"/>
                <a:cs typeface="HUSVFS+MS-UIGothic"/>
              </a:rPr>
              <a:t>点，以便更好地与客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户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HUSVFS+MS-UIGothic"/>
                <a:cs typeface="HUSVFS+MS-UIGothic"/>
              </a:rPr>
              <a:t>交流。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238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45AE37"/>
                </a:solidFill>
                <a:latin typeface="SimSun"/>
                <a:cs typeface="SimSun"/>
              </a:rPr>
              <a:t>产</a:t>
            </a:r>
            <a:r>
              <a:rPr sz="3000">
                <a:solidFill>
                  <a:srgbClr val="45AE37"/>
                </a:solidFill>
                <a:latin typeface="HUSVFS+MS-UIGothic"/>
                <a:cs typeface="HUSVFS+MS-UIGothic"/>
              </a:rPr>
              <a:t>品展示与演示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385559" y="1691163"/>
            <a:ext cx="1914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45AE37"/>
                </a:solidFill>
                <a:latin typeface="HUSVFS+MS-UIGothic"/>
                <a:cs typeface="HUSVFS+MS-UIGothic"/>
              </a:rPr>
              <a:t>突出</a:t>
            </a:r>
            <a:r>
              <a:rPr sz="2000" spc="15">
                <a:solidFill>
                  <a:srgbClr val="45AE37"/>
                </a:solidFill>
                <a:latin typeface="SimSun"/>
                <a:cs typeface="SimSun"/>
              </a:rPr>
              <a:t>产</a:t>
            </a:r>
            <a:r>
              <a:rPr sz="2000" spc="15">
                <a:solidFill>
                  <a:srgbClr val="45AE37"/>
                </a:solidFill>
                <a:latin typeface="HUSVFS+MS-UIGothic"/>
                <a:cs typeface="HUSVFS+MS-UIGothic"/>
              </a:rPr>
              <a:t>品特点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385559" y="4208938"/>
            <a:ext cx="1914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45AE37"/>
                </a:solidFill>
                <a:latin typeface="HUSVFS+MS-UIGothic"/>
                <a:cs typeface="HUSVFS+MS-UIGothic"/>
              </a:rPr>
              <a:t>演示</a:t>
            </a:r>
            <a:r>
              <a:rPr sz="2000" spc="15">
                <a:solidFill>
                  <a:srgbClr val="45AE37"/>
                </a:solidFill>
                <a:latin typeface="SimSun"/>
                <a:cs typeface="SimSun"/>
              </a:rPr>
              <a:t>产</a:t>
            </a:r>
            <a:r>
              <a:rPr sz="2000" spc="15">
                <a:solidFill>
                  <a:srgbClr val="45AE37"/>
                </a:solidFill>
                <a:latin typeface="HUSVFS+MS-UIGothic"/>
                <a:cs typeface="HUSVFS+MS-UIGothic"/>
              </a:rPr>
              <a:t>品功能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https://d.book118.com/358121100025006040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41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20">
      <vt:lpstr>Arial</vt:lpstr>
      <vt:lpstr>Calibri</vt:lpstr>
      <vt:lpstr>HUSVFS+MS-UIGothic</vt:lpstr>
      <vt:lpstr>SimSun</vt:lpstr>
      <vt:lpstr>LKHSDS+GLHLPE+ArialMT</vt:lpstr>
      <vt:lpstr>Times New Roman</vt:lpstr>
      <vt:lpstr>HJCSKJ+LNSLIT+MicrosoftYaHei</vt:lpstr>
      <vt:lpstr>HTGWBC+MDPTBN+MicrosoftYaHei-Bold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2024-09-18T09:55:25.811</cp:lastPrinted>
  <dcterms:created xsi:type="dcterms:W3CDTF">2024-09-18T01:55:25Z</dcterms:created>
  <dcterms:modified xsi:type="dcterms:W3CDTF">2024-09-18T01:55:26Z</dcterms:modified>
</cp:coreProperties>
</file>