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olors1.xml" ContentType="application/vnd.ms-office.chartcolorstyle+xml"/>
  <Override PartName="/ppt/charts/colors2.xml" ContentType="application/vnd.ms-office.chartcolorstyle+xml"/>
  <Override PartName="/ppt/charts/style1.xml" ContentType="application/vnd.ms-office.chartstyle+xml"/>
  <Override PartName="/ppt/charts/style2.xml" ContentType="application/vnd.ms-office.chartstyle+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1" r:id="rId35"/>
  </p:sldIdLst>
  <p:sldSz cx="9144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D27102A9-8310-4765-A935-A1911B00CA55}" styleName="Light Style 1 - Accent 4">
    <a:wholeTbl>
      <a:tcTxStyle>
        <a:fontRef idx="minor"/>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fill>
          <a:solidFill>
            <a:schemeClr val="accent4">
              <a:alpha val="20000"/>
            </a:schemeClr>
          </a:solidFill>
        </a:fill>
      </a:tcStyle>
    </a:band1H>
    <a:band1V>
      <a:tcStyle>
        <a:fill>
          <a:solidFill>
            <a:schemeClr val="accent4">
              <a:alpha val="20000"/>
            </a:schemeClr>
          </a:solidFill>
        </a:fill>
      </a:tcStyle>
    </a:band1V>
    <a:lastCol>
      <a:tcTxStyle b="on"/>
    </a:lastCol>
    <a:firstCol>
      <a:tcTxStyle b="on"/>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tags" Target="tags/tag45.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1.xml" /><Relationship Id="rId40"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 Id="rId2" Type="http://schemas.microsoft.com/office/2011/relationships/chartColorStyle" Target="colors2.xml" /><Relationship Id="rId3" Type="http://schemas.microsoft.com/office/2011/relationships/chartStyle" Target="style2.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zh-CN" sz="1860" b="0" i="0" u="none" strike="noStrike" kern="1200" spc="0" baseline="0">
                <a:solidFill>
                  <a:schemeClr val="tx1">
                    <a:lumMod val="65000"/>
                    <a:lumOff val="35000"/>
                  </a:schemeClr>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r>
              <a:rPr lang="zh-CN" altLang="en-US" sz="2200" baseline="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中国益生菌市场规模</a:t>
            </a:r>
            <a:endParaRPr lang="en-US" altLang="zh-CN" sz="2200" baseline="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a:p>
            <a:pPr>
              <a:defRPr lang="zh-CN" sz="1860" b="0" i="0" u="none" strike="noStrike" kern="1200" spc="0" baseline="0">
                <a:solidFill>
                  <a:schemeClr val="tx1">
                    <a:lumMod val="65000"/>
                    <a:lumOff val="35000"/>
                  </a:schemeClr>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pPr>
            <a:r>
              <a:rPr lang="zh-CN" altLang="en-US" sz="2200" baseline="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（亿元</a:t>
            </a:r>
            <a:r>
              <a:rPr lang="zh-CN" altLang="en-US" sz="2000" baseline="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a:t>
            </a:r>
            <a:endParaRPr lang="zh-CN" altLang="en-US" sz="2000" baseline="0">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c:rich>
      </c:tx>
      <c:layout>
        <c:manualLayout>
          <c:xMode val="edge"/>
          <c:yMode val="edge"/>
          <c:x val="0.15964363515377045"/>
          <c:y val="0.06247982382774353"/>
        </c:manualLayout>
      </c:layout>
      <c:overlay val="0"/>
      <c:spPr>
        <a:noFill/>
        <a:ln>
          <a:noFill/>
        </a:ln>
        <a:effectLst/>
      </c:spPr>
      <c:txPr>
        <a:bodyPr/>
        <a:p>
          <a:pPr>
            <a:defRPr/>
          </a:pPr>
        </a:p>
      </c:txPr>
    </c:title>
    <c:autoTitleDeleted val="0"/>
    <c:plotArea>
      <c:barChart>
        <c:barDir val="col"/>
        <c:grouping val="clustered"/>
        <c:varyColors val="0"/>
        <c:ser>
          <c:idx val="0"/>
          <c:order val="0"/>
          <c:tx>
            <c:strRef>
              <c:f>Sheet1!$B$1</c:f>
              <c:strCache>
                <c:ptCount val="1"/>
                <c:pt idx="0">
                  <c:v>亿元</c:v>
                </c:pt>
              </c:strCache>
            </c:strRef>
          </c:tx>
          <c:spPr>
            <a:solidFill>
              <a:schemeClr val="accent1"/>
            </a:solidFill>
            <a:ln>
              <a:noFill/>
            </a:ln>
            <a:effectLst/>
          </c:spPr>
          <c:invertIfNegative val="0"/>
          <c:cat>
            <c:numRef>
              <c:f>Sheet1!$A$2:$A$5</c:f>
              <c:numCache>
                <c:formatCode>General</c:formatCode>
                <c:ptCount val="4"/>
                <c:pt idx="0">
                  <c:v>2018</c:v>
                </c:pt>
                <c:pt idx="1">
                  <c:v>2021</c:v>
                </c:pt>
                <c:pt idx="2">
                  <c:v>2022</c:v>
                </c:pt>
                <c:pt idx="3">
                  <c:v>2025</c:v>
                </c:pt>
              </c:numCache>
            </c:numRef>
          </c:cat>
          <c:val>
            <c:numRef>
              <c:f>Sheet1!$B$2:$B$5</c:f>
              <c:numCache>
                <c:formatCode>General</c:formatCode>
                <c:ptCount val="4"/>
                <c:pt idx="0">
                  <c:v>612</c:v>
                </c:pt>
                <c:pt idx="1">
                  <c:v>926</c:v>
                </c:pt>
                <c:pt idx="2">
                  <c:v>1000</c:v>
                </c:pt>
                <c:pt idx="3">
                  <c:v>1400</c:v>
                </c:pt>
              </c:numCache>
            </c:numRef>
          </c:val>
        </c:ser>
        <c:dLbls>
          <c:showLegendKey val="0"/>
          <c:showVal val="0"/>
          <c:showCatName val="0"/>
          <c:showSerName val="0"/>
          <c:showPercent val="0"/>
          <c:showBubbleSize val="0"/>
          <c:showLeaderLines val="0"/>
        </c:dLbls>
        <c:gapWidth val="219"/>
        <c:overlap val="-27"/>
        <c:axId val="371850736"/>
        <c:axId val="1181058272"/>
      </c:barChart>
      <c:catAx>
        <c:axId val="371850736"/>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lang="zh-CN" sz="105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105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crossAx val="1181058272"/>
        <c:crosses val="autoZero"/>
        <c:auto val="0"/>
        <c:lblAlgn val="ctr"/>
        <c:lblOffset/>
        <c:noMultiLvlLbl val="0"/>
      </c:catAx>
      <c:valAx>
        <c:axId val="1181058272"/>
        <c:scaling>
          <c:orientation/>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lang="zh-CN" sz="105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105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crossAx val="371850736"/>
        <c:crosses val="autoZero"/>
        <c:crossBetween val="between"/>
      </c:valAx>
      <c:spPr>
        <a:noFill/>
        <a:ln>
          <a:noFill/>
        </a:ln>
        <a:effectLst/>
      </c:spPr>
    </c:plotArea>
    <c:plotVisOnly val="1"/>
    <c:dispBlanksAs val="gap"/>
    <c:showDLblsOverMax val="0"/>
  </c:chart>
  <c:spPr>
    <a:noFill/>
    <a:ln>
      <a:noFill/>
    </a:ln>
    <a:effectLst/>
  </c:spPr>
  <c:txPr>
    <a:bodyPr/>
    <a:p>
      <a:pPr>
        <a:defRPr lang="zh-CN" smtId="4294967295"/>
      </a:pPr>
      <a:endParaRPr lang="zh-CN"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zh-CN" sz="1400" b="0" i="0" u="none" strike="noStrike" kern="1200" spc="0" baseline="0">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r>
              <a:rPr lang="zh-CN" altLang="en-US" sz="2200" baseline="0">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rPr>
              <a:t>中国益生菌市场下游应用领域规模占比</a:t>
            </a:r>
            <a:endParaRPr lang="zh-CN" altLang="en-US" sz="2200" baseline="0">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rich>
      </c:tx>
      <c:layout>
        <c:manualLayout>
          <c:xMode val="edge"/>
          <c:yMode val="edge"/>
          <c:x val="0.12734565138816834"/>
          <c:y val="0.00540977343916893"/>
        </c:manualLayout>
      </c:layout>
      <c:overlay val="0"/>
      <c:spPr>
        <a:noFill/>
        <a:ln>
          <a:noFill/>
        </a:ln>
        <a:effectLst/>
      </c:spPr>
      <c:txPr>
        <a:bodyPr/>
        <a:p>
          <a:pPr>
            <a:defRPr/>
          </a:pPr>
        </a:p>
      </c:txPr>
    </c:title>
    <c:autoTitleDeleted val="0"/>
    <c:plotArea>
      <c:pieChart>
        <c:varyColors val="1"/>
        <c:ser>
          <c:idx val="0"/>
          <c:order val="0"/>
          <c:tx>
            <c:strRef>
              <c:f>Sheet1!$B$1</c:f>
              <c:strCache>
                <c:ptCount val="1"/>
                <c:pt idx="0">
                  <c:v>中国益生菌市场下游应用领域规模占比</c:v>
                </c:pt>
              </c:strCache>
            </c:strRef>
          </c:tx>
          <c:dPt>
            <c:idx val="0"/>
            <c:invertIfNegative val="1"/>
            <c:spPr>
              <a:solidFill>
                <a:schemeClr val="accent3">
                  <a:lumMod val="60000"/>
                  <a:lumOff val="40000"/>
                </a:schemeClr>
              </a:solidFill>
              <a:ln w="19050">
                <a:solidFill>
                  <a:schemeClr val="lt1"/>
                </a:solidFill>
              </a:ln>
            </c:spPr>
          </c:dPt>
          <c:dPt>
            <c:idx val="1"/>
            <c:invertIfNegative val="1"/>
            <c:spPr>
              <a:solidFill>
                <a:srgbClr val="FFC000"/>
              </a:solidFill>
              <a:ln w="19050">
                <a:solidFill>
                  <a:schemeClr val="lt1"/>
                </a:solidFill>
              </a:ln>
            </c:spPr>
          </c:dPt>
          <c:dPt>
            <c:idx val="2"/>
            <c:invertIfNegative val="1"/>
            <c:spPr>
              <a:solidFill>
                <a:srgbClr val="00B0F0"/>
              </a:solidFill>
              <a:ln w="19050">
                <a:solidFill>
                  <a:schemeClr val="lt1"/>
                </a:solidFill>
              </a:ln>
            </c:spPr>
          </c:dPt>
          <c:dLbls>
            <c:dLbl>
              <c:idx val="0"/>
              <c:numFmt formatCode="" sourceLinked="1"/>
              <c:txPr>
                <a:bodyPr rot="0" spcFirstLastPara="1" vertOverflow="ellipsis" vert="horz" wrap="square" lIns="38100" tIns="19050" rIns="38100" bIns="19050" anchor="ctr" anchorCtr="1">
                  <a:spAutoFit/>
                </a:bodyPr>
                <a:p>
                  <a:pPr>
                    <a:def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dLblPos val="inEnd"/>
              <c:showLegendKey val="0"/>
              <c:showVal val="1"/>
              <c:showCatName val="0"/>
              <c:showSerName val="0"/>
              <c:showPercent val="0"/>
              <c:showBubbleSize val="0"/>
              <c:extLst/>
            </c:dLbl>
            <c:dLbl>
              <c:idx val="1"/>
              <c:numFmt formatCode="" sourceLinked="1"/>
              <c:txPr>
                <a:bodyPr rot="0" spcFirstLastPara="1" vertOverflow="ellipsis" vert="horz" wrap="square" lIns="38100" tIns="19050" rIns="38100" bIns="19050" anchor="ctr" anchorCtr="1">
                  <a:spAutoFit/>
                </a:bodyPr>
                <a:p>
                  <a:pPr>
                    <a:def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dLblPos val="inEnd"/>
              <c:showLegendKey val="0"/>
              <c:showVal val="1"/>
              <c:showCatName val="0"/>
              <c:showSerName val="0"/>
              <c:showPercent val="0"/>
              <c:showBubbleSize val="0"/>
              <c:extLst/>
            </c:dLbl>
            <c:dLbl>
              <c:idx val="2"/>
              <c:layout>
                <c:manualLayout>
                  <c:x val="0.099607363343238831"/>
                  <c:y val="-0.21715123951435089"/>
                </c:manualLayout>
              </c:layout>
              <c:numFmt formatCode="" sourceLinked="1"/>
              <c:txPr>
                <a:bodyPr rot="0" spcFirstLastPara="1" vertOverflow="ellipsis" vert="horz" wrap="square" lIns="38100" tIns="19050" rIns="38100" bIns="19050" anchor="ctr" anchorCtr="1">
                  <a:spAutoFit/>
                </a:bodyPr>
                <a:p>
                  <a:pPr>
                    <a:def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dLblPos val="bestFit"/>
              <c:showLegendKey val="0"/>
              <c:showVal val="1"/>
              <c:showCatName val="0"/>
              <c:showSerName val="0"/>
              <c:showPercent val="0"/>
              <c:showBubbleSize val="0"/>
              <c:extLst/>
            </c:dLbl>
            <c:spPr>
              <a:noFill/>
              <a:ln>
                <a:noFill/>
              </a:ln>
              <a:effectLst/>
            </c:spPr>
            <c:txPr>
              <a:bodyPr rot="0" spcFirstLastPara="1" vertOverflow="ellipsis" vert="horz" wrap="square" lIns="38100" tIns="19050" rIns="38100" bIns="19050" anchor="ctr" anchorCtr="1">
                <a:spAutoFit/>
              </a:bodyPr>
              <a:p>
                <a:pPr>
                  <a:def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1195" b="0" i="0" u="none" strike="noStrike" kern="1200" baseline="0" smtId="4294967295">
                  <a:solidFill>
                    <a:schemeClr val="tx1">
                      <a:lumMod val="75000"/>
                      <a:lumOff val="2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dLblPos val="in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dLbls>
          <c:cat>
            <c:strRef>
              <c:f>Sheet1!$A$2:$A$4</c:f>
              <c:strCache>
                <c:ptCount val="3"/>
                <c:pt idx="0">
                  <c:v>动植物用益生菌</c:v>
                </c:pt>
                <c:pt idx="1">
                  <c:v>保健食品</c:v>
                </c:pt>
                <c:pt idx="2">
                  <c:v>乳制品</c:v>
                </c:pt>
              </c:strCache>
            </c:strRef>
          </c:cat>
          <c:val>
            <c:numRef>
              <c:f>Sheet1!$B$2:$B$4</c:f>
              <c:numCache>
                <c:formatCode>0%</c:formatCode>
                <c:ptCount val="3"/>
                <c:pt idx="0">
                  <c:v>0.05</c:v>
                </c:pt>
                <c:pt idx="1">
                  <c:v>0.1</c:v>
                </c:pt>
                <c:pt idx="2">
                  <c:v>0.85</c:v>
                </c:pt>
              </c:numCache>
            </c:numRef>
          </c:val>
        </c:ser>
        <c:dLbls>
          <c:showLegendKey val="0"/>
          <c:showVal val="0"/>
          <c:showCatName val="0"/>
          <c:showSerName val="0"/>
          <c:showPercent val="0"/>
          <c:showBubbleSize val="0"/>
          <c:showLeaderLines val="0"/>
        </c:dLbls>
        <c:firstSliceAng/>
      </c:pieChart>
      <c:spPr>
        <a:noFill/>
        <a:ln>
          <a:noFill/>
        </a:ln>
        <a:effectLst/>
      </c:spPr>
    </c:plotArea>
    <c:legend>
      <c:legendPos val="b"/>
      <c:legendEntry>
        <c:idx val="0"/>
        <c:txPr>
          <a:bodyPr rot="0" spcFirstLastPara="1" vertOverflow="ellipsis" vert="horz" wrap="square" anchor="ctr" anchorCtr="1"/>
          <a:p>
            <a:pPr>
              <a:def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legendEntry>
      <c:legendEntry>
        <c:idx val="1"/>
        <c:txPr>
          <a:bodyPr rot="0" spcFirstLastPara="1" vertOverflow="ellipsis" vert="horz" wrap="square" anchor="ctr" anchorCtr="1"/>
          <a:p>
            <a:pPr>
              <a:def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legendEntry>
      <c:legendEntry>
        <c:idx val="2"/>
        <c:txPr>
          <a:bodyPr rot="0" spcFirstLastPara="1" vertOverflow="ellipsis" vert="horz" wrap="square" anchor="ctr" anchorCtr="1"/>
          <a:p>
            <a:pPr>
              <a:def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legendEntry>
      <c:overlay val="0"/>
      <c:spPr>
        <a:noFill/>
        <a:ln>
          <a:noFill/>
        </a:ln>
        <a:effectLst/>
      </c:spPr>
      <c:txPr>
        <a:bodyPr rot="0" spcFirstLastPara="1" vertOverflow="ellipsis" vert="horz" wrap="square" anchor="ctr" anchorCtr="1"/>
        <a:p>
          <a:pPr>
            <a:def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z="900" b="0" i="0" u="none" strike="noStrike" kern="1200" baseline="0" smtId="4294967295">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legend>
    <c:plotVisOnly val="1"/>
    <c:dispBlanksAs val="gap"/>
    <c:showDLblsOverMax val="0"/>
  </c:chart>
  <c:spPr>
    <a:noFill/>
    <a:ln>
      <a:noFill/>
    </a:ln>
    <a:effectLst/>
  </c:spPr>
  <c:txPr>
    <a:bodyPr/>
    <a:p>
      <a:pPr>
        <a:defRPr lang="zh-CN" smtId="4294967295">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defRPr>
      </a:pPr>
      <a:endParaRPr lang="zh-CN" smtId="4294967295">
        <a:latin typeface="Times New Roman" panose="02020603050405020304" pitchFamily="18" charset="0"/>
        <a:ea typeface="Times New Roman" panose="02020603050405020304" pitchFamily="18" charset="0"/>
        <a:cs typeface="Times New Roman" panose="02020603050405020304" pitchFamily="18" charset="0"/>
        <a:sym typeface="Times New Roman" panose="02020603050405020304" pitchFamily="18" charset="0"/>
      </a:endParaRPr>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4158976-212E-4A72-914A-E1CC7CDFCAC9}"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zh-CN" altLang="en-US"/>
        </a:p>
      </dgm:t>
    </dgm:pt>
    <dgm:pt modelId="{9C5EF299-B66B-45F1-84FB-BE9912A6F220}" type="parTrans" cxnId="{1CB06426-7175-4026-A54A-F87D4D7C85ED}">
      <dgm:prSet/>
      <dgm:spPr/>
      <dgm:t>
        <a:bodyPr/>
        <a:lstStyle/>
        <a:p>
          <a:endParaRPr lang="zh-CN" altLang="en-US"/>
        </a:p>
      </dgm:t>
    </dgm:pt>
    <dgm:pt modelId="{433180E5-455C-4B87-8EC6-ADF8F74D31D5}">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buFont typeface="Wingdings" panose="05000000000000000000" pitchFamily="2" charset="2"/>
            <a:buChar char="u"/>
          </a:pPr>
          <a:r>
            <a:rPr lang="zh-CN" altLang="en-US" b="1">
              <a:solidFill>
                <a:schemeClr val="bg1"/>
              </a:solidFill>
              <a:latin typeface="微软雅黑" panose="020b0503020204020204" pitchFamily="34" charset="-122"/>
              <a:ea typeface="微软雅黑" panose="020b0503020204020204" pitchFamily="34" charset="-122"/>
            </a:rPr>
            <a:t>改善肠道菌群</a:t>
          </a:r>
          <a:endParaRPr lang="zh-CN" altLang="en-US">
            <a:solidFill>
              <a:schemeClr val="bg1"/>
            </a:solidFill>
          </a:endParaRPr>
        </a:p>
      </dgm:t>
    </dgm:pt>
    <dgm:pt modelId="{22A934E7-BA20-4BDC-824E-5907B06A1394}" type="sibTrans" cxnId="{1CB06426-7175-4026-A54A-F87D4D7C85ED}">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p>
      </dgm:t>
    </dgm:pt>
    <dgm:pt modelId="{B8EC1030-C713-4D40-B0CA-B20177B455F7}" type="parTrans" cxnId="{BF6F360C-A267-46E4-BB11-BDB9C063D0A7}">
      <dgm:prSet/>
      <dgm:spPr/>
      <dgm:t>
        <a:bodyPr/>
        <a:lstStyle/>
        <a:p>
          <a:endParaRPr lang="zh-CN" altLang="en-US"/>
        </a:p>
      </dgm:t>
    </dgm:pt>
    <dgm:pt modelId="{385BF39A-B8FA-4DDA-8C55-03BFBC5AB9E6}">
      <dgm:prSet phldrT="[文本]" custT="1"/>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prstClr val="white"/>
              </a:solidFill>
              <a:latin typeface="微软雅黑" panose="020b0503020204020204" pitchFamily="34" charset="-122"/>
              <a:ea typeface="微软雅黑" panose="020b0503020204020204" pitchFamily="34" charset="-122"/>
              <a:cs typeface="+mn-cs"/>
            </a:rPr>
            <a:t>促进肠道免疫力的提高</a:t>
          </a:r>
        </a:p>
      </dgm:t>
    </dgm:pt>
    <dgm:pt modelId="{DDD94836-10D3-4FFF-BAD5-F83EC86220B6}" type="sibTrans" cxnId="{BF6F360C-A267-46E4-BB11-BDB9C063D0A7}">
      <dgm:prSet/>
      <dgm:spPr/>
      <dgm:t>
        <a:bodyPr/>
        <a:lstStyle/>
        <a:p>
          <a:endParaRPr lang="zh-CN" altLang="en-US"/>
        </a:p>
      </dgm:t>
    </dgm:pt>
    <dgm:pt modelId="{8C27EA8D-7A74-490C-9949-8CF628E05943}" type="parTrans" cxnId="{DD56F954-CE15-4D77-8B07-C2F2F1113D25}">
      <dgm:prSet/>
      <dgm:spPr/>
      <dgm:t>
        <a:bodyPr/>
        <a:lstStyle/>
        <a:p>
          <a:endParaRPr lang="zh-CN" altLang="en-US"/>
        </a:p>
      </dgm:t>
    </dgm:pt>
    <dgm:pt modelId="{4B54CA1D-D83C-476C-906E-409D172E347D}">
      <dgm:prSet phldrT="[文本]" custT="1"/>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prstClr val="white"/>
              </a:solidFill>
              <a:latin typeface="微软雅黑" panose="020b0503020204020204" pitchFamily="34" charset="-122"/>
              <a:ea typeface="微软雅黑" panose="020b0503020204020204" pitchFamily="34" charset="-122"/>
              <a:cs typeface="+mn-cs"/>
            </a:rPr>
            <a:t>抗炎作用</a:t>
          </a:r>
        </a:p>
      </dgm:t>
    </dgm:pt>
    <dgm:pt modelId="{59FFF393-9F08-42DC-BBC7-355C4E812E99}" type="sibTrans" cxnId="{DD56F954-CE15-4D77-8B07-C2F2F1113D25}">
      <dgm:prSet/>
      <dgm:spPr/>
      <dgm:t>
        <a:bodyPr/>
        <a:lstStyle/>
        <a:p>
          <a:endParaRPr lang="zh-CN" altLang="en-US"/>
        </a:p>
      </dgm:t>
    </dgm:pt>
    <dgm:pt modelId="{ADD7D568-E011-467A-B3EF-C6A3170C1051}" type="parTrans" cxnId="{01C8CFAF-E02C-4989-9852-1BF108685C13}">
      <dgm:prSet/>
      <dgm:spPr/>
      <dgm:t>
        <a:bodyPr/>
        <a:lstStyle/>
        <a:p>
          <a:endParaRPr lang="zh-CN" altLang="en-US"/>
        </a:p>
      </dgm:t>
    </dgm:pt>
    <dgm:pt modelId="{A88B2942-E5E7-4E5E-ABA6-04185E053372}">
      <dgm:prSet phldrT="[文本]" custT="1"/>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prstClr val="white"/>
              </a:solidFill>
              <a:latin typeface="微软雅黑" panose="020b0503020204020204" pitchFamily="34" charset="-122"/>
              <a:ea typeface="微软雅黑" panose="020b0503020204020204" pitchFamily="34" charset="-122"/>
              <a:cs typeface="+mn-cs"/>
            </a:rPr>
            <a:t>保护肠道黏膜</a:t>
          </a:r>
        </a:p>
      </dgm:t>
    </dgm:pt>
    <dgm:pt modelId="{9F170083-1585-4661-88AC-6B8D5C98DB98}" type="sibTrans" cxnId="{01C8CFAF-E02C-4989-9852-1BF108685C13}">
      <dgm:prSet/>
      <dgm:spPr/>
      <dgm:t>
        <a:bodyPr/>
        <a:lstStyle/>
        <a:p>
          <a:endParaRPr lang="zh-CN" altLang="en-US"/>
        </a:p>
      </dgm:t>
    </dgm:pt>
    <dgm:pt modelId="{82B13EEE-7338-4FC8-BAA8-FEEC80B97C7F}" type="pres">
      <dgm:prSet presAssocID="{C4158976-212E-4A72-914A-E1CC7CDFCAC9}" presName="Name0">
        <dgm:presLayoutVars>
          <dgm:chMax val="7"/>
          <dgm:chPref val="7"/>
          <dgm:dir/>
        </dgm:presLayoutVars>
      </dgm:prSet>
      <dgm:spPr/>
      <dgm:t>
        <a:bodyPr/>
        <a:lstStyle/>
        <a:p/>
      </dgm:t>
    </dgm:pt>
    <dgm:pt modelId="{5D849C36-F082-4C72-AED1-1D4548413122}" type="pres">
      <dgm:prSet presAssocID="{C4158976-212E-4A72-914A-E1CC7CDFCAC9}" presName="Name1"/>
      <dgm:spPr/>
      <dgm:t>
        <a:bodyPr/>
        <a:lstStyle/>
        <a:p/>
      </dgm:t>
    </dgm:pt>
    <dgm:pt modelId="{49A7B761-D142-4F8D-BFB8-DD86C581C623}" type="pres">
      <dgm:prSet presAssocID="{C4158976-212E-4A72-914A-E1CC7CDFCAC9}" presName="cycle"/>
      <dgm:spPr/>
      <dgm:t>
        <a:bodyPr/>
        <a:lstStyle/>
        <a:p/>
      </dgm:t>
    </dgm:pt>
    <dgm:pt modelId="{5B431F7A-A7D1-474E-A09E-E8BF0F1B910C}" type="pres">
      <dgm:prSet presAssocID="{C4158976-212E-4A72-914A-E1CC7CDFCAC9}" presName="srcNode" presStyleLbl="node1" presStyleCnt="6"/>
      <dgm:spPr/>
      <dgm:t>
        <a:bodyPr/>
        <a:lstStyle/>
        <a:p/>
      </dgm:t>
    </dgm:pt>
    <dgm:pt modelId="{EF82EB63-D2CC-41D7-AFFD-D642E6DEEC67}" type="pres">
      <dgm:prSet presAssocID="{C4158976-212E-4A72-914A-E1CC7CDFCAC9}" presName="conn" presStyleLbl="parChTrans1D2" presStyleCnt="1"/>
      <dgm:spPr/>
      <dgm:t>
        <a:bodyPr/>
        <a:lstStyle/>
        <a:p/>
      </dgm:t>
    </dgm:pt>
    <dgm:pt modelId="{895FF2EE-B378-4BE1-80DC-CB0D0B4DAA7E}" type="pres">
      <dgm:prSet presAssocID="{C4158976-212E-4A72-914A-E1CC7CDFCAC9}" presName="extraNode" presStyleLbl="node1" presStyleIdx="1" presStyleCnt="6"/>
      <dgm:spPr/>
      <dgm:t>
        <a:bodyPr/>
        <a:lstStyle/>
        <a:p/>
      </dgm:t>
    </dgm:pt>
    <dgm:pt modelId="{366ACA9C-DCA1-4474-89DE-413178E702D9}" type="pres">
      <dgm:prSet presAssocID="{C4158976-212E-4A72-914A-E1CC7CDFCAC9}" presName="dstNode" presStyleLbl="node1" presStyleIdx="1" presStyleCnt="6"/>
      <dgm:spPr/>
      <dgm:t>
        <a:bodyPr/>
        <a:lstStyle/>
        <a:p/>
      </dgm:t>
    </dgm:pt>
    <dgm:pt modelId="{A03BFC06-4A42-4562-8C2F-709B9959C15E}" type="pres">
      <dgm:prSet presAssocID="{433180E5-455C-4B87-8EC6-ADF8F74D31D5}" presName="text_1" presStyleLbl="node1" presStyleIdx="2" presStyleCnt="6">
        <dgm:presLayoutVars>
          <dgm:bulletEnabled val="1"/>
        </dgm:presLayoutVars>
      </dgm:prSet>
      <dgm:spPr/>
      <dgm:t>
        <a:bodyPr/>
        <a:lstStyle/>
        <a:p/>
      </dgm:t>
    </dgm:pt>
    <dgm:pt modelId="{D65C5D9F-A7F5-4C90-A556-EC0959711854}" type="pres">
      <dgm:prSet presAssocID="{433180E5-455C-4B87-8EC6-ADF8F74D31D5}" presName="accent_1"/>
      <dgm:spPr/>
      <dgm:t>
        <a:bodyPr/>
        <a:lstStyle/>
        <a:p/>
      </dgm:t>
    </dgm:pt>
    <dgm:pt modelId="{DA51D08C-5891-471E-8747-C4447C498F1C}" type="pres">
      <dgm:prSet presAssocID="{433180E5-455C-4B87-8EC6-ADF8F74D31D5}" presName="accentRepeatNode" presStyleLbl="solidFgAcc1" presStyleCnt="4"/>
      <dgm:spPr>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dgm:t>
    </dgm:pt>
    <dgm:pt modelId="{A38C1900-A825-4781-9A13-8D720C4D3040}" type="pres">
      <dgm:prSet presAssocID="{385BF39A-B8FA-4DDA-8C55-03BFBC5AB9E6}" presName="text_2" presStyleLbl="node1" presStyleIdx="3" presStyleCnt="6">
        <dgm:presLayoutVars>
          <dgm:bulletEnabled val="1"/>
        </dgm:presLayoutVars>
      </dgm:prSet>
      <dgm:spPr/>
      <dgm:t>
        <a:bodyPr/>
        <a:lstStyle/>
        <a:p/>
      </dgm:t>
    </dgm:pt>
    <dgm:pt modelId="{C8A21954-8E1C-44AA-966F-5CB59D89F97A}" type="pres">
      <dgm:prSet presAssocID="{385BF39A-B8FA-4DDA-8C55-03BFBC5AB9E6}" presName="accent_2"/>
      <dgm:spPr/>
      <dgm:t>
        <a:bodyPr/>
        <a:lstStyle/>
        <a:p/>
      </dgm:t>
    </dgm:pt>
    <dgm:pt modelId="{312B21B2-DE53-491D-9A5C-1A32B1718337}" type="pres">
      <dgm:prSet presAssocID="{385BF39A-B8FA-4DDA-8C55-03BFBC5AB9E6}" presName="accentRepeatNode" presStyleLbl="solidFgAcc1" presStyleIdx="1" presStyleCnt="4"/>
      <dgm:spPr>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dgm:t>
    </dgm:pt>
    <dgm:pt modelId="{F6BA859D-0713-401F-B7E3-0121E1246B05}" type="pres">
      <dgm:prSet presAssocID="{4B54CA1D-D83C-476C-906E-409D172E347D}" presName="text_3" presStyleLbl="node1" presStyleIdx="4" presStyleCnt="6">
        <dgm:presLayoutVars>
          <dgm:bulletEnabled val="1"/>
        </dgm:presLayoutVars>
      </dgm:prSet>
      <dgm:spPr/>
      <dgm:t>
        <a:bodyPr/>
        <a:lstStyle/>
        <a:p/>
      </dgm:t>
    </dgm:pt>
    <dgm:pt modelId="{0A414124-7A21-431F-9276-04E259BDBAE1}" type="pres">
      <dgm:prSet presAssocID="{4B54CA1D-D83C-476C-906E-409D172E347D}" presName="accent_3"/>
      <dgm:spPr/>
      <dgm:t>
        <a:bodyPr/>
        <a:lstStyle/>
        <a:p/>
      </dgm:t>
    </dgm:pt>
    <dgm:pt modelId="{49EB5E02-7A2E-43A7-B7B5-38D1C412DF6F}" type="pres">
      <dgm:prSet presAssocID="{4B54CA1D-D83C-476C-906E-409D172E347D}" presName="accentRepeatNode" presStyleLbl="solidFgAcc1" presStyleIdx="2" presStyleCnt="4"/>
      <dgm:spPr>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dgm:t>
    </dgm:pt>
    <dgm:pt modelId="{A6286E2D-B6E2-4771-B2B8-0EAE7B7B1E7B}" type="pres">
      <dgm:prSet presAssocID="{A88B2942-E5E7-4E5E-ABA6-04185E053372}" presName="text_4" presStyleLbl="node1" presStyleIdx="5" presStyleCnt="6">
        <dgm:presLayoutVars>
          <dgm:bulletEnabled val="1"/>
        </dgm:presLayoutVars>
      </dgm:prSet>
      <dgm:spPr/>
      <dgm:t>
        <a:bodyPr/>
        <a:lstStyle/>
        <a:p/>
      </dgm:t>
    </dgm:pt>
    <dgm:pt modelId="{729FD7E3-EC9E-4A46-A9B9-254C84CDB60E}" type="pres">
      <dgm:prSet presAssocID="{A88B2942-E5E7-4E5E-ABA6-04185E053372}" presName="accent_4"/>
      <dgm:spPr/>
      <dgm:t>
        <a:bodyPr/>
        <a:lstStyle/>
        <a:p/>
      </dgm:t>
    </dgm:pt>
    <dgm:pt modelId="{4CD226B7-B1C4-479B-B027-F643E827D250}" type="pres">
      <dgm:prSet presAssocID="{A88B2942-E5E7-4E5E-ABA6-04185E053372}" presName="accentRepeatNode" presStyleLbl="solidFgAcc1" presStyleIdx="3" presStyleCnt="4"/>
      <dgm:spPr>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dgm:t>
    </dgm:pt>
  </dgm:ptLst>
  <dgm:cxnLst>
    <dgm:cxn modelId="{1CB06426-7175-4026-A54A-F87D4D7C85ED}" srcId="{C4158976-212E-4A72-914A-E1CC7CDFCAC9}" destId="{433180E5-455C-4B87-8EC6-ADF8F74D31D5}" srcOrd="0" destOrd="0" parTransId="{9C5EF299-B66B-45F1-84FB-BE9912A6F220}" sibTransId="{22A934E7-BA20-4BDC-824E-5907B06A1394}"/>
    <dgm:cxn modelId="{BF6F360C-A267-46E4-BB11-BDB9C063D0A7}" srcId="{C4158976-212E-4A72-914A-E1CC7CDFCAC9}" destId="{385BF39A-B8FA-4DDA-8C55-03BFBC5AB9E6}" srcOrd="1" destOrd="0" parTransId="{B8EC1030-C713-4D40-B0CA-B20177B455F7}" sibTransId="{DDD94836-10D3-4FFF-BAD5-F83EC86220B6}"/>
    <dgm:cxn modelId="{DD56F954-CE15-4D77-8B07-C2F2F1113D25}" srcId="{C4158976-212E-4A72-914A-E1CC7CDFCAC9}" destId="{4B54CA1D-D83C-476C-906E-409D172E347D}" srcOrd="2" destOrd="0" parTransId="{8C27EA8D-7A74-490C-9949-8CF628E05943}" sibTransId="{59FFF393-9F08-42DC-BBC7-355C4E812E99}"/>
    <dgm:cxn modelId="{01C8CFAF-E02C-4989-9852-1BF108685C13}" srcId="{C4158976-212E-4A72-914A-E1CC7CDFCAC9}" destId="{A88B2942-E5E7-4E5E-ABA6-04185E053372}" srcOrd="3" destOrd="0" parTransId="{ADD7D568-E011-467A-B3EF-C6A3170C1051}" sibTransId="{9F170083-1585-4661-88AC-6B8D5C98DB98}"/>
    <dgm:cxn modelId="{8B07841F-17B2-4082-91D6-29CF9E6B7EBE}" type="presOf" srcId="{C4158976-212E-4A72-914A-E1CC7CDFCAC9}" destId="{82B13EEE-7338-4FC8-BAA8-FEEC80B97C7F}" srcOrd="0" destOrd="0" presId="urn:microsoft.com/office/officeart/2008/layout/VerticalCurvedList"/>
    <dgm:cxn modelId="{2D211185-843D-4C70-A524-7C9663FE3A90}" type="presParOf" srcId="{82B13EEE-7338-4FC8-BAA8-FEEC80B97C7F}" destId="{5D849C36-F082-4C72-AED1-1D4548413122}" srcOrd="0" destOrd="0" presId="urn:microsoft.com/office/officeart/2008/layout/VerticalCurvedList"/>
    <dgm:cxn modelId="{83DCB499-CEB4-47BF-A834-2E6A0421F7B4}" type="presParOf" srcId="{5D849C36-F082-4C72-AED1-1D4548413122}" destId="{49A7B761-D142-4F8D-BFB8-DD86C581C623}" srcOrd="0" destOrd="0" presId="urn:microsoft.com/office/officeart/2008/layout/VerticalCurvedList"/>
    <dgm:cxn modelId="{20FBDBA2-834C-4718-A388-DAE8FBDBAC1F}" type="presParOf" srcId="{49A7B761-D142-4F8D-BFB8-DD86C581C623}" destId="{5B431F7A-A7D1-474E-A09E-E8BF0F1B910C}" srcOrd="0" destOrd="0" presId="urn:microsoft.com/office/officeart/2008/layout/VerticalCurvedList"/>
    <dgm:cxn modelId="{F422E167-AC99-4975-B84A-8A61F37783CF}" type="presParOf" srcId="{49A7B761-D142-4F8D-BFB8-DD86C581C623}" destId="{EF82EB63-D2CC-41D7-AFFD-D642E6DEEC67}" srcOrd="1" destOrd="0" presId="urn:microsoft.com/office/officeart/2008/layout/VerticalCurvedList"/>
    <dgm:cxn modelId="{198E32A9-9D71-426A-80A0-DBB3A9BF60C0}" type="presOf" srcId="{22A934E7-BA20-4BDC-824E-5907B06A1394}" destId="{EF82EB63-D2CC-41D7-AFFD-D642E6DEEC67}" srcOrd="0" destOrd="0" presId="urn:microsoft.com/office/officeart/2008/layout/VerticalCurvedList"/>
    <dgm:cxn modelId="{B0A6C2D7-8D3D-4ADA-B158-75A199F70497}" type="presParOf" srcId="{49A7B761-D142-4F8D-BFB8-DD86C581C623}" destId="{895FF2EE-B378-4BE1-80DC-CB0D0B4DAA7E}" srcOrd="2" destOrd="0" presId="urn:microsoft.com/office/officeart/2008/layout/VerticalCurvedList"/>
    <dgm:cxn modelId="{BA270874-3965-45CE-AB22-7DF176910D5C}" type="presParOf" srcId="{49A7B761-D142-4F8D-BFB8-DD86C581C623}" destId="{366ACA9C-DCA1-4474-89DE-413178E702D9}" srcOrd="3" destOrd="0" presId="urn:microsoft.com/office/officeart/2008/layout/VerticalCurvedList"/>
    <dgm:cxn modelId="{6F71F9FD-DEE6-4A55-BDB4-E4945389E315}" type="presParOf" srcId="{5D849C36-F082-4C72-AED1-1D4548413122}" destId="{A03BFC06-4A42-4562-8C2F-709B9959C15E}" srcOrd="1" destOrd="0" presId="urn:microsoft.com/office/officeart/2008/layout/VerticalCurvedList"/>
    <dgm:cxn modelId="{83410CA3-C7A2-484F-9F9F-2432EBCF530B}" type="presOf" srcId="{433180E5-455C-4B87-8EC6-ADF8F74D31D5}" destId="{A03BFC06-4A42-4562-8C2F-709B9959C15E}" srcOrd="0" destOrd="0" presId="urn:microsoft.com/office/officeart/2008/layout/VerticalCurvedList"/>
    <dgm:cxn modelId="{E274DCA4-C491-44AA-8A66-217ADA0C95C8}" type="presParOf" srcId="{5D849C36-F082-4C72-AED1-1D4548413122}" destId="{D65C5D9F-A7F5-4C90-A556-EC0959711854}" srcOrd="2" destOrd="0" presId="urn:microsoft.com/office/officeart/2008/layout/VerticalCurvedList"/>
    <dgm:cxn modelId="{B8333FE8-3EC5-438C-A796-7954B1F11C07}" type="presParOf" srcId="{D65C5D9F-A7F5-4C90-A556-EC0959711854}" destId="{DA51D08C-5891-471E-8747-C4447C498F1C}" srcOrd="0" destOrd="0" presId="urn:microsoft.com/office/officeart/2008/layout/VerticalCurvedList"/>
    <dgm:cxn modelId="{60FF6229-219E-491F-98D2-B465F8E00F1E}" type="presParOf" srcId="{5D849C36-F082-4C72-AED1-1D4548413122}" destId="{A38C1900-A825-4781-9A13-8D720C4D3040}" srcOrd="3" destOrd="0" presId="urn:microsoft.com/office/officeart/2008/layout/VerticalCurvedList"/>
    <dgm:cxn modelId="{5D2DE686-B2A4-4EEF-B161-36F5F1B1919E}" type="presOf" srcId="{385BF39A-B8FA-4DDA-8C55-03BFBC5AB9E6}" destId="{A38C1900-A825-4781-9A13-8D720C4D3040}" srcOrd="0" destOrd="0" presId="urn:microsoft.com/office/officeart/2008/layout/VerticalCurvedList"/>
    <dgm:cxn modelId="{A9AB157F-7D42-4408-B119-7B1684212EBB}" type="presParOf" srcId="{5D849C36-F082-4C72-AED1-1D4548413122}" destId="{C8A21954-8E1C-44AA-966F-5CB59D89F97A}" srcOrd="4" destOrd="0" presId="urn:microsoft.com/office/officeart/2008/layout/VerticalCurvedList"/>
    <dgm:cxn modelId="{F1245DDD-DE6C-452C-B711-91FE16AA05EC}" type="presParOf" srcId="{C8A21954-8E1C-44AA-966F-5CB59D89F97A}" destId="{312B21B2-DE53-491D-9A5C-1A32B1718337}" srcOrd="0" destOrd="0" presId="urn:microsoft.com/office/officeart/2008/layout/VerticalCurvedList"/>
    <dgm:cxn modelId="{EDDD7BBF-41BF-4AE1-A9D9-56682FFFAD91}" type="presParOf" srcId="{5D849C36-F082-4C72-AED1-1D4548413122}" destId="{F6BA859D-0713-401F-B7E3-0121E1246B05}" srcOrd="5" destOrd="0" presId="urn:microsoft.com/office/officeart/2008/layout/VerticalCurvedList"/>
    <dgm:cxn modelId="{7EB08759-8ECD-4452-A786-B3756C5D578E}" type="presOf" srcId="{4B54CA1D-D83C-476C-906E-409D172E347D}" destId="{F6BA859D-0713-401F-B7E3-0121E1246B05}" srcOrd="0" destOrd="0" presId="urn:microsoft.com/office/officeart/2008/layout/VerticalCurvedList"/>
    <dgm:cxn modelId="{BF68BA43-F250-4E0D-8D3F-E3337410B64E}" type="presParOf" srcId="{5D849C36-F082-4C72-AED1-1D4548413122}" destId="{0A414124-7A21-431F-9276-04E259BDBAE1}" srcOrd="6" destOrd="0" presId="urn:microsoft.com/office/officeart/2008/layout/VerticalCurvedList"/>
    <dgm:cxn modelId="{0DC6961A-81E2-45F3-BD09-F0B5C2CBD4E2}" type="presParOf" srcId="{0A414124-7A21-431F-9276-04E259BDBAE1}" destId="{49EB5E02-7A2E-43A7-B7B5-38D1C412DF6F}" srcOrd="0" destOrd="0" presId="urn:microsoft.com/office/officeart/2008/layout/VerticalCurvedList"/>
    <dgm:cxn modelId="{6651D6D8-0862-4CBA-AACC-65FD048AE878}" type="presParOf" srcId="{5D849C36-F082-4C72-AED1-1D4548413122}" destId="{A6286E2D-B6E2-4771-B2B8-0EAE7B7B1E7B}" srcOrd="7" destOrd="0" presId="urn:microsoft.com/office/officeart/2008/layout/VerticalCurvedList"/>
    <dgm:cxn modelId="{6380A27C-846C-45B1-BAC7-280A12C52DF8}" type="presOf" srcId="{A88B2942-E5E7-4E5E-ABA6-04185E053372}" destId="{A6286E2D-B6E2-4771-B2B8-0EAE7B7B1E7B}" srcOrd="0" destOrd="0" presId="urn:microsoft.com/office/officeart/2008/layout/VerticalCurvedList"/>
    <dgm:cxn modelId="{C1A7C500-5AAE-4342-817E-CF052F466AC1}" type="presParOf" srcId="{5D849C36-F082-4C72-AED1-1D4548413122}" destId="{729FD7E3-EC9E-4A46-A9B9-254C84CDB60E}" srcOrd="8" destOrd="0" presId="urn:microsoft.com/office/officeart/2008/layout/VerticalCurvedList"/>
    <dgm:cxn modelId="{47DD52A2-CF72-480C-B8E7-25B088A505F4}" type="presParOf" srcId="{729FD7E3-EC9E-4A46-A9B9-254C84CDB60E}" destId="{4CD226B7-B1C4-479B-B027-F643E827D250}" srcOrd="0" destOrd="0" presId="urn:microsoft.com/office/officeart/2008/layout/VerticalCurvedList"/>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129" name=""/>
      <dsp:cNvGrpSpPr/>
    </dsp:nvGrpSpPr>
    <dsp:grpSpPr/>
    <dsp:sp modelId="{EF82EB63-D2CC-41D7-AFFD-D642E6DEEC67}">
      <dsp:nvSpPr>
        <dsp:cNvPr id="513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A03BFC06-4A42-4562-8C2F-709B9959C15E}">
      <dsp:nvSpPr>
        <dsp:cNvPr id="5131" name=""/>
        <dsp:cNvSpPr/>
      </dsp:nvSpPr>
      <dsp:spPr>
        <a:xfrm>
          <a:off x="460128" y="312440"/>
          <a:ext cx="5580684" cy="6252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schemeClr val="bg1"/>
              </a:solidFill>
              <a:latin typeface="微软雅黑" panose="020b0503020204020204" pitchFamily="34" charset="-122"/>
              <a:ea typeface="微软雅黑" panose="020b0503020204020204" pitchFamily="34" charset="-122"/>
            </a:rPr>
            <a:t>改善肠道菌群</a:t>
          </a:r>
          <a:endParaRPr lang="zh-CN" altLang="en-US" sz="2400" kern="1200">
            <a:solidFill>
              <a:schemeClr val="bg1"/>
            </a:solidFill>
          </a:endParaRPr>
        </a:p>
      </dsp:txBody>
      <dsp:txXfrm>
        <a:off x="460128" y="312440"/>
        <a:ext cx="5580684" cy="625205"/>
      </dsp:txXfrm>
    </dsp:sp>
    <dsp:sp modelId="{DA51D08C-5891-471E-8747-C4447C498F1C}">
      <dsp:nvSpPr>
        <dsp:cNvPr id="5132" name=""/>
        <dsp:cNvSpPr/>
      </dsp:nvSpPr>
      <dsp:spPr>
        <a:xfrm>
          <a:off x="69375" y="234289"/>
          <a:ext cx="781507" cy="78150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A38C1900-A825-4781-9A13-8D720C4D3040}">
      <dsp:nvSpPr>
        <dsp:cNvPr id="5133" name=""/>
        <dsp:cNvSpPr/>
      </dsp:nvSpPr>
      <dsp:spPr>
        <a:xfrm>
          <a:off x="818573" y="1250411"/>
          <a:ext cx="5222240" cy="6252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prstClr val="white"/>
              </a:solidFill>
              <a:latin typeface="微软雅黑" panose="020b0503020204020204" pitchFamily="34" charset="-122"/>
              <a:ea typeface="微软雅黑" panose="020b0503020204020204" pitchFamily="34" charset="-122"/>
              <a:cs typeface="+mn-cs"/>
            </a:rPr>
            <a:t>促进肠道免疫力的提高</a:t>
          </a:r>
        </a:p>
      </dsp:txBody>
      <dsp:txXfrm>
        <a:off x="818573" y="1250411"/>
        <a:ext cx="5222240" cy="625205"/>
      </dsp:txXfrm>
    </dsp:sp>
    <dsp:sp modelId="{312B21B2-DE53-491D-9A5C-1A32B1718337}">
      <dsp:nvSpPr>
        <dsp:cNvPr id="5134" name=""/>
        <dsp:cNvSpPr/>
      </dsp:nvSpPr>
      <dsp:spPr>
        <a:xfrm>
          <a:off x="427819" y="1172260"/>
          <a:ext cx="781507" cy="78150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F6BA859D-0713-401F-B7E3-0121E1246B05}">
      <dsp:nvSpPr>
        <dsp:cNvPr id="5135" name=""/>
        <dsp:cNvSpPr/>
      </dsp:nvSpPr>
      <dsp:spPr>
        <a:xfrm>
          <a:off x="818573" y="2188382"/>
          <a:ext cx="5222240" cy="6252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prstClr val="white"/>
              </a:solidFill>
              <a:latin typeface="微软雅黑" panose="020b0503020204020204" pitchFamily="34" charset="-122"/>
              <a:ea typeface="微软雅黑" panose="020b0503020204020204" pitchFamily="34" charset="-122"/>
              <a:cs typeface="+mn-cs"/>
            </a:rPr>
            <a:t>抗炎作用</a:t>
          </a:r>
        </a:p>
      </dsp:txBody>
      <dsp:txXfrm>
        <a:off x="818573" y="2188382"/>
        <a:ext cx="5222240" cy="625205"/>
      </dsp:txXfrm>
    </dsp:sp>
    <dsp:sp modelId="{49EB5E02-7A2E-43A7-B7B5-38D1C412DF6F}">
      <dsp:nvSpPr>
        <dsp:cNvPr id="5136" name=""/>
        <dsp:cNvSpPr/>
      </dsp:nvSpPr>
      <dsp:spPr>
        <a:xfrm>
          <a:off x="427819" y="2110232"/>
          <a:ext cx="781507" cy="78150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A6286E2D-B6E2-4771-B2B8-0EAE7B7B1E7B}">
      <dsp:nvSpPr>
        <dsp:cNvPr id="5137" name=""/>
        <dsp:cNvSpPr/>
      </dsp:nvSpPr>
      <dsp:spPr>
        <a:xfrm>
          <a:off x="460128" y="3126353"/>
          <a:ext cx="5580684" cy="6252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zh-CN" altLang="en-US" sz="2400" b="1" kern="1200">
              <a:solidFill>
                <a:prstClr val="white"/>
              </a:solidFill>
              <a:latin typeface="微软雅黑" panose="020b0503020204020204" pitchFamily="34" charset="-122"/>
              <a:ea typeface="微软雅黑" panose="020b0503020204020204" pitchFamily="34" charset="-122"/>
              <a:cs typeface="+mn-cs"/>
            </a:rPr>
            <a:t>保护肠道黏膜</a:t>
          </a:r>
        </a:p>
      </dsp:txBody>
      <dsp:txXfrm>
        <a:off x="460128" y="3126353"/>
        <a:ext cx="5580684" cy="625205"/>
      </dsp:txXfrm>
    </dsp:sp>
    <dsp:sp modelId="{4CD226B7-B1C4-479B-B027-F643E827D250}">
      <dsp:nvSpPr>
        <dsp:cNvPr id="5138" name=""/>
        <dsp:cNvSpPr/>
      </dsp:nvSpPr>
      <dsp:spPr>
        <a:xfrm>
          <a:off x="69375" y="3048203"/>
          <a:ext cx="781507" cy="78150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r:blip="">
      <dgm:adjLst/>
    </dgm:shape>
    <dgm:constrLst>
      <dgm:constr type="w" for="ch" refType="h" refFor="ch" op="gte" fact="0.8"/>
    </dgm:constrLst>
    <dgm:layoutNode name="Name1">
      <dgm:alg type="composite"/>
      <dgm:shape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r:blip="">
          <dgm:adjLst/>
        </dgm:shape>
        <dgm:presOf/>
        <dgm:constrLst>
          <dgm:constr type="w" for="ch" val="1"/>
          <dgm:constr type="h" for="ch" val="1"/>
          <dgm:constr type="diam" for="ch" forName="conn" refType="diam"/>
        </dgm:constrLst>
        <dgm:layoutNode name="srcNode">
          <dgm:alg type="sp"/>
          <dgm:shape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type="conn" r:blip="">
            <dgm:adjLst/>
          </dgm:shape>
          <dgm:presOf axis="desOrSelf" ptType="sibTrans" hideLastTrans="0" st="0" cnt="1"/>
          <dgm:constrLst>
            <dgm:constr type="begPad"/>
            <dgm:constr type="endPad"/>
          </dgm:constrLst>
        </dgm:layoutNode>
        <dgm:layoutNode name="extraNode">
          <dgm:alg type="sp"/>
          <dgm:shape type="rect" r:blip="" hideGeom="1">
            <dgm:adjLst/>
          </dgm:shape>
          <dgm:presOf/>
        </dgm:layoutNode>
        <dgm:layoutNode name="dstNode">
          <dgm:alg type="sp"/>
          <dgm:shape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1">
          <dgm:alg type="sp"/>
          <dgm:shape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2">
          <dgm:alg type="sp"/>
          <dgm:shape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3">
          <dgm:alg type="sp"/>
          <dgm:shape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4">
          <dgm:alg type="sp"/>
          <dgm:shape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5">
          <dgm:alg type="sp"/>
          <dgm:shape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6">
          <dgm:alg type="sp"/>
          <dgm:shape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7">
          <dgm:alg type="sp"/>
          <dgm:shape r:blip="">
            <dgm:adjLst/>
          </dgm:shape>
          <dgm:presOf/>
          <dgm:constrLst/>
          <dgm:forEach name="Name58" ref="accentRepeat"/>
        </dgm:layoutNode>
      </dgm:forEach>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283169-B505-403D-A393-F13110221844}"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BAA7BD-49A8-4A23-A4AF-D8CC8B365ED8}"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1371600" y="1143000"/>
            <a:ext cx="4114800" cy="3086100"/>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1371600" y="1143000"/>
            <a:ext cx="41148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A2B1888-7145-4EFF-A65A-9D002A8FEEAA}" type="slidenum">
              <a:rPr lang="zh-CN" altLang="en-US" smtClean="0"/>
              <a:t>8</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27BAA7BD-49A8-4A23-A4AF-D8CC8B365ED8}"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2DD394-2A94-4D66-B414-57428D4BD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A7A48F-E963-48C0-8013-E10757519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F4DC85-E6AF-4F37-98CF-853231C62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99C7C4-3701-4523-BF6B-0F68D95CF8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713B04-34E9-4AFD-A4D0-EB535CBF4D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865ADC-CFAD-49FE-902E-AC6972AB92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826007-0BD2-424B-A548-7B0F6778A9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3F94EF-A1D2-447E-8C5A-D297D6C166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0FC02B-E315-4695-8B7D-EE8FD21AE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8346B-D549-4C7D-AB8E-7B01D33E7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E395B-19C5-4BA4-914D-33BD5EEAA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zh-CN" altLang="en-US"/>
              <a:t>单击此处编辑母版标题样式</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5" name="Date Placeholder 4"/>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29841" y="365126"/>
            <a:ext cx="7886700" cy="1325563"/>
          </a:xfrm>
        </p:spPr>
        <p:txBody>
          <a:bodyPr/>
          <a:lstStyle/>
          <a:p>
            <a:r>
              <a:rPr lang="zh-CN" altLang="en-US"/>
              <a:t>单击此处编辑母版标题样式</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Content Placeholder 3"/>
          <p:cNvSpPr>
            <a:spLocks noGrp="1"/>
          </p:cNvSpPr>
          <p:nvPr>
            <p:ph sz="half" idx="2"/>
          </p:nvPr>
        </p:nvSpPr>
        <p:spPr>
          <a:xfrm>
            <a:off x="629842" y="2505075"/>
            <a:ext cx="3868340"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Content Placeholder 5"/>
          <p:cNvSpPr>
            <a:spLocks noGrp="1"/>
          </p:cNvSpPr>
          <p:nvPr>
            <p:ph sz="quarter" idx="4"/>
          </p:nvPr>
        </p:nvSpPr>
        <p:spPr>
          <a:xfrm>
            <a:off x="4629150" y="2505075"/>
            <a:ext cx="3887391"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7" name="Date Placeholder 6"/>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a:t>单击此处编辑母版标题样式</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6543675" y="365125"/>
            <a:ext cx="1971675" cy="5811838"/>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10"/>
          </p:nvPr>
        </p:nvSpPr>
        <p:spPr/>
        <p:txBody>
          <a:bodyPr/>
          <a:lstStyle/>
          <a:p>
            <a:fld id="{51D2B4AD-FB31-43EB-B69D-5B26E56A21FB}"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2AA63CF-77DE-44BF-A7E5-5A334C1E1F8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51D2B4AD-FB31-43EB-B69D-5B26E56A21FB}" type="datetimeFigureOut">
              <a:rPr lang="zh-CN" altLang="en-US" smtClean="0"/>
              <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2AA63CF-77DE-44BF-A7E5-5A334C1E1F8A}"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image" Target="../media/image1.png" /><Relationship Id="rId8" Type="http://schemas.openxmlformats.org/officeDocument/2006/relationships/tags" Target="../tags/tag6.xml" /><Relationship Id="rId9" Type="http://schemas.openxmlformats.org/officeDocument/2006/relationships/tags" Target="../tags/tag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tags" Target="../tags/tag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tags" Target="../tags/tag1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xml" /><Relationship Id="rId3"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image" Target="../media/image1.png" /><Relationship Id="rId8" Type="http://schemas.openxmlformats.org/officeDocument/2006/relationships/tags" Target="../tags/tag19.xml" /><Relationship Id="rId9" Type="http://schemas.openxmlformats.org/officeDocument/2006/relationships/tags" Target="../tags/tag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xml" /><Relationship Id="rId3" Type="http://schemas.openxmlformats.org/officeDocument/2006/relationships/chart" Target="../charts/chart1.xml"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15.jpeg" /><Relationship Id="rId7" Type="http://schemas.openxmlformats.org/officeDocument/2006/relationships/image" Target="../media/image16.jpeg" /><Relationship Id="rId8" Type="http://schemas.openxmlformats.org/officeDocument/2006/relationships/chart" Target="../charts/chart2.xml" /><Relationship Id="rId9" Type="http://schemas.openxmlformats.org/officeDocument/2006/relationships/image" Target="../media/image1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18.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tags" Target="../tags/tag3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jpeg" /><Relationship Id="rId3" Type="http://schemas.openxmlformats.org/officeDocument/2006/relationships/image" Target="../media/image23.png" /><Relationship Id="rId4" Type="http://schemas.openxmlformats.org/officeDocument/2006/relationships/tags" Target="../tags/tag3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tags" Target="../tags/tag35.xml" /><Relationship Id="rId4" Type="http://schemas.openxmlformats.org/officeDocument/2006/relationships/tags" Target="../tags/tag3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image" Target="../media/image1.png" /><Relationship Id="rId8" Type="http://schemas.openxmlformats.org/officeDocument/2006/relationships/tags" Target="../tags/tag43.xml" /><Relationship Id="rId9" Type="http://schemas.openxmlformats.org/officeDocument/2006/relationships/tags" Target="../tags/tag4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jpeg" /><Relationship Id="rId3" Type="http://schemas.openxmlformats.org/officeDocument/2006/relationships/image" Target="../media/image26.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 Id="rId3" Type="http://schemas.openxmlformats.org/officeDocument/2006/relationships/image" Target="../media/image28.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jpeg" /><Relationship Id="rId3" Type="http://schemas.openxmlformats.org/officeDocument/2006/relationships/image" Target="../media/image30.png" /><Relationship Id="rId4" Type="http://schemas.openxmlformats.org/officeDocument/2006/relationships/image" Target="../media/image31.png" /><Relationship Id="rId5" Type="http://schemas.openxmlformats.org/officeDocument/2006/relationships/image" Target="../media/image32.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3.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2305501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灯片编号占位符 3"/>
          <p:cNvSpPr>
            <a:spLocks noGrp="1" noChangeArrowheads="1"/>
          </p:cNvSpPr>
          <p:nvPr>
            <p:ph type="sldNum" sz="quarter" idx="12"/>
            <p:custDataLst>
              <p:tags r:id="rId2"/>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4C69FB82-D31B-47F8-87A2-C83B4C09BB2A}" type="slidenum">
              <a:rPr altLang="zh-CN" sz="1400"/>
              <a:t>1</a:t>
            </a:fld>
            <a:endParaRPr lang="zh-CN" altLang="zh-CN" sz="1400"/>
          </a:p>
        </p:txBody>
      </p:sp>
      <p:sp>
        <p:nvSpPr>
          <p:cNvPr id="10" name="矩形 9"/>
          <p:cNvSpPr/>
          <p:nvPr>
            <p:custDataLst>
              <p:tags r:id="rId3"/>
            </p:custDataLst>
          </p:nvPr>
        </p:nvSpPr>
        <p:spPr>
          <a:xfrm>
            <a:off x="1907" y="1504316"/>
            <a:ext cx="9142095" cy="2572385"/>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sp>
        <p:nvSpPr>
          <p:cNvPr id="11" name="TextBox 10"/>
          <p:cNvSpPr txBox="1"/>
          <p:nvPr>
            <p:custDataLst>
              <p:tags r:id="rId4"/>
            </p:custDataLst>
          </p:nvPr>
        </p:nvSpPr>
        <p:spPr>
          <a:xfrm>
            <a:off x="4195445" y="4407674"/>
            <a:ext cx="4788490" cy="707886"/>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altLang="zh-CN" sz="40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——4.1 </a:t>
            </a:r>
            <a:r>
              <a:rPr lang="zh-CN" altLang="en-US" sz="40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超声波技术</a:t>
            </a:r>
            <a:endParaRPr lang="zh-CN" altLang="en-US" sz="40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endParaRPr>
          </a:p>
        </p:txBody>
      </p:sp>
      <p:sp>
        <p:nvSpPr>
          <p:cNvPr id="12" name="矩形 11"/>
          <p:cNvSpPr>
            <a:spLocks noChangeArrowheads="1"/>
          </p:cNvSpPr>
          <p:nvPr>
            <p:custDataLst>
              <p:tags r:id="rId5"/>
            </p:custDataLst>
          </p:nvPr>
        </p:nvSpPr>
        <p:spPr bwMode="auto">
          <a:xfrm>
            <a:off x="2569212" y="2543175"/>
            <a:ext cx="6397625" cy="922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新产品加工技术</a:t>
            </a:r>
            <a:endParaRPr lang="zh-CN" altLang="en-US" sz="54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3" name="椭圆 12"/>
          <p:cNvSpPr/>
          <p:nvPr>
            <p:custDataLst>
              <p:tags r:id="rId6"/>
            </p:custDataLst>
          </p:nvPr>
        </p:nvSpPr>
        <p:spPr>
          <a:xfrm>
            <a:off x="20320" y="1635762"/>
            <a:ext cx="2428240" cy="2303143"/>
          </a:xfrm>
          <a:prstGeom prst="ellipse">
            <a:avLst/>
          </a:prstGeom>
          <a:blipFill rotWithShape="1">
            <a:blip r:embed="rId7"/>
            <a:stretch>
              <a:fillRect/>
            </a:stretch>
          </a:blipFill>
          <a:ln>
            <a:noFill/>
          </a:ln>
          <a:effectLst>
            <a:softEdge rad="63500"/>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文本框 13"/>
          <p:cNvSpPr txBox="1"/>
          <p:nvPr>
            <p:custDataLst>
              <p:tags r:id="rId8"/>
            </p:custDataLst>
          </p:nvPr>
        </p:nvSpPr>
        <p:spPr>
          <a:xfrm>
            <a:off x="2671445" y="1931035"/>
            <a:ext cx="3048000" cy="3987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食品新产品开发</a:t>
            </a:r>
            <a:r>
              <a:rPr lang="en-US" altLang="zh-CN"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en-US" altLang="zh-CN"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ustDataLst>
      <p:tags r:id="rId9"/>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a:spLocks noGrp="1" noChangeArrowheads="1"/>
          </p:cNvSpPr>
          <p:nvPr>
            <p:ph type="title"/>
          </p:nvPr>
        </p:nvSpPr>
        <p:spPr>
          <a:xfrm>
            <a:off x="2364377" y="837940"/>
            <a:ext cx="4415246" cy="1143000"/>
          </a:xfrm>
        </p:spPr>
        <p:txBody>
          <a:bodyPr>
            <a:normAutofit/>
          </a:bodyPr>
          <a:lstStyle/>
          <a:p>
            <a:pPr algn="ctr" eaLnBrk="1" hangingPunct="1"/>
            <a:r>
              <a:rPr lang="zh-CN" altLang="en-US" b="1">
                <a:latin typeface="Times New Roman" panose="02020603050405020304" pitchFamily="18" charset="0"/>
                <a:ea typeface="微软雅黑" panose="020b0503020204020204" pitchFamily="34" charset="-122"/>
                <a:cs typeface="Times New Roman" panose="02020603050405020304" pitchFamily="18" charset="0"/>
              </a:rPr>
              <a:t>学习目标</a:t>
            </a:r>
            <a:endParaRPr lang="zh-CN" altLang="en-US" b="1">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5" name="矩形: 圆角 4"/>
          <p:cNvSpPr/>
          <p:nvPr/>
        </p:nvSpPr>
        <p:spPr>
          <a:xfrm>
            <a:off x="781811" y="2146327"/>
            <a:ext cx="7466077" cy="3913094"/>
          </a:xfrm>
          <a:prstGeom prst="roundRect">
            <a:avLst>
              <a:gd name="adj" fmla="val 12149"/>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等线" panose="02010600030101010101" pitchFamily="2" charset="-122"/>
              <a:cs typeface="+mn-cs"/>
            </a:endParaRPr>
          </a:p>
        </p:txBody>
      </p:sp>
      <p:sp>
        <p:nvSpPr>
          <p:cNvPr id="6" name="内容占位符 2"/>
          <p:cNvSpPr>
            <a:spLocks noGrp="1" noChangeArrowheads="1"/>
          </p:cNvSpPr>
          <p:nvPr>
            <p:ph idx="1"/>
          </p:nvPr>
        </p:nvSpPr>
        <p:spPr>
          <a:xfrm>
            <a:off x="1275715" y="2651760"/>
            <a:ext cx="6869430" cy="2893060"/>
          </a:xfrm>
        </p:spPr>
        <p:txBody>
          <a:bodyPr>
            <a:normAutofit/>
          </a:bodyPr>
          <a:lstStyle/>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了解超声波技术的基本内容及其发展趋势；</a:t>
            </a:r>
            <a:endParaRPr lang="zh-CN" altLang="en-US" sz="2400">
              <a:latin typeface="微软雅黑" panose="020b0503020204020204" pitchFamily="34" charset="-122"/>
              <a:ea typeface="微软雅黑" panose="020b0503020204020204" pitchFamily="34" charset="-122"/>
            </a:endParaRPr>
          </a:p>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掌握超声波技术的原理和特点；</a:t>
            </a:r>
            <a:endParaRPr lang="en-US" altLang="zh-CN" sz="2400">
              <a:latin typeface="微软雅黑" panose="020b0503020204020204" pitchFamily="34" charset="-122"/>
              <a:ea typeface="微软雅黑" panose="020b0503020204020204" pitchFamily="34" charset="-122"/>
            </a:endParaRPr>
          </a:p>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了解超声波技术在食品工业中的应用。</a:t>
            </a:r>
            <a:endParaRPr lang="zh-CN" altLang="en-US" sz="2400">
              <a:latin typeface="微软雅黑" panose="020b0503020204020204" pitchFamily="34" charset="-122"/>
              <a:ea typeface="微软雅黑" panose="020b0503020204020204" pitchFamily="34" charset="-122"/>
            </a:endParaRPr>
          </a:p>
          <a:p>
            <a:pPr marL="0" indent="0" eaLnBrk="1" hangingPunct="1">
              <a:lnSpc>
                <a:spcPct val="200000"/>
              </a:lnSpc>
              <a:buSzPct val="80000"/>
              <a:buNone/>
            </a:pPr>
            <a:endParaRPr lang="zh-CN" altLang="en-US" sz="2400">
              <a:latin typeface="微软雅黑" panose="020b0503020204020204" pitchFamily="34" charset="-122"/>
              <a:ea typeface="微软雅黑" panose="020b0503020204020204" pitchFamily="34" charset="-122"/>
            </a:endParaRPr>
          </a:p>
        </p:txBody>
      </p:sp>
      <p:pic>
        <p:nvPicPr>
          <p:cNvPr id="22" name="图片 21"/>
          <p:cNvPicPr>
            <a:picLocks noChangeAspect="1"/>
          </p:cNvPicPr>
          <p:nvPr/>
        </p:nvPicPr>
        <p:blipFill>
          <a:blip r:embed="rId2"/>
          <a:stretch>
            <a:fillRect/>
          </a:stretch>
        </p:blipFill>
        <p:spPr>
          <a:xfrm>
            <a:off x="7274083" y="1967795"/>
            <a:ext cx="1058705" cy="693996"/>
          </a:xfrm>
          <a:prstGeom prst="rect">
            <a:avLst/>
          </a:prstGeom>
        </p:spPr>
      </p:pic>
      <p:sp>
        <p:nvSpPr>
          <p:cNvPr id="4" name="矩形 3"/>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7" name="矩形 6"/>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p:nvPicPr>
        <p:blipFill>
          <a:blip r:embed="rId2"/>
          <a:stretch>
            <a:fillRect/>
          </a:stretch>
        </p:blipFill>
        <p:spPr>
          <a:xfrm>
            <a:off x="5990651" y="1054788"/>
            <a:ext cx="3153349" cy="816322"/>
          </a:xfrm>
          <a:prstGeom prst="rect">
            <a:avLst/>
          </a:prstGeom>
        </p:spPr>
      </p:pic>
      <p:sp>
        <p:nvSpPr>
          <p:cNvPr id="4099" name="内容占位符 2"/>
          <p:cNvSpPr>
            <a:spLocks noGrp="1" noChangeArrowheads="1"/>
          </p:cNvSpPr>
          <p:nvPr>
            <p:ph idx="1"/>
          </p:nvPr>
        </p:nvSpPr>
        <p:spPr>
          <a:xfrm>
            <a:off x="414947" y="1870562"/>
            <a:ext cx="7694693" cy="1250699"/>
          </a:xfrm>
        </p:spPr>
        <p:txBody>
          <a:bodyPr>
            <a:normAutofit fontScale="92500" lnSpcReduction="20000"/>
          </a:bodyPr>
          <a:lstStyle/>
          <a:p>
            <a:pPr marL="0" indent="0" algn="just">
              <a:lnSpc>
                <a:spcPct val="135000"/>
              </a:lnSpc>
              <a:spcBef>
                <a:spcPts val="1800"/>
              </a:spcBef>
              <a:spcAft>
                <a:spcPts val="600"/>
              </a:spcAft>
              <a:buClr>
                <a:schemeClr val="tx1"/>
              </a:buClr>
              <a:buNone/>
            </a:pPr>
            <a:r>
              <a:rPr lang="en-US" altLang="zh-CN" sz="2400" b="1">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1</a:t>
            </a:r>
            <a:r>
              <a:rPr lang="zh-CN" altLang="en-US" sz="2400" b="1">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2400" b="1">
                <a:solidFill>
                  <a:srgbClr val="000000"/>
                </a:solidFill>
                <a:latin typeface="微软雅黑" panose="020b0503020204020204" pitchFamily="34" charset="-122"/>
                <a:ea typeface="微软雅黑" panose="020b0503020204020204" pitchFamily="34" charset="-122"/>
              </a:rPr>
              <a:t>超声波：</a:t>
            </a:r>
            <a:r>
              <a:rPr lang="zh-CN" altLang="en-US" sz="2400">
                <a:solidFill>
                  <a:srgbClr val="000000"/>
                </a:solidFill>
                <a:latin typeface="微软雅黑" panose="020b0503020204020204" pitchFamily="34" charset="-122"/>
                <a:ea typeface="微软雅黑" panose="020b0503020204020204" pitchFamily="34" charset="-122"/>
              </a:rPr>
              <a:t>指频率</a:t>
            </a:r>
            <a:r>
              <a:rPr lang="zh-CN" altLang="en-US" sz="2400" b="1">
                <a:solidFill>
                  <a:srgbClr val="FF0000"/>
                </a:solidFill>
                <a:latin typeface="微软雅黑" panose="020b0503020204020204" pitchFamily="34" charset="-122"/>
                <a:ea typeface="微软雅黑" panose="020b0503020204020204" pitchFamily="34" charset="-122"/>
              </a:rPr>
              <a:t>高于 </a:t>
            </a:r>
            <a:r>
              <a:rPr lang="en-US" altLang="zh-CN" sz="24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20 kHz</a:t>
            </a:r>
            <a:r>
              <a:rPr lang="en-US" altLang="zh-CN" sz="2400" b="1">
                <a:solidFill>
                  <a:srgbClr val="FF0000"/>
                </a:solidFill>
                <a:latin typeface="微软雅黑" panose="020b0503020204020204" pitchFamily="34" charset="-122"/>
                <a:ea typeface="微软雅黑" panose="020b0503020204020204" pitchFamily="34" charset="-122"/>
              </a:rPr>
              <a:t> </a:t>
            </a:r>
            <a:r>
              <a:rPr lang="zh-CN" altLang="en-US" sz="2400">
                <a:solidFill>
                  <a:srgbClr val="000000"/>
                </a:solidFill>
                <a:latin typeface="微软雅黑" panose="020b0503020204020204" pitchFamily="34" charset="-122"/>
                <a:ea typeface="微软雅黑" panose="020b0503020204020204" pitchFamily="34" charset="-122"/>
              </a:rPr>
              <a:t>以上的声波。人能听到的声波频率为</a:t>
            </a:r>
            <a:r>
              <a:rPr lang="en-US" altLang="zh-CN" sz="24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20-20 kHz</a:t>
            </a:r>
            <a:r>
              <a:rPr lang="zh-CN" altLang="en-US" sz="2400">
                <a:solidFill>
                  <a:srgbClr val="000000"/>
                </a:solidFill>
                <a:latin typeface="微软雅黑" panose="020b0503020204020204" pitchFamily="34" charset="-122"/>
                <a:ea typeface="微软雅黑" panose="020b0503020204020204" pitchFamily="34" charset="-122"/>
              </a:rPr>
              <a:t>。当声波通过介质传播时，它们会在介质粒子中产生压缩和稀疏，这会产生大量的能量。</a:t>
            </a:r>
            <a:endParaRPr lang="en-US" altLang="zh-CN" sz="2400">
              <a:solidFill>
                <a:srgbClr val="000000"/>
              </a:solidFill>
              <a:latin typeface="微软雅黑" panose="020b0503020204020204" pitchFamily="34" charset="-122"/>
              <a:ea typeface="微软雅黑" panose="020b0503020204020204" pitchFamily="34" charset="-122"/>
            </a:endParaRPr>
          </a:p>
        </p:txBody>
      </p:sp>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a:t>3</a:t>
            </a:fld>
            <a:endParaRPr lang="zh-CN" altLang="zh-CN" sz="1400"/>
          </a:p>
        </p:txBody>
      </p:sp>
      <p:sp>
        <p:nvSpPr>
          <p:cNvPr id="13"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nvPicPr>
        <p:blipFill>
          <a:blip r:embed="rId3"/>
          <a:stretch>
            <a:fillRect/>
          </a:stretch>
        </p:blipFill>
        <p:spPr>
          <a:xfrm>
            <a:off x="4970145" y="3828098"/>
            <a:ext cx="3125470" cy="2656840"/>
          </a:xfrm>
          <a:prstGeom prst="rect">
            <a:avLst/>
          </a:prstGeom>
        </p:spPr>
      </p:pic>
      <p:sp>
        <p:nvSpPr>
          <p:cNvPr id="4" name="文本框 3"/>
          <p:cNvSpPr txBox="1"/>
          <p:nvPr/>
        </p:nvSpPr>
        <p:spPr>
          <a:xfrm>
            <a:off x="313532" y="3176760"/>
            <a:ext cx="6144418" cy="54034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50000"/>
              </a:lnSpc>
            </a:pPr>
            <a:r>
              <a:rPr lang="en-US" altLang="zh-CN" sz="2200">
                <a:solidFill>
                  <a:srgbClr val="000000"/>
                </a:solidFill>
                <a:latin typeface="微软雅黑" panose="020b0503020204020204" pitchFamily="34" charset="-122"/>
                <a:ea typeface="微软雅黑" panose="020b0503020204020204" pitchFamily="34" charset="-122"/>
              </a:rPr>
              <a:t>2</a:t>
            </a:r>
            <a:r>
              <a:rPr lang="zh-CN" altLang="en-US" sz="2200">
                <a:solidFill>
                  <a:srgbClr val="000000"/>
                </a:solidFill>
                <a:latin typeface="微软雅黑" panose="020b0503020204020204" pitchFamily="34" charset="-122"/>
                <a:ea typeface="微软雅黑" panose="020b0503020204020204" pitchFamily="34" charset="-122"/>
              </a:rPr>
              <a:t>、超声波的类型：</a:t>
            </a:r>
            <a:r>
              <a:rPr lang="zh-CN" altLang="en-US" sz="2200" b="1">
                <a:solidFill>
                  <a:srgbClr val="000000"/>
                </a:solidFill>
                <a:latin typeface="微软雅黑" panose="020b0503020204020204" pitchFamily="34" charset="-122"/>
                <a:ea typeface="微软雅黑" panose="020b0503020204020204" pitchFamily="34" charset="-122"/>
              </a:rPr>
              <a:t>纵波、横波、表面波、板波</a:t>
            </a:r>
            <a:r>
              <a:rPr lang="zh-CN" altLang="en-US" sz="2200">
                <a:solidFill>
                  <a:srgbClr val="000000"/>
                </a:solidFill>
                <a:latin typeface="微软雅黑" panose="020b0503020204020204" pitchFamily="34" charset="-122"/>
                <a:ea typeface="微软雅黑" panose="020b0503020204020204" pitchFamily="34" charset="-122"/>
              </a:rPr>
              <a:t>。</a:t>
            </a:r>
            <a:endParaRPr lang="zh-CN" altLang="en-US" sz="2200">
              <a:solidFill>
                <a:srgbClr val="000000"/>
              </a:solidFill>
              <a:latin typeface="微软雅黑" panose="020b0503020204020204" pitchFamily="34" charset="-122"/>
              <a:ea typeface="微软雅黑" panose="020b0503020204020204" pitchFamily="34" charset="-122"/>
            </a:endParaRPr>
          </a:p>
        </p:txBody>
      </p:sp>
      <p:pic>
        <p:nvPicPr>
          <p:cNvPr id="7" name="图片 6"/>
          <p:cNvPicPr>
            <a:picLocks noChangeAspect="1"/>
          </p:cNvPicPr>
          <p:nvPr/>
        </p:nvPicPr>
        <p:blipFill>
          <a:blip r:embed="rId4"/>
          <a:stretch>
            <a:fillRect/>
          </a:stretch>
        </p:blipFill>
        <p:spPr>
          <a:xfrm>
            <a:off x="659729" y="4033976"/>
            <a:ext cx="3369546" cy="2527159"/>
          </a:xfrm>
          <a:prstGeom prst="rect">
            <a:avLst/>
          </a:prstGeom>
        </p:spPr>
      </p:pic>
      <p:sp>
        <p:nvSpPr>
          <p:cNvPr id="5" name="标题 1"/>
          <p:cNvSpPr>
            <a:spLocks noGrp="1" noChangeArrowheads="1"/>
          </p:cNvSpPr>
          <p:nvPr>
            <p:custDataLst>
              <p:tags r:id="rId5"/>
            </p:custDataLst>
          </p:nvPr>
        </p:nvSpPr>
        <p:spPr>
          <a:xfrm>
            <a:off x="2788920" y="753376"/>
            <a:ext cx="5003910"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2800" b="1">
                <a:latin typeface="微软雅黑" panose="020b0503020204020204" pitchFamily="34" charset="-122"/>
                <a:ea typeface="微软雅黑" panose="020b0503020204020204" pitchFamily="34" charset="-122"/>
              </a:rPr>
              <a:t>第一节  超声波技术</a:t>
            </a:r>
            <a:endParaRPr lang="zh-CN" altLang="en-US" sz="2800" b="1">
              <a:latin typeface="微软雅黑" panose="020b0503020204020204" pitchFamily="34" charset="-122"/>
              <a:ea typeface="微软雅黑" panose="020b0503020204020204" pitchFamily="34" charset="-122"/>
            </a:endParaRPr>
          </a:p>
        </p:txBody>
      </p:sp>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8" name="矩形 7"/>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4098" name="标题 1"/>
          <p:cNvSpPr>
            <a:spLocks noGrp="1" noChangeArrowheads="1"/>
          </p:cNvSpPr>
          <p:nvPr>
            <p:ph type="title"/>
            <p:custDataLst>
              <p:tags r:id="rId2"/>
            </p:custDataLst>
          </p:nvPr>
        </p:nvSpPr>
        <p:spPr>
          <a:xfrm>
            <a:off x="354106" y="738188"/>
            <a:ext cx="5630238" cy="1143000"/>
          </a:xfrm>
        </p:spPr>
        <p:txBody>
          <a:bodyPr>
            <a:normAutofit/>
          </a:bodyPr>
          <a:lstStyle/>
          <a:p>
            <a:pPr eaLnBrk="1" hangingPunct="1"/>
            <a:r>
              <a:rPr lang="zh-CN" altLang="en-US" sz="2800" b="1">
                <a:latin typeface="微软雅黑" panose="020b0503020204020204" pitchFamily="34" charset="-122"/>
                <a:ea typeface="微软雅黑" panose="020b0503020204020204" pitchFamily="34" charset="-122"/>
              </a:rPr>
              <a:t>一、超声波的特性</a:t>
            </a:r>
            <a:endParaRPr lang="zh-CN" altLang="en-US" sz="2800" b="1">
              <a:latin typeface="微软雅黑" panose="020b0503020204020204" pitchFamily="34" charset="-122"/>
              <a:ea typeface="微软雅黑" panose="020b0503020204020204" pitchFamily="34" charset="-122"/>
            </a:endParaRPr>
          </a:p>
        </p:txBody>
      </p:sp>
      <p:graphicFrame>
        <p:nvGraphicFramePr>
          <p:cNvPr id="6" name="内容占位符 5"/>
          <p:cNvGraphicFramePr>
            <a:graphicFrameLocks noGrp="1"/>
          </p:cNvGraphicFramePr>
          <p:nvPr>
            <p:ph idx="1"/>
          </p:nvPr>
        </p:nvGraphicFramePr>
        <p:xfrm>
          <a:off x="628650" y="2403987"/>
          <a:ext cx="7886700" cy="4189143"/>
        </p:xfrm>
        <a:graphic>
          <a:graphicData uri="http://schemas.openxmlformats.org/drawingml/2006/table">
            <a:tbl>
              <a:tblPr firstRow="1" bandRow="1">
                <a:tableStyleId>{D27102A9-8310-4765-A935-A1911B00CA55}</a:tableStyleId>
              </a:tblPr>
              <a:tblGrid>
                <a:gridCol w="2360027"/>
                <a:gridCol w="5526673"/>
              </a:tblGrid>
              <a:tr h="523240">
                <a:tc>
                  <a:txBody>
                    <a:bodyPr vert="horz" wrap="square"/>
                    <a:lstStyle/>
                    <a:p>
                      <a:pPr algn="ctr"/>
                      <a:r>
                        <a:rPr lang="zh-CN" altLang="en-US" sz="2400">
                          <a:solidFill>
                            <a:schemeClr val="accent6">
                              <a:lumMod val="50000"/>
                            </a:schemeClr>
                          </a:solidFill>
                          <a:latin typeface="微软雅黑" panose="020b0503020204020204" pitchFamily="34" charset="-122"/>
                          <a:ea typeface="微软雅黑" panose="020b0503020204020204" pitchFamily="34" charset="-122"/>
                        </a:rPr>
                        <a:t>效应</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2400">
                          <a:solidFill>
                            <a:schemeClr val="accent6">
                              <a:lumMod val="50000"/>
                            </a:schemeClr>
                          </a:solidFill>
                          <a:latin typeface="微软雅黑" panose="020b0503020204020204" pitchFamily="34" charset="-122"/>
                          <a:ea typeface="微软雅黑" panose="020b0503020204020204" pitchFamily="34" charset="-122"/>
                        </a:rPr>
                        <a:t>作用</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a:txBody>
                  <a:tcPr anchor="ctr"/>
                </a:tc>
              </a:tr>
              <a:tr h="556943">
                <a:tc>
                  <a:txBody>
                    <a:bodyPr vert="horz" wrap="square"/>
                    <a:lstStyle/>
                    <a:p>
                      <a:pPr algn="ctr"/>
                      <a:r>
                        <a:rPr lang="zh-CN" altLang="en-US" sz="2000" b="1">
                          <a:latin typeface="微软雅黑" panose="020b0503020204020204" pitchFamily="34" charset="-122"/>
                          <a:ea typeface="微软雅黑" panose="020b0503020204020204" pitchFamily="34" charset="-122"/>
                        </a:rPr>
                        <a:t>力学效应</a:t>
                      </a:r>
                      <a:endParaRPr lang="zh-CN" altLang="en-US" sz="2000" b="1">
                        <a:latin typeface="微软雅黑" panose="020b0503020204020204" pitchFamily="34" charset="-122"/>
                        <a:ea typeface="微软雅黑" panose="020b0503020204020204" pitchFamily="34" charset="-122"/>
                      </a:endParaRPr>
                    </a:p>
                  </a:txBody>
                  <a:tcPr anchor="ctr"/>
                </a:tc>
                <a:tc>
                  <a:txBody>
                    <a:bodyPr vert="horz" wrap="square"/>
                    <a:lstStyle/>
                    <a:p>
                      <a:pPr algn="just"/>
                      <a:r>
                        <a:rPr lang="zh-CN" altLang="en-US" sz="2000">
                          <a:latin typeface="微软雅黑" panose="020b0503020204020204" pitchFamily="34" charset="-122"/>
                          <a:ea typeface="微软雅黑" panose="020b0503020204020204" pitchFamily="34" charset="-122"/>
                        </a:rPr>
                        <a:t>搅拌、分散、去气、成雾、凝聚、定向、冲击破碎、疲劳破坏等作用</a:t>
                      </a:r>
                      <a:endParaRPr lang="zh-CN" altLang="en-US" sz="2000">
                        <a:latin typeface="微软雅黑" panose="020b0503020204020204" pitchFamily="34" charset="-122"/>
                        <a:ea typeface="微软雅黑" panose="020b0503020204020204" pitchFamily="34" charset="-122"/>
                      </a:endParaRPr>
                    </a:p>
                  </a:txBody>
                  <a:tcPr anchor="ctr"/>
                </a:tc>
              </a:tr>
              <a:tr h="556943">
                <a:tc>
                  <a:txBody>
                    <a:bodyPr vert="horz" wrap="square"/>
                    <a:lstStyle/>
                    <a:p>
                      <a:pPr algn="ctr"/>
                      <a:r>
                        <a:rPr lang="zh-CN" altLang="en-US" sz="2000" b="1">
                          <a:latin typeface="微软雅黑" panose="020b0503020204020204" pitchFamily="34" charset="-122"/>
                          <a:ea typeface="微软雅黑" panose="020b0503020204020204" pitchFamily="34" charset="-122"/>
                        </a:rPr>
                        <a:t>热学效应</a:t>
                      </a:r>
                      <a:endParaRPr lang="zh-CN" altLang="en-US" sz="2000" b="1">
                        <a:latin typeface="微软雅黑" panose="020b0503020204020204" pitchFamily="34" charset="-122"/>
                        <a:ea typeface="微软雅黑" panose="020b0503020204020204" pitchFamily="34" charset="-122"/>
                      </a:endParaRPr>
                    </a:p>
                  </a:txBody>
                  <a:tcPr anchor="ctr"/>
                </a:tc>
                <a:tc>
                  <a:txBody>
                    <a:bodyPr vert="horz" wrap="square"/>
                    <a:lstStyle/>
                    <a:p>
                      <a:pPr algn="just"/>
                      <a:r>
                        <a:rPr lang="zh-CN" altLang="en-US" sz="2000">
                          <a:latin typeface="微软雅黑" panose="020b0503020204020204" pitchFamily="34" charset="-122"/>
                          <a:ea typeface="微软雅黑" panose="020b0503020204020204" pitchFamily="34" charset="-122"/>
                        </a:rPr>
                        <a:t>吸收引起的整体加热，边界面处的局部加热，形成激波时波前处的局部加热等</a:t>
                      </a:r>
                      <a:endParaRPr lang="zh-CN" altLang="en-US" sz="2000">
                        <a:latin typeface="微软雅黑" panose="020b0503020204020204" pitchFamily="34" charset="-122"/>
                        <a:ea typeface="微软雅黑" panose="020b0503020204020204" pitchFamily="34" charset="-122"/>
                      </a:endParaRPr>
                    </a:p>
                  </a:txBody>
                  <a:tcPr anchor="ctr"/>
                </a:tc>
              </a:tr>
              <a:tr h="556943">
                <a:tc>
                  <a:txBody>
                    <a:bodyPr vert="horz" wrap="square"/>
                    <a:lstStyle/>
                    <a:p>
                      <a:pPr algn="ctr"/>
                      <a:r>
                        <a:rPr lang="zh-CN" altLang="en-US" sz="2000" b="1">
                          <a:latin typeface="微软雅黑" panose="020b0503020204020204" pitchFamily="34" charset="-122"/>
                          <a:ea typeface="微软雅黑" panose="020b0503020204020204" pitchFamily="34" charset="-122"/>
                        </a:rPr>
                        <a:t>光学效应</a:t>
                      </a:r>
                      <a:endParaRPr lang="zh-CN" altLang="en-US" sz="2000" b="1">
                        <a:latin typeface="微软雅黑" panose="020b0503020204020204" pitchFamily="34" charset="-122"/>
                        <a:ea typeface="微软雅黑" panose="020b0503020204020204" pitchFamily="34" charset="-122"/>
                      </a:endParaRPr>
                    </a:p>
                  </a:txBody>
                  <a:tcPr anchor="ctr"/>
                </a:tc>
                <a:tc>
                  <a:txBody>
                    <a:bodyPr vert="horz" wrap="square"/>
                    <a:lstStyle/>
                    <a:p>
                      <a:pPr algn="just"/>
                      <a:r>
                        <a:rPr lang="zh-CN" altLang="en-US" sz="2000">
                          <a:latin typeface="微软雅黑" panose="020b0503020204020204" pitchFamily="34" charset="-122"/>
                          <a:ea typeface="微软雅黑" panose="020b0503020204020204" pitchFamily="34" charset="-122"/>
                        </a:rPr>
                        <a:t>引起光的衍射、折射、双折射，声致发光等</a:t>
                      </a:r>
                      <a:endParaRPr lang="zh-CN" altLang="en-US" sz="2000">
                        <a:latin typeface="微软雅黑" panose="020b0503020204020204" pitchFamily="34" charset="-122"/>
                        <a:ea typeface="微软雅黑" panose="020b0503020204020204" pitchFamily="34" charset="-122"/>
                      </a:endParaRPr>
                    </a:p>
                  </a:txBody>
                  <a:tcPr anchor="ctr"/>
                </a:tc>
              </a:tr>
              <a:tr h="556943">
                <a:tc>
                  <a:txBody>
                    <a:bodyPr vert="horz" wrap="square"/>
                    <a:lstStyle/>
                    <a:p>
                      <a:pPr algn="ctr"/>
                      <a:r>
                        <a:rPr lang="zh-CN" altLang="en-US" sz="2000" b="1">
                          <a:latin typeface="微软雅黑" panose="020b0503020204020204" pitchFamily="34" charset="-122"/>
                          <a:ea typeface="微软雅黑" panose="020b0503020204020204" pitchFamily="34" charset="-122"/>
                        </a:rPr>
                        <a:t>电学效应</a:t>
                      </a:r>
                      <a:endParaRPr lang="zh-CN" altLang="en-US" sz="2000" b="1">
                        <a:latin typeface="微软雅黑" panose="020b0503020204020204" pitchFamily="34" charset="-122"/>
                        <a:ea typeface="微软雅黑" panose="020b0503020204020204" pitchFamily="34" charset="-122"/>
                      </a:endParaRPr>
                    </a:p>
                  </a:txBody>
                  <a:tcPr anchor="ctr"/>
                </a:tc>
                <a:tc>
                  <a:txBody>
                    <a:bodyPr vert="horz" wrap="square"/>
                    <a:lstStyle/>
                    <a:p>
                      <a:pPr algn="just"/>
                      <a:r>
                        <a:rPr lang="zh-CN" altLang="en-US" sz="2000">
                          <a:latin typeface="微软雅黑" panose="020b0503020204020204" pitchFamily="34" charset="-122"/>
                          <a:ea typeface="微软雅黑" panose="020b0503020204020204" pitchFamily="34" charset="-122"/>
                        </a:rPr>
                        <a:t>在压电、压磁材料中产生电场和磁场，引起电子逸出和电化学效应等</a:t>
                      </a:r>
                      <a:endParaRPr lang="zh-CN" altLang="en-US" sz="2000">
                        <a:latin typeface="微软雅黑" panose="020b0503020204020204" pitchFamily="34" charset="-122"/>
                        <a:ea typeface="微软雅黑" panose="020b0503020204020204" pitchFamily="34" charset="-122"/>
                      </a:endParaRPr>
                    </a:p>
                  </a:txBody>
                  <a:tcPr anchor="ctr"/>
                </a:tc>
              </a:tr>
              <a:tr h="556943">
                <a:tc>
                  <a:txBody>
                    <a:bodyPr vert="horz" wrap="square"/>
                    <a:lstStyle/>
                    <a:p>
                      <a:pPr algn="ctr"/>
                      <a:r>
                        <a:rPr lang="zh-CN" altLang="en-US" sz="2000" b="1">
                          <a:latin typeface="微软雅黑" panose="020b0503020204020204" pitchFamily="34" charset="-122"/>
                          <a:ea typeface="微软雅黑" panose="020b0503020204020204" pitchFamily="34" charset="-122"/>
                        </a:rPr>
                        <a:t>化学效应</a:t>
                      </a:r>
                      <a:endParaRPr lang="zh-CN" altLang="en-US" sz="2000" b="1">
                        <a:latin typeface="微软雅黑" panose="020b0503020204020204" pitchFamily="34" charset="-122"/>
                        <a:ea typeface="微软雅黑" panose="020b0503020204020204" pitchFamily="34" charset="-122"/>
                      </a:endParaRPr>
                    </a:p>
                  </a:txBody>
                  <a:tcPr anchor="ctr"/>
                </a:tc>
                <a:tc>
                  <a:txBody>
                    <a:bodyPr vert="horz" wrap="square"/>
                    <a:lstStyle/>
                    <a:p>
                      <a:pPr algn="just"/>
                      <a:r>
                        <a:rPr lang="zh-CN" altLang="en-US" sz="2000">
                          <a:latin typeface="微软雅黑" panose="020b0503020204020204" pitchFamily="34" charset="-122"/>
                          <a:ea typeface="微软雅黑" panose="020b0503020204020204" pitchFamily="34" charset="-122"/>
                        </a:rPr>
                        <a:t>促进化学反应，促进氧化还原，促进高分子物质的聚合或解聚，引起照相底片的感光，引起声化学发光等</a:t>
                      </a:r>
                      <a:endParaRPr lang="zh-CN" altLang="en-US" sz="2000">
                        <a:latin typeface="微软雅黑" panose="020b0503020204020204" pitchFamily="34" charset="-122"/>
                        <a:ea typeface="微软雅黑" panose="020b0503020204020204" pitchFamily="34" charset="-122"/>
                      </a:endParaRPr>
                    </a:p>
                  </a:txBody>
                  <a:tcPr anchor="ctr"/>
                </a:tc>
              </a:tr>
            </a:tbl>
          </a:graphicData>
        </a:graphic>
      </p:graphicFrame>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4</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7" name="文本框 6"/>
          <p:cNvSpPr txBox="1"/>
          <p:nvPr/>
        </p:nvSpPr>
        <p:spPr>
          <a:xfrm>
            <a:off x="527050" y="1600170"/>
            <a:ext cx="7659018" cy="58105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algn="just">
              <a:lnSpc>
                <a:spcPct val="150000"/>
              </a:lnSpc>
              <a:buFont typeface="Wingdings" panose="05000000000000000000" pitchFamily="2" charset="2"/>
              <a:buChar char="l"/>
            </a:pPr>
            <a:r>
              <a:rPr lang="zh-CN" altLang="en-US" sz="2400" b="1">
                <a:solidFill>
                  <a:srgbClr val="002060"/>
                </a:solidFill>
                <a:latin typeface="微软雅黑" panose="020b0503020204020204" pitchFamily="34" charset="-122"/>
                <a:ea typeface="微软雅黑" panose="020b0503020204020204" pitchFamily="34" charset="-122"/>
              </a:rPr>
              <a:t>方向性好、功率大、穿透力强、空化作用、特殊效应</a:t>
            </a:r>
            <a:endParaRPr lang="zh-CN" altLang="en-US" sz="24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2" name="内容占位符 2"/>
          <p:cNvSpPr>
            <a:spLocks noGrp="1" noChangeArrowheads="1"/>
          </p:cNvSpPr>
          <p:nvPr>
            <p:ph idx="1"/>
          </p:nvPr>
        </p:nvSpPr>
        <p:spPr>
          <a:xfrm>
            <a:off x="227965" y="1682115"/>
            <a:ext cx="8229600" cy="3989070"/>
          </a:xfrm>
        </p:spPr>
        <p:txBody>
          <a:bodyPr>
            <a:noAutofit/>
          </a:bodyPr>
          <a:lstStyle/>
          <a:p>
            <a:pPr marL="0" indent="0" algn="just">
              <a:lnSpc>
                <a:spcPct val="135000"/>
              </a:lnSpc>
              <a:buNone/>
            </a:pPr>
            <a:r>
              <a:rPr lang="en-US" altLang="zh-CN" sz="2200" b="1">
                <a:solidFill>
                  <a:srgbClr val="FF0000"/>
                </a:solidFill>
                <a:latin typeface="Times New Roman" panose="02020603050405020304" pitchFamily="18" charset="0"/>
                <a:ea typeface="微软雅黑" panose="020b0503020204020204" pitchFamily="34" charset="-122"/>
              </a:rPr>
              <a:t>1</a:t>
            </a:r>
            <a:r>
              <a:rPr lang="zh-CN" altLang="en-US" sz="2200" b="1">
                <a:solidFill>
                  <a:srgbClr val="FF0000"/>
                </a:solidFill>
                <a:latin typeface="Times New Roman" panose="02020603050405020304" pitchFamily="18" charset="0"/>
                <a:ea typeface="微软雅黑" panose="020b0503020204020204" pitchFamily="34" charset="-122"/>
              </a:rPr>
              <a:t>、热机制</a:t>
            </a:r>
            <a:endParaRPr lang="en-US" altLang="zh-CN" sz="2200" b="1">
              <a:solidFill>
                <a:srgbClr val="FF0000"/>
              </a:solidFill>
              <a:latin typeface="Times New Roman" panose="02020603050405020304" pitchFamily="18" charset="0"/>
              <a:ea typeface="微软雅黑" panose="020b0503020204020204" pitchFamily="34" charset="-122"/>
            </a:endParaRPr>
          </a:p>
          <a:p>
            <a:pPr marL="0" indent="508000" algn="just">
              <a:lnSpc>
                <a:spcPct val="135000"/>
              </a:lnSpc>
              <a:buNone/>
            </a:pPr>
            <a:r>
              <a:rPr lang="zh-CN" altLang="en-US" sz="2200">
                <a:solidFill>
                  <a:srgbClr val="000000"/>
                </a:solidFill>
                <a:latin typeface="Times New Roman" panose="02020603050405020304" pitchFamily="18" charset="0"/>
                <a:ea typeface="微软雅黑" panose="020b0503020204020204" pitchFamily="34" charset="-122"/>
              </a:rPr>
              <a:t>和其他形式的能一样，</a:t>
            </a:r>
            <a:r>
              <a:rPr lang="zh-CN" altLang="en-US" sz="2200" b="1">
                <a:solidFill>
                  <a:srgbClr val="000000"/>
                </a:solidFill>
                <a:latin typeface="Times New Roman" panose="02020603050405020304" pitchFamily="18" charset="0"/>
                <a:ea typeface="微软雅黑" panose="020b0503020204020204" pitchFamily="34" charset="-122"/>
              </a:rPr>
              <a:t>超声能也会转化为热能</a:t>
            </a:r>
            <a:r>
              <a:rPr lang="zh-CN" altLang="en-US" sz="2200">
                <a:solidFill>
                  <a:srgbClr val="000000"/>
                </a:solidFill>
                <a:latin typeface="Times New Roman" panose="02020603050405020304" pitchFamily="18" charset="0"/>
                <a:ea typeface="微软雅黑" panose="020b0503020204020204" pitchFamily="34" charset="-122"/>
              </a:rPr>
              <a:t>。生成热能的多少取决于介质对超声波的吸收所吸收能量大部分或全部将转化为热能，从而</a:t>
            </a:r>
            <a:r>
              <a:rPr lang="zh-CN" altLang="en-US" sz="2200" b="1">
                <a:solidFill>
                  <a:schemeClr val="accent6">
                    <a:lumMod val="50000"/>
                  </a:schemeClr>
                </a:solidFill>
                <a:latin typeface="Times New Roman" panose="02020603050405020304" pitchFamily="18" charset="0"/>
                <a:ea typeface="微软雅黑" panose="020b0503020204020204" pitchFamily="34" charset="-122"/>
              </a:rPr>
              <a:t>导致组织温度升高</a:t>
            </a:r>
            <a:r>
              <a:rPr lang="zh-CN" altLang="en-US" sz="2200">
                <a:solidFill>
                  <a:srgbClr val="000000"/>
                </a:solidFill>
                <a:latin typeface="Times New Roman" panose="02020603050405020304" pitchFamily="18" charset="0"/>
                <a:ea typeface="微软雅黑" panose="020b0503020204020204" pitchFamily="34" charset="-122"/>
              </a:rPr>
              <a:t>。</a:t>
            </a:r>
            <a:endParaRPr lang="zh-CN" altLang="en-US" sz="2200">
              <a:solidFill>
                <a:srgbClr val="000000"/>
              </a:solidFill>
              <a:latin typeface="Times New Roman" panose="02020603050405020304" pitchFamily="18" charset="0"/>
              <a:ea typeface="微软雅黑" panose="020b0503020204020204" pitchFamily="34" charset="-122"/>
            </a:endParaRPr>
          </a:p>
          <a:p>
            <a:pPr marL="0" indent="0" algn="just">
              <a:lnSpc>
                <a:spcPct val="135000"/>
              </a:lnSpc>
              <a:buNone/>
            </a:pPr>
            <a:r>
              <a:rPr lang="en-US" altLang="zh-CN" sz="2200" b="1">
                <a:solidFill>
                  <a:srgbClr val="FF0000"/>
                </a:solidFill>
                <a:latin typeface="Times New Roman" panose="02020603050405020304" pitchFamily="18" charset="0"/>
                <a:ea typeface="微软雅黑" panose="020b0503020204020204" pitchFamily="34" charset="-122"/>
              </a:rPr>
              <a:t>2</a:t>
            </a:r>
            <a:r>
              <a:rPr lang="zh-CN" altLang="en-US" sz="2200" b="1">
                <a:solidFill>
                  <a:srgbClr val="FF0000"/>
                </a:solidFill>
                <a:latin typeface="Times New Roman" panose="02020603050405020304" pitchFamily="18" charset="0"/>
                <a:ea typeface="微软雅黑" panose="020b0503020204020204" pitchFamily="34" charset="-122"/>
              </a:rPr>
              <a:t>、机械机制</a:t>
            </a:r>
            <a:endParaRPr lang="en-US" altLang="zh-CN" sz="2200" b="1">
              <a:solidFill>
                <a:srgbClr val="FF0000"/>
              </a:solidFill>
              <a:latin typeface="Times New Roman" panose="02020603050405020304" pitchFamily="18" charset="0"/>
              <a:ea typeface="微软雅黑" panose="020b0503020204020204" pitchFamily="34" charset="-122"/>
            </a:endParaRPr>
          </a:p>
          <a:p>
            <a:pPr marL="0" indent="508000" algn="just">
              <a:lnSpc>
                <a:spcPct val="135000"/>
              </a:lnSpc>
              <a:buNone/>
            </a:pPr>
            <a:r>
              <a:rPr lang="zh-CN" altLang="en-US" sz="2200">
                <a:solidFill>
                  <a:srgbClr val="000000"/>
                </a:solidFill>
                <a:latin typeface="Times New Roman" panose="02020603050405020304" pitchFamily="18" charset="0"/>
                <a:ea typeface="微软雅黑" panose="020b0503020204020204" pitchFamily="34" charset="-122"/>
              </a:rPr>
              <a:t>超声波的机械作用主要是</a:t>
            </a:r>
            <a:r>
              <a:rPr lang="zh-CN" altLang="en-US" sz="2200" b="1">
                <a:latin typeface="Times New Roman" panose="02020603050405020304" pitchFamily="18" charset="0"/>
                <a:ea typeface="微软雅黑" panose="020b0503020204020204" pitchFamily="34" charset="-122"/>
              </a:rPr>
              <a:t>辐射压强和超声压强引起</a:t>
            </a:r>
            <a:r>
              <a:rPr lang="zh-CN" altLang="en-US" sz="2200">
                <a:solidFill>
                  <a:srgbClr val="000000"/>
                </a:solidFill>
                <a:latin typeface="Times New Roman" panose="02020603050405020304" pitchFamily="18" charset="0"/>
                <a:ea typeface="微软雅黑" panose="020b0503020204020204" pitchFamily="34" charset="-122"/>
              </a:rPr>
              <a:t>的。辐射压强可能引起两种效应：其一是简单的</a:t>
            </a:r>
            <a:r>
              <a:rPr lang="zh-CN" altLang="en-US" sz="2200" b="1">
                <a:solidFill>
                  <a:schemeClr val="accent6">
                    <a:lumMod val="50000"/>
                  </a:schemeClr>
                </a:solidFill>
                <a:latin typeface="Times New Roman" panose="02020603050405020304" pitchFamily="18" charset="0"/>
                <a:ea typeface="微软雅黑" panose="020b0503020204020204" pitchFamily="34" charset="-122"/>
              </a:rPr>
              <a:t>骚动效应</a:t>
            </a:r>
            <a:r>
              <a:rPr lang="zh-CN" altLang="en-US" sz="2200">
                <a:solidFill>
                  <a:srgbClr val="000000"/>
                </a:solidFill>
                <a:latin typeface="Times New Roman" panose="02020603050405020304" pitchFamily="18" charset="0"/>
                <a:ea typeface="微软雅黑" panose="020b0503020204020204" pitchFamily="34" charset="-122"/>
              </a:rPr>
              <a:t>；其二是</a:t>
            </a:r>
            <a:r>
              <a:rPr lang="zh-CN" altLang="en-US" sz="2200" b="1">
                <a:solidFill>
                  <a:schemeClr val="accent6">
                    <a:lumMod val="50000"/>
                  </a:schemeClr>
                </a:solidFill>
                <a:latin typeface="Times New Roman" panose="02020603050405020304" pitchFamily="18" charset="0"/>
                <a:ea typeface="微软雅黑" panose="020b0503020204020204" pitchFamily="34" charset="-122"/>
              </a:rPr>
              <a:t>在溶剂和悬浮体之间出现摩擦</a:t>
            </a:r>
            <a:r>
              <a:rPr lang="zh-CN" altLang="en-US" sz="2200">
                <a:solidFill>
                  <a:srgbClr val="000000"/>
                </a:solidFill>
                <a:latin typeface="Times New Roman" panose="02020603050405020304" pitchFamily="18" charset="0"/>
                <a:ea typeface="微软雅黑" panose="020b0503020204020204" pitchFamily="34" charset="-122"/>
              </a:rPr>
              <a:t>。</a:t>
            </a:r>
            <a:endParaRPr lang="zh-CN" altLang="en-US" sz="2200">
              <a:solidFill>
                <a:srgbClr val="000000"/>
              </a:solidFill>
              <a:latin typeface="Times New Roman" panose="02020603050405020304" pitchFamily="18" charset="0"/>
              <a:ea typeface="微软雅黑" panose="020b0503020204020204" pitchFamily="34" charset="-122"/>
            </a:endParaRPr>
          </a:p>
          <a:p>
            <a:pPr marL="0" indent="0" algn="just">
              <a:lnSpc>
                <a:spcPct val="135000"/>
              </a:lnSpc>
              <a:buNone/>
            </a:pPr>
            <a:r>
              <a:rPr lang="en-US" altLang="zh-CN" sz="2200" b="1">
                <a:solidFill>
                  <a:srgbClr val="FF0000"/>
                </a:solidFill>
                <a:latin typeface="Times New Roman" panose="02020603050405020304" pitchFamily="18" charset="0"/>
                <a:ea typeface="微软雅黑" panose="020b0503020204020204" pitchFamily="34" charset="-122"/>
              </a:rPr>
              <a:t>3</a:t>
            </a:r>
            <a:r>
              <a:rPr lang="zh-CN" altLang="en-US" sz="2200" b="1">
                <a:solidFill>
                  <a:srgbClr val="FF0000"/>
                </a:solidFill>
                <a:latin typeface="Times New Roman" panose="02020603050405020304" pitchFamily="18" charset="0"/>
                <a:ea typeface="微软雅黑" panose="020b0503020204020204" pitchFamily="34" charset="-122"/>
              </a:rPr>
              <a:t>、空化机制（主要机制）</a:t>
            </a:r>
            <a:endParaRPr lang="en-US" altLang="zh-CN" sz="2200" b="1">
              <a:solidFill>
                <a:srgbClr val="FF0000"/>
              </a:solidFill>
              <a:latin typeface="Times New Roman" panose="02020603050405020304" pitchFamily="18" charset="0"/>
              <a:ea typeface="微软雅黑" panose="020b0503020204020204" pitchFamily="34" charset="-122"/>
            </a:endParaRPr>
          </a:p>
          <a:p>
            <a:pPr marL="0" indent="0">
              <a:lnSpc>
                <a:spcPct val="135000"/>
              </a:lnSpc>
              <a:buNone/>
            </a:pPr>
            <a:endParaRPr lang="en-US" altLang="zh-CN" sz="2200" b="1">
              <a:solidFill>
                <a:srgbClr val="000000"/>
              </a:solidFill>
              <a:latin typeface="微软雅黑" panose="020b0503020204020204" pitchFamily="34" charset="-122"/>
              <a:ea typeface="微软雅黑" panose="020b0503020204020204" pitchFamily="34" charset="-122"/>
            </a:endParaRPr>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5</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4098" name="标题 1"/>
          <p:cNvSpPr>
            <a:spLocks noGrp="1" noChangeArrowheads="1"/>
          </p:cNvSpPr>
          <p:nvPr>
            <p:custDataLst>
              <p:tags r:id="rId2"/>
            </p:custDataLst>
          </p:nvPr>
        </p:nvSpPr>
        <p:spPr>
          <a:xfrm>
            <a:off x="264461" y="750888"/>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2800" b="1">
                <a:latin typeface="微软雅黑" panose="020b0503020204020204" pitchFamily="34" charset="-122"/>
                <a:ea typeface="微软雅黑" panose="020b0503020204020204" pitchFamily="34" charset="-122"/>
              </a:rPr>
              <a:t>二、超声波与媒质作用机制</a:t>
            </a:r>
            <a:endParaRPr lang="zh-CN" altLang="en-US" sz="2800" b="1">
              <a:latin typeface="微软雅黑" panose="020b0503020204020204" pitchFamily="34" charset="-122"/>
              <a:ea typeface="微软雅黑" panose="020b0503020204020204" pitchFamily="34" charset="-122"/>
            </a:endParaRPr>
          </a:p>
        </p:txBody>
      </p:sp>
      <p:sp>
        <p:nvSpPr>
          <p:cNvPr id="3" name="矩形 2"/>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6</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110820" y="1767746"/>
            <a:ext cx="4457065" cy="206383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algn="just">
              <a:lnSpc>
                <a:spcPct val="150000"/>
              </a:lnSpc>
            </a:pPr>
            <a:r>
              <a:rPr lang="zh-CN" altLang="en-US" sz="2200">
                <a:solidFill>
                  <a:srgbClr val="FF0000"/>
                </a:solidFill>
                <a:latin typeface="微软雅黑" panose="020b0503020204020204" pitchFamily="34" charset="-122"/>
                <a:ea typeface="微软雅黑" panose="020b0503020204020204" pitchFamily="34" charset="-122"/>
              </a:rPr>
              <a:t>平均距离超过</a:t>
            </a:r>
            <a:r>
              <a:rPr lang="zh-CN" altLang="en-US" sz="2200">
                <a:latin typeface="微软雅黑" panose="020b0503020204020204" pitchFamily="34" charset="-122"/>
                <a:ea typeface="微软雅黑" panose="020b0503020204020204" pitchFamily="34" charset="-122"/>
              </a:rPr>
              <a:t>液体介质保持不变的</a:t>
            </a:r>
            <a:r>
              <a:rPr lang="zh-CN" altLang="en-US" sz="2200">
                <a:solidFill>
                  <a:srgbClr val="FF0000"/>
                </a:solidFill>
                <a:latin typeface="微软雅黑" panose="020b0503020204020204" pitchFamily="34" charset="-122"/>
                <a:ea typeface="微软雅黑" panose="020b0503020204020204" pitchFamily="34" charset="-122"/>
              </a:rPr>
              <a:t>临界分子距离</a:t>
            </a:r>
            <a:r>
              <a:rPr lang="zh-CN" altLang="en-US" sz="2200">
                <a:latin typeface="微软雅黑" panose="020b0503020204020204" pitchFamily="34" charset="-122"/>
                <a:ea typeface="微软雅黑" panose="020b0503020204020204" pitchFamily="34" charset="-122"/>
              </a:rPr>
              <a:t>，使得液体介质断裂，</a:t>
            </a:r>
            <a:r>
              <a:rPr lang="zh-CN" altLang="en-US" sz="2200" b="1">
                <a:latin typeface="微软雅黑" panose="020b0503020204020204" pitchFamily="34" charset="-122"/>
                <a:ea typeface="微软雅黑" panose="020b0503020204020204" pitchFamily="34" charset="-122"/>
              </a:rPr>
              <a:t>形成微泡的过程</a:t>
            </a:r>
            <a:r>
              <a:rPr lang="zh-CN" altLang="en-US" sz="2200">
                <a:latin typeface="微软雅黑" panose="020b0503020204020204" pitchFamily="34" charset="-122"/>
                <a:ea typeface="微软雅黑" panose="020b0503020204020204" pitchFamily="34" charset="-122"/>
              </a:rPr>
              <a:t>称之为</a:t>
            </a:r>
            <a:r>
              <a:rPr lang="zh-CN" altLang="en-US" sz="2200" b="1">
                <a:solidFill>
                  <a:srgbClr val="FF0000"/>
                </a:solidFill>
                <a:latin typeface="微软雅黑" panose="020b0503020204020204" pitchFamily="34" charset="-122"/>
                <a:ea typeface="微软雅黑" panose="020b0503020204020204" pitchFamily="34" charset="-122"/>
              </a:rPr>
              <a:t>空化现象</a:t>
            </a:r>
            <a:r>
              <a:rPr lang="zh-CN" altLang="en-US" sz="2200">
                <a:latin typeface="微软雅黑" panose="020b0503020204020204" pitchFamily="34" charset="-122"/>
                <a:ea typeface="微软雅黑" panose="020b0503020204020204" pitchFamily="34" charset="-122"/>
              </a:rPr>
              <a:t>。形成的微小气泡，即</a:t>
            </a:r>
            <a:r>
              <a:rPr lang="zh-CN" altLang="en-US" sz="2200" b="1">
                <a:solidFill>
                  <a:srgbClr val="FF0000"/>
                </a:solidFill>
                <a:latin typeface="微软雅黑" panose="020b0503020204020204" pitchFamily="34" charset="-122"/>
                <a:ea typeface="微软雅黑" panose="020b0503020204020204" pitchFamily="34" charset="-122"/>
              </a:rPr>
              <a:t>空化泡</a:t>
            </a:r>
            <a:r>
              <a:rPr lang="zh-CN" altLang="en-US" sz="2200">
                <a:latin typeface="微软雅黑" panose="020b0503020204020204" pitchFamily="34" charset="-122"/>
                <a:ea typeface="微软雅黑" panose="020b0503020204020204" pitchFamily="34" charset="-122"/>
              </a:rPr>
              <a:t>。</a:t>
            </a:r>
            <a:endParaRPr lang="zh-CN" altLang="en-US" sz="2200">
              <a:latin typeface="微软雅黑" panose="020b0503020204020204" pitchFamily="34" charset="-122"/>
              <a:ea typeface="微软雅黑" panose="020b0503020204020204" pitchFamily="34" charset="-122"/>
            </a:endParaRPr>
          </a:p>
        </p:txBody>
      </p:sp>
      <p:pic>
        <p:nvPicPr>
          <p:cNvPr id="8" name="图片 7"/>
          <p:cNvPicPr>
            <a:picLocks noChangeAspect="1"/>
          </p:cNvPicPr>
          <p:nvPr/>
        </p:nvPicPr>
        <p:blipFill>
          <a:blip r:embed="rId3"/>
          <a:stretch>
            <a:fillRect/>
          </a:stretch>
        </p:blipFill>
        <p:spPr>
          <a:xfrm>
            <a:off x="789303" y="4058336"/>
            <a:ext cx="3177791" cy="2249121"/>
          </a:xfrm>
          <a:prstGeom prst="rect">
            <a:avLst/>
          </a:prstGeom>
        </p:spPr>
      </p:pic>
      <p:sp>
        <p:nvSpPr>
          <p:cNvPr id="15" name="文本框 14"/>
          <p:cNvSpPr txBox="1"/>
          <p:nvPr/>
        </p:nvSpPr>
        <p:spPr>
          <a:xfrm>
            <a:off x="1056086" y="6324150"/>
            <a:ext cx="2779395" cy="50101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气泡的形成、成长与崩溃</a:t>
            </a:r>
            <a:endParaRPr lang="zh-CN" altLang="en-US">
              <a:latin typeface="微软雅黑" panose="020b0503020204020204" pitchFamily="34" charset="-122"/>
              <a:ea typeface="微软雅黑" panose="020b0503020204020204" pitchFamily="34" charset="-122"/>
            </a:endParaRPr>
          </a:p>
        </p:txBody>
      </p:sp>
      <p:pic>
        <p:nvPicPr>
          <p:cNvPr id="19" name="图片 18"/>
          <p:cNvPicPr>
            <a:picLocks noChangeAspect="1"/>
          </p:cNvPicPr>
          <p:nvPr/>
        </p:nvPicPr>
        <p:blipFill>
          <a:blip r:embed="rId4"/>
          <a:srcRect t="-4662"/>
          <a:stretch>
            <a:fillRect/>
          </a:stretch>
        </p:blipFill>
        <p:spPr>
          <a:xfrm>
            <a:off x="4572002" y="1504952"/>
            <a:ext cx="3782695" cy="4802505"/>
          </a:xfrm>
          <a:prstGeom prst="rect">
            <a:avLst/>
          </a:prstGeom>
        </p:spPr>
      </p:pic>
      <p:sp>
        <p:nvSpPr>
          <p:cNvPr id="20" name="文本框 19"/>
          <p:cNvSpPr txBox="1"/>
          <p:nvPr/>
        </p:nvSpPr>
        <p:spPr>
          <a:xfrm>
            <a:off x="5364482" y="6356352"/>
            <a:ext cx="2028825" cy="36512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超声波空化现象学</a:t>
            </a:r>
            <a:endParaRPr lang="zh-CN" altLang="en-US">
              <a:latin typeface="微软雅黑" panose="020b0503020204020204" pitchFamily="34" charset="-122"/>
              <a:ea typeface="微软雅黑" panose="020b0503020204020204" pitchFamily="34" charset="-122"/>
            </a:endParaRPr>
          </a:p>
        </p:txBody>
      </p:sp>
      <p:sp>
        <p:nvSpPr>
          <p:cNvPr id="4098" name="标题 1"/>
          <p:cNvSpPr>
            <a:spLocks noGrp="1" noChangeArrowheads="1"/>
          </p:cNvSpPr>
          <p:nvPr>
            <p:custDataLst>
              <p:tags r:id="rId5"/>
            </p:custDataLst>
          </p:nvPr>
        </p:nvSpPr>
        <p:spPr>
          <a:xfrm>
            <a:off x="307975" y="711361"/>
            <a:ext cx="5630238"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2800" b="1">
                <a:latin typeface="微软雅黑" panose="020b0503020204020204" pitchFamily="34" charset="-122"/>
                <a:ea typeface="微软雅黑" panose="020b0503020204020204" pitchFamily="34" charset="-122"/>
              </a:rPr>
              <a:t>三、空化现象</a:t>
            </a:r>
            <a:endParaRPr lang="zh-CN" altLang="en-US" sz="2800" b="1">
              <a:latin typeface="微软雅黑" panose="020b0503020204020204" pitchFamily="34" charset="-122"/>
              <a:ea typeface="微软雅黑" panose="020b0503020204020204" pitchFamily="34" charset="-122"/>
            </a:endParaRPr>
          </a:p>
        </p:txBody>
      </p:sp>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2" name="内容占位符 2"/>
          <p:cNvSpPr>
            <a:spLocks noGrp="1" noChangeArrowheads="1"/>
          </p:cNvSpPr>
          <p:nvPr>
            <p:ph idx="1"/>
          </p:nvPr>
        </p:nvSpPr>
        <p:spPr>
          <a:xfrm>
            <a:off x="343461" y="1603375"/>
            <a:ext cx="8309376" cy="3846195"/>
          </a:xfrm>
        </p:spPr>
        <p:txBody>
          <a:bodyPr>
            <a:normAutofit/>
          </a:bodyPr>
          <a:lstStyle/>
          <a:p>
            <a:pPr marL="0" indent="0" algn="just">
              <a:lnSpc>
                <a:spcPct val="135000"/>
              </a:lnSpc>
              <a:buClr>
                <a:schemeClr val="tx1"/>
              </a:buClr>
              <a:buNone/>
            </a:pPr>
            <a:r>
              <a:rPr lang="en-US" altLang="zh-CN"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1</a:t>
            </a:r>
            <a:r>
              <a:rPr lang="zh-CN" altLang="en-US"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、通过介质在传播方向</a:t>
            </a:r>
            <a:r>
              <a:rPr lang="zh-CN" altLang="en-US" sz="2400" b="1">
                <a:solidFill>
                  <a:srgbClr val="FF0000"/>
                </a:solidFill>
                <a:latin typeface="Times New Roman" panose="02020603050405020304" pitchFamily="18" charset="0"/>
                <a:ea typeface="微软雅黑" panose="020b0503020204020204" pitchFamily="34" charset="-122"/>
                <a:cs typeface="微软雅黑" panose="020b0503020204020204" pitchFamily="34" charset="-122"/>
              </a:rPr>
              <a:t>传递能量；</a:t>
            </a:r>
            <a:endParaRPr lang="en-US" altLang="zh-CN" sz="2400" b="1">
              <a:solidFill>
                <a:srgbClr val="FF0000"/>
              </a:solidFill>
              <a:latin typeface="Times New Roman" panose="02020603050405020304" pitchFamily="18" charset="0"/>
              <a:ea typeface="微软雅黑" panose="020b0503020204020204" pitchFamily="34" charset="-122"/>
              <a:cs typeface="微软雅黑" panose="020b0503020204020204" pitchFamily="34" charset="-122"/>
            </a:endParaRPr>
          </a:p>
          <a:p>
            <a:pPr marL="0" indent="0" algn="just">
              <a:lnSpc>
                <a:spcPct val="135000"/>
              </a:lnSpc>
              <a:buClr>
                <a:schemeClr val="tx1"/>
              </a:buClr>
              <a:buNone/>
            </a:pPr>
            <a:r>
              <a:rPr lang="en-US" altLang="zh-CN"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2</a:t>
            </a:r>
            <a:r>
              <a:rPr lang="zh-CN" altLang="en-US"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、其</a:t>
            </a:r>
            <a:r>
              <a:rPr lang="zh-CN" altLang="en-US" sz="2400" b="1">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力学效应可引起介质搅拌、分散、成雾、凝聚和冲击破碎等作用</a:t>
            </a:r>
            <a:r>
              <a:rPr lang="zh-CN" altLang="en-US"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a:t>
            </a:r>
            <a:endParaRPr lang="en-US" altLang="zh-CN"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endParaRPr>
          </a:p>
          <a:p>
            <a:pPr marL="0" indent="0" algn="just">
              <a:lnSpc>
                <a:spcPct val="135000"/>
              </a:lnSpc>
              <a:buNone/>
            </a:pPr>
            <a:r>
              <a:rPr lang="en-US" altLang="zh-CN"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3</a:t>
            </a:r>
            <a:r>
              <a:rPr lang="zh-CN" altLang="en-US"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、发生</a:t>
            </a:r>
            <a:r>
              <a:rPr lang="zh-CN" altLang="en-US" sz="2400">
                <a:solidFill>
                  <a:srgbClr val="FF0000"/>
                </a:solidFill>
                <a:latin typeface="Times New Roman" panose="02020603050405020304" pitchFamily="18" charset="0"/>
                <a:ea typeface="微软雅黑" panose="020b0503020204020204" pitchFamily="34" charset="-122"/>
                <a:cs typeface="微软雅黑" panose="020b0503020204020204" pitchFamily="34" charset="-122"/>
              </a:rPr>
              <a:t>分子的</a:t>
            </a:r>
            <a:r>
              <a:rPr lang="zh-CN" altLang="en-US" sz="2400" b="1">
                <a:solidFill>
                  <a:srgbClr val="FF0000"/>
                </a:solidFill>
                <a:latin typeface="Times New Roman" panose="02020603050405020304" pitchFamily="18" charset="0"/>
                <a:ea typeface="微软雅黑" panose="020b0503020204020204" pitchFamily="34" charset="-122"/>
                <a:cs typeface="微软雅黑" panose="020b0503020204020204" pitchFamily="34" charset="-122"/>
              </a:rPr>
              <a:t>相互渗透</a:t>
            </a:r>
            <a:r>
              <a:rPr lang="zh-CN" altLang="en-US"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，形成</a:t>
            </a:r>
            <a:r>
              <a:rPr lang="zh-CN" altLang="en-US" sz="2400">
                <a:solidFill>
                  <a:srgbClr val="FF0000"/>
                </a:solidFill>
                <a:latin typeface="Times New Roman" panose="02020603050405020304" pitchFamily="18" charset="0"/>
                <a:ea typeface="微软雅黑" panose="020b0503020204020204" pitchFamily="34" charset="-122"/>
                <a:cs typeface="微软雅黑" panose="020b0503020204020204" pitchFamily="34" charset="-122"/>
              </a:rPr>
              <a:t>新的物质属性</a:t>
            </a:r>
            <a:r>
              <a:rPr lang="zh-CN" altLang="en-US" sz="2400">
                <a:solidFill>
                  <a:srgbClr val="000000"/>
                </a:solidFill>
                <a:latin typeface="Times New Roman" panose="02020603050405020304" pitchFamily="18" charset="0"/>
                <a:ea typeface="微软雅黑" panose="020b0503020204020204" pitchFamily="34" charset="-122"/>
                <a:cs typeface="微软雅黑" panose="020b0503020204020204" pitchFamily="34" charset="-122"/>
              </a:rPr>
              <a:t>。</a:t>
            </a:r>
            <a:endParaRPr lang="zh-CN" altLang="en-US" sz="2400" b="1">
              <a:solidFill>
                <a:srgbClr val="000000"/>
              </a:solidFill>
              <a:latin typeface="Times New Roman" panose="02020603050405020304" pitchFamily="18" charset="0"/>
              <a:ea typeface="微软雅黑" panose="020b0503020204020204" pitchFamily="34" charset="-122"/>
              <a:cs typeface="微软雅黑" panose="020b0503020204020204" pitchFamily="34" charset="-122"/>
            </a:endParaRPr>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7</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2405380" y="6771005"/>
            <a:ext cx="3048000"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4098" name="标题 1"/>
          <p:cNvSpPr>
            <a:spLocks noGrp="1" noChangeArrowheads="1"/>
          </p:cNvSpPr>
          <p:nvPr>
            <p:custDataLst>
              <p:tags r:id="rId2"/>
            </p:custDataLst>
          </p:nvPr>
        </p:nvSpPr>
        <p:spPr>
          <a:xfrm>
            <a:off x="491163" y="617472"/>
            <a:ext cx="5630238"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2800" b="1">
                <a:latin typeface="微软雅黑" panose="020b0503020204020204" pitchFamily="34" charset="-122"/>
                <a:ea typeface="微软雅黑" panose="020b0503020204020204" pitchFamily="34" charset="-122"/>
              </a:rPr>
              <a:t>四、超声波的特点</a:t>
            </a:r>
            <a:endParaRPr lang="zh-CN" altLang="en-US" sz="2800" b="1">
              <a:latin typeface="微软雅黑" panose="020b0503020204020204" pitchFamily="34" charset="-122"/>
              <a:ea typeface="微软雅黑" panose="020b0503020204020204" pitchFamily="34" charset="-122"/>
            </a:endParaRPr>
          </a:p>
        </p:txBody>
      </p:sp>
      <p:pic>
        <p:nvPicPr>
          <p:cNvPr id="5" name="图片 4"/>
          <p:cNvPicPr>
            <a:picLocks noChangeAspect="1"/>
          </p:cNvPicPr>
          <p:nvPr/>
        </p:nvPicPr>
        <p:blipFill>
          <a:blip r:embed="rId3"/>
          <a:stretch>
            <a:fillRect/>
          </a:stretch>
        </p:blipFill>
        <p:spPr>
          <a:xfrm>
            <a:off x="2722769" y="3982720"/>
            <a:ext cx="3951456" cy="2788285"/>
          </a:xfrm>
          <a:prstGeom prst="rect">
            <a:avLst/>
          </a:prstGeom>
        </p:spPr>
      </p:pic>
      <p:sp>
        <p:nvSpPr>
          <p:cNvPr id="4" name="矩形 3"/>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6" name="矩形 5"/>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圆角 19"/>
          <p:cNvSpPr/>
          <p:nvPr/>
        </p:nvSpPr>
        <p:spPr>
          <a:xfrm>
            <a:off x="206662" y="3939858"/>
            <a:ext cx="8730675" cy="2172891"/>
          </a:xfrm>
          <a:prstGeom prst="roundRect">
            <a:avLst/>
          </a:prstGeom>
          <a:noFill/>
          <a:ln w="19050">
            <a:solidFill>
              <a:srgbClr val="0070C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ln>
                <a:solidFill>
                  <a:srgbClr val="002060"/>
                </a:solidFill>
              </a:ln>
              <a:latin typeface="微软雅黑" panose="020b0503020204020204" pitchFamily="34" charset="-122"/>
              <a:ea typeface="微软雅黑" panose="020b0503020204020204" pitchFamily="34" charset="-122"/>
            </a:endParaRPr>
          </a:p>
        </p:txBody>
      </p:sp>
      <p:sp>
        <p:nvSpPr>
          <p:cNvPr id="16" name="矩形 15"/>
          <p:cNvSpPr/>
          <p:nvPr/>
        </p:nvSpPr>
        <p:spPr>
          <a:xfrm>
            <a:off x="3297508" y="2146228"/>
            <a:ext cx="4921885" cy="1295997"/>
          </a:xfrm>
          <a:prstGeom prst="rect">
            <a:avLst/>
          </a:prstGeom>
          <a:no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4" name="箭头: 五边形 3"/>
          <p:cNvSpPr/>
          <p:nvPr/>
        </p:nvSpPr>
        <p:spPr>
          <a:xfrm>
            <a:off x="914909" y="1747720"/>
            <a:ext cx="1841072" cy="423440"/>
          </a:xfrm>
          <a:prstGeom prst="homePlate">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200" b="1">
                <a:latin typeface="微软雅黑" panose="020b0503020204020204" pitchFamily="34" charset="-122"/>
                <a:ea typeface="微软雅黑" panose="020b0503020204020204" pitchFamily="34" charset="-122"/>
              </a:rPr>
              <a:t>非热加工</a:t>
            </a:r>
            <a:endParaRPr lang="zh-CN" altLang="en-US" sz="2200" b="1">
              <a:latin typeface="微软雅黑" panose="020b0503020204020204" pitchFamily="34" charset="-122"/>
              <a:ea typeface="微软雅黑" panose="020b0503020204020204" pitchFamily="34" charset="-122"/>
            </a:endParaRPr>
          </a:p>
        </p:txBody>
      </p:sp>
      <p:sp>
        <p:nvSpPr>
          <p:cNvPr id="5" name="箭头: 五边形 4"/>
          <p:cNvSpPr/>
          <p:nvPr/>
        </p:nvSpPr>
        <p:spPr>
          <a:xfrm>
            <a:off x="914909" y="2274319"/>
            <a:ext cx="1841072" cy="423440"/>
          </a:xfrm>
          <a:prstGeom prst="homePlate">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200" b="1">
                <a:latin typeface="微软雅黑" panose="020b0503020204020204" pitchFamily="34" charset="-122"/>
                <a:ea typeface="微软雅黑" panose="020b0503020204020204" pitchFamily="34" charset="-122"/>
              </a:rPr>
              <a:t>清洁生产</a:t>
            </a:r>
            <a:endParaRPr lang="zh-CN" altLang="en-US" sz="2200" b="1">
              <a:latin typeface="微软雅黑" panose="020b0503020204020204" pitchFamily="34" charset="-122"/>
              <a:ea typeface="微软雅黑" panose="020b0503020204020204" pitchFamily="34" charset="-122"/>
            </a:endParaRPr>
          </a:p>
        </p:txBody>
      </p:sp>
      <p:sp>
        <p:nvSpPr>
          <p:cNvPr id="6" name="箭头: 五边形 5"/>
          <p:cNvSpPr/>
          <p:nvPr/>
        </p:nvSpPr>
        <p:spPr>
          <a:xfrm>
            <a:off x="914909" y="2800919"/>
            <a:ext cx="1841072" cy="423440"/>
          </a:xfrm>
          <a:prstGeom prst="homePlate">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200" b="1">
                <a:latin typeface="微软雅黑" panose="020b0503020204020204" pitchFamily="34" charset="-122"/>
                <a:ea typeface="微软雅黑" panose="020b0503020204020204" pitchFamily="34" charset="-122"/>
              </a:rPr>
              <a:t>可持续</a:t>
            </a:r>
            <a:endParaRPr lang="zh-CN" altLang="en-US" sz="2200" b="1">
              <a:latin typeface="微软雅黑" panose="020b0503020204020204" pitchFamily="34" charset="-122"/>
              <a:ea typeface="微软雅黑" panose="020b0503020204020204" pitchFamily="34" charset="-122"/>
            </a:endParaRPr>
          </a:p>
        </p:txBody>
      </p:sp>
      <p:sp>
        <p:nvSpPr>
          <p:cNvPr id="7" name="矩形: 圆角 6"/>
          <p:cNvSpPr/>
          <p:nvPr/>
        </p:nvSpPr>
        <p:spPr>
          <a:xfrm>
            <a:off x="3297508" y="1544384"/>
            <a:ext cx="4921885" cy="636132"/>
          </a:xfrm>
          <a:prstGeom prst="roundRect">
            <a:avLst/>
          </a:prstGeom>
          <a:solidFill>
            <a:schemeClr val="accent5">
              <a:lumMod val="60000"/>
              <a:lumOff val="40000"/>
            </a:schemeClr>
          </a:solidFill>
          <a:ln>
            <a:noFill/>
          </a:ln>
          <a:effectLst>
            <a:outerShdw blurRad="44450" dist="27940" dir="5400000" algn="ctr">
              <a:srgbClr val="000000">
                <a:alpha val="32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400" b="1">
                <a:latin typeface="微软雅黑" panose="020b0503020204020204" pitchFamily="34" charset="-122"/>
                <a:ea typeface="微软雅黑" panose="020b0503020204020204" pitchFamily="34" charset="-122"/>
              </a:rPr>
              <a:t>超声波技术在食品行业兴起</a:t>
            </a:r>
            <a:endParaRPr lang="zh-CN" altLang="en-US" sz="2400" b="1">
              <a:latin typeface="微软雅黑" panose="020b0503020204020204" pitchFamily="34" charset="-122"/>
              <a:ea typeface="微软雅黑" panose="020b0503020204020204" pitchFamily="34" charset="-122"/>
            </a:endParaRPr>
          </a:p>
        </p:txBody>
      </p:sp>
      <p:sp>
        <p:nvSpPr>
          <p:cNvPr id="15" name="文本框 14"/>
          <p:cNvSpPr txBox="1"/>
          <p:nvPr/>
        </p:nvSpPr>
        <p:spPr>
          <a:xfrm>
            <a:off x="3494400" y="2126828"/>
            <a:ext cx="4724993" cy="129599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35000"/>
              </a:lnSpc>
            </a:pPr>
            <a:r>
              <a:rPr lang="zh-CN" altLang="en-US" sz="2000">
                <a:latin typeface="微软雅黑" panose="020b0503020204020204" pitchFamily="34" charset="-122"/>
                <a:ea typeface="微软雅黑" panose="020b0503020204020204" pitchFamily="34" charset="-122"/>
              </a:rPr>
              <a:t>改造以热量为基础的传统加工技术</a:t>
            </a:r>
            <a:endParaRPr lang="en-US" altLang="zh-CN" sz="2000">
              <a:latin typeface="微软雅黑" panose="020b0503020204020204" pitchFamily="34" charset="-122"/>
              <a:ea typeface="微软雅黑" panose="020b0503020204020204" pitchFamily="34" charset="-122"/>
            </a:endParaRPr>
          </a:p>
          <a:p>
            <a:pPr algn="just">
              <a:lnSpc>
                <a:spcPct val="135000"/>
              </a:lnSpc>
            </a:pPr>
            <a:r>
              <a:rPr lang="zh-CN" altLang="en-US" sz="2000">
                <a:latin typeface="微软雅黑" panose="020b0503020204020204" pitchFamily="34" charset="-122"/>
                <a:ea typeface="微软雅黑" panose="020b0503020204020204" pitchFamily="34" charset="-122"/>
              </a:rPr>
              <a:t>提高生产效率、提升产品品质</a:t>
            </a:r>
            <a:endParaRPr lang="en-US" altLang="zh-CN" sz="2000">
              <a:latin typeface="微软雅黑" panose="020b0503020204020204" pitchFamily="34" charset="-122"/>
              <a:ea typeface="微软雅黑" panose="020b0503020204020204" pitchFamily="34" charset="-122"/>
            </a:endParaRPr>
          </a:p>
          <a:p>
            <a:pPr algn="just">
              <a:lnSpc>
                <a:spcPct val="135000"/>
              </a:lnSpc>
            </a:pPr>
            <a:r>
              <a:rPr lang="zh-CN" altLang="en-US" sz="2000">
                <a:latin typeface="微软雅黑" panose="020b0503020204020204" pitchFamily="34" charset="-122"/>
                <a:ea typeface="微软雅黑" panose="020b0503020204020204" pitchFamily="34" charset="-122"/>
              </a:rPr>
              <a:t>降低生产成本、应用范围广</a:t>
            </a:r>
            <a:r>
              <a:rPr lang="en-US" altLang="zh-CN" sz="2000">
                <a:latin typeface="微软雅黑" panose="020b0503020204020204" pitchFamily="34" charset="-122"/>
                <a:ea typeface="微软雅黑" panose="020b0503020204020204" pitchFamily="34" charset="-122"/>
              </a:rPr>
              <a:t>……</a:t>
            </a:r>
            <a:endParaRPr lang="zh-CN" altLang="en-US" sz="2000">
              <a:latin typeface="微软雅黑" panose="020b0503020204020204" pitchFamily="34" charset="-122"/>
              <a:ea typeface="微软雅黑" panose="020b0503020204020204" pitchFamily="34" charset="-122"/>
            </a:endParaRPr>
          </a:p>
        </p:txBody>
      </p:sp>
      <p:sp>
        <p:nvSpPr>
          <p:cNvPr id="8" name="矩形: 对角圆角 7"/>
          <p:cNvSpPr/>
          <p:nvPr/>
        </p:nvSpPr>
        <p:spPr>
          <a:xfrm>
            <a:off x="359059" y="4111215"/>
            <a:ext cx="1753077" cy="535028"/>
          </a:xfrm>
          <a:prstGeom prst="round2Diag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200" b="1">
                <a:solidFill>
                  <a:srgbClr val="FF0000"/>
                </a:solidFill>
                <a:latin typeface="Times New Roman" panose="02020603050405020304" pitchFamily="18" charset="0"/>
                <a:ea typeface="微软雅黑" panose="020b0503020204020204" pitchFamily="34" charset="-122"/>
              </a:rPr>
              <a:t>机械效应</a:t>
            </a:r>
            <a:endParaRPr lang="zh-CN" altLang="en-US" sz="2200">
              <a:solidFill>
                <a:srgbClr val="FF0000"/>
              </a:solidFill>
              <a:latin typeface="Times New Roman" panose="02020603050405020304" pitchFamily="18" charset="0"/>
              <a:ea typeface="微软雅黑" panose="020b0503020204020204" pitchFamily="34" charset="-122"/>
            </a:endParaRPr>
          </a:p>
        </p:txBody>
      </p:sp>
      <p:sp>
        <p:nvSpPr>
          <p:cNvPr id="17" name="文本框 16"/>
          <p:cNvSpPr txBox="1"/>
          <p:nvPr/>
        </p:nvSpPr>
        <p:spPr>
          <a:xfrm>
            <a:off x="2202037" y="3978324"/>
            <a:ext cx="7119561" cy="104797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50000"/>
              </a:lnSpc>
            </a:pPr>
            <a:r>
              <a:rPr lang="zh-CN" altLang="en-US" sz="2200">
                <a:solidFill>
                  <a:srgbClr val="000000"/>
                </a:solidFill>
                <a:latin typeface="Times New Roman" panose="02020603050405020304" pitchFamily="18" charset="0"/>
                <a:ea typeface="微软雅黑" panose="020b0503020204020204" pitchFamily="34" charset="-122"/>
              </a:rPr>
              <a:t>用于脂肪结晶、起泡脱气、香气提取、 过滤干燥、</a:t>
            </a:r>
            <a:endParaRPr lang="en-US" altLang="zh-CN" sz="2200">
              <a:solidFill>
                <a:srgbClr val="000000"/>
              </a:solidFill>
              <a:latin typeface="Times New Roman" panose="02020603050405020304" pitchFamily="18" charset="0"/>
              <a:ea typeface="微软雅黑" panose="020b0503020204020204" pitchFamily="34" charset="-122"/>
            </a:endParaRPr>
          </a:p>
          <a:p>
            <a:pPr algn="just">
              <a:lnSpc>
                <a:spcPct val="150000"/>
              </a:lnSpc>
            </a:pPr>
            <a:r>
              <a:rPr lang="zh-CN" altLang="en-US" sz="2200">
                <a:solidFill>
                  <a:srgbClr val="000000"/>
                </a:solidFill>
                <a:latin typeface="Times New Roman" panose="02020603050405020304" pitchFamily="18" charset="0"/>
                <a:ea typeface="微软雅黑" panose="020b0503020204020204" pitchFamily="34" charset="-122"/>
              </a:rPr>
              <a:t>冷冻、混合均质以及肉质嫩化等。</a:t>
            </a:r>
            <a:endParaRPr lang="zh-CN" altLang="en-US" sz="2200">
              <a:latin typeface="Times New Roman" panose="02020603050405020304" pitchFamily="18" charset="0"/>
              <a:ea typeface="微软雅黑" panose="020b0503020204020204" pitchFamily="34" charset="-122"/>
            </a:endParaRPr>
          </a:p>
        </p:txBody>
      </p:sp>
      <p:sp>
        <p:nvSpPr>
          <p:cNvPr id="19" name="文本框 18"/>
          <p:cNvSpPr txBox="1"/>
          <p:nvPr/>
        </p:nvSpPr>
        <p:spPr>
          <a:xfrm>
            <a:off x="2202037" y="5369541"/>
            <a:ext cx="6677342" cy="43088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r>
              <a:rPr lang="zh-CN" altLang="en-US" sz="2200">
                <a:solidFill>
                  <a:srgbClr val="000000"/>
                </a:solidFill>
                <a:latin typeface="Times New Roman" panose="02020603050405020304" pitchFamily="18" charset="0"/>
                <a:ea typeface="微软雅黑" panose="020b0503020204020204" pitchFamily="34" charset="-122"/>
              </a:rPr>
              <a:t>微生物灭活、均质灭菌、巴氏杀菌等一系列应用。</a:t>
            </a:r>
            <a:endParaRPr lang="zh-CN" altLang="en-US" sz="2200">
              <a:latin typeface="Times New Roman" panose="02020603050405020304" pitchFamily="18" charset="0"/>
              <a:ea typeface="微软雅黑" panose="020b0503020204020204" pitchFamily="34" charset="-122"/>
            </a:endParaRPr>
          </a:p>
        </p:txBody>
      </p:sp>
      <p:sp>
        <p:nvSpPr>
          <p:cNvPr id="21" name="矩形: 对角圆角 20"/>
          <p:cNvSpPr/>
          <p:nvPr/>
        </p:nvSpPr>
        <p:spPr>
          <a:xfrm>
            <a:off x="377951" y="5330583"/>
            <a:ext cx="1734185" cy="535028"/>
          </a:xfrm>
          <a:prstGeom prst="round2Diag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200" b="1">
                <a:solidFill>
                  <a:srgbClr val="FF0000"/>
                </a:solidFill>
                <a:latin typeface="Times New Roman" panose="02020603050405020304" pitchFamily="18" charset="0"/>
                <a:ea typeface="微软雅黑" panose="020b0503020204020204" pitchFamily="34" charset="-122"/>
              </a:rPr>
              <a:t>生化效应</a:t>
            </a:r>
            <a:endParaRPr lang="zh-CN" altLang="en-US" sz="2200">
              <a:solidFill>
                <a:srgbClr val="FF0000"/>
              </a:solidFill>
              <a:latin typeface="Times New Roman" panose="02020603050405020304" pitchFamily="18" charset="0"/>
              <a:ea typeface="微软雅黑" panose="020b0503020204020204" pitchFamily="34" charset="-122"/>
            </a:endParaRPr>
          </a:p>
        </p:txBody>
      </p:sp>
      <p:sp>
        <p:nvSpPr>
          <p:cNvPr id="4098" name="标题 1"/>
          <p:cNvSpPr>
            <a:spLocks noGrp="1" noChangeArrowheads="1"/>
          </p:cNvSpPr>
          <p:nvPr>
            <p:custDataLst>
              <p:tags r:id="rId3"/>
            </p:custDataLst>
          </p:nvPr>
        </p:nvSpPr>
        <p:spPr>
          <a:xfrm>
            <a:off x="373382" y="612955"/>
            <a:ext cx="826706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2800" b="1">
                <a:latin typeface="微软雅黑" panose="020b0503020204020204" pitchFamily="34" charset="-122"/>
                <a:ea typeface="微软雅黑" panose="020b0503020204020204" pitchFamily="34" charset="-122"/>
              </a:rPr>
              <a:t>五、超声波技术在食品加工中的应用</a:t>
            </a:r>
            <a:endParaRPr lang="zh-CN" altLang="en-US" sz="2800" b="1">
              <a:latin typeface="微软雅黑" panose="020b0503020204020204" pitchFamily="34" charset="-122"/>
              <a:ea typeface="微软雅黑" panose="020b0503020204020204" pitchFamily="34" charset="-122"/>
            </a:endParaRPr>
          </a:p>
        </p:txBody>
      </p:sp>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18" name="矩形 17"/>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9</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nvPicPr>
        <p:blipFill>
          <a:blip r:embed="rId2"/>
          <a:stretch>
            <a:fillRect/>
          </a:stretch>
        </p:blipFill>
        <p:spPr>
          <a:xfrm>
            <a:off x="178556" y="968261"/>
            <a:ext cx="8209600" cy="5391378"/>
          </a:xfrm>
          <a:prstGeom prst="rect">
            <a:avLst/>
          </a:prstGeom>
        </p:spPr>
      </p:pic>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内容占位符 5"/>
          <p:cNvPicPr>
            <a:picLocks noGrp="1" noChangeAspect="1"/>
          </p:cNvPicPr>
          <p:nvPr>
            <p:ph idx="1"/>
          </p:nvPr>
        </p:nvPicPr>
        <p:blipFill>
          <a:blip r:embed="rId2"/>
          <a:stretch>
            <a:fillRect/>
          </a:stretch>
        </p:blipFill>
        <p:spPr bwMode="auto">
          <a:xfrm>
            <a:off x="6151058" y="2257014"/>
            <a:ext cx="2343972" cy="2343972"/>
          </a:xfrm>
          <a:prstGeom prst="rect">
            <a:avLst/>
          </a:prstGeom>
          <a:noFill/>
          <a:extLst>
            <a:ext uri="{909E8E84-426E-40DD-AFC4-6F175D3DCCD1}">
              <a14:hiddenFill xmlns:a14="http://schemas.microsoft.com/office/drawing/2010/main">
                <a:solidFill>
                  <a:srgbClr val="FFFFFF"/>
                </a:solidFill>
              </a14:hiddenFill>
            </a:ext>
          </a:extLst>
        </p:spPr>
      </p:pic>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10</a:t>
            </a:fld>
            <a:endParaRPr lang="zh-CN" altLang="zh-CN" sz="1400"/>
          </a:p>
        </p:txBody>
      </p:sp>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AutoShape 2"/>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8" name="文本框 17"/>
          <p:cNvSpPr txBox="1"/>
          <p:nvPr/>
        </p:nvSpPr>
        <p:spPr>
          <a:xfrm>
            <a:off x="418308" y="1200039"/>
            <a:ext cx="8259527" cy="4278630"/>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algn="just">
              <a:lnSpc>
                <a:spcPct val="150000"/>
              </a:lnSpc>
              <a:spcBef>
                <a:spcPts val="600"/>
              </a:spcBef>
            </a:pPr>
            <a:r>
              <a:rPr lang="zh-CN" altLang="en-US" sz="2200">
                <a:solidFill>
                  <a:srgbClr val="000000"/>
                </a:solidFill>
                <a:latin typeface="Times New Roman" panose="02020603050405020304" pitchFamily="18" charset="0"/>
                <a:ea typeface="微软雅黑" panose="020b0503020204020204" pitchFamily="34" charset="-122"/>
              </a:rPr>
              <a:t>传统萨拉米发酵香肠中食盐（约</a:t>
            </a:r>
            <a:r>
              <a:rPr lang="en-US" altLang="zh-CN"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8%</a:t>
            </a:r>
            <a:r>
              <a:rPr lang="zh-CN" altLang="en-US" sz="2200">
                <a:solidFill>
                  <a:srgbClr val="000000"/>
                </a:solidFill>
                <a:latin typeface="Times New Roman" panose="02020603050405020304" pitchFamily="18" charset="0"/>
                <a:ea typeface="微软雅黑" panose="020b0503020204020204" pitchFamily="34" charset="-122"/>
              </a:rPr>
              <a:t>）和脂肪（约</a:t>
            </a:r>
            <a:r>
              <a:rPr lang="en-US" altLang="zh-CN"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32%</a:t>
            </a:r>
            <a:r>
              <a:rPr lang="zh-CN" altLang="en-US" sz="2200">
                <a:solidFill>
                  <a:srgbClr val="000000"/>
                </a:solidFill>
                <a:latin typeface="Times New Roman" panose="02020603050405020304" pitchFamily="18" charset="0"/>
                <a:ea typeface="微软雅黑" panose="020b0503020204020204" pitchFamily="34" charset="-122"/>
              </a:rPr>
              <a:t>） 含量较高，长期食用会诱发心脑血管疾病。</a:t>
            </a:r>
            <a:endParaRPr lang="en-US" altLang="zh-CN" sz="2200">
              <a:solidFill>
                <a:srgbClr val="000000"/>
              </a:solidFill>
              <a:latin typeface="Times New Roman" panose="02020603050405020304" pitchFamily="18" charset="0"/>
              <a:ea typeface="微软雅黑" panose="020b0503020204020204" pitchFamily="34" charset="-122"/>
            </a:endParaRPr>
          </a:p>
          <a:p>
            <a:pPr algn="just">
              <a:lnSpc>
                <a:spcPct val="150000"/>
              </a:lnSpc>
              <a:spcBef>
                <a:spcPts val="600"/>
              </a:spcBef>
            </a:pPr>
            <a:r>
              <a:rPr lang="zh-CN" altLang="en-US" sz="2200" b="1">
                <a:solidFill>
                  <a:srgbClr val="FF0000"/>
                </a:solidFill>
                <a:latin typeface="微软雅黑" panose="020b0503020204020204" pitchFamily="34" charset="-122"/>
                <a:ea typeface="微软雅黑" panose="020b0503020204020204" pitchFamily="34" charset="-122"/>
              </a:rPr>
              <a:t>超声波技术萨拉米发酵香肠加工过程的作用：</a:t>
            </a:r>
            <a:endParaRPr lang="en-US" altLang="zh-CN" sz="2200" b="1">
              <a:solidFill>
                <a:srgbClr val="FF0000"/>
              </a:solidFill>
              <a:latin typeface="微软雅黑" panose="020b0503020204020204" pitchFamily="34" charset="-122"/>
              <a:ea typeface="微软雅黑" panose="020b0503020204020204" pitchFamily="34" charset="-122"/>
            </a:endParaRPr>
          </a:p>
          <a:p>
            <a:pPr marL="285750" indent="-285750" algn="just">
              <a:lnSpc>
                <a:spcPct val="150000"/>
              </a:lnSpc>
              <a:spcBef>
                <a:spcPts val="600"/>
              </a:spcBef>
              <a:buFont typeface="Wingdings" panose="05000000000000000000" pitchFamily="2" charset="2"/>
              <a:buChar char="u"/>
            </a:pPr>
            <a:r>
              <a:rPr lang="zh-CN" altLang="en-US" sz="2200">
                <a:solidFill>
                  <a:srgbClr val="000000"/>
                </a:solidFill>
                <a:latin typeface="微软雅黑" panose="020b0503020204020204" pitchFamily="34" charset="-122"/>
                <a:ea typeface="微软雅黑" panose="020b0503020204020204" pitchFamily="34" charset="-122"/>
              </a:rPr>
              <a:t>改变肌肉组织结构；</a:t>
            </a:r>
            <a:endParaRPr lang="en-US" altLang="zh-CN" sz="2200">
              <a:solidFill>
                <a:srgbClr val="000000"/>
              </a:solidFill>
              <a:latin typeface="微软雅黑" panose="020b0503020204020204" pitchFamily="34" charset="-122"/>
              <a:ea typeface="微软雅黑" panose="020b0503020204020204" pitchFamily="34" charset="-122"/>
            </a:endParaRPr>
          </a:p>
          <a:p>
            <a:pPr marL="285750" indent="-285750" algn="just">
              <a:lnSpc>
                <a:spcPct val="150000"/>
              </a:lnSpc>
              <a:spcBef>
                <a:spcPts val="600"/>
              </a:spcBef>
              <a:buFont typeface="Wingdings" panose="05000000000000000000" pitchFamily="2" charset="2"/>
              <a:buChar char="u"/>
            </a:pPr>
            <a:r>
              <a:rPr lang="zh-CN" altLang="en-US" sz="2200">
                <a:solidFill>
                  <a:srgbClr val="000000"/>
                </a:solidFill>
                <a:latin typeface="微软雅黑" panose="020b0503020204020204" pitchFamily="34" charset="-122"/>
                <a:ea typeface="微软雅黑" panose="020b0503020204020204" pitchFamily="34" charset="-122"/>
              </a:rPr>
              <a:t>改善香肠内部凝聚力；</a:t>
            </a:r>
            <a:endParaRPr lang="en-US" altLang="zh-CN" sz="2200">
              <a:solidFill>
                <a:srgbClr val="000000"/>
              </a:solidFill>
              <a:latin typeface="微软雅黑" panose="020b0503020204020204" pitchFamily="34" charset="-122"/>
              <a:ea typeface="微软雅黑" panose="020b0503020204020204" pitchFamily="34" charset="-122"/>
            </a:endParaRPr>
          </a:p>
          <a:p>
            <a:pPr marL="285750" indent="-285750" algn="just">
              <a:lnSpc>
                <a:spcPct val="150000"/>
              </a:lnSpc>
              <a:spcBef>
                <a:spcPts val="600"/>
              </a:spcBef>
              <a:buFont typeface="Wingdings" panose="05000000000000000000" pitchFamily="2" charset="2"/>
              <a:buChar char="u"/>
            </a:pPr>
            <a:r>
              <a:rPr lang="zh-CN" altLang="en-US" sz="2200">
                <a:solidFill>
                  <a:srgbClr val="000000"/>
                </a:solidFill>
                <a:latin typeface="微软雅黑" panose="020b0503020204020204" pitchFamily="34" charset="-122"/>
                <a:ea typeface="微软雅黑" panose="020b0503020204020204" pitchFamily="34" charset="-122"/>
              </a:rPr>
              <a:t>提升盐分扩散系数及渗透速率；</a:t>
            </a:r>
            <a:endParaRPr lang="en-US" altLang="zh-CN" sz="2200">
              <a:solidFill>
                <a:srgbClr val="000000"/>
              </a:solidFill>
              <a:latin typeface="微软雅黑" panose="020b0503020204020204" pitchFamily="34" charset="-122"/>
              <a:ea typeface="微软雅黑" panose="020b0503020204020204" pitchFamily="34" charset="-122"/>
            </a:endParaRPr>
          </a:p>
          <a:p>
            <a:pPr marL="285750" indent="-285750" algn="just">
              <a:lnSpc>
                <a:spcPct val="150000"/>
              </a:lnSpc>
              <a:spcBef>
                <a:spcPts val="600"/>
              </a:spcBef>
              <a:buFont typeface="Wingdings" panose="05000000000000000000" pitchFamily="2" charset="2"/>
              <a:buChar char="u"/>
            </a:pPr>
            <a:r>
              <a:rPr lang="zh-CN" altLang="en-US" sz="2200">
                <a:solidFill>
                  <a:srgbClr val="000000"/>
                </a:solidFill>
                <a:latin typeface="微软雅黑" panose="020b0503020204020204" pitchFamily="34" charset="-122"/>
                <a:ea typeface="微软雅黑" panose="020b0503020204020204" pitchFamily="34" charset="-122"/>
              </a:rPr>
              <a:t>促进香肠中乳酸菌和微球菌增殖，提高发酵香肠中蛋白酶和脂肪酶的活性，有助于蛋白质水解和脂肪氧化产物的形成；</a:t>
            </a:r>
            <a:endParaRPr lang="en-US" altLang="zh-CN" sz="2200">
              <a:solidFill>
                <a:srgbClr val="000000"/>
              </a:solidFill>
              <a:latin typeface="微软雅黑" panose="020b0503020204020204" pitchFamily="34" charset="-122"/>
              <a:ea typeface="微软雅黑" panose="020b0503020204020204" pitchFamily="34" charset="-122"/>
            </a:endParaRPr>
          </a:p>
          <a:p>
            <a:pPr marL="285750" indent="-285750" algn="just">
              <a:lnSpc>
                <a:spcPct val="150000"/>
              </a:lnSpc>
              <a:spcBef>
                <a:spcPts val="600"/>
              </a:spcBef>
              <a:buFont typeface="Wingdings" panose="05000000000000000000" pitchFamily="2" charset="2"/>
              <a:buChar char="u"/>
            </a:pPr>
            <a:r>
              <a:rPr lang="zh-CN" altLang="en-US" sz="2200">
                <a:solidFill>
                  <a:srgbClr val="000000"/>
                </a:solidFill>
                <a:latin typeface="微软雅黑" panose="020b0503020204020204" pitchFamily="34" charset="-122"/>
                <a:ea typeface="微软雅黑" panose="020b0503020204020204" pitchFamily="34" charset="-122"/>
              </a:rPr>
              <a:t>改善风味和色泽。</a:t>
            </a:r>
            <a:endParaRPr lang="en-US" altLang="zh-CN" sz="2200">
              <a:solidFill>
                <a:srgbClr val="000000"/>
              </a:solidFill>
              <a:latin typeface="微软雅黑" panose="020b0503020204020204" pitchFamily="34" charset="-122"/>
              <a:ea typeface="微软雅黑" panose="020b0503020204020204" pitchFamily="34" charset="-122"/>
            </a:endParaRPr>
          </a:p>
        </p:txBody>
      </p:sp>
      <p:sp>
        <p:nvSpPr>
          <p:cNvPr id="3" name="矩形 2"/>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11</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AutoShape 2"/>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4" name="文本框 3"/>
          <p:cNvSpPr txBox="1"/>
          <p:nvPr/>
        </p:nvSpPr>
        <p:spPr>
          <a:xfrm>
            <a:off x="599524" y="1034517"/>
            <a:ext cx="7640152" cy="272605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algn="just">
              <a:lnSpc>
                <a:spcPct val="150000"/>
              </a:lnSpc>
            </a:pPr>
            <a:r>
              <a:rPr lang="zh-CN" altLang="en-US" sz="2400">
                <a:solidFill>
                  <a:srgbClr val="000000"/>
                </a:solidFill>
                <a:latin typeface="微软雅黑" panose="020b0503020204020204" pitchFamily="34" charset="-122"/>
                <a:ea typeface="微软雅黑" panose="020b0503020204020204" pitchFamily="34" charset="-122"/>
              </a:rPr>
              <a:t>超声波机械效应所带来的“吹泡泡”现象也备受</a:t>
            </a:r>
            <a:r>
              <a:rPr lang="zh-CN" altLang="en-US" sz="2400" b="1">
                <a:solidFill>
                  <a:srgbClr val="000000"/>
                </a:solidFill>
                <a:latin typeface="微软雅黑" panose="020b0503020204020204" pitchFamily="34" charset="-122"/>
                <a:ea typeface="微软雅黑" panose="020b0503020204020204" pitchFamily="34" charset="-122"/>
              </a:rPr>
              <a:t>奶泡咖啡</a:t>
            </a:r>
            <a:r>
              <a:rPr lang="zh-CN" altLang="en-US" sz="2400">
                <a:solidFill>
                  <a:srgbClr val="000000"/>
                </a:solidFill>
                <a:latin typeface="微软雅黑" panose="020b0503020204020204" pitchFamily="34" charset="-122"/>
                <a:ea typeface="微软雅黑" panose="020b0503020204020204" pitchFamily="34" charset="-122"/>
              </a:rPr>
              <a:t>及</a:t>
            </a:r>
            <a:r>
              <a:rPr lang="zh-CN" altLang="en-US" sz="2400" b="1">
                <a:solidFill>
                  <a:srgbClr val="000000"/>
                </a:solidFill>
                <a:latin typeface="微软雅黑" panose="020b0503020204020204" pitchFamily="34" charset="-122"/>
                <a:ea typeface="微软雅黑" panose="020b0503020204020204" pitchFamily="34" charset="-122"/>
              </a:rPr>
              <a:t>啤酒</a:t>
            </a:r>
            <a:r>
              <a:rPr lang="zh-CN" altLang="en-US" sz="2400">
                <a:solidFill>
                  <a:srgbClr val="000000"/>
                </a:solidFill>
                <a:latin typeface="微软雅黑" panose="020b0503020204020204" pitchFamily="34" charset="-122"/>
                <a:ea typeface="微软雅黑" panose="020b0503020204020204" pitchFamily="34" charset="-122"/>
              </a:rPr>
              <a:t>制作界青睐。</a:t>
            </a:r>
            <a:endParaRPr lang="en-US" altLang="zh-CN" sz="2400">
              <a:solidFill>
                <a:srgbClr val="000000"/>
              </a:solidFill>
              <a:latin typeface="微软雅黑" panose="020b0503020204020204" pitchFamily="34" charset="-122"/>
              <a:ea typeface="微软雅黑" panose="020b0503020204020204" pitchFamily="34" charset="-122"/>
            </a:endParaRPr>
          </a:p>
          <a:p>
            <a:pPr indent="457200" algn="just">
              <a:lnSpc>
                <a:spcPct val="150000"/>
              </a:lnSpc>
            </a:pPr>
            <a:r>
              <a:rPr lang="zh-CN" altLang="en-US" sz="2400">
                <a:solidFill>
                  <a:srgbClr val="000000"/>
                </a:solidFill>
                <a:latin typeface="微软雅黑" panose="020b0503020204020204" pitchFamily="34" charset="-122"/>
                <a:ea typeface="微软雅黑" panose="020b0503020204020204" pitchFamily="34" charset="-122"/>
              </a:rPr>
              <a:t>发送</a:t>
            </a:r>
            <a:r>
              <a:rPr lang="zh-CN" altLang="en-US" sz="2400" b="1">
                <a:solidFill>
                  <a:srgbClr val="FF0000"/>
                </a:solidFill>
                <a:latin typeface="微软雅黑" panose="020b0503020204020204" pitchFamily="34" charset="-122"/>
                <a:ea typeface="微软雅黑" panose="020b0503020204020204" pitchFamily="34" charset="-122"/>
              </a:rPr>
              <a:t>超声波</a:t>
            </a:r>
            <a:r>
              <a:rPr lang="zh-CN" altLang="en-US" sz="2400">
                <a:solidFill>
                  <a:srgbClr val="000000"/>
                </a:solidFill>
                <a:latin typeface="微软雅黑" panose="020b0503020204020204" pitchFamily="34" charset="-122"/>
                <a:ea typeface="微软雅黑" panose="020b0503020204020204" pitchFamily="34" charset="-122"/>
              </a:rPr>
              <a:t>促进</a:t>
            </a:r>
            <a:r>
              <a:rPr lang="zh-CN" altLang="en-US" sz="2400" b="1">
                <a:solidFill>
                  <a:srgbClr val="FF0000"/>
                </a:solidFill>
                <a:latin typeface="微软雅黑" panose="020b0503020204020204" pitchFamily="34" charset="-122"/>
                <a:ea typeface="微软雅黑" panose="020b0503020204020204" pitchFamily="34" charset="-122"/>
              </a:rPr>
              <a:t>气泡</a:t>
            </a:r>
            <a:r>
              <a:rPr lang="zh-CN" altLang="en-US" sz="2400">
                <a:solidFill>
                  <a:srgbClr val="000000"/>
                </a:solidFill>
                <a:latin typeface="微软雅黑" panose="020b0503020204020204" pitchFamily="34" charset="-122"/>
                <a:ea typeface="微软雅黑" panose="020b0503020204020204" pitchFamily="34" charset="-122"/>
              </a:rPr>
              <a:t>产生，带出更多的风味。 </a:t>
            </a:r>
            <a:endParaRPr lang="en-US" altLang="zh-CN" sz="2400">
              <a:solidFill>
                <a:srgbClr val="000000"/>
              </a:solidFill>
              <a:latin typeface="微软雅黑" panose="020b0503020204020204" pitchFamily="34" charset="-122"/>
              <a:ea typeface="微软雅黑" panose="020b0503020204020204" pitchFamily="34" charset="-122"/>
            </a:endParaRPr>
          </a:p>
          <a:p>
            <a:pPr indent="457200" algn="just">
              <a:lnSpc>
                <a:spcPct val="150000"/>
              </a:lnSpc>
            </a:pPr>
            <a:r>
              <a:rPr lang="zh-CN" altLang="en-US" sz="2400" b="1">
                <a:solidFill>
                  <a:schemeClr val="accent1">
                    <a:lumMod val="50000"/>
                  </a:schemeClr>
                </a:solidFill>
                <a:latin typeface="微软雅黑" panose="020b0503020204020204" pitchFamily="34" charset="-122"/>
                <a:ea typeface="微软雅黑" panose="020b0503020204020204" pitchFamily="34" charset="-122"/>
              </a:rPr>
              <a:t>尽管超声波技术在国内的商业化进展仍然缓慢，但其在食品保存、品质提升以及与其他加工技术结合方面的潜力仍然值得期待。</a:t>
            </a:r>
            <a:endParaRPr lang="zh-CN" altLang="en-US" sz="2400" b="1">
              <a:solidFill>
                <a:schemeClr val="accent1">
                  <a:lumMod val="50000"/>
                </a:schemeClr>
              </a:solidFill>
              <a:latin typeface="微软雅黑" panose="020b0503020204020204" pitchFamily="34" charset="-122"/>
              <a:ea typeface="微软雅黑" panose="020b0503020204020204" pitchFamily="34" charset="-122"/>
            </a:endParaRPr>
          </a:p>
        </p:txBody>
      </p:sp>
      <p:pic>
        <p:nvPicPr>
          <p:cNvPr id="7" name="图片 6"/>
          <p:cNvPicPr>
            <a:picLocks noChangeAspect="1"/>
          </p:cNvPicPr>
          <p:nvPr/>
        </p:nvPicPr>
        <p:blipFill>
          <a:blip r:embed="rId2"/>
          <a:stretch>
            <a:fillRect/>
          </a:stretch>
        </p:blipFill>
        <p:spPr>
          <a:xfrm rot="315107">
            <a:off x="1975367" y="4500676"/>
            <a:ext cx="1619481" cy="2288008"/>
          </a:xfrm>
          <a:prstGeom prst="rect">
            <a:avLst/>
          </a:prstGeom>
          <a:ln>
            <a:noFill/>
          </a:ln>
          <a:effectLst>
            <a:softEdge rad="112500"/>
          </a:effectLst>
        </p:spPr>
      </p:pic>
      <p:pic>
        <p:nvPicPr>
          <p:cNvPr id="15" name="图片 14"/>
          <p:cNvPicPr>
            <a:picLocks noChangeAspect="1"/>
          </p:cNvPicPr>
          <p:nvPr/>
        </p:nvPicPr>
        <p:blipFill>
          <a:blip r:embed="rId3"/>
          <a:stretch>
            <a:fillRect/>
          </a:stretch>
        </p:blipFill>
        <p:spPr>
          <a:xfrm>
            <a:off x="3949766" y="4755950"/>
            <a:ext cx="2666188" cy="1777459"/>
          </a:xfrm>
          <a:prstGeom prst="ellipse">
            <a:avLst/>
          </a:prstGeom>
          <a:ln>
            <a:noFill/>
          </a:ln>
          <a:effectLst>
            <a:softEdge rad="112500"/>
          </a:effectLst>
        </p:spPr>
      </p:pic>
      <p:sp>
        <p:nvSpPr>
          <p:cNvPr id="3" name="矩形 2"/>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5" name="矩形 4"/>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2113313" y="1270539"/>
            <a:ext cx="4917374" cy="646331"/>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r>
              <a:rPr kumimoji="0" lang="zh-CN" altLang="en-US" sz="36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思考题</a:t>
            </a:r>
            <a:endParaRPr kumimoji="0" lang="en-US" altLang="zh-CN" sz="36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
        <p:nvSpPr>
          <p:cNvPr id="2" name="文本框 1"/>
          <p:cNvSpPr txBox="1"/>
          <p:nvPr/>
        </p:nvSpPr>
        <p:spPr>
          <a:xfrm>
            <a:off x="418306" y="2275522"/>
            <a:ext cx="8540115" cy="23069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575945" algn="just" defTabSz="457200" rtl="0" eaLnBrk="1" fontAlgn="auto" latinLnBrk="0" hangingPunct="1">
              <a:lnSpc>
                <a:spcPct val="2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1</a:t>
            </a:r>
            <a:r>
              <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什么是超声波技术？超声波技术的原理是什么？</a:t>
            </a:r>
            <a:endPar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a:p>
            <a:pPr marL="0" marR="0" lvl="0" indent="-575945" algn="just" defTabSz="457200" rtl="0" eaLnBrk="1" fontAlgn="auto" latinLnBrk="0" hangingPunct="1">
              <a:lnSpc>
                <a:spcPct val="2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2</a:t>
            </a:r>
            <a:r>
              <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lang="zh-CN" altLang="en-US" sz="2400" noProof="0">
                <a:ln>
                  <a:noFill/>
                </a:ln>
                <a:solidFill>
                  <a:prstClr val="black"/>
                </a:solidFill>
                <a:effectLst/>
                <a:uLnTx/>
                <a:uFillTx/>
                <a:latin typeface="微软雅黑" panose="020b0503020204020204" pitchFamily="34" charset="-122"/>
                <a:ea typeface="微软雅黑" panose="020b0503020204020204" pitchFamily="34" charset="-122"/>
                <a:sym typeface="+mn-ea"/>
              </a:rPr>
              <a:t>相对传统食品加工技术，</a:t>
            </a:r>
            <a:r>
              <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超声波技术的优势是什么？</a:t>
            </a:r>
            <a:endPar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a:p>
            <a:pPr marL="0" marR="0" lvl="0" indent="-575945" algn="just" defTabSz="457200" rtl="0" eaLnBrk="1" fontAlgn="auto" latinLnBrk="0" hangingPunct="1">
              <a:lnSpc>
                <a:spcPct val="2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3</a:t>
            </a:r>
            <a:r>
              <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谈谈你对超声波技术的了解，并举例说明其在食品中的应用。</a:t>
            </a:r>
            <a:endPar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
        <p:nvSpPr>
          <p:cNvPr id="10" name="矩形 9"/>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超声波技术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11" name="矩形 10"/>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灯片编号占位符 3"/>
          <p:cNvSpPr>
            <a:spLocks noGrp="1" noChangeArrowheads="1"/>
          </p:cNvSpPr>
          <p:nvPr>
            <p:ph type="sldNum" sz="quarter" idx="12"/>
            <p:custDataLst>
              <p:tags r:id="rId2"/>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4C69FB82-D31B-47F8-87A2-C83B4C09BB2A}" type="slidenum">
              <a:rPr altLang="zh-CN" sz="1400"/>
              <a:t>13</a:t>
            </a:fld>
            <a:endParaRPr lang="zh-CN" altLang="zh-CN" sz="1400"/>
          </a:p>
        </p:txBody>
      </p:sp>
      <p:sp>
        <p:nvSpPr>
          <p:cNvPr id="10" name="矩形 9"/>
          <p:cNvSpPr/>
          <p:nvPr>
            <p:custDataLst>
              <p:tags r:id="rId3"/>
            </p:custDataLst>
          </p:nvPr>
        </p:nvSpPr>
        <p:spPr>
          <a:xfrm>
            <a:off x="1907" y="1504316"/>
            <a:ext cx="9142095" cy="2572385"/>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sp>
        <p:nvSpPr>
          <p:cNvPr id="11" name="TextBox 10"/>
          <p:cNvSpPr txBox="1"/>
          <p:nvPr>
            <p:custDataLst>
              <p:tags r:id="rId4"/>
            </p:custDataLst>
          </p:nvPr>
        </p:nvSpPr>
        <p:spPr>
          <a:xfrm>
            <a:off x="3044460" y="4290061"/>
            <a:ext cx="5814412" cy="707886"/>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altLang="zh-CN" sz="40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——4.2 </a:t>
            </a:r>
            <a:r>
              <a:rPr lang="zh-CN" altLang="en-US" sz="40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益生菌发酵技术</a:t>
            </a:r>
            <a:endParaRPr lang="zh-CN" altLang="en-US" sz="40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endParaRPr>
          </a:p>
        </p:txBody>
      </p:sp>
      <p:sp>
        <p:nvSpPr>
          <p:cNvPr id="12" name="矩形 11"/>
          <p:cNvSpPr>
            <a:spLocks noChangeArrowheads="1"/>
          </p:cNvSpPr>
          <p:nvPr>
            <p:custDataLst>
              <p:tags r:id="rId5"/>
            </p:custDataLst>
          </p:nvPr>
        </p:nvSpPr>
        <p:spPr bwMode="auto">
          <a:xfrm>
            <a:off x="2569212" y="2543175"/>
            <a:ext cx="6397625" cy="922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新产品加工技术</a:t>
            </a:r>
            <a:endParaRPr lang="zh-CN" altLang="en-US" sz="54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3" name="椭圆 12"/>
          <p:cNvSpPr/>
          <p:nvPr>
            <p:custDataLst>
              <p:tags r:id="rId6"/>
            </p:custDataLst>
          </p:nvPr>
        </p:nvSpPr>
        <p:spPr>
          <a:xfrm>
            <a:off x="20320" y="1635762"/>
            <a:ext cx="2428240" cy="2303143"/>
          </a:xfrm>
          <a:prstGeom prst="ellipse">
            <a:avLst/>
          </a:prstGeom>
          <a:blipFill rotWithShape="1">
            <a:blip r:embed="rId7"/>
            <a:stretch>
              <a:fillRect/>
            </a:stretch>
          </a:blipFill>
          <a:ln>
            <a:noFill/>
          </a:ln>
          <a:effectLst>
            <a:softEdge rad="63500"/>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文本框 13"/>
          <p:cNvSpPr txBox="1"/>
          <p:nvPr>
            <p:custDataLst>
              <p:tags r:id="rId8"/>
            </p:custDataLst>
          </p:nvPr>
        </p:nvSpPr>
        <p:spPr>
          <a:xfrm>
            <a:off x="2671445" y="1931035"/>
            <a:ext cx="3048000" cy="3987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食品新产品开发</a:t>
            </a:r>
            <a:r>
              <a:rPr lang="en-US" altLang="zh-CN"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en-US" altLang="zh-CN"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ustDataLst>
      <p:tags r:id="rId9"/>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a:spLocks noGrp="1" noChangeArrowheads="1"/>
          </p:cNvSpPr>
          <p:nvPr>
            <p:ph type="title"/>
          </p:nvPr>
        </p:nvSpPr>
        <p:spPr>
          <a:xfrm>
            <a:off x="2364377" y="837940"/>
            <a:ext cx="4415246" cy="1143000"/>
          </a:xfrm>
        </p:spPr>
        <p:txBody>
          <a:bodyPr>
            <a:normAutofit/>
          </a:bodyPr>
          <a:lstStyle/>
          <a:p>
            <a:pPr algn="ctr" eaLnBrk="1" hangingPunct="1"/>
            <a:r>
              <a:rPr lang="zh-CN" altLang="en-US" b="1">
                <a:latin typeface="Times New Roman" panose="02020603050405020304" pitchFamily="18" charset="0"/>
                <a:ea typeface="微软雅黑" panose="020b0503020204020204" pitchFamily="34" charset="-122"/>
                <a:cs typeface="Times New Roman" panose="02020603050405020304" pitchFamily="18" charset="0"/>
              </a:rPr>
              <a:t>学习目标</a:t>
            </a:r>
            <a:endParaRPr lang="zh-CN" altLang="en-US" b="1">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5" name="矩形: 圆角 4"/>
          <p:cNvSpPr/>
          <p:nvPr/>
        </p:nvSpPr>
        <p:spPr>
          <a:xfrm>
            <a:off x="781811" y="2146327"/>
            <a:ext cx="7466077" cy="3523848"/>
          </a:xfrm>
          <a:prstGeom prst="roundRect">
            <a:avLst>
              <a:gd name="adj" fmla="val 12149"/>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等线" panose="02010600030101010101" pitchFamily="2" charset="-122"/>
              <a:cs typeface="+mn-cs"/>
            </a:endParaRPr>
          </a:p>
        </p:txBody>
      </p:sp>
      <p:sp>
        <p:nvSpPr>
          <p:cNvPr id="6" name="内容占位符 2"/>
          <p:cNvSpPr>
            <a:spLocks noGrp="1" noChangeArrowheads="1"/>
          </p:cNvSpPr>
          <p:nvPr>
            <p:ph idx="1"/>
          </p:nvPr>
        </p:nvSpPr>
        <p:spPr>
          <a:xfrm>
            <a:off x="1275481" y="2651630"/>
            <a:ext cx="6273400" cy="2893033"/>
          </a:xfrm>
        </p:spPr>
        <p:txBody>
          <a:bodyPr>
            <a:normAutofit/>
          </a:bodyPr>
          <a:lstStyle/>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了解益生菌发酵技术的应用现状；</a:t>
            </a:r>
            <a:endParaRPr lang="zh-CN" altLang="en-US" sz="2400">
              <a:latin typeface="微软雅黑" panose="020b0503020204020204" pitchFamily="34" charset="-122"/>
              <a:ea typeface="微软雅黑" panose="020b0503020204020204" pitchFamily="34" charset="-122"/>
            </a:endParaRPr>
          </a:p>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掌握孢子型益生菌的特点以及作用机理；</a:t>
            </a:r>
            <a:endParaRPr lang="en-US" altLang="zh-CN" sz="2400">
              <a:latin typeface="微软雅黑" panose="020b0503020204020204" pitchFamily="34" charset="-122"/>
              <a:ea typeface="微软雅黑" panose="020b0503020204020204" pitchFamily="34" charset="-122"/>
            </a:endParaRPr>
          </a:p>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了解益生菌发酵技术的发展</a:t>
            </a:r>
            <a:r>
              <a:rPr lang="zh-CN" altLang="en-US" sz="2400">
                <a:latin typeface="微软雅黑" panose="020b0503020204020204" pitchFamily="34" charset="-122"/>
                <a:ea typeface="微软雅黑" panose="020b0503020204020204" pitchFamily="34" charset="-122"/>
                <a:sym typeface="+mn-ea"/>
              </a:rPr>
              <a:t>趋势</a:t>
            </a:r>
            <a:r>
              <a:rPr lang="zh-CN" altLang="en-US" sz="2400">
                <a:latin typeface="微软雅黑" panose="020b0503020204020204" pitchFamily="34" charset="-122"/>
                <a:ea typeface="微软雅黑" panose="020b0503020204020204" pitchFamily="34" charset="-122"/>
              </a:rPr>
              <a:t>。</a:t>
            </a:r>
            <a:endParaRPr lang="zh-CN" altLang="en-US" sz="2400">
              <a:latin typeface="微软雅黑" panose="020b0503020204020204" pitchFamily="34" charset="-122"/>
              <a:ea typeface="微软雅黑" panose="020b0503020204020204" pitchFamily="34" charset="-122"/>
            </a:endParaRPr>
          </a:p>
        </p:txBody>
      </p:sp>
      <p:pic>
        <p:nvPicPr>
          <p:cNvPr id="22" name="图片 21"/>
          <p:cNvPicPr>
            <a:picLocks noChangeAspect="1"/>
          </p:cNvPicPr>
          <p:nvPr/>
        </p:nvPicPr>
        <p:blipFill>
          <a:blip r:embed="rId2"/>
          <a:stretch>
            <a:fillRect/>
          </a:stretch>
        </p:blipFill>
        <p:spPr>
          <a:xfrm>
            <a:off x="7274083" y="1967795"/>
            <a:ext cx="1058705" cy="693996"/>
          </a:xfrm>
          <a:prstGeom prst="rect">
            <a:avLst/>
          </a:prstGeom>
        </p:spPr>
      </p:pic>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1"/>
          <p:cNvSpPr>
            <a:spLocks noGrp="1" noChangeArrowheads="1"/>
          </p:cNvSpPr>
          <p:nvPr>
            <p:ph type="title"/>
            <p:custDataLst>
              <p:tags r:id="rId2"/>
            </p:custDataLst>
          </p:nvPr>
        </p:nvSpPr>
        <p:spPr>
          <a:xfrm>
            <a:off x="2070102" y="751205"/>
            <a:ext cx="5699125" cy="1143000"/>
          </a:xfrm>
        </p:spPr>
        <p:txBody>
          <a:bodyPr>
            <a:normAutofit fontScale="90000"/>
          </a:bodyPr>
          <a:lstStyle/>
          <a:p>
            <a:pPr eaLnBrk="1" hangingPunct="1"/>
            <a:r>
              <a:rPr lang="zh-CN" altLang="en-US" b="1">
                <a:latin typeface="微软雅黑" panose="020b0503020204020204" pitchFamily="34" charset="-122"/>
                <a:ea typeface="微软雅黑" panose="020b0503020204020204" pitchFamily="34" charset="-122"/>
              </a:rPr>
              <a:t>第二节  益生菌发酵技术</a:t>
            </a:r>
            <a:endParaRPr lang="zh-CN" altLang="en-US" b="1">
              <a:latin typeface="微软雅黑" panose="020b0503020204020204" pitchFamily="34" charset="-122"/>
              <a:ea typeface="微软雅黑" panose="020b0503020204020204" pitchFamily="34" charset="-122"/>
            </a:endParaRPr>
          </a:p>
        </p:txBody>
      </p:sp>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a:t>15</a:t>
            </a:fld>
            <a:endParaRPr lang="zh-CN" altLang="zh-CN" sz="1400"/>
          </a:p>
        </p:txBody>
      </p:sp>
      <p:sp>
        <p:nvSpPr>
          <p:cNvPr id="13"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grpSp>
        <p:nvGrpSpPr>
          <p:cNvPr id="4" name="组合 3"/>
          <p:cNvGrpSpPr/>
          <p:nvPr/>
        </p:nvGrpSpPr>
        <p:grpSpPr>
          <a:xfrm>
            <a:off x="4835887" y="2169122"/>
            <a:ext cx="3992580" cy="2642453"/>
            <a:chOff x="4835887" y="2169122"/>
            <a:chExt cx="3992580" cy="2642453"/>
          </a:xfrm>
        </p:grpSpPr>
        <p:graphicFrame>
          <p:nvGraphicFramePr>
            <p:cNvPr id="2" name="图表 1"/>
            <p:cNvGraphicFramePr/>
            <p:nvPr/>
          </p:nvGraphicFramePr>
          <p:xfrm>
            <a:off x="4835887" y="2169122"/>
            <a:ext cx="3992580" cy="2642453"/>
          </p:xfrm>
          <a:graphic>
            <a:graphicData uri="http://schemas.openxmlformats.org/drawingml/2006/chart">
              <c:chart xmlns:c="http://schemas.openxmlformats.org/drawingml/2006/chart" r:id="rId3"/>
            </a:graphicData>
          </a:graphic>
        </p:graphicFrame>
        <p:cxnSp>
          <p:nvCxnSpPr>
            <p:cNvPr id="30" name="直接箭头连接符 29"/>
            <p:cNvCxnSpPr/>
            <p:nvPr/>
          </p:nvCxnSpPr>
          <p:spPr>
            <a:xfrm flipV="1">
              <a:off x="5596864" y="2707433"/>
              <a:ext cx="2593934" cy="975769"/>
            </a:xfrm>
            <a:prstGeom prst="straightConnector1">
              <a:avLst/>
            </a:prstGeom>
            <a:ln w="38100">
              <a:solidFill>
                <a:srgbClr val="FF0000"/>
              </a:solidFill>
              <a:tailEnd type="triangle"/>
            </a:ln>
          </p:spPr>
          <p:style>
            <a:lnRef idx="1">
              <a:schemeClr val="accent2"/>
            </a:lnRef>
            <a:fillRef idx="0">
              <a:schemeClr val="accent2"/>
            </a:fillRef>
            <a:effectRef idx="0">
              <a:schemeClr val="accent2"/>
            </a:effectRef>
            <a:fontRef idx="minor">
              <a:schemeClr val="tx1"/>
            </a:fontRef>
          </p:style>
        </p:cxnSp>
      </p:grpSp>
      <p:pic>
        <p:nvPicPr>
          <p:cNvPr id="32" name="图片 31"/>
          <p:cNvPicPr>
            <a:picLocks noChangeAspect="1"/>
          </p:cNvPicPr>
          <p:nvPr/>
        </p:nvPicPr>
        <p:blipFill>
          <a:blip r:embed="rId4"/>
          <a:stretch>
            <a:fillRect/>
          </a:stretch>
        </p:blipFill>
        <p:spPr>
          <a:xfrm>
            <a:off x="299581" y="4861858"/>
            <a:ext cx="2031320" cy="1757091"/>
          </a:xfrm>
          <a:prstGeom prst="rect">
            <a:avLst/>
          </a:prstGeom>
        </p:spPr>
      </p:pic>
      <p:pic>
        <p:nvPicPr>
          <p:cNvPr id="36" name="图片 35"/>
          <p:cNvPicPr>
            <a:picLocks noChangeAspect="1"/>
          </p:cNvPicPr>
          <p:nvPr/>
        </p:nvPicPr>
        <p:blipFill>
          <a:blip r:embed="rId5"/>
          <a:stretch>
            <a:fillRect/>
          </a:stretch>
        </p:blipFill>
        <p:spPr>
          <a:xfrm>
            <a:off x="2382514" y="4871550"/>
            <a:ext cx="1177799" cy="1766700"/>
          </a:xfrm>
          <a:prstGeom prst="rect">
            <a:avLst/>
          </a:prstGeom>
        </p:spPr>
      </p:pic>
      <p:pic>
        <p:nvPicPr>
          <p:cNvPr id="38" name="图片 37"/>
          <p:cNvPicPr>
            <a:picLocks noChangeAspect="1"/>
          </p:cNvPicPr>
          <p:nvPr/>
        </p:nvPicPr>
        <p:blipFill>
          <a:blip r:embed="rId6"/>
          <a:stretch>
            <a:fillRect/>
          </a:stretch>
        </p:blipFill>
        <p:spPr>
          <a:xfrm>
            <a:off x="3611924" y="4871552"/>
            <a:ext cx="1522441" cy="1767465"/>
          </a:xfrm>
          <a:prstGeom prst="rect">
            <a:avLst/>
          </a:prstGeom>
        </p:spPr>
      </p:pic>
      <p:pic>
        <p:nvPicPr>
          <p:cNvPr id="40" name="图片 39"/>
          <p:cNvPicPr>
            <a:picLocks noChangeAspect="1"/>
          </p:cNvPicPr>
          <p:nvPr/>
        </p:nvPicPr>
        <p:blipFill>
          <a:blip r:embed="rId7"/>
          <a:stretch>
            <a:fillRect/>
          </a:stretch>
        </p:blipFill>
        <p:spPr>
          <a:xfrm>
            <a:off x="5185974" y="4861856"/>
            <a:ext cx="1763846" cy="1763846"/>
          </a:xfrm>
          <a:prstGeom prst="rect">
            <a:avLst/>
          </a:prstGeom>
        </p:spPr>
      </p:pic>
      <p:graphicFrame>
        <p:nvGraphicFramePr>
          <p:cNvPr id="45" name="图表 44"/>
          <p:cNvGraphicFramePr/>
          <p:nvPr/>
        </p:nvGraphicFramePr>
        <p:xfrm>
          <a:off x="32518" y="2259205"/>
          <a:ext cx="4596765" cy="2543175"/>
        </p:xfrm>
        <a:graphic>
          <a:graphicData uri="http://schemas.openxmlformats.org/drawingml/2006/chart">
            <c:chart xmlns:c="http://schemas.openxmlformats.org/drawingml/2006/chart" r:id="rId8"/>
          </a:graphicData>
        </a:graphic>
      </p:graphicFrame>
      <p:sp>
        <p:nvSpPr>
          <p:cNvPr id="46" name="矩形 45"/>
          <p:cNvSpPr/>
          <p:nvPr/>
        </p:nvSpPr>
        <p:spPr>
          <a:xfrm>
            <a:off x="-18407" y="1719477"/>
            <a:ext cx="9180813" cy="498511"/>
          </a:xfrm>
          <a:prstGeom prst="rect">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益生菌产品市场前景广阔</a:t>
            </a:r>
            <a:endParaRPr lang="zh-CN" altLang="en-US" sz="2800" b="1">
              <a:solidFill>
                <a:srgbClr val="FF0000"/>
              </a:solidFill>
              <a:latin typeface="微软雅黑" panose="020b0503020204020204" pitchFamily="34" charset="-122"/>
              <a:ea typeface="微软雅黑" panose="020b0503020204020204" pitchFamily="34" charset="-122"/>
            </a:endParaRPr>
          </a:p>
        </p:txBody>
      </p:sp>
      <p:pic>
        <p:nvPicPr>
          <p:cNvPr id="3" name="图片 2"/>
          <p:cNvPicPr>
            <a:picLocks noChangeAspect="1"/>
          </p:cNvPicPr>
          <p:nvPr/>
        </p:nvPicPr>
        <p:blipFill>
          <a:blip r:embed="rId9"/>
          <a:srcRect b="-387"/>
          <a:stretch>
            <a:fillRect/>
          </a:stretch>
        </p:blipFill>
        <p:spPr>
          <a:xfrm>
            <a:off x="7001512" y="4861560"/>
            <a:ext cx="2106295" cy="1764030"/>
          </a:xfrm>
          <a:prstGeom prst="rect">
            <a:avLst/>
          </a:prstGeom>
        </p:spPr>
      </p:pic>
      <p:sp>
        <p:nvSpPr>
          <p:cNvPr id="7" name="矩形 6"/>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8" name="矩形 7"/>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16</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253449" y="4830128"/>
            <a:ext cx="2934335" cy="161226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35000"/>
              </a:lnSpc>
            </a:pPr>
            <a:r>
              <a:rPr lang="zh-CN" altLang="en-US" sz="2200">
                <a:solidFill>
                  <a:srgbClr val="C00000"/>
                </a:solidFill>
                <a:latin typeface="微软雅黑" panose="020b0503020204020204" pitchFamily="34" charset="-122"/>
                <a:ea typeface="微软雅黑" panose="020b0503020204020204" pitchFamily="34" charset="-122"/>
              </a:rPr>
              <a:t>乳酸菌发酵</a:t>
            </a:r>
            <a:endParaRPr lang="en-US" altLang="zh-CN" sz="2200">
              <a:solidFill>
                <a:srgbClr val="C00000"/>
              </a:solidFill>
              <a:latin typeface="微软雅黑" panose="020b0503020204020204" pitchFamily="34" charset="-122"/>
              <a:ea typeface="微软雅黑" panose="020b0503020204020204" pitchFamily="34" charset="-122"/>
            </a:endParaRPr>
          </a:p>
          <a:p>
            <a:pPr algn="ctr">
              <a:lnSpc>
                <a:spcPct val="135000"/>
              </a:lnSpc>
            </a:pPr>
            <a:r>
              <a:rPr lang="zh-CN" altLang="en-US" sz="2200">
                <a:solidFill>
                  <a:srgbClr val="000000"/>
                </a:solidFill>
                <a:latin typeface="微软雅黑" panose="020b0503020204020204" pitchFamily="34" charset="-122"/>
                <a:ea typeface="微软雅黑" panose="020b0503020204020204" pitchFamily="34" charset="-122"/>
              </a:rPr>
              <a:t>酸奶酸菜等食品发酵</a:t>
            </a:r>
            <a:endParaRPr lang="zh-CN" altLang="en-US" sz="2200">
              <a:solidFill>
                <a:srgbClr val="000000"/>
              </a:solidFill>
              <a:latin typeface="微软雅黑" panose="020b0503020204020204" pitchFamily="34" charset="-122"/>
              <a:ea typeface="微软雅黑" panose="020b0503020204020204" pitchFamily="34" charset="-122"/>
            </a:endParaRPr>
          </a:p>
        </p:txBody>
      </p:sp>
      <p:sp>
        <p:nvSpPr>
          <p:cNvPr id="26" name="文本框 25"/>
          <p:cNvSpPr txBox="1"/>
          <p:nvPr/>
        </p:nvSpPr>
        <p:spPr>
          <a:xfrm>
            <a:off x="219011" y="1606552"/>
            <a:ext cx="8869111" cy="1048172"/>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zh-CN" altLang="en-US" sz="2200" b="1">
                <a:solidFill>
                  <a:srgbClr val="FF0000"/>
                </a:solidFill>
                <a:latin typeface="微软雅黑" panose="020b0503020204020204" pitchFamily="34" charset="-122"/>
                <a:ea typeface="微软雅黑" panose="020b0503020204020204" pitchFamily="34" charset="-122"/>
              </a:rPr>
              <a:t>益生菌发酵技术</a:t>
            </a:r>
            <a:r>
              <a:rPr lang="zh-CN" altLang="en-US" sz="2200">
                <a:solidFill>
                  <a:srgbClr val="333333"/>
                </a:solidFill>
                <a:latin typeface="微软雅黑" panose="020b0503020204020204" pitchFamily="34" charset="-122"/>
                <a:ea typeface="微软雅黑" panose="020b0503020204020204" pitchFamily="34" charset="-122"/>
              </a:rPr>
              <a:t>：将益生菌添加到食品或饮料中，并利用其代谢产物进                    行发酵。</a:t>
            </a:r>
            <a:endParaRPr lang="zh-CN" altLang="en-US" sz="2200">
              <a:solidFill>
                <a:srgbClr val="333333"/>
              </a:solidFill>
              <a:latin typeface="微软雅黑" panose="020b0503020204020204" pitchFamily="34" charset="-122"/>
              <a:ea typeface="微软雅黑" panose="020b0503020204020204" pitchFamily="34" charset="-122"/>
            </a:endParaRPr>
          </a:p>
        </p:txBody>
      </p:sp>
      <p:sp>
        <p:nvSpPr>
          <p:cNvPr id="29" name="箭头: 五边形 28"/>
          <p:cNvSpPr/>
          <p:nvPr/>
        </p:nvSpPr>
        <p:spPr>
          <a:xfrm>
            <a:off x="226697" y="4017647"/>
            <a:ext cx="3222623" cy="429895"/>
          </a:xfrm>
          <a:prstGeom prst="homePlate">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200"/>
          </a:p>
        </p:txBody>
      </p:sp>
      <p:sp>
        <p:nvSpPr>
          <p:cNvPr id="4" name="文本框 3"/>
          <p:cNvSpPr txBox="1"/>
          <p:nvPr/>
        </p:nvSpPr>
        <p:spPr>
          <a:xfrm>
            <a:off x="226059" y="3959860"/>
            <a:ext cx="3497581" cy="502253"/>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5000"/>
              </a:lnSpc>
            </a:pPr>
            <a:r>
              <a:rPr lang="zh-CN" altLang="en-US" sz="2200" b="1">
                <a:solidFill>
                  <a:srgbClr val="000000"/>
                </a:solidFill>
                <a:latin typeface="微软雅黑" panose="020b0503020204020204" pitchFamily="34" charset="-122"/>
                <a:ea typeface="微软雅黑" panose="020b0503020204020204" pitchFamily="34" charset="-122"/>
              </a:rPr>
              <a:t>常见的益生菌发酵方法</a:t>
            </a:r>
            <a:endParaRPr lang="zh-CN" altLang="en-US" sz="2200" b="1">
              <a:solidFill>
                <a:srgbClr val="000000"/>
              </a:solidFill>
              <a:latin typeface="微软雅黑" panose="020b0503020204020204" pitchFamily="34" charset="-122"/>
              <a:ea typeface="微软雅黑" panose="020b0503020204020204" pitchFamily="34" charset="-122"/>
            </a:endParaRPr>
          </a:p>
        </p:txBody>
      </p:sp>
      <p:sp>
        <p:nvSpPr>
          <p:cNvPr id="2" name="箭头: 五边形 28"/>
          <p:cNvSpPr/>
          <p:nvPr>
            <p:custDataLst>
              <p:tags r:id="rId2"/>
            </p:custDataLst>
          </p:nvPr>
        </p:nvSpPr>
        <p:spPr>
          <a:xfrm>
            <a:off x="226698" y="2743837"/>
            <a:ext cx="2838450" cy="429895"/>
          </a:xfrm>
          <a:prstGeom prst="homePlate">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2"/>
          <p:cNvSpPr txBox="1"/>
          <p:nvPr>
            <p:custDataLst>
              <p:tags r:id="rId3"/>
            </p:custDataLst>
          </p:nvPr>
        </p:nvSpPr>
        <p:spPr>
          <a:xfrm>
            <a:off x="219011" y="2678977"/>
            <a:ext cx="2955989" cy="502253"/>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5000"/>
              </a:lnSpc>
            </a:pPr>
            <a:r>
              <a:rPr lang="zh-CN" altLang="en-US" sz="2200" b="1">
                <a:solidFill>
                  <a:srgbClr val="000000"/>
                </a:solidFill>
                <a:latin typeface="微软雅黑" panose="020b0503020204020204" pitchFamily="34" charset="-122"/>
                <a:ea typeface="微软雅黑" panose="020b0503020204020204" pitchFamily="34" charset="-122"/>
              </a:rPr>
              <a:t>益生菌发酵技术优势</a:t>
            </a:r>
            <a:endParaRPr lang="zh-CN" altLang="en-US" sz="2200" b="1">
              <a:solidFill>
                <a:srgbClr val="000000"/>
              </a:solidFill>
              <a:latin typeface="微软雅黑" panose="020b0503020204020204" pitchFamily="34" charset="-122"/>
              <a:ea typeface="微软雅黑" panose="020b0503020204020204" pitchFamily="34" charset="-122"/>
            </a:endParaRPr>
          </a:p>
        </p:txBody>
      </p:sp>
      <p:sp>
        <p:nvSpPr>
          <p:cNvPr id="8" name="文本框 7"/>
          <p:cNvSpPr txBox="1"/>
          <p:nvPr>
            <p:custDataLst>
              <p:tags r:id="rId4"/>
            </p:custDataLst>
          </p:nvPr>
        </p:nvSpPr>
        <p:spPr>
          <a:xfrm>
            <a:off x="4317365" y="3297557"/>
            <a:ext cx="2142490" cy="528955"/>
          </a:xfrm>
          <a:prstGeom prst="rect">
            <a:avLst/>
          </a:prstGeom>
          <a:noFill/>
        </p:spPr>
        <p:txBody>
          <a:bodyPr wrap="square">
            <a:noAutofit/>
          </a:bodyPr>
          <a:lstStyle>
            <a:defPPr>
              <a:defRPr lang="en-US"/>
            </a:defPPr>
            <a:lvl1pPr marL="285750" indent="-285750" algn="ctr" defTabSz="457200" rtl="0" eaLnBrk="1" latinLnBrk="0" hangingPunct="1">
              <a:lnSpc>
                <a:spcPct val="150000"/>
              </a:lnSpc>
              <a:buFont typeface="Wingdings" panose="05000000000000000000" charset="0"/>
              <a:buChar char="ü"/>
              <a:defRPr sz="2000" kern="1200">
                <a:solidFill>
                  <a:schemeClr val="tx1"/>
                </a:solidFill>
                <a:latin typeface="微软雅黑" panose="020b0503020204020204" pitchFamily="34" charset="-122"/>
                <a:ea typeface="微软雅黑" panose="020b0503020204020204" pitchFamily="34"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a:t> </a:t>
            </a:r>
            <a:r>
              <a:rPr lang="zh-CN" altLang="en-US"/>
              <a:t>提高保存性能</a:t>
            </a:r>
            <a:endParaRPr lang="zh-CN" altLang="en-US"/>
          </a:p>
        </p:txBody>
      </p:sp>
      <p:sp>
        <p:nvSpPr>
          <p:cNvPr id="15" name="文本框 14"/>
          <p:cNvSpPr txBox="1"/>
          <p:nvPr>
            <p:custDataLst>
              <p:tags r:id="rId5"/>
            </p:custDataLst>
          </p:nvPr>
        </p:nvSpPr>
        <p:spPr>
          <a:xfrm>
            <a:off x="2204720" y="3297557"/>
            <a:ext cx="2142490" cy="52895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ctr">
              <a:lnSpc>
                <a:spcPct val="150000"/>
              </a:lnSpc>
              <a:buFont typeface="Wingdings" panose="05000000000000000000" charset="0"/>
              <a:buChar char="ü"/>
            </a:pPr>
            <a:r>
              <a:rPr lang="en-US" altLang="zh-CN" sz="2000">
                <a:latin typeface="微软雅黑" panose="020b0503020204020204" pitchFamily="34" charset="-122"/>
                <a:ea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sym typeface="+mn-ea"/>
              </a:rPr>
              <a:t>改善口感</a:t>
            </a:r>
            <a:endParaRPr lang="zh-CN" altLang="en-US" sz="2000">
              <a:latin typeface="微软雅黑" panose="020b0503020204020204" pitchFamily="34" charset="-122"/>
              <a:ea typeface="微软雅黑" panose="020b0503020204020204" pitchFamily="34" charset="-122"/>
            </a:endParaRPr>
          </a:p>
        </p:txBody>
      </p:sp>
      <p:sp>
        <p:nvSpPr>
          <p:cNvPr id="17" name="文本框 16"/>
          <p:cNvSpPr txBox="1"/>
          <p:nvPr>
            <p:custDataLst>
              <p:tags r:id="rId6"/>
            </p:custDataLst>
          </p:nvPr>
        </p:nvSpPr>
        <p:spPr>
          <a:xfrm>
            <a:off x="219075" y="3297557"/>
            <a:ext cx="2142490" cy="52895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lgn="ctr">
              <a:lnSpc>
                <a:spcPct val="150000"/>
              </a:lnSpc>
              <a:buFont typeface="Wingdings" panose="05000000000000000000" charset="0"/>
              <a:buChar char="ü"/>
            </a:pPr>
            <a:r>
              <a:rPr lang="en-US" altLang="zh-CN" sz="2000">
                <a:latin typeface="微软雅黑" panose="020b0503020204020204" pitchFamily="34" charset="-122"/>
                <a:ea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sym typeface="+mn-ea"/>
              </a:rPr>
              <a:t>增加营养成分</a:t>
            </a:r>
            <a:endParaRPr lang="zh-CN" altLang="en-US" sz="2000">
              <a:latin typeface="微软雅黑" panose="020b0503020204020204" pitchFamily="34" charset="-122"/>
              <a:ea typeface="微软雅黑" panose="020b0503020204020204" pitchFamily="34" charset="-122"/>
            </a:endParaRPr>
          </a:p>
        </p:txBody>
      </p:sp>
      <p:sp>
        <p:nvSpPr>
          <p:cNvPr id="21" name="文本框 20"/>
          <p:cNvSpPr txBox="1"/>
          <p:nvPr>
            <p:custDataLst>
              <p:tags r:id="rId7"/>
            </p:custDataLst>
          </p:nvPr>
        </p:nvSpPr>
        <p:spPr>
          <a:xfrm>
            <a:off x="3297637" y="4830128"/>
            <a:ext cx="2790190" cy="161226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35000"/>
              </a:lnSpc>
            </a:pPr>
            <a:r>
              <a:rPr lang="zh-CN" altLang="en-US" sz="2200">
                <a:solidFill>
                  <a:srgbClr val="C00000"/>
                </a:solidFill>
                <a:latin typeface="微软雅黑" panose="020b0503020204020204" pitchFamily="34" charset="-122"/>
                <a:ea typeface="微软雅黑" panose="020b0503020204020204" pitchFamily="34" charset="-122"/>
              </a:rPr>
              <a:t>酵母菌发酵</a:t>
            </a:r>
            <a:endParaRPr lang="zh-CN" altLang="en-US" sz="2200">
              <a:solidFill>
                <a:srgbClr val="C00000"/>
              </a:solidFill>
              <a:latin typeface="微软雅黑" panose="020b0503020204020204" pitchFamily="34" charset="-122"/>
              <a:ea typeface="微软雅黑" panose="020b0503020204020204" pitchFamily="34" charset="-122"/>
            </a:endParaRPr>
          </a:p>
          <a:p>
            <a:pPr indent="457200" algn="ctr">
              <a:lnSpc>
                <a:spcPct val="135000"/>
              </a:lnSpc>
            </a:pPr>
            <a:r>
              <a:rPr lang="zh-CN" altLang="en-US" sz="2200">
                <a:solidFill>
                  <a:srgbClr val="000000"/>
                </a:solidFill>
                <a:latin typeface="微软雅黑" panose="020b0503020204020204" pitchFamily="34" charset="-122"/>
                <a:ea typeface="微软雅黑" panose="020b0503020204020204" pitchFamily="34" charset="-122"/>
              </a:rPr>
              <a:t>葡萄酒面包等发酵</a:t>
            </a:r>
            <a:endParaRPr lang="zh-CN" altLang="en-US" sz="2200">
              <a:solidFill>
                <a:srgbClr val="000000"/>
              </a:solidFill>
              <a:latin typeface="微软雅黑" panose="020b0503020204020204" pitchFamily="34" charset="-122"/>
              <a:ea typeface="微软雅黑" panose="020b0503020204020204" pitchFamily="34" charset="-122"/>
            </a:endParaRPr>
          </a:p>
        </p:txBody>
      </p:sp>
      <p:sp>
        <p:nvSpPr>
          <p:cNvPr id="24" name="文本框 23"/>
          <p:cNvSpPr txBox="1"/>
          <p:nvPr>
            <p:custDataLst>
              <p:tags r:id="rId8"/>
            </p:custDataLst>
          </p:nvPr>
        </p:nvSpPr>
        <p:spPr>
          <a:xfrm>
            <a:off x="6185617" y="4830128"/>
            <a:ext cx="2860677" cy="146748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35000"/>
              </a:lnSpc>
            </a:pPr>
            <a:r>
              <a:rPr lang="zh-CN" altLang="en-US" sz="2200">
                <a:solidFill>
                  <a:srgbClr val="C00000"/>
                </a:solidFill>
                <a:latin typeface="微软雅黑" panose="020b0503020204020204" pitchFamily="34" charset="-122"/>
                <a:ea typeface="微软雅黑" panose="020b0503020204020204" pitchFamily="34" charset="-122"/>
              </a:rPr>
              <a:t>醋酸菌发酵</a:t>
            </a:r>
            <a:endParaRPr lang="en-US" altLang="zh-CN" sz="2200">
              <a:solidFill>
                <a:srgbClr val="C00000"/>
              </a:solidFill>
              <a:latin typeface="微软雅黑" panose="020b0503020204020204" pitchFamily="34" charset="-122"/>
              <a:ea typeface="微软雅黑" panose="020b0503020204020204" pitchFamily="34" charset="-122"/>
            </a:endParaRPr>
          </a:p>
          <a:p>
            <a:pPr algn="ctr">
              <a:lnSpc>
                <a:spcPct val="135000"/>
              </a:lnSpc>
            </a:pPr>
            <a:r>
              <a:rPr lang="zh-CN" altLang="en-US" sz="2200">
                <a:solidFill>
                  <a:srgbClr val="000000"/>
                </a:solidFill>
                <a:latin typeface="微软雅黑" panose="020b0503020204020204" pitchFamily="34" charset="-122"/>
                <a:ea typeface="微软雅黑" panose="020b0503020204020204" pitchFamily="34" charset="-122"/>
              </a:rPr>
              <a:t>醋的发酵</a:t>
            </a:r>
            <a:endParaRPr lang="zh-CN" altLang="en-US" sz="2200">
              <a:solidFill>
                <a:srgbClr val="000000"/>
              </a:solidFill>
              <a:latin typeface="微软雅黑" panose="020b0503020204020204" pitchFamily="34" charset="-122"/>
              <a:ea typeface="微软雅黑" panose="020b0503020204020204" pitchFamily="34" charset="-122"/>
            </a:endParaRPr>
          </a:p>
        </p:txBody>
      </p:sp>
      <p:pic>
        <p:nvPicPr>
          <p:cNvPr id="27" name="图片 26"/>
          <p:cNvPicPr>
            <a:picLocks noChangeAspect="1"/>
          </p:cNvPicPr>
          <p:nvPr/>
        </p:nvPicPr>
        <p:blipFill>
          <a:blip r:embed="rId9"/>
          <a:stretch>
            <a:fillRect/>
          </a:stretch>
        </p:blipFill>
        <p:spPr>
          <a:xfrm>
            <a:off x="6812282" y="2938147"/>
            <a:ext cx="2111375" cy="1608455"/>
          </a:xfrm>
          <a:prstGeom prst="rect">
            <a:avLst/>
          </a:prstGeom>
        </p:spPr>
      </p:pic>
      <p:sp>
        <p:nvSpPr>
          <p:cNvPr id="4098" name="标题 1"/>
          <p:cNvSpPr>
            <a:spLocks noGrp="1" noChangeArrowheads="1"/>
          </p:cNvSpPr>
          <p:nvPr>
            <p:custDataLst>
              <p:tags r:id="rId10"/>
            </p:custDataLst>
          </p:nvPr>
        </p:nvSpPr>
        <p:spPr>
          <a:xfrm>
            <a:off x="207481" y="750836"/>
            <a:ext cx="5630238"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一、</a:t>
            </a:r>
            <a:r>
              <a:rPr lang="zh-CN" altLang="en-US" sz="3600" b="1">
                <a:latin typeface="微软雅黑" panose="020b0503020204020204" pitchFamily="34" charset="-122"/>
                <a:ea typeface="微软雅黑" panose="020b0503020204020204" pitchFamily="34" charset="-122"/>
                <a:sym typeface="+mn-ea"/>
              </a:rPr>
              <a:t>益生菌发酵技术</a:t>
            </a:r>
            <a:endParaRPr lang="zh-CN" altLang="en-US" sz="3600" b="1">
              <a:latin typeface="微软雅黑" panose="020b0503020204020204" pitchFamily="34" charset="-122"/>
              <a:ea typeface="微软雅黑" panose="020b0503020204020204" pitchFamily="34" charset="-122"/>
              <a:sym typeface="+mn-ea"/>
            </a:endParaRPr>
          </a:p>
        </p:txBody>
      </p:sp>
      <p:sp>
        <p:nvSpPr>
          <p:cNvPr id="6" name="矩形 5"/>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7" name="矩形 6"/>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17</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14378" y="794237"/>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16" name="文本框 15"/>
          <p:cNvSpPr txBox="1"/>
          <p:nvPr/>
        </p:nvSpPr>
        <p:spPr>
          <a:xfrm>
            <a:off x="3909591" y="6056240"/>
            <a:ext cx="1322759" cy="502253"/>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35000"/>
              </a:lnSpc>
            </a:pPr>
            <a:r>
              <a:rPr lang="zh-CN" altLang="en-US" sz="2200" b="1">
                <a:solidFill>
                  <a:srgbClr val="000000"/>
                </a:solidFill>
                <a:latin typeface="微软雅黑" panose="020b0503020204020204" pitchFamily="34" charset="-122"/>
                <a:ea typeface="微软雅黑" panose="020b0503020204020204" pitchFamily="34" charset="-122"/>
              </a:rPr>
              <a:t>乳酸杆菌</a:t>
            </a:r>
            <a:endParaRPr lang="zh-CN" altLang="en-US" sz="2200" b="1">
              <a:solidFill>
                <a:srgbClr val="000000"/>
              </a:solidFill>
              <a:latin typeface="微软雅黑" panose="020b0503020204020204" pitchFamily="34" charset="-122"/>
              <a:ea typeface="微软雅黑" panose="020b0503020204020204" pitchFamily="34" charset="-122"/>
            </a:endParaRPr>
          </a:p>
        </p:txBody>
      </p:sp>
      <p:pic>
        <p:nvPicPr>
          <p:cNvPr id="18" name="图片 17"/>
          <p:cNvPicPr>
            <a:picLocks noChangeAspect="1"/>
          </p:cNvPicPr>
          <p:nvPr/>
        </p:nvPicPr>
        <p:blipFill>
          <a:blip r:embed="rId3"/>
          <a:stretch>
            <a:fillRect/>
          </a:stretch>
        </p:blipFill>
        <p:spPr>
          <a:xfrm>
            <a:off x="3379708" y="4493739"/>
            <a:ext cx="2759501" cy="1562500"/>
          </a:xfrm>
          <a:prstGeom prst="rect">
            <a:avLst/>
          </a:prstGeom>
        </p:spPr>
      </p:pic>
      <p:sp>
        <p:nvSpPr>
          <p:cNvPr id="19" name="文本框 18"/>
          <p:cNvSpPr txBox="1"/>
          <p:nvPr/>
        </p:nvSpPr>
        <p:spPr>
          <a:xfrm>
            <a:off x="6806226" y="6057418"/>
            <a:ext cx="1368940" cy="502253"/>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35000"/>
              </a:lnSpc>
            </a:pPr>
            <a:r>
              <a:rPr lang="zh-CN" altLang="en-US" sz="2200" b="1">
                <a:solidFill>
                  <a:srgbClr val="000000"/>
                </a:solidFill>
                <a:latin typeface="微软雅黑" panose="020b0503020204020204" pitchFamily="34" charset="-122"/>
                <a:ea typeface="微软雅黑" panose="020b0503020204020204" pitchFamily="34" charset="-122"/>
              </a:rPr>
              <a:t>大肠杆菌</a:t>
            </a:r>
            <a:endParaRPr lang="zh-CN" altLang="en-US" sz="2200" b="1">
              <a:solidFill>
                <a:srgbClr val="000000"/>
              </a:solidFill>
              <a:latin typeface="微软雅黑" panose="020b0503020204020204" pitchFamily="34" charset="-122"/>
              <a:ea typeface="微软雅黑" panose="020b0503020204020204" pitchFamily="34" charset="-122"/>
            </a:endParaRPr>
          </a:p>
        </p:txBody>
      </p:sp>
      <p:pic>
        <p:nvPicPr>
          <p:cNvPr id="20" name="图片 19"/>
          <p:cNvPicPr>
            <a:picLocks noChangeAspect="1"/>
          </p:cNvPicPr>
          <p:nvPr/>
        </p:nvPicPr>
        <p:blipFill>
          <a:blip r:embed="rId4"/>
          <a:stretch>
            <a:fillRect/>
          </a:stretch>
        </p:blipFill>
        <p:spPr>
          <a:xfrm flipV="1">
            <a:off x="6306626" y="4476023"/>
            <a:ext cx="2448365" cy="1586677"/>
          </a:xfrm>
          <a:prstGeom prst="rect">
            <a:avLst/>
          </a:prstGeom>
        </p:spPr>
      </p:pic>
      <p:pic>
        <p:nvPicPr>
          <p:cNvPr id="22" name="图片 21"/>
          <p:cNvPicPr>
            <a:picLocks noChangeAspect="1"/>
          </p:cNvPicPr>
          <p:nvPr/>
        </p:nvPicPr>
        <p:blipFill>
          <a:blip r:embed="rId5"/>
          <a:stretch>
            <a:fillRect/>
          </a:stretch>
        </p:blipFill>
        <p:spPr>
          <a:xfrm>
            <a:off x="303917" y="4500201"/>
            <a:ext cx="2881666" cy="1562500"/>
          </a:xfrm>
          <a:prstGeom prst="rect">
            <a:avLst/>
          </a:prstGeom>
        </p:spPr>
      </p:pic>
      <p:sp>
        <p:nvSpPr>
          <p:cNvPr id="23" name="文本框 22"/>
          <p:cNvSpPr txBox="1"/>
          <p:nvPr/>
        </p:nvSpPr>
        <p:spPr>
          <a:xfrm>
            <a:off x="1095486" y="6056239"/>
            <a:ext cx="1450470" cy="502253"/>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5000"/>
              </a:lnSpc>
            </a:pPr>
            <a:r>
              <a:rPr lang="zh-CN" altLang="en-US" sz="2200" b="1">
                <a:solidFill>
                  <a:srgbClr val="000000"/>
                </a:solidFill>
                <a:latin typeface="微软雅黑" panose="020b0503020204020204" pitchFamily="34" charset="-122"/>
                <a:ea typeface="微软雅黑" panose="020b0503020204020204" pitchFamily="34" charset="-122"/>
              </a:rPr>
              <a:t>双歧杆菌</a:t>
            </a:r>
            <a:endParaRPr lang="zh-CN" altLang="en-US" sz="2200" b="1">
              <a:solidFill>
                <a:srgbClr val="000000"/>
              </a:solidFill>
              <a:latin typeface="微软雅黑" panose="020b0503020204020204" pitchFamily="34" charset="-122"/>
              <a:ea typeface="微软雅黑" panose="020b0503020204020204" pitchFamily="34" charset="-122"/>
            </a:endParaRPr>
          </a:p>
        </p:txBody>
      </p:sp>
      <p:sp>
        <p:nvSpPr>
          <p:cNvPr id="26" name="文本框 25"/>
          <p:cNvSpPr txBox="1"/>
          <p:nvPr/>
        </p:nvSpPr>
        <p:spPr>
          <a:xfrm>
            <a:off x="361541" y="1372014"/>
            <a:ext cx="8782459" cy="1205230"/>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zh-CN" altLang="en-US" sz="2200">
                <a:solidFill>
                  <a:srgbClr val="333333"/>
                </a:solidFill>
                <a:latin typeface="微软雅黑" panose="020b0503020204020204" pitchFamily="34" charset="-122"/>
                <a:ea typeface="微软雅黑" panose="020b0503020204020204" pitchFamily="34" charset="-122"/>
              </a:rPr>
              <a:t>        对人和动物有益的细菌，指投入后</a:t>
            </a:r>
            <a:r>
              <a:rPr lang="zh-CN" altLang="en-US" sz="2200" b="1">
                <a:solidFill>
                  <a:srgbClr val="333333"/>
                </a:solidFill>
                <a:latin typeface="微软雅黑" panose="020b0503020204020204" pitchFamily="34" charset="-122"/>
                <a:ea typeface="微软雅黑" panose="020b0503020204020204" pitchFamily="34" charset="-122"/>
              </a:rPr>
              <a:t>通过改善宿主肠道菌群生态平衡而发挥有益作用，达到提高宿主（人和动物）健康水平的活菌制剂及其代谢产物</a:t>
            </a:r>
            <a:r>
              <a:rPr lang="zh-CN" altLang="en-US" sz="2200">
                <a:solidFill>
                  <a:srgbClr val="333333"/>
                </a:solidFill>
                <a:latin typeface="微软雅黑" panose="020b0503020204020204" pitchFamily="34" charset="-122"/>
                <a:ea typeface="微软雅黑" panose="020b0503020204020204" pitchFamily="34" charset="-122"/>
              </a:rPr>
              <a:t>。</a:t>
            </a:r>
            <a:endParaRPr lang="en-US" altLang="zh-CN" sz="2200">
              <a:solidFill>
                <a:srgbClr val="333333"/>
              </a:solidFill>
              <a:latin typeface="微软雅黑" panose="020b0503020204020204" pitchFamily="34" charset="-122"/>
              <a:ea typeface="微软雅黑" panose="020b0503020204020204" pitchFamily="34" charset="-122"/>
            </a:endParaRPr>
          </a:p>
          <a:p>
            <a:pPr algn="just">
              <a:lnSpc>
                <a:spcPct val="150000"/>
              </a:lnSpc>
            </a:pPr>
            <a:r>
              <a:rPr lang="zh-CN" altLang="en-US" sz="2200" b="1">
                <a:solidFill>
                  <a:srgbClr val="FF0000"/>
                </a:solidFill>
                <a:latin typeface="微软雅黑" panose="020b0503020204020204" pitchFamily="34" charset="-122"/>
                <a:ea typeface="微软雅黑" panose="020b0503020204020204" pitchFamily="34" charset="-122"/>
              </a:rPr>
              <a:t>        可分成三大类：</a:t>
            </a:r>
            <a:r>
              <a:rPr lang="zh-CN" altLang="en-US" sz="2200">
                <a:solidFill>
                  <a:srgbClr val="FF0000"/>
                </a:solidFill>
                <a:latin typeface="微软雅黑" panose="020b0503020204020204" pitchFamily="34" charset="-122"/>
                <a:ea typeface="微软雅黑" panose="020b0503020204020204" pitchFamily="34" charset="-122"/>
              </a:rPr>
              <a:t> </a:t>
            </a:r>
            <a:endParaRPr lang="zh-CN" altLang="en-US" sz="2200">
              <a:solidFill>
                <a:srgbClr val="FF0000"/>
              </a:solidFill>
              <a:latin typeface="微软雅黑" panose="020b0503020204020204" pitchFamily="34" charset="-122"/>
              <a:ea typeface="微软雅黑" panose="020b0503020204020204" pitchFamily="34" charset="-122"/>
            </a:endParaRPr>
          </a:p>
          <a:p>
            <a:pPr>
              <a:lnSpc>
                <a:spcPct val="150000"/>
              </a:lnSpc>
            </a:pPr>
            <a:endParaRPr lang="zh-CN" altLang="en-US" sz="2200">
              <a:solidFill>
                <a:srgbClr val="333333"/>
              </a:solidFill>
              <a:latin typeface="微软雅黑" panose="020b0503020204020204" pitchFamily="34" charset="-122"/>
              <a:ea typeface="微软雅黑" panose="020b0503020204020204" pitchFamily="34" charset="-122"/>
            </a:endParaRPr>
          </a:p>
        </p:txBody>
      </p:sp>
      <p:sp>
        <p:nvSpPr>
          <p:cNvPr id="28" name="文本框 27"/>
          <p:cNvSpPr txBox="1"/>
          <p:nvPr/>
        </p:nvSpPr>
        <p:spPr>
          <a:xfrm>
            <a:off x="975015" y="3384493"/>
            <a:ext cx="7191910" cy="540341"/>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50000"/>
              </a:lnSpc>
            </a:pPr>
            <a:r>
              <a:rPr lang="zh-CN" altLang="en-US" sz="2200" b="1">
                <a:solidFill>
                  <a:srgbClr val="FF0000"/>
                </a:solidFill>
                <a:latin typeface="微软雅黑" panose="020b0503020204020204" pitchFamily="34" charset="-122"/>
                <a:ea typeface="微软雅黑" panose="020b0503020204020204" pitchFamily="34" charset="-122"/>
              </a:rPr>
              <a:t>①乳杆菌类         ②双歧杆菌类         ③革兰氏阳性球菌</a:t>
            </a:r>
            <a:endParaRPr lang="zh-CN" altLang="en-US" sz="2200">
              <a:latin typeface="微软雅黑" panose="020b0503020204020204" pitchFamily="34" charset="-122"/>
              <a:ea typeface="微软雅黑" panose="020b0503020204020204" pitchFamily="34" charset="-122"/>
            </a:endParaRPr>
          </a:p>
        </p:txBody>
      </p:sp>
      <p:sp>
        <p:nvSpPr>
          <p:cNvPr id="29" name="箭头: 五边形 28"/>
          <p:cNvSpPr/>
          <p:nvPr/>
        </p:nvSpPr>
        <p:spPr>
          <a:xfrm>
            <a:off x="310267" y="3961915"/>
            <a:ext cx="2881666" cy="429583"/>
          </a:xfrm>
          <a:prstGeom prst="homePlate">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414221" y="3913290"/>
            <a:ext cx="4225512" cy="502253"/>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5000"/>
              </a:lnSpc>
            </a:pPr>
            <a:r>
              <a:rPr lang="zh-CN" altLang="en-US" sz="2200" b="1">
                <a:latin typeface="微软雅黑" panose="020b0503020204020204" pitchFamily="34" charset="-122"/>
                <a:ea typeface="微软雅黑" panose="020b0503020204020204" pitchFamily="34" charset="-122"/>
              </a:rPr>
              <a:t>常见的肠道益生菌</a:t>
            </a:r>
            <a:endParaRPr lang="zh-CN" altLang="en-US" sz="2200" b="1">
              <a:latin typeface="微软雅黑" panose="020b0503020204020204" pitchFamily="34" charset="-122"/>
              <a:ea typeface="微软雅黑" panose="020b0503020204020204" pitchFamily="34" charset="-122"/>
            </a:endParaRPr>
          </a:p>
        </p:txBody>
      </p:sp>
      <p:sp>
        <p:nvSpPr>
          <p:cNvPr id="4098" name="标题 1"/>
          <p:cNvSpPr>
            <a:spLocks noGrp="1" noChangeArrowheads="1"/>
          </p:cNvSpPr>
          <p:nvPr>
            <p:custDataLst>
              <p:tags r:id="rId6"/>
            </p:custDataLst>
          </p:nvPr>
        </p:nvSpPr>
        <p:spPr>
          <a:xfrm>
            <a:off x="303917" y="660098"/>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二、益生菌</a:t>
            </a:r>
            <a:endParaRPr lang="zh-CN" altLang="en-US" sz="3600" b="1">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5" name="矩形 4"/>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a:t>18</a:t>
            </a:fld>
            <a:endParaRPr lang="zh-CN" altLang="zh-CN" sz="1400"/>
          </a:p>
        </p:txBody>
      </p:sp>
      <p:sp>
        <p:nvSpPr>
          <p:cNvPr id="13"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4" name="椭圆 3"/>
          <p:cNvSpPr/>
          <p:nvPr/>
        </p:nvSpPr>
        <p:spPr>
          <a:xfrm>
            <a:off x="3270887" y="2797175"/>
            <a:ext cx="2466975" cy="200279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800" b="1">
                <a:latin typeface="微软雅黑" panose="020b0503020204020204" pitchFamily="34" charset="-122"/>
                <a:ea typeface="微软雅黑" panose="020b0503020204020204" pitchFamily="34" charset="-122"/>
              </a:rPr>
              <a:t>益生菌的作用</a:t>
            </a:r>
            <a:endParaRPr lang="zh-CN" altLang="en-US" sz="2800" b="1">
              <a:latin typeface="微软雅黑" panose="020b0503020204020204" pitchFamily="34" charset="-122"/>
              <a:ea typeface="微软雅黑" panose="020b0503020204020204" pitchFamily="34" charset="-122"/>
            </a:endParaRPr>
          </a:p>
        </p:txBody>
      </p:sp>
      <p:sp>
        <p:nvSpPr>
          <p:cNvPr id="7" name="椭圆 6"/>
          <p:cNvSpPr/>
          <p:nvPr/>
        </p:nvSpPr>
        <p:spPr>
          <a:xfrm>
            <a:off x="1920240" y="2219960"/>
            <a:ext cx="1592580" cy="100711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改善过敏反应</a:t>
            </a:r>
            <a:endParaRPr lang="zh-CN" altLang="en-US" b="1">
              <a:latin typeface="微软雅黑" panose="020b0503020204020204" pitchFamily="34" charset="-122"/>
              <a:ea typeface="微软雅黑" panose="020b0503020204020204" pitchFamily="34" charset="-122"/>
            </a:endParaRPr>
          </a:p>
        </p:txBody>
      </p:sp>
      <p:sp>
        <p:nvSpPr>
          <p:cNvPr id="8" name="椭圆 7"/>
          <p:cNvSpPr/>
          <p:nvPr/>
        </p:nvSpPr>
        <p:spPr>
          <a:xfrm>
            <a:off x="1169035" y="3446782"/>
            <a:ext cx="2100580" cy="85534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改善便秘与腹泻</a:t>
            </a:r>
            <a:endParaRPr lang="zh-CN" altLang="en-US" b="1">
              <a:latin typeface="微软雅黑" panose="020b0503020204020204" pitchFamily="34" charset="-122"/>
              <a:ea typeface="微软雅黑" panose="020b0503020204020204" pitchFamily="34" charset="-122"/>
            </a:endParaRPr>
          </a:p>
        </p:txBody>
      </p:sp>
      <p:sp>
        <p:nvSpPr>
          <p:cNvPr id="9" name="椭圆 8"/>
          <p:cNvSpPr/>
          <p:nvPr/>
        </p:nvSpPr>
        <p:spPr>
          <a:xfrm>
            <a:off x="1444625" y="4599305"/>
            <a:ext cx="1916430" cy="100711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保护肠道粘膜屏障</a:t>
            </a:r>
            <a:endParaRPr lang="zh-CN" altLang="en-US" b="1">
              <a:latin typeface="微软雅黑" panose="020b0503020204020204" pitchFamily="34" charset="-122"/>
              <a:ea typeface="微软雅黑" panose="020b0503020204020204" pitchFamily="34" charset="-122"/>
            </a:endParaRPr>
          </a:p>
        </p:txBody>
      </p:sp>
      <p:sp>
        <p:nvSpPr>
          <p:cNvPr id="12" name="椭圆 11"/>
          <p:cNvSpPr/>
          <p:nvPr/>
        </p:nvSpPr>
        <p:spPr>
          <a:xfrm>
            <a:off x="3270252" y="5089525"/>
            <a:ext cx="1788795" cy="100711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促进消化吸收</a:t>
            </a:r>
            <a:endParaRPr lang="zh-CN" altLang="en-US" b="1">
              <a:latin typeface="微软雅黑" panose="020b0503020204020204" pitchFamily="34" charset="-122"/>
              <a:ea typeface="微软雅黑" panose="020b0503020204020204" pitchFamily="34" charset="-122"/>
            </a:endParaRPr>
          </a:p>
        </p:txBody>
      </p:sp>
      <p:sp>
        <p:nvSpPr>
          <p:cNvPr id="17" name="椭圆 16"/>
          <p:cNvSpPr/>
          <p:nvPr/>
        </p:nvSpPr>
        <p:spPr>
          <a:xfrm>
            <a:off x="5064127" y="4689475"/>
            <a:ext cx="2061845" cy="107950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缓解乳糖不耐症</a:t>
            </a:r>
            <a:endParaRPr lang="zh-CN" altLang="en-US" b="1">
              <a:latin typeface="微软雅黑" panose="020b0503020204020204" pitchFamily="34" charset="-122"/>
              <a:ea typeface="微软雅黑" panose="020b0503020204020204" pitchFamily="34" charset="-122"/>
            </a:endParaRPr>
          </a:p>
        </p:txBody>
      </p:sp>
      <p:sp>
        <p:nvSpPr>
          <p:cNvPr id="18" name="椭圆 17"/>
          <p:cNvSpPr/>
          <p:nvPr/>
        </p:nvSpPr>
        <p:spPr>
          <a:xfrm>
            <a:off x="5826125" y="3410585"/>
            <a:ext cx="1903730" cy="100711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维持肠道菌群平衡</a:t>
            </a:r>
            <a:endParaRPr lang="zh-CN" altLang="en-US" b="1">
              <a:latin typeface="微软雅黑" panose="020b0503020204020204" pitchFamily="34" charset="-122"/>
              <a:ea typeface="微软雅黑" panose="020b0503020204020204" pitchFamily="34" charset="-122"/>
            </a:endParaRPr>
          </a:p>
        </p:txBody>
      </p:sp>
      <p:sp>
        <p:nvSpPr>
          <p:cNvPr id="19" name="椭圆 18"/>
          <p:cNvSpPr/>
          <p:nvPr/>
        </p:nvSpPr>
        <p:spPr>
          <a:xfrm>
            <a:off x="5228590" y="2129790"/>
            <a:ext cx="1692910" cy="100711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抑制肠道炎症</a:t>
            </a:r>
            <a:endParaRPr lang="zh-CN" altLang="en-US" b="1">
              <a:latin typeface="微软雅黑" panose="020b0503020204020204" pitchFamily="34" charset="-122"/>
              <a:ea typeface="微软雅黑" panose="020b0503020204020204" pitchFamily="34" charset="-122"/>
            </a:endParaRPr>
          </a:p>
        </p:txBody>
      </p:sp>
      <p:sp>
        <p:nvSpPr>
          <p:cNvPr id="20" name="椭圆 19"/>
          <p:cNvSpPr/>
          <p:nvPr/>
        </p:nvSpPr>
        <p:spPr>
          <a:xfrm>
            <a:off x="3439795" y="1726565"/>
            <a:ext cx="1733550" cy="100711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latin typeface="微软雅黑" panose="020b0503020204020204" pitchFamily="34" charset="-122"/>
                <a:ea typeface="微软雅黑" panose="020b0503020204020204" pitchFamily="34" charset="-122"/>
              </a:rPr>
              <a:t>提高机体免疫力</a:t>
            </a:r>
            <a:endParaRPr lang="zh-CN" altLang="en-US" b="1">
              <a:latin typeface="微软雅黑" panose="020b0503020204020204" pitchFamily="34" charset="-122"/>
              <a:ea typeface="微软雅黑" panose="020b0503020204020204" pitchFamily="34" charset="-122"/>
            </a:endParaRPr>
          </a:p>
        </p:txBody>
      </p:sp>
      <p:sp>
        <p:nvSpPr>
          <p:cNvPr id="21" name="椭圆 20"/>
          <p:cNvSpPr/>
          <p:nvPr/>
        </p:nvSpPr>
        <p:spPr>
          <a:xfrm flipV="1">
            <a:off x="5490847" y="4261487"/>
            <a:ext cx="184785" cy="13652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4" name="椭圆 23"/>
          <p:cNvSpPr/>
          <p:nvPr/>
        </p:nvSpPr>
        <p:spPr>
          <a:xfrm flipH="1">
            <a:off x="5194302" y="3218182"/>
            <a:ext cx="400685" cy="33718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5" name="椭圆 24"/>
          <p:cNvSpPr/>
          <p:nvPr/>
        </p:nvSpPr>
        <p:spPr>
          <a:xfrm flipV="1">
            <a:off x="4481195" y="4838702"/>
            <a:ext cx="271780" cy="20256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6" name="椭圆 25"/>
          <p:cNvSpPr/>
          <p:nvPr/>
        </p:nvSpPr>
        <p:spPr>
          <a:xfrm flipV="1">
            <a:off x="2968627" y="4844417"/>
            <a:ext cx="184785" cy="13652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7" name="椭圆 26"/>
          <p:cNvSpPr/>
          <p:nvPr/>
        </p:nvSpPr>
        <p:spPr>
          <a:xfrm flipV="1">
            <a:off x="2404745" y="4325622"/>
            <a:ext cx="271780" cy="23685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8" name="椭圆 27"/>
          <p:cNvSpPr/>
          <p:nvPr/>
        </p:nvSpPr>
        <p:spPr>
          <a:xfrm flipV="1">
            <a:off x="2589532" y="3286762"/>
            <a:ext cx="184785" cy="136525"/>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9" name="椭圆 28"/>
          <p:cNvSpPr/>
          <p:nvPr/>
        </p:nvSpPr>
        <p:spPr>
          <a:xfrm flipV="1">
            <a:off x="3512820" y="2797175"/>
            <a:ext cx="242570" cy="22098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23" name="椭圆 22"/>
          <p:cNvSpPr/>
          <p:nvPr/>
        </p:nvSpPr>
        <p:spPr>
          <a:xfrm flipV="1">
            <a:off x="5860415" y="3227070"/>
            <a:ext cx="254000" cy="19050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30" name="椭圆 29"/>
          <p:cNvSpPr/>
          <p:nvPr/>
        </p:nvSpPr>
        <p:spPr>
          <a:xfrm flipV="1">
            <a:off x="5194935" y="2018030"/>
            <a:ext cx="238760" cy="229870"/>
          </a:xfrm>
          <a:prstGeom prst="ellipse">
            <a:avLst/>
          </a:prstGeom>
          <a:solidFill>
            <a:schemeClr val="accent5">
              <a:lumMod val="75000"/>
            </a:schemeClr>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32" name="文本框 31"/>
          <p:cNvSpPr txBox="1"/>
          <p:nvPr/>
        </p:nvSpPr>
        <p:spPr>
          <a:xfrm>
            <a:off x="3061019" y="6278858"/>
            <a:ext cx="3400231" cy="46166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400">
                <a:solidFill>
                  <a:srgbClr val="000000"/>
                </a:solidFill>
                <a:latin typeface="微软雅黑" panose="020b0503020204020204" pitchFamily="34" charset="-122"/>
                <a:ea typeface="微软雅黑" panose="020b0503020204020204" pitchFamily="34" charset="-122"/>
              </a:rPr>
              <a:t>肠道益生菌的主要作用 </a:t>
            </a:r>
            <a:endParaRPr lang="zh-CN" altLang="en-US" sz="2400">
              <a:solidFill>
                <a:srgbClr val="000000"/>
              </a:solidFill>
              <a:latin typeface="微软雅黑" panose="020b0503020204020204" pitchFamily="34" charset="-122"/>
              <a:ea typeface="微软雅黑" panose="020b0503020204020204" pitchFamily="34" charset="-122"/>
            </a:endParaRPr>
          </a:p>
        </p:txBody>
      </p:sp>
      <p:sp>
        <p:nvSpPr>
          <p:cNvPr id="4098" name="标题 1"/>
          <p:cNvSpPr>
            <a:spLocks noGrp="1" noChangeArrowheads="1"/>
          </p:cNvSpPr>
          <p:nvPr>
            <p:custDataLst>
              <p:tags r:id="rId2"/>
            </p:custDataLst>
          </p:nvPr>
        </p:nvSpPr>
        <p:spPr>
          <a:xfrm>
            <a:off x="2" y="751205"/>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三、益生菌的作用</a:t>
            </a:r>
            <a:endParaRPr lang="zh-CN" altLang="en-US" sz="3600" b="1">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5" name="矩形 4"/>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19</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270024" y="2414781"/>
            <a:ext cx="9363902" cy="2571473"/>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en-US" altLang="zh-CN" sz="2200" b="1">
                <a:solidFill>
                  <a:srgbClr val="FF0000"/>
                </a:solidFill>
                <a:latin typeface="Times New Roman" panose="02020603050405020304" pitchFamily="18" charset="0"/>
                <a:ea typeface="微软雅黑" panose="020b0503020204020204" pitchFamily="34" charset="-122"/>
              </a:rPr>
              <a:t>2</a:t>
            </a:r>
            <a:r>
              <a:rPr lang="zh-CN" altLang="en-US" sz="2200" b="1">
                <a:solidFill>
                  <a:srgbClr val="FF0000"/>
                </a:solidFill>
                <a:latin typeface="Times New Roman" panose="02020603050405020304" pitchFamily="18" charset="0"/>
                <a:ea typeface="微软雅黑" panose="020b0503020204020204" pitchFamily="34" charset="-122"/>
              </a:rPr>
              <a:t>、孢子型益生菌的优势：</a:t>
            </a:r>
            <a:endParaRPr lang="en-US" altLang="zh-CN" sz="2200" b="1">
              <a:solidFill>
                <a:srgbClr val="FF0000"/>
              </a:solidFill>
              <a:latin typeface="Times New Roman" panose="02020603050405020304" pitchFamily="18" charset="0"/>
              <a:ea typeface="微软雅黑" panose="020b0503020204020204" pitchFamily="34" charset="-122"/>
            </a:endParaRPr>
          </a:p>
          <a:p>
            <a:pPr marL="285750" indent="-285750">
              <a:lnSpc>
                <a:spcPct val="150000"/>
              </a:lnSpc>
              <a:buFont typeface="Wingdings" panose="05000000000000000000" pitchFamily="2" charset="2"/>
              <a:buChar char="Ø"/>
            </a:pPr>
            <a:r>
              <a:rPr lang="zh-CN" altLang="en-US" sz="2200">
                <a:solidFill>
                  <a:srgbClr val="000000"/>
                </a:solidFill>
                <a:latin typeface="Times New Roman" panose="02020603050405020304" pitchFamily="18" charset="0"/>
                <a:ea typeface="微软雅黑" panose="020b0503020204020204" pitchFamily="34" charset="-122"/>
              </a:rPr>
              <a:t>菌种抗逆性更强；</a:t>
            </a:r>
            <a:endParaRPr lang="en-US" altLang="zh-CN" sz="2200">
              <a:solidFill>
                <a:srgbClr val="000000"/>
              </a:solidFill>
              <a:latin typeface="Times New Roman" panose="02020603050405020304" pitchFamily="18" charset="0"/>
              <a:ea typeface="微软雅黑" panose="020b0503020204020204" pitchFamily="34" charset="-122"/>
            </a:endParaRPr>
          </a:p>
          <a:p>
            <a:pPr marL="285750" indent="-285750">
              <a:lnSpc>
                <a:spcPct val="150000"/>
              </a:lnSpc>
              <a:buFont typeface="Wingdings" panose="05000000000000000000" pitchFamily="2" charset="2"/>
              <a:buChar char="Ø"/>
            </a:pPr>
            <a:r>
              <a:rPr lang="zh-CN" altLang="en-US" sz="2200">
                <a:solidFill>
                  <a:srgbClr val="000000"/>
                </a:solidFill>
                <a:latin typeface="Times New Roman" panose="02020603050405020304" pitchFamily="18" charset="0"/>
                <a:ea typeface="微软雅黑" panose="020b0503020204020204" pitchFamily="34" charset="-122"/>
              </a:rPr>
              <a:t>提高有益菌种在不同生产工艺下的成活率和在肠胃中的定植率；</a:t>
            </a:r>
            <a:endParaRPr lang="en-US" altLang="zh-CN" sz="2200">
              <a:solidFill>
                <a:srgbClr val="000000"/>
              </a:solidFill>
              <a:latin typeface="Times New Roman" panose="02020603050405020304" pitchFamily="18" charset="0"/>
              <a:ea typeface="微软雅黑" panose="020b0503020204020204" pitchFamily="34" charset="-122"/>
            </a:endParaRPr>
          </a:p>
          <a:p>
            <a:pPr marL="285750" indent="-285750">
              <a:lnSpc>
                <a:spcPct val="150000"/>
              </a:lnSpc>
              <a:buFont typeface="Wingdings" panose="05000000000000000000" pitchFamily="2" charset="2"/>
              <a:buChar char="Ø"/>
            </a:pPr>
            <a:r>
              <a:rPr lang="zh-CN" altLang="en-US" sz="2200">
                <a:solidFill>
                  <a:srgbClr val="000000"/>
                </a:solidFill>
                <a:latin typeface="Times New Roman" panose="02020603050405020304" pitchFamily="18" charset="0"/>
                <a:ea typeface="微软雅黑" panose="020b0503020204020204" pitchFamily="34" charset="-122"/>
              </a:rPr>
              <a:t>更适合添加在日常的食品中；</a:t>
            </a:r>
            <a:endParaRPr lang="en-US" altLang="zh-CN" sz="2200">
              <a:solidFill>
                <a:srgbClr val="000000"/>
              </a:solidFill>
              <a:latin typeface="Times New Roman" panose="02020603050405020304" pitchFamily="18" charset="0"/>
              <a:ea typeface="微软雅黑" panose="020b0503020204020204" pitchFamily="34" charset="-122"/>
            </a:endParaRPr>
          </a:p>
          <a:p>
            <a:pPr marL="285750" indent="-285750">
              <a:lnSpc>
                <a:spcPct val="150000"/>
              </a:lnSpc>
              <a:buFont typeface="Wingdings" panose="05000000000000000000" pitchFamily="2" charset="2"/>
              <a:buChar char="Ø"/>
            </a:pPr>
            <a:r>
              <a:rPr lang="zh-CN" altLang="en-US" sz="2200">
                <a:solidFill>
                  <a:srgbClr val="000000"/>
                </a:solidFill>
                <a:latin typeface="Times New Roman" panose="02020603050405020304" pitchFamily="18" charset="0"/>
                <a:ea typeface="微软雅黑" panose="020b0503020204020204" pitchFamily="34" charset="-122"/>
              </a:rPr>
              <a:t>有更多应用可能。</a:t>
            </a:r>
            <a:endParaRPr lang="en-US" altLang="zh-CN" sz="2200">
              <a:solidFill>
                <a:srgbClr val="000000"/>
              </a:solidFill>
              <a:latin typeface="Times New Roman" panose="02020603050405020304" pitchFamily="18" charset="0"/>
              <a:ea typeface="微软雅黑" panose="020b0503020204020204" pitchFamily="34" charset="-122"/>
            </a:endParaRPr>
          </a:p>
        </p:txBody>
      </p:sp>
      <p:sp>
        <p:nvSpPr>
          <p:cNvPr id="24" name="矩形 23"/>
          <p:cNvSpPr/>
          <p:nvPr/>
        </p:nvSpPr>
        <p:spPr>
          <a:xfrm>
            <a:off x="-18407" y="5880503"/>
            <a:ext cx="9180813" cy="498511"/>
          </a:xfrm>
          <a:prstGeom prst="rect">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益生菌市场的一大重要进展：孢子型的益生菌</a:t>
            </a:r>
            <a:endParaRPr lang="zh-CN" altLang="en-US" sz="2800" b="1">
              <a:solidFill>
                <a:srgbClr val="FF0000"/>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270024" y="1832673"/>
            <a:ext cx="8245326" cy="43088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200" b="1">
                <a:solidFill>
                  <a:srgbClr val="FF0000"/>
                </a:solidFill>
                <a:latin typeface="Times New Roman" panose="02020603050405020304" pitchFamily="18" charset="0"/>
                <a:ea typeface="微软雅黑" panose="020b0503020204020204" pitchFamily="34" charset="-122"/>
              </a:rPr>
              <a:t>1</a:t>
            </a:r>
            <a:r>
              <a:rPr lang="zh-CN" altLang="en-US" sz="2200" b="1">
                <a:solidFill>
                  <a:srgbClr val="FF0000"/>
                </a:solidFill>
                <a:latin typeface="Times New Roman" panose="02020603050405020304" pitchFamily="18" charset="0"/>
                <a:ea typeface="微软雅黑" panose="020b0503020204020204" pitchFamily="34" charset="-122"/>
              </a:rPr>
              <a:t>、孢子型益生菌：</a:t>
            </a:r>
            <a:r>
              <a:rPr lang="zh-CN" altLang="en-US" sz="2200">
                <a:solidFill>
                  <a:srgbClr val="000000"/>
                </a:solidFill>
                <a:latin typeface="Times New Roman" panose="02020603050405020304" pitchFamily="18" charset="0"/>
                <a:ea typeface="微软雅黑" panose="020b0503020204020204" pitchFamily="34" charset="-122"/>
              </a:rPr>
              <a:t>在极端条件下的“应激”反应来形成孢子。</a:t>
            </a:r>
            <a:endParaRPr lang="en-US" altLang="zh-CN" sz="2200">
              <a:solidFill>
                <a:srgbClr val="000000"/>
              </a:solidFill>
              <a:latin typeface="Times New Roman" panose="02020603050405020304" pitchFamily="18" charset="0"/>
              <a:ea typeface="微软雅黑" panose="020b0503020204020204" pitchFamily="34" charset="-122"/>
            </a:endParaRPr>
          </a:p>
        </p:txBody>
      </p:sp>
      <p:sp>
        <p:nvSpPr>
          <p:cNvPr id="5" name="文本框 4"/>
          <p:cNvSpPr txBox="1"/>
          <p:nvPr/>
        </p:nvSpPr>
        <p:spPr>
          <a:xfrm>
            <a:off x="270024" y="5060759"/>
            <a:ext cx="8768518" cy="540341"/>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en-US" altLang="zh-CN" sz="2200" b="1">
                <a:solidFill>
                  <a:srgbClr val="FF0000"/>
                </a:solidFill>
                <a:latin typeface="微软雅黑" panose="020b0503020204020204" pitchFamily="34" charset="-122"/>
                <a:ea typeface="微软雅黑" panose="020b0503020204020204" pitchFamily="34" charset="-122"/>
              </a:rPr>
              <a:t>3</a:t>
            </a:r>
            <a:r>
              <a:rPr lang="zh-CN" altLang="en-US" sz="2200" b="1">
                <a:solidFill>
                  <a:srgbClr val="FF0000"/>
                </a:solidFill>
                <a:latin typeface="微软雅黑" panose="020b0503020204020204" pitchFamily="34" charset="-122"/>
                <a:ea typeface="微软雅黑" panose="020b0503020204020204" pitchFamily="34" charset="-122"/>
              </a:rPr>
              <a:t>、孢子型益生菌：</a:t>
            </a:r>
            <a:r>
              <a:rPr lang="zh-CN" altLang="en-US" sz="2200">
                <a:solidFill>
                  <a:srgbClr val="000000"/>
                </a:solidFill>
                <a:latin typeface="微软雅黑" panose="020b0503020204020204" pitchFamily="34" charset="-122"/>
                <a:ea typeface="微软雅黑" panose="020b0503020204020204" pitchFamily="34" charset="-122"/>
              </a:rPr>
              <a:t>几乎可以添加到任何产品中</a:t>
            </a:r>
            <a:endParaRPr lang="zh-CN" altLang="en-US" sz="2200">
              <a:latin typeface="微软雅黑" panose="020b0503020204020204" pitchFamily="34" charset="-122"/>
              <a:ea typeface="微软雅黑" panose="020b0503020204020204" pitchFamily="34" charset="-122"/>
            </a:endParaRPr>
          </a:p>
        </p:txBody>
      </p:sp>
      <p:sp>
        <p:nvSpPr>
          <p:cNvPr id="4098" name="标题 1"/>
          <p:cNvSpPr>
            <a:spLocks noGrp="1" noChangeArrowheads="1"/>
          </p:cNvSpPr>
          <p:nvPr>
            <p:custDataLst>
              <p:tags r:id="rId2"/>
            </p:custDataLst>
          </p:nvPr>
        </p:nvSpPr>
        <p:spPr>
          <a:xfrm>
            <a:off x="270024" y="724005"/>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四、孢子型益生菌</a:t>
            </a:r>
            <a:endParaRPr lang="zh-CN" altLang="en-US" sz="3600" b="1">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6" name="矩形 5"/>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20</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418308" y="1565397"/>
            <a:ext cx="8417859" cy="662554"/>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a:lnSpc>
                <a:spcPct val="150000"/>
              </a:lnSpc>
              <a:spcBef>
                <a:spcPts val="600"/>
              </a:spcBef>
            </a:pPr>
            <a:r>
              <a:rPr lang="zh-CN" altLang="en-US" sz="2800">
                <a:solidFill>
                  <a:srgbClr val="000000"/>
                </a:solidFill>
                <a:latin typeface="微软雅黑" panose="020b0503020204020204" pitchFamily="34" charset="-122"/>
                <a:ea typeface="微软雅黑" panose="020b0503020204020204" pitchFamily="34" charset="-122"/>
              </a:rPr>
              <a:t>孢子益生菌通过以下几个方面发挥作用：</a:t>
            </a:r>
            <a:endParaRPr lang="zh-CN" altLang="en-US" sz="2800">
              <a:solidFill>
                <a:srgbClr val="000000"/>
              </a:solidFill>
              <a:latin typeface="微软雅黑" panose="020b0503020204020204" pitchFamily="34" charset="-122"/>
              <a:ea typeface="微软雅黑" panose="020b0503020204020204" pitchFamily="34" charset="-122"/>
            </a:endParaRPr>
          </a:p>
        </p:txBody>
      </p:sp>
      <p:sp>
        <p:nvSpPr>
          <p:cNvPr id="4098" name="标题 1"/>
          <p:cNvSpPr>
            <a:spLocks noGrp="1" noChangeArrowheads="1"/>
          </p:cNvSpPr>
          <p:nvPr>
            <p:custDataLst>
              <p:tags r:id="rId2"/>
            </p:custDataLst>
          </p:nvPr>
        </p:nvSpPr>
        <p:spPr>
          <a:xfrm>
            <a:off x="219637" y="643628"/>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五、孢子益生菌的作用机理</a:t>
            </a:r>
            <a:endParaRPr lang="zh-CN" altLang="en-US" sz="3600" b="1">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5" name="矩形 4"/>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graphicFrame>
        <p:nvGraphicFramePr>
          <p:cNvPr id="6" name="图示 5"/>
          <p:cNvGraphicFramePr/>
          <p:nvPr/>
        </p:nvGraphicFramePr>
        <p:xfrm>
          <a:off x="1082349" y="2380645"/>
          <a:ext cx="6096000" cy="4064000"/>
        </p:xfrm>
        <a:graphic>
          <a:graphicData uri="http://schemas.openxmlformats.org/drawingml/2006/diagram">
            <dgm:relIds xmlns:dgm="http://schemas.openxmlformats.org/drawingml/2006/diagram" r:dm="rId4" r:lo="rId5" r:qs="rId6" r:cs="rId7"/>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21</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AutoShape 2"/>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AutoShape 2"/>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7" name="AutoShape 4"/>
          <p:cNvSpPr>
            <a:spLocks noChangeAspect="1" noChangeArrowheads="1"/>
          </p:cNvSpPr>
          <p:nvPr/>
        </p:nvSpPr>
        <p:spPr bwMode="auto">
          <a:xfrm>
            <a:off x="4724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5" name="AutoShape 6"/>
          <p:cNvSpPr>
            <a:spLocks noChangeAspect="1" noChangeArrowheads="1"/>
          </p:cNvSpPr>
          <p:nvPr/>
        </p:nvSpPr>
        <p:spPr bwMode="auto">
          <a:xfrm>
            <a:off x="4876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7" name="文本框 16"/>
          <p:cNvSpPr txBox="1"/>
          <p:nvPr/>
        </p:nvSpPr>
        <p:spPr>
          <a:xfrm>
            <a:off x="380999" y="1571864"/>
            <a:ext cx="8529919" cy="4198618"/>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5000"/>
              </a:lnSpc>
              <a:spcBef>
                <a:spcPts val="600"/>
              </a:spcBef>
            </a:pPr>
            <a:r>
              <a:rPr lang="zh-CN" altLang="en-US" sz="2200">
                <a:solidFill>
                  <a:srgbClr val="000000"/>
                </a:solidFill>
                <a:latin typeface="Times New Roman" panose="02020603050405020304" pitchFamily="18" charset="0"/>
                <a:ea typeface="微软雅黑" panose="020b0503020204020204" pitchFamily="34" charset="-122"/>
              </a:rPr>
              <a:t>        凝结芽孢杆菌 </a:t>
            </a:r>
            <a:r>
              <a:rPr lang="en-US" altLang="zh-CN"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BC30</a:t>
            </a:r>
            <a:r>
              <a:rPr lang="en-US" altLang="zh-CN" sz="2200">
                <a:solidFill>
                  <a:srgbClr val="000000"/>
                </a:solidFill>
                <a:latin typeface="Times New Roman" panose="02020603050405020304" pitchFamily="18" charset="0"/>
                <a:ea typeface="微软雅黑" panose="020b0503020204020204" pitchFamily="34" charset="-122"/>
              </a:rPr>
              <a:t> </a:t>
            </a:r>
            <a:r>
              <a:rPr lang="zh-CN" altLang="en-US" sz="2200">
                <a:solidFill>
                  <a:srgbClr val="000000"/>
                </a:solidFill>
                <a:latin typeface="Times New Roman" panose="02020603050405020304" pitchFamily="18" charset="0"/>
                <a:ea typeface="微软雅黑" panose="020b0503020204020204" pitchFamily="34" charset="-122"/>
              </a:rPr>
              <a:t>是</a:t>
            </a:r>
            <a:r>
              <a:rPr lang="zh-CN" altLang="en-US" sz="2200" b="1">
                <a:solidFill>
                  <a:srgbClr val="000000"/>
                </a:solidFill>
                <a:latin typeface="Times New Roman" panose="02020603050405020304" pitchFamily="18" charset="0"/>
                <a:ea typeface="微软雅黑" panose="020b0503020204020204" pitchFamily="34" charset="-122"/>
              </a:rPr>
              <a:t>孢子型益生菌最成功的商业化产品</a:t>
            </a:r>
            <a:r>
              <a:rPr lang="zh-CN" altLang="en-US" sz="2200">
                <a:solidFill>
                  <a:srgbClr val="000000"/>
                </a:solidFill>
                <a:latin typeface="Times New Roman" panose="02020603050405020304" pitchFamily="18" charset="0"/>
                <a:ea typeface="微软雅黑" panose="020b0503020204020204" pitchFamily="34" charset="-122"/>
              </a:rPr>
              <a:t>，是目前</a:t>
            </a:r>
            <a:r>
              <a:rPr lang="zh-CN" altLang="en-US" sz="2200" b="1">
                <a:solidFill>
                  <a:srgbClr val="000000"/>
                </a:solidFill>
                <a:latin typeface="Times New Roman" panose="02020603050405020304" pitchFamily="18" charset="0"/>
                <a:ea typeface="微软雅黑" panose="020b0503020204020204" pitchFamily="34" charset="-122"/>
              </a:rPr>
              <a:t>唯一一种已被证实的能促进蛋白质消化的凝结芽孢杆菌</a:t>
            </a:r>
            <a:r>
              <a:rPr lang="zh-CN" altLang="en-US" sz="2200">
                <a:solidFill>
                  <a:srgbClr val="000000"/>
                </a:solidFill>
                <a:latin typeface="Times New Roman" panose="02020603050405020304" pitchFamily="18" charset="0"/>
                <a:ea typeface="微软雅黑" panose="020b0503020204020204" pitchFamily="34" charset="-122"/>
              </a:rPr>
              <a:t>。</a:t>
            </a:r>
            <a:endParaRPr lang="en-US" altLang="zh-CN" sz="2200">
              <a:solidFill>
                <a:srgbClr val="000000"/>
              </a:solidFill>
              <a:latin typeface="Times New Roman" panose="02020603050405020304" pitchFamily="18" charset="0"/>
              <a:ea typeface="微软雅黑" panose="020b0503020204020204" pitchFamily="34" charset="-122"/>
            </a:endParaRPr>
          </a:p>
          <a:p>
            <a:pPr marL="342900" indent="-342900">
              <a:lnSpc>
                <a:spcPct val="135000"/>
              </a:lnSpc>
              <a:spcBef>
                <a:spcPts val="600"/>
              </a:spcBef>
              <a:buFont typeface="Wingdings" panose="05000000000000000000" pitchFamily="2" charset="2"/>
              <a:buChar char="l"/>
            </a:pPr>
            <a:r>
              <a:rPr lang="zh-CN" altLang="en-US" sz="2200">
                <a:solidFill>
                  <a:srgbClr val="000000"/>
                </a:solidFill>
                <a:latin typeface="Times New Roman" panose="02020603050405020304" pitchFamily="18" charset="0"/>
                <a:ea typeface="微软雅黑" panose="020b0503020204020204" pitchFamily="34" charset="-122"/>
              </a:rPr>
              <a:t>具有</a:t>
            </a:r>
            <a:r>
              <a:rPr lang="zh-CN" altLang="en-US" sz="2200" b="1">
                <a:solidFill>
                  <a:srgbClr val="0000FF"/>
                </a:solidFill>
                <a:latin typeface="Times New Roman" panose="02020603050405020304" pitchFamily="18" charset="0"/>
                <a:ea typeface="微软雅黑" panose="020b0503020204020204" pitchFamily="34" charset="-122"/>
              </a:rPr>
              <a:t>极强耐受力</a:t>
            </a:r>
            <a:endParaRPr lang="en-US" altLang="zh-CN" sz="2200">
              <a:solidFill>
                <a:srgbClr val="000000"/>
              </a:solidFill>
              <a:latin typeface="Times New Roman" panose="02020603050405020304" pitchFamily="18" charset="0"/>
              <a:ea typeface="微软雅黑" panose="020b0503020204020204" pitchFamily="34" charset="-122"/>
            </a:endParaRPr>
          </a:p>
          <a:p>
            <a:pPr marL="342900" indent="-342900">
              <a:lnSpc>
                <a:spcPct val="135000"/>
              </a:lnSpc>
              <a:spcBef>
                <a:spcPts val="600"/>
              </a:spcBef>
              <a:buFont typeface="Wingdings" panose="05000000000000000000" pitchFamily="2" charset="2"/>
              <a:buChar char="l"/>
            </a:pPr>
            <a:r>
              <a:rPr lang="zh-CN" altLang="en-US" sz="2200">
                <a:solidFill>
                  <a:srgbClr val="000000"/>
                </a:solidFill>
                <a:latin typeface="Times New Roman" panose="02020603050405020304" pitchFamily="18" charset="0"/>
                <a:ea typeface="微软雅黑" panose="020b0503020204020204" pitchFamily="34" charset="-122"/>
              </a:rPr>
              <a:t>能</a:t>
            </a:r>
            <a:r>
              <a:rPr lang="zh-CN" altLang="en-US" sz="2200" b="1">
                <a:solidFill>
                  <a:srgbClr val="0000FF"/>
                </a:solidFill>
                <a:latin typeface="Times New Roman" panose="02020603050405020304" pitchFamily="18" charset="0"/>
                <a:ea typeface="微软雅黑" panose="020b0503020204020204" pitchFamily="34" charset="-122"/>
              </a:rPr>
              <a:t>促进消化道对植物蛋白的消化吸收</a:t>
            </a:r>
            <a:endParaRPr lang="en-US" altLang="zh-CN" sz="2200">
              <a:solidFill>
                <a:srgbClr val="000000"/>
              </a:solidFill>
              <a:latin typeface="Times New Roman" panose="02020603050405020304" pitchFamily="18" charset="0"/>
              <a:ea typeface="微软雅黑" panose="020b0503020204020204" pitchFamily="34" charset="-122"/>
            </a:endParaRPr>
          </a:p>
          <a:p>
            <a:pPr marL="342900" indent="-342900">
              <a:lnSpc>
                <a:spcPct val="135000"/>
              </a:lnSpc>
              <a:spcBef>
                <a:spcPts val="600"/>
              </a:spcBef>
              <a:buFont typeface="Wingdings" panose="05000000000000000000" pitchFamily="2" charset="2"/>
              <a:buChar char="l"/>
            </a:pPr>
            <a:r>
              <a:rPr lang="zh-CN" altLang="en-US" sz="2200">
                <a:solidFill>
                  <a:srgbClr val="000000"/>
                </a:solidFill>
                <a:latin typeface="Times New Roman" panose="02020603050405020304" pitchFamily="18" charset="0"/>
                <a:ea typeface="微软雅黑" panose="020b0503020204020204" pitchFamily="34" charset="-122"/>
              </a:rPr>
              <a:t>与酪蛋白一起服用时，能有效地</a:t>
            </a:r>
            <a:r>
              <a:rPr lang="zh-CN" altLang="en-US" sz="2200" b="1">
                <a:solidFill>
                  <a:srgbClr val="0000FF"/>
                </a:solidFill>
                <a:latin typeface="Times New Roman" panose="02020603050405020304" pitchFamily="18" charset="0"/>
                <a:ea typeface="微软雅黑" panose="020b0503020204020204" pitchFamily="34" charset="-122"/>
              </a:rPr>
              <a:t>减少运动后的肌肉损伤</a:t>
            </a:r>
            <a:endParaRPr lang="zh-CN" altLang="en-US" sz="2200">
              <a:latin typeface="Times New Roman" panose="02020603050405020304" pitchFamily="18" charset="0"/>
              <a:ea typeface="微软雅黑" panose="020b0503020204020204" pitchFamily="34" charset="-122"/>
            </a:endParaRPr>
          </a:p>
        </p:txBody>
      </p:sp>
      <p:pic>
        <p:nvPicPr>
          <p:cNvPr id="5" name="Picture 2"/>
          <p:cNvPicPr>
            <a:picLocks noChangeAspect="1" noChangeArrowheads="1"/>
          </p:cNvPicPr>
          <p:nvPr/>
        </p:nvPicPr>
        <p:blipFill>
          <a:blip r:embed="rId2"/>
          <a:stretch>
            <a:fillRect/>
          </a:stretch>
        </p:blipFill>
        <p:spPr bwMode="auto">
          <a:xfrm>
            <a:off x="836615" y="4492377"/>
            <a:ext cx="3643659" cy="202425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p:cNvPicPr>
            <a:picLocks noChangeAspect="1" noChangeArrowheads="1"/>
          </p:cNvPicPr>
          <p:nvPr/>
        </p:nvPicPr>
        <p:blipFill>
          <a:blip r:embed="rId3"/>
          <a:stretch>
            <a:fillRect/>
          </a:stretch>
        </p:blipFill>
        <p:spPr bwMode="auto">
          <a:xfrm>
            <a:off x="5181600" y="4496767"/>
            <a:ext cx="2824899" cy="2105432"/>
          </a:xfrm>
          <a:prstGeom prst="rect">
            <a:avLst/>
          </a:prstGeom>
          <a:noFill/>
          <a:extLst>
            <a:ext uri="{909E8E84-426E-40DD-AFC4-6F175D3DCCD1}">
              <a14:hiddenFill xmlns:a14="http://schemas.microsoft.com/office/drawing/2010/main">
                <a:solidFill>
                  <a:srgbClr val="FFFFFF"/>
                </a:solidFill>
              </a14:hiddenFill>
            </a:ext>
          </a:extLst>
        </p:spPr>
      </p:pic>
      <p:sp>
        <p:nvSpPr>
          <p:cNvPr id="4098" name="标题 1"/>
          <p:cNvSpPr>
            <a:spLocks noGrp="1" noChangeArrowheads="1"/>
          </p:cNvSpPr>
          <p:nvPr>
            <p:custDataLst>
              <p:tags r:id="rId4"/>
            </p:custDataLst>
          </p:nvPr>
        </p:nvSpPr>
        <p:spPr>
          <a:xfrm>
            <a:off x="307975" y="658493"/>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六、凝结芽孢杆菌 BC30 </a:t>
            </a:r>
            <a:endParaRPr lang="zh-CN" altLang="en-US" sz="3600" b="1">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16" name="矩形 15"/>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 name="Picture 2"/>
          <p:cNvPicPr>
            <a:picLocks noChangeAspect="1" noChangeArrowheads="1"/>
          </p:cNvPicPr>
          <p:nvPr/>
        </p:nvPicPr>
        <p:blipFill>
          <a:blip r:embed="rId2"/>
          <a:stretch>
            <a:fillRect/>
          </a:stretch>
        </p:blipFill>
        <p:spPr bwMode="auto">
          <a:xfrm>
            <a:off x="5581462" y="3914907"/>
            <a:ext cx="3576916" cy="2166625"/>
          </a:xfrm>
          <a:prstGeom prst="rect">
            <a:avLst/>
          </a:prstGeom>
          <a:noFill/>
          <a:extLst>
            <a:ext uri="{909E8E84-426E-40DD-AFC4-6F175D3DCCD1}">
              <a14:hiddenFill xmlns:a14="http://schemas.microsoft.com/office/drawing/2010/main">
                <a:solidFill>
                  <a:srgbClr val="FFFFFF"/>
                </a:solidFill>
              </a14:hiddenFill>
            </a:ext>
          </a:extLst>
        </p:spPr>
      </p:pic>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22</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AutoShape 2"/>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endParaRPr lang="zh-CN" altLang="en-US">
              <a:latin typeface="微软雅黑" panose="020b0503020204020204" pitchFamily="34" charset="-122"/>
              <a:ea typeface="微软雅黑" panose="020b0503020204020204" pitchFamily="34" charset="-122"/>
            </a:endParaRPr>
          </a:p>
        </p:txBody>
      </p:sp>
      <p:sp>
        <p:nvSpPr>
          <p:cNvPr id="5" name="文本框 4"/>
          <p:cNvSpPr txBox="1"/>
          <p:nvPr/>
        </p:nvSpPr>
        <p:spPr>
          <a:xfrm>
            <a:off x="468841" y="1690753"/>
            <a:ext cx="7904344" cy="1048172"/>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508000" algn="just">
              <a:lnSpc>
                <a:spcPct val="150000"/>
              </a:lnSpc>
              <a:spcBef>
                <a:spcPts val="600"/>
              </a:spcBef>
            </a:pPr>
            <a:r>
              <a:rPr lang="zh-CN" altLang="en-US" sz="2200" b="1">
                <a:solidFill>
                  <a:srgbClr val="0000FF"/>
                </a:solidFill>
                <a:latin typeface="微软雅黑" panose="020b0503020204020204" pitchFamily="34" charset="-122"/>
                <a:ea typeface="微软雅黑" panose="020b0503020204020204" pitchFamily="34" charset="-122"/>
              </a:rPr>
              <a:t>基因工程：</a:t>
            </a:r>
            <a:r>
              <a:rPr lang="zh-CN" altLang="en-US" sz="2200">
                <a:solidFill>
                  <a:srgbClr val="000000"/>
                </a:solidFill>
                <a:latin typeface="微软雅黑" panose="020b0503020204020204" pitchFamily="34" charset="-122"/>
                <a:ea typeface="微软雅黑" panose="020b0503020204020204" pitchFamily="34" charset="-122"/>
              </a:rPr>
              <a:t>借助益生菌实现以往难以想象的生理诉求，为“药食同源”赋予另一种更直观的含义。</a:t>
            </a:r>
            <a:endParaRPr lang="en-US" altLang="zh-CN" sz="2200">
              <a:solidFill>
                <a:srgbClr val="000000"/>
              </a:solidFill>
              <a:latin typeface="微软雅黑" panose="020b0503020204020204" pitchFamily="34" charset="-122"/>
              <a:ea typeface="微软雅黑" panose="020b0503020204020204" pitchFamily="34" charset="-122"/>
            </a:endParaRPr>
          </a:p>
        </p:txBody>
      </p:sp>
      <p:sp>
        <p:nvSpPr>
          <p:cNvPr id="4098" name="标题 1"/>
          <p:cNvSpPr>
            <a:spLocks noGrp="1" noChangeArrowheads="1"/>
          </p:cNvSpPr>
          <p:nvPr>
            <p:custDataLst>
              <p:tags r:id="rId3"/>
            </p:custDataLst>
          </p:nvPr>
        </p:nvSpPr>
        <p:spPr>
          <a:xfrm>
            <a:off x="307975" y="744538"/>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七、益生菌的获取 </a:t>
            </a:r>
            <a:endParaRPr lang="zh-CN" altLang="en-US" sz="3600" b="1">
              <a:latin typeface="微软雅黑" panose="020b0503020204020204" pitchFamily="34" charset="-122"/>
              <a:ea typeface="微软雅黑" panose="020b0503020204020204" pitchFamily="34" charset="-122"/>
            </a:endParaRPr>
          </a:p>
        </p:txBody>
      </p:sp>
      <p:sp>
        <p:nvSpPr>
          <p:cNvPr id="6" name="矩形 5"/>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7" name="矩形 6"/>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3" name="灯片编号占位符 11"/>
          <p:cNvSpPr txBox="1">
            <a:spLocks noChangeArrowheads="1"/>
          </p:cNvSpPr>
          <p:nvPr/>
        </p:nvSpPr>
        <p:spPr>
          <a:xfrm>
            <a:off x="6798869" y="8377053"/>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a:spcBef>
                <a:spcPct val="0"/>
              </a:spcBef>
              <a:buFontTx/>
              <a:buNone/>
            </a:pPr>
            <a:fld id="{2610713E-69A6-4955-9A46-0B49061BDAAB}" type="slidenum">
              <a:rPr lang="en-US" altLang="zh-CN" sz="1400" smtClean="0"/>
              <a:t>22</a:t>
            </a:fld>
            <a:endParaRPr lang="zh-CN" altLang="en-US" sz="1400"/>
          </a:p>
        </p:txBody>
      </p:sp>
      <p:sp>
        <p:nvSpPr>
          <p:cNvPr id="14" name="AutoShape 2"/>
          <p:cNvSpPr>
            <a:spLocks noChangeAspect="1" noChangeArrowheads="1"/>
          </p:cNvSpPr>
          <p:nvPr/>
        </p:nvSpPr>
        <p:spPr bwMode="auto">
          <a:xfrm>
            <a:off x="4760519" y="5297302"/>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5" name="文本框 14"/>
          <p:cNvSpPr txBox="1"/>
          <p:nvPr/>
        </p:nvSpPr>
        <p:spPr>
          <a:xfrm>
            <a:off x="-60295" y="3825338"/>
            <a:ext cx="8263737" cy="2294474"/>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508000">
              <a:lnSpc>
                <a:spcPct val="150000"/>
              </a:lnSpc>
              <a:spcBef>
                <a:spcPts val="600"/>
              </a:spcBef>
            </a:pPr>
            <a:r>
              <a:rPr lang="zh-CN" altLang="en-US" sz="2200">
                <a:solidFill>
                  <a:srgbClr val="000000"/>
                </a:solidFill>
                <a:latin typeface="Times New Roman" panose="02020603050405020304" pitchFamily="18" charset="0"/>
                <a:ea typeface="微软雅黑" panose="020b0503020204020204" pitchFamily="34" charset="-122"/>
              </a:rPr>
              <a:t>市场上</a:t>
            </a:r>
            <a:r>
              <a:rPr lang="zh-CN" altLang="en-US" sz="2200">
                <a:solidFill>
                  <a:srgbClr val="FF0000"/>
                </a:solidFill>
                <a:latin typeface="Times New Roman" panose="02020603050405020304" pitchFamily="18" charset="0"/>
                <a:ea typeface="微软雅黑" panose="020b0503020204020204" pitchFamily="34" charset="-122"/>
              </a:rPr>
              <a:t>首个商业化基因工程益生菌</a:t>
            </a:r>
            <a:r>
              <a:rPr lang="zh-CN" altLang="en-US" sz="2200">
                <a:solidFill>
                  <a:srgbClr val="000000"/>
                </a:solidFill>
                <a:latin typeface="Times New Roman" panose="02020603050405020304" pitchFamily="18" charset="0"/>
                <a:ea typeface="微软雅黑" panose="020b0503020204020204" pitchFamily="34" charset="-122"/>
              </a:rPr>
              <a:t>制品采用专</a:t>
            </a:r>
            <a:endParaRPr lang="en-US" altLang="zh-CN" sz="2200">
              <a:solidFill>
                <a:srgbClr val="000000"/>
              </a:solidFill>
              <a:latin typeface="Times New Roman" panose="02020603050405020304" pitchFamily="18" charset="0"/>
              <a:ea typeface="微软雅黑" panose="020b0503020204020204" pitchFamily="34" charset="-122"/>
            </a:endParaRPr>
          </a:p>
          <a:p>
            <a:pPr indent="508000">
              <a:lnSpc>
                <a:spcPct val="150000"/>
              </a:lnSpc>
              <a:spcBef>
                <a:spcPts val="600"/>
              </a:spcBef>
            </a:pPr>
            <a:r>
              <a:rPr lang="zh-CN" altLang="en-US" sz="2200">
                <a:solidFill>
                  <a:srgbClr val="000000"/>
                </a:solidFill>
                <a:latin typeface="Times New Roman" panose="02020603050405020304" pitchFamily="18" charset="0"/>
                <a:ea typeface="微软雅黑" panose="020b0503020204020204" pitchFamily="34" charset="-122"/>
              </a:rPr>
              <a:t>利菌株枯草芽孢杆菌</a:t>
            </a:r>
            <a:r>
              <a:rPr lang="zh-CN" altLang="en-US"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ZB183</a:t>
            </a:r>
            <a:r>
              <a:rPr lang="zh-CN" altLang="en-US" sz="2200">
                <a:solidFill>
                  <a:srgbClr val="000000"/>
                </a:solidFill>
                <a:latin typeface="Times New Roman" panose="02020603050405020304" pitchFamily="18" charset="0"/>
                <a:ea typeface="微软雅黑" panose="020b0503020204020204" pitchFamily="34" charset="-122"/>
              </a:rPr>
              <a:t>，利用</a:t>
            </a:r>
            <a:r>
              <a:rPr lang="zh-CN" altLang="en-US" sz="2200">
                <a:solidFill>
                  <a:srgbClr val="FF0000"/>
                </a:solidFill>
                <a:latin typeface="Times New Roman" panose="02020603050405020304" pitchFamily="18" charset="0"/>
                <a:ea typeface="微软雅黑" panose="020b0503020204020204" pitchFamily="34" charset="-122"/>
              </a:rPr>
              <a:t>同源重</a:t>
            </a:r>
            <a:endParaRPr lang="en-US" altLang="zh-CN" sz="2200">
              <a:solidFill>
                <a:srgbClr val="FF0000"/>
              </a:solidFill>
              <a:latin typeface="Times New Roman" panose="02020603050405020304" pitchFamily="18" charset="0"/>
              <a:ea typeface="微软雅黑" panose="020b0503020204020204" pitchFamily="34" charset="-122"/>
            </a:endParaRPr>
          </a:p>
          <a:p>
            <a:pPr indent="508000">
              <a:lnSpc>
                <a:spcPct val="150000"/>
              </a:lnSpc>
              <a:spcBef>
                <a:spcPts val="600"/>
              </a:spcBef>
            </a:pPr>
            <a:r>
              <a:rPr lang="zh-CN" altLang="en-US" sz="2200">
                <a:solidFill>
                  <a:srgbClr val="FF0000"/>
                </a:solidFill>
                <a:latin typeface="Times New Roman" panose="02020603050405020304" pitchFamily="18" charset="0"/>
                <a:ea typeface="微软雅黑" panose="020b0503020204020204" pitchFamily="34" charset="-122"/>
              </a:rPr>
              <a:t>组技术</a:t>
            </a:r>
            <a:r>
              <a:rPr lang="zh-CN" altLang="en-US" sz="2200">
                <a:solidFill>
                  <a:srgbClr val="000000"/>
                </a:solidFill>
                <a:latin typeface="Times New Roman" panose="02020603050405020304" pitchFamily="18" charset="0"/>
                <a:ea typeface="微软雅黑" panose="020b0503020204020204" pitchFamily="34" charset="-122"/>
              </a:rPr>
              <a:t>，将人体肝脏内促进乙醛分解的</a:t>
            </a:r>
            <a:endParaRPr lang="en-US" altLang="zh-CN" sz="2200">
              <a:solidFill>
                <a:srgbClr val="000000"/>
              </a:solidFill>
              <a:latin typeface="Times New Roman" panose="02020603050405020304" pitchFamily="18" charset="0"/>
              <a:ea typeface="微软雅黑" panose="020b0503020204020204" pitchFamily="34" charset="-122"/>
            </a:endParaRPr>
          </a:p>
          <a:p>
            <a:pPr indent="508000">
              <a:lnSpc>
                <a:spcPct val="150000"/>
              </a:lnSpc>
              <a:spcBef>
                <a:spcPts val="600"/>
              </a:spcBef>
            </a:pPr>
            <a:r>
              <a:rPr lang="zh-CN" altLang="en-US" sz="2200">
                <a:solidFill>
                  <a:srgbClr val="000000"/>
                </a:solidFill>
                <a:latin typeface="Times New Roman" panose="02020603050405020304" pitchFamily="18" charset="0"/>
                <a:ea typeface="微软雅黑" panose="020b0503020204020204" pitchFamily="34" charset="-122"/>
              </a:rPr>
              <a:t> </a:t>
            </a:r>
            <a:r>
              <a:rPr lang="en-US" altLang="zh-CN"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DNA</a:t>
            </a:r>
            <a:r>
              <a:rPr lang="en-US" altLang="zh-CN" sz="2200">
                <a:solidFill>
                  <a:srgbClr val="000000"/>
                </a:solidFill>
                <a:latin typeface="Times New Roman" panose="02020603050405020304" pitchFamily="18" charset="0"/>
                <a:ea typeface="微软雅黑" panose="020b0503020204020204" pitchFamily="34" charset="-122"/>
              </a:rPr>
              <a:t> </a:t>
            </a:r>
            <a:r>
              <a:rPr lang="zh-CN" altLang="en-US" sz="2200">
                <a:solidFill>
                  <a:srgbClr val="000000"/>
                </a:solidFill>
                <a:latin typeface="Times New Roman" panose="02020603050405020304" pitchFamily="18" charset="0"/>
                <a:ea typeface="微软雅黑" panose="020b0503020204020204" pitchFamily="34" charset="-122"/>
              </a:rPr>
              <a:t>片段，在自身 </a:t>
            </a:r>
            <a:r>
              <a:rPr lang="en-US" altLang="zh-CN" sz="2200">
                <a:solidFill>
                  <a:srgbClr val="000000"/>
                </a:solidFill>
                <a:latin typeface="Times New Roman" panose="02020603050405020304" pitchFamily="18" charset="0"/>
                <a:ea typeface="微软雅黑" panose="020b0503020204020204" pitchFamily="34" charset="-122"/>
                <a:cs typeface="Times New Roman" panose="02020603050405020304" pitchFamily="18" charset="0"/>
              </a:rPr>
              <a:t>DNA</a:t>
            </a:r>
            <a:r>
              <a:rPr lang="en-US" altLang="zh-CN" sz="2200">
                <a:solidFill>
                  <a:srgbClr val="000000"/>
                </a:solidFill>
                <a:latin typeface="Times New Roman" panose="02020603050405020304" pitchFamily="18" charset="0"/>
                <a:ea typeface="微软雅黑" panose="020b0503020204020204" pitchFamily="34" charset="-122"/>
              </a:rPr>
              <a:t> </a:t>
            </a:r>
            <a:r>
              <a:rPr lang="zh-CN" altLang="en-US" sz="2200">
                <a:solidFill>
                  <a:srgbClr val="000000"/>
                </a:solidFill>
                <a:latin typeface="Times New Roman" panose="02020603050405020304" pitchFamily="18" charset="0"/>
                <a:ea typeface="微软雅黑" panose="020b0503020204020204" pitchFamily="34" charset="-122"/>
              </a:rPr>
              <a:t>中复制表达。</a:t>
            </a:r>
            <a:endParaRPr lang="en-US" altLang="zh-CN" sz="2200">
              <a:solidFill>
                <a:srgbClr val="000000"/>
              </a:solidFill>
              <a:latin typeface="Times New Roman" panose="02020603050405020304" pitchFamily="18" charset="0"/>
              <a:ea typeface="微软雅黑" panose="020b0503020204020204" pitchFamily="34" charset="-122"/>
            </a:endParaRPr>
          </a:p>
        </p:txBody>
      </p:sp>
      <p:sp>
        <p:nvSpPr>
          <p:cNvPr id="16" name="标题 1"/>
          <p:cNvSpPr>
            <a:spLocks noGrp="1" noChangeArrowheads="1"/>
          </p:cNvSpPr>
          <p:nvPr>
            <p:custDataLst>
              <p:tags r:id="rId4"/>
            </p:custDataLst>
          </p:nvPr>
        </p:nvSpPr>
        <p:spPr>
          <a:xfrm>
            <a:off x="425081" y="2705100"/>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rPr>
              <a:t>八、枯草芽孢杆菌 ZB183 </a:t>
            </a:r>
            <a:endParaRPr lang="zh-CN" altLang="en-US" sz="36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5" name="AutoShape 11" descr="http://img2.imgtn.bdimg.com/it/u=154107172,892188304&amp;fm=21&amp;gp=0.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6" name="AutoShape 13" descr="http://img05.tooopen.com/images/20140813/sy_68772616856.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457200" rtl="0" eaLnBrk="1" latinLnBrk="0" hangingPunct="1">
              <a:spcBef>
                <a:spcPct val="20000"/>
              </a:spcBef>
              <a:buChar char="•"/>
              <a:defRPr sz="3200" kern="1200">
                <a:solidFill>
                  <a:schemeClr val="tx1"/>
                </a:solidFill>
                <a:latin typeface="Arial" pitchFamily="34" charset="0"/>
                <a:ea typeface="+mn-ea"/>
                <a:cs typeface="Arial" pitchFamily="34" charset="0"/>
              </a:defRPr>
            </a:lvl1pPr>
            <a:lvl2pPr marL="742950" indent="-285750" algn="l" defTabSz="457200" rtl="0" eaLnBrk="1" latinLnBrk="0" hangingPunct="1">
              <a:spcBef>
                <a:spcPct val="20000"/>
              </a:spcBef>
              <a:buChar char="–"/>
              <a:defRPr sz="2800" kern="1200">
                <a:solidFill>
                  <a:schemeClr val="tx1"/>
                </a:solidFill>
                <a:latin typeface="Arial" pitchFamily="34" charset="0"/>
                <a:ea typeface="+mn-ea"/>
                <a:cs typeface="Arial" pitchFamily="34" charset="0"/>
              </a:defRPr>
            </a:lvl2pPr>
            <a:lvl3pPr marL="1143000" indent="-228600" algn="l" defTabSz="457200" rtl="0" eaLnBrk="1" latinLnBrk="0" hangingPunct="1">
              <a:spcBef>
                <a:spcPct val="20000"/>
              </a:spcBef>
              <a:buChar char="•"/>
              <a:defRPr sz="2400" kern="1200">
                <a:solidFill>
                  <a:schemeClr val="tx1"/>
                </a:solidFill>
                <a:latin typeface="Arial" pitchFamily="34" charset="0"/>
                <a:ea typeface="+mn-ea"/>
                <a:cs typeface="Arial" pitchFamily="34" charset="0"/>
              </a:defRPr>
            </a:lvl3pPr>
            <a:lvl4pPr marL="16002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4pPr>
            <a:lvl5pPr marL="2057400" indent="-228600" algn="l" defTabSz="457200" rtl="0" eaLnBrk="1" latinLnBrk="0" hangingPunct="1">
              <a:spcBef>
                <a:spcPct val="20000"/>
              </a:spcBef>
              <a:buChar char="»"/>
              <a:defRPr sz="2000" kern="1200">
                <a:solidFill>
                  <a:schemeClr val="tx1"/>
                </a:solidFill>
                <a:latin typeface="Arial" pitchFamily="34" charset="0"/>
                <a:ea typeface="+mn-ea"/>
                <a:cs typeface="Arial" pitchFamily="34" charset="0"/>
              </a:defRPr>
            </a:lvl5pPr>
            <a:lvl6pPr marL="25146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6pPr>
            <a:lvl7pPr marL="29718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7pPr>
            <a:lvl8pPr marL="34290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8pPr>
            <a:lvl9pPr marL="3886200" indent="-228600" algn="l" defTabSz="457200" rtl="0" eaLnBrk="0" fontAlgn="base" latinLnBrk="0" hangingPunct="0">
              <a:spcBef>
                <a:spcPct val="20000"/>
              </a:spcBef>
              <a:spcAft>
                <a:spcPct val="0"/>
              </a:spcAft>
              <a:buChar char="»"/>
              <a:defRPr sz="2000" kern="1200">
                <a:solidFill>
                  <a:schemeClr val="tx1"/>
                </a:solidFill>
                <a:latin typeface="Arial" pitchFamily="34" charset="0"/>
                <a:ea typeface="+mn-ea"/>
                <a:cs typeface="Arial" pitchFamily="34" charset="0"/>
              </a:defRPr>
            </a:lvl9pPr>
          </a:lstStyle>
          <a:p>
            <a:pPr eaLnBrk="1" hangingPunct="1">
              <a:spcBef>
                <a:spcPct val="0"/>
              </a:spcBef>
              <a:buFontTx/>
              <a:buNone/>
            </a:pPr>
            <a:endParaRPr lang="zh-CN" altLang="en-US" sz="1800"/>
          </a:p>
        </p:txBody>
      </p:sp>
      <p:sp>
        <p:nvSpPr>
          <p:cNvPr id="5128" name="灯片编号占位符 11"/>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2610713E-69A6-4955-9A46-0B49061BDAAB}" type="slidenum">
              <a:rPr altLang="zh-CN" sz="1400"/>
              <a:t>23</a:t>
            </a:fld>
            <a:endParaRPr lang="zh-CN" altLang="zh-CN" sz="1400"/>
          </a:p>
        </p:txBody>
      </p:sp>
      <p:sp>
        <p:nvSpPr>
          <p:cNvPr id="9" name="矩形 8"/>
          <p:cNvSpPr/>
          <p:nvPr/>
        </p:nvSpPr>
        <p:spPr>
          <a:xfrm>
            <a:off x="2" y="296865"/>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0" name="直接连接符 9"/>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AutoShape 2"/>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 name="AutoShape 2"/>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7" name="矩形 6"/>
          <p:cNvSpPr/>
          <p:nvPr/>
        </p:nvSpPr>
        <p:spPr>
          <a:xfrm>
            <a:off x="405292" y="2279604"/>
            <a:ext cx="2491587" cy="62883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2400" b="1">
                <a:solidFill>
                  <a:srgbClr val="FF0000"/>
                </a:solidFill>
                <a:latin typeface="微软雅黑" panose="020b0503020204020204" pitchFamily="34" charset="-122"/>
                <a:ea typeface="微软雅黑" panose="020b0503020204020204" pitchFamily="34" charset="-122"/>
              </a:rPr>
              <a:t>益生菌发酵技术</a:t>
            </a:r>
            <a:endParaRPr lang="zh-CN" altLang="en-US" sz="2400" b="1">
              <a:solidFill>
                <a:srgbClr val="FF0000"/>
              </a:solidFill>
              <a:latin typeface="微软雅黑" panose="020b0503020204020204" pitchFamily="34" charset="-122"/>
              <a:ea typeface="微软雅黑" panose="020b0503020204020204" pitchFamily="34" charset="-122"/>
            </a:endParaRPr>
          </a:p>
        </p:txBody>
      </p:sp>
      <p:sp>
        <p:nvSpPr>
          <p:cNvPr id="8" name="矩形 7"/>
          <p:cNvSpPr/>
          <p:nvPr/>
        </p:nvSpPr>
        <p:spPr>
          <a:xfrm>
            <a:off x="460377" y="3949568"/>
            <a:ext cx="2491587" cy="1421475"/>
          </a:xfrm>
          <a:prstGeom prst="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sz="4000" b="1">
                <a:solidFill>
                  <a:srgbClr val="0000FF"/>
                </a:solidFill>
                <a:latin typeface="微软雅黑" panose="020b0503020204020204" pitchFamily="34" charset="-122"/>
                <a:ea typeface="微软雅黑" panose="020b0503020204020204" pitchFamily="34" charset="-122"/>
              </a:rPr>
              <a:t>食品加工</a:t>
            </a:r>
            <a:endParaRPr lang="zh-CN" altLang="en-US" sz="4000" b="1">
              <a:solidFill>
                <a:srgbClr val="0000FF"/>
              </a:solidFill>
              <a:latin typeface="微软雅黑" panose="020b0503020204020204" pitchFamily="34" charset="-122"/>
              <a:ea typeface="微软雅黑" panose="020b0503020204020204" pitchFamily="34" charset="-122"/>
            </a:endParaRPr>
          </a:p>
        </p:txBody>
      </p:sp>
      <p:sp>
        <p:nvSpPr>
          <p:cNvPr id="15" name="矩形: 对角圆角 14"/>
          <p:cNvSpPr/>
          <p:nvPr/>
        </p:nvSpPr>
        <p:spPr>
          <a:xfrm>
            <a:off x="4272974" y="1995941"/>
            <a:ext cx="4059814" cy="3564102"/>
          </a:xfrm>
          <a:prstGeom prst="round2DiagRect">
            <a:avLst/>
          </a:prstGeom>
          <a:solidFill>
            <a:schemeClr val="bg2"/>
          </a:solidFill>
          <a:ln>
            <a:solidFill>
              <a:schemeClr val="bg2">
                <a:lumMod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indent="508000" algn="just">
              <a:lnSpc>
                <a:spcPct val="150000"/>
              </a:lnSpc>
            </a:pPr>
            <a:r>
              <a:rPr lang="zh-CN" altLang="en-US" sz="2200" b="1">
                <a:solidFill>
                  <a:srgbClr val="000000"/>
                </a:solidFill>
                <a:latin typeface="微软雅黑" panose="020b0503020204020204" pitchFamily="34" charset="-122"/>
                <a:ea typeface="微软雅黑" panose="020b0503020204020204" pitchFamily="34" charset="-122"/>
              </a:rPr>
              <a:t>开发具有改善肠道健康、预防和缓解慢性疾病特性的益生菌类系列新产品</a:t>
            </a:r>
            <a:r>
              <a:rPr lang="zh-CN" altLang="en-US" sz="2200">
                <a:solidFill>
                  <a:srgbClr val="000000"/>
                </a:solidFill>
                <a:latin typeface="微软雅黑" panose="020b0503020204020204" pitchFamily="34" charset="-122"/>
                <a:ea typeface="微软雅黑" panose="020b0503020204020204" pitchFamily="34" charset="-122"/>
              </a:rPr>
              <a:t>。</a:t>
            </a:r>
            <a:endParaRPr lang="en-US" altLang="zh-CN" sz="2200">
              <a:solidFill>
                <a:srgbClr val="000000"/>
              </a:solidFill>
              <a:latin typeface="微软雅黑" panose="020b0503020204020204" pitchFamily="34" charset="-122"/>
              <a:ea typeface="微软雅黑" panose="020b0503020204020204" pitchFamily="34" charset="-122"/>
            </a:endParaRPr>
          </a:p>
          <a:p>
            <a:pPr indent="508000" algn="just">
              <a:lnSpc>
                <a:spcPct val="150000"/>
              </a:lnSpc>
            </a:pPr>
            <a:r>
              <a:rPr lang="zh-CN" altLang="en-US" sz="2200" b="1">
                <a:solidFill>
                  <a:srgbClr val="002060"/>
                </a:solidFill>
                <a:latin typeface="微软雅黑" panose="020b0503020204020204" pitchFamily="34" charset="-122"/>
                <a:ea typeface="微软雅黑" panose="020b0503020204020204" pitchFamily="34" charset="-122"/>
              </a:rPr>
              <a:t>益生菌在食品加工新兴产业中的应用带来革命性影响，具有广阔的市场潜力</a:t>
            </a:r>
            <a:r>
              <a:rPr lang="zh-CN" altLang="en-US" sz="2200">
                <a:solidFill>
                  <a:srgbClr val="000000"/>
                </a:solidFill>
                <a:latin typeface="微软雅黑" panose="020b0503020204020204" pitchFamily="34" charset="-122"/>
                <a:ea typeface="微软雅黑" panose="020b0503020204020204" pitchFamily="34" charset="-122"/>
              </a:rPr>
              <a:t>。</a:t>
            </a:r>
            <a:endParaRPr lang="zh-CN" altLang="en-US" sz="2200">
              <a:solidFill>
                <a:srgbClr val="000000"/>
              </a:solidFill>
              <a:latin typeface="微软雅黑" panose="020b0503020204020204" pitchFamily="34" charset="-122"/>
              <a:ea typeface="微软雅黑" panose="020b0503020204020204" pitchFamily="34" charset="-122"/>
            </a:endParaRPr>
          </a:p>
        </p:txBody>
      </p:sp>
      <p:sp>
        <p:nvSpPr>
          <p:cNvPr id="17" name="箭头: 下 16"/>
          <p:cNvSpPr/>
          <p:nvPr/>
        </p:nvSpPr>
        <p:spPr>
          <a:xfrm>
            <a:off x="1496489" y="3114585"/>
            <a:ext cx="227066" cy="628830"/>
          </a:xfrm>
          <a:prstGeom prst="downArrow">
            <a:avLst/>
          </a:prstGeom>
          <a:solidFill>
            <a:schemeClr val="tx1"/>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三角形 127"/>
          <p:cNvSpPr/>
          <p:nvPr/>
        </p:nvSpPr>
        <p:spPr>
          <a:xfrm rot="16200000" flipV="1">
            <a:off x="1848708" y="3770880"/>
            <a:ext cx="3472437" cy="357370"/>
          </a:xfrm>
          <a:prstGeom prst="triangl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a:pPr>
            <a:endParaRPr kumimoji="1" lang="zh-CN" altLang="en-US" sz="1350"/>
          </a:p>
        </p:txBody>
      </p:sp>
      <p:sp>
        <p:nvSpPr>
          <p:cNvPr id="4098" name="标题 1"/>
          <p:cNvSpPr>
            <a:spLocks noGrp="1" noChangeArrowheads="1"/>
          </p:cNvSpPr>
          <p:nvPr>
            <p:custDataLst>
              <p:tags r:id="rId2"/>
            </p:custDataLst>
          </p:nvPr>
        </p:nvSpPr>
        <p:spPr>
          <a:xfrm>
            <a:off x="2" y="751205"/>
            <a:ext cx="6078855"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r>
              <a:rPr lang="zh-CN" altLang="en-US" sz="3600" b="1">
                <a:latin typeface="微软雅黑" panose="020b0503020204020204" pitchFamily="34" charset="-122"/>
                <a:ea typeface="微软雅黑" panose="020b0503020204020204" pitchFamily="34" charset="-122"/>
              </a:rPr>
              <a:t>九、益生菌在食品中的应用 </a:t>
            </a:r>
            <a:endParaRPr lang="zh-CN" altLang="en-US" sz="3600" b="1">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6" name="矩形 5"/>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2113313" y="1270539"/>
            <a:ext cx="4917374" cy="646331"/>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r>
              <a:rPr kumimoji="0" lang="zh-CN" altLang="en-US" sz="36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思考题</a:t>
            </a:r>
            <a:endParaRPr kumimoji="0" lang="en-US" altLang="zh-CN" sz="36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
        <p:nvSpPr>
          <p:cNvPr id="2" name="文本框 1"/>
          <p:cNvSpPr txBox="1"/>
          <p:nvPr/>
        </p:nvSpPr>
        <p:spPr>
          <a:xfrm>
            <a:off x="541133" y="2116450"/>
            <a:ext cx="8352931" cy="23069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575945" algn="just" defTabSz="457200" rtl="0" eaLnBrk="1" fontAlgn="auto" latinLnBrk="0" hangingPunct="1">
              <a:lnSpc>
                <a:spcPct val="2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1</a:t>
            </a:r>
            <a:r>
              <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lang="zh-CN" altLang="en-US" sz="2400" noProof="0">
                <a:ln>
                  <a:noFill/>
                </a:ln>
                <a:solidFill>
                  <a:prstClr val="black"/>
                </a:solidFill>
                <a:effectLst/>
                <a:uLnTx/>
                <a:uFillTx/>
                <a:latin typeface="微软雅黑" panose="020b0503020204020204" pitchFamily="34" charset="-122"/>
                <a:ea typeface="微软雅黑" panose="020b0503020204020204" pitchFamily="34" charset="-122"/>
                <a:sym typeface="+mn-ea"/>
              </a:rPr>
              <a:t>什么是</a:t>
            </a:r>
            <a:r>
              <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益生菌？益生菌发酵技术的定义？</a:t>
            </a:r>
            <a:endPar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a:p>
            <a:pPr marL="0" marR="0" lvl="0" indent="-575945" algn="just" defTabSz="457200" rtl="0" eaLnBrk="1" fontAlgn="auto" latinLnBrk="0" hangingPunct="1">
              <a:lnSpc>
                <a:spcPct val="2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2</a:t>
            </a:r>
            <a:r>
              <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孢子型益生菌的优势、作用原理以及应用？</a:t>
            </a:r>
            <a:endPar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a:p>
            <a:pPr marL="0" marR="0" lvl="0" indent="-575945" algn="just" defTabSz="457200" rtl="0" eaLnBrk="1" fontAlgn="auto" latinLnBrk="0" hangingPunct="1">
              <a:lnSpc>
                <a:spcPct val="2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3</a:t>
            </a:r>
            <a:r>
              <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  </a:t>
            </a:r>
            <a:r>
              <a:rPr kumimoji="0" lang="zh-CN" altLang="en-US"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rPr>
              <a:t>谈谈你对益生菌发酵技术的了解。</a:t>
            </a:r>
            <a:endParaRPr kumimoji="0" lang="en-US" altLang="zh-CN" sz="24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cs"/>
            </a:endParaRPr>
          </a:p>
        </p:txBody>
      </p:sp>
      <p:sp>
        <p:nvSpPr>
          <p:cNvPr id="7" name="矩形 6"/>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8" name="矩形 7"/>
          <p:cNvSpPr/>
          <p:nvPr/>
        </p:nvSpPr>
        <p:spPr>
          <a:xfrm>
            <a:off x="7178349" y="338078"/>
            <a:ext cx="1980029"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益生菌发酵技术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灯片编号占位符 3"/>
          <p:cNvSpPr>
            <a:spLocks noGrp="1" noChangeArrowheads="1"/>
          </p:cNvSpPr>
          <p:nvPr>
            <p:ph type="sldNum" sz="quarter" idx="12"/>
            <p:custDataLst>
              <p:tags r:id="rId2"/>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4C69FB82-D31B-47F8-87A2-C83B4C09BB2A}" type="slidenum">
              <a:rPr altLang="zh-CN" sz="1400"/>
              <a:t>25</a:t>
            </a:fld>
            <a:endParaRPr lang="zh-CN" altLang="zh-CN" sz="1400"/>
          </a:p>
        </p:txBody>
      </p:sp>
      <p:sp>
        <p:nvSpPr>
          <p:cNvPr id="10" name="矩形 9"/>
          <p:cNvSpPr/>
          <p:nvPr>
            <p:custDataLst>
              <p:tags r:id="rId3"/>
            </p:custDataLst>
          </p:nvPr>
        </p:nvSpPr>
        <p:spPr>
          <a:xfrm>
            <a:off x="1908" y="1504318"/>
            <a:ext cx="9142095" cy="2572385"/>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sp>
        <p:nvSpPr>
          <p:cNvPr id="11" name="TextBox 10"/>
          <p:cNvSpPr txBox="1"/>
          <p:nvPr>
            <p:custDataLst>
              <p:tags r:id="rId4"/>
            </p:custDataLst>
          </p:nvPr>
        </p:nvSpPr>
        <p:spPr>
          <a:xfrm>
            <a:off x="3344298" y="4288733"/>
            <a:ext cx="5250156" cy="769441"/>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defRPr/>
            </a:pPr>
            <a:r>
              <a:rPr lang="en-US" altLang="zh-CN" sz="44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——4.3 </a:t>
            </a:r>
            <a:r>
              <a:rPr lang="zh-CN" altLang="en-US" sz="44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超高压技术</a:t>
            </a:r>
            <a:endParaRPr lang="zh-CN" altLang="en-US" sz="4400" b="1">
              <a:solidFill>
                <a:schemeClr val="tx1">
                  <a:lumMod val="75000"/>
                  <a:lumOff val="25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endParaRPr>
          </a:p>
        </p:txBody>
      </p:sp>
      <p:sp>
        <p:nvSpPr>
          <p:cNvPr id="12" name="矩形 11"/>
          <p:cNvSpPr>
            <a:spLocks noChangeArrowheads="1"/>
          </p:cNvSpPr>
          <p:nvPr>
            <p:custDataLst>
              <p:tags r:id="rId5"/>
            </p:custDataLst>
          </p:nvPr>
        </p:nvSpPr>
        <p:spPr bwMode="auto">
          <a:xfrm>
            <a:off x="2569214" y="2543176"/>
            <a:ext cx="63976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新产品加工技术</a:t>
            </a:r>
            <a:endParaRPr lang="zh-CN" altLang="en-US" sz="54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3" name="椭圆 12"/>
          <p:cNvSpPr/>
          <p:nvPr>
            <p:custDataLst>
              <p:tags r:id="rId6"/>
            </p:custDataLst>
          </p:nvPr>
        </p:nvSpPr>
        <p:spPr>
          <a:xfrm>
            <a:off x="20320" y="1635763"/>
            <a:ext cx="2428240" cy="2303143"/>
          </a:xfrm>
          <a:prstGeom prst="ellipse">
            <a:avLst/>
          </a:prstGeom>
          <a:blipFill rotWithShape="1">
            <a:blip r:embed="rId7"/>
            <a:stretch>
              <a:fillRect/>
            </a:stretch>
          </a:blipFill>
          <a:ln>
            <a:noFill/>
          </a:ln>
          <a:effectLst>
            <a:softEdge rad="63500"/>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文本框 13"/>
          <p:cNvSpPr txBox="1"/>
          <p:nvPr>
            <p:custDataLst>
              <p:tags r:id="rId8"/>
            </p:custDataLst>
          </p:nvPr>
        </p:nvSpPr>
        <p:spPr>
          <a:xfrm>
            <a:off x="2671445" y="1931036"/>
            <a:ext cx="3048000"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食品新产品开发</a:t>
            </a:r>
            <a:r>
              <a:rPr lang="en-US" altLang="zh-CN"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en-US" altLang="zh-CN" sz="2000" b="1" i="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ustDataLst>
      <p:tags r:id="rId9"/>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a:spLocks noGrp="1" noChangeArrowheads="1"/>
          </p:cNvSpPr>
          <p:nvPr>
            <p:ph type="title"/>
          </p:nvPr>
        </p:nvSpPr>
        <p:spPr>
          <a:xfrm>
            <a:off x="2364377" y="837940"/>
            <a:ext cx="4415246" cy="1143000"/>
          </a:xfrm>
        </p:spPr>
        <p:txBody>
          <a:bodyPr>
            <a:normAutofit/>
          </a:bodyPr>
          <a:lstStyle/>
          <a:p>
            <a:pPr algn="ctr" eaLnBrk="1" hangingPunct="1"/>
            <a:r>
              <a:rPr lang="zh-CN" altLang="en-US" b="1">
                <a:latin typeface="Times New Roman" panose="02020603050405020304" pitchFamily="18" charset="0"/>
                <a:ea typeface="微软雅黑" panose="020b0503020204020204" pitchFamily="34" charset="-122"/>
                <a:cs typeface="Times New Roman" panose="02020603050405020304" pitchFamily="18" charset="0"/>
              </a:rPr>
              <a:t>学习目标</a:t>
            </a:r>
            <a:endParaRPr lang="zh-CN" altLang="en-US" b="1">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5" name="矩形: 圆角 4"/>
          <p:cNvSpPr/>
          <p:nvPr/>
        </p:nvSpPr>
        <p:spPr>
          <a:xfrm>
            <a:off x="781811" y="2146327"/>
            <a:ext cx="7466077" cy="3913094"/>
          </a:xfrm>
          <a:prstGeom prst="roundRect">
            <a:avLst>
              <a:gd name="adj" fmla="val 12149"/>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等线" panose="02010600030101010101" pitchFamily="2" charset="-122"/>
              <a:cs typeface="+mn-cs"/>
            </a:endParaRPr>
          </a:p>
        </p:txBody>
      </p:sp>
      <p:sp>
        <p:nvSpPr>
          <p:cNvPr id="6" name="内容占位符 2"/>
          <p:cNvSpPr>
            <a:spLocks noGrp="1" noChangeArrowheads="1"/>
          </p:cNvSpPr>
          <p:nvPr>
            <p:ph idx="1"/>
          </p:nvPr>
        </p:nvSpPr>
        <p:spPr>
          <a:xfrm>
            <a:off x="1275481" y="2651630"/>
            <a:ext cx="6273400" cy="2893033"/>
          </a:xfrm>
        </p:spPr>
        <p:txBody>
          <a:bodyPr>
            <a:normAutofit/>
          </a:bodyPr>
          <a:lstStyle/>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掌握超高压技术杀菌的基本原理；</a:t>
            </a:r>
            <a:endParaRPr lang="zh-CN" altLang="en-US" sz="2400">
              <a:latin typeface="微软雅黑" panose="020b0503020204020204" pitchFamily="34" charset="-122"/>
              <a:ea typeface="微软雅黑" panose="020b0503020204020204" pitchFamily="34" charset="-122"/>
            </a:endParaRPr>
          </a:p>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认识超高压对食品品质的影响；</a:t>
            </a:r>
            <a:endParaRPr lang="en-US" altLang="zh-CN" sz="2400">
              <a:latin typeface="微软雅黑" panose="020b0503020204020204" pitchFamily="34" charset="-122"/>
              <a:ea typeface="微软雅黑" panose="020b0503020204020204" pitchFamily="34" charset="-122"/>
            </a:endParaRPr>
          </a:p>
          <a:p>
            <a:pPr eaLnBrk="1" hangingPunct="1">
              <a:lnSpc>
                <a:spcPct val="200000"/>
              </a:lnSpc>
              <a:buSzPct val="80000"/>
              <a:buFont typeface="Wingdings" panose="05000000000000000000" pitchFamily="2" charset="2"/>
              <a:buChar char="Ø"/>
            </a:pPr>
            <a:r>
              <a:rPr lang="zh-CN" altLang="en-US" sz="2400">
                <a:latin typeface="微软雅黑" panose="020b0503020204020204" pitchFamily="34" charset="-122"/>
                <a:ea typeface="微软雅黑" panose="020b0503020204020204" pitchFamily="34" charset="-122"/>
              </a:rPr>
              <a:t>了解超高压技术在食品加工中的应用。</a:t>
            </a:r>
            <a:endParaRPr lang="zh-CN" altLang="en-US" sz="2400">
              <a:latin typeface="微软雅黑" panose="020b0503020204020204" pitchFamily="34" charset="-122"/>
              <a:ea typeface="微软雅黑" panose="020b0503020204020204" pitchFamily="34" charset="-122"/>
            </a:endParaRPr>
          </a:p>
          <a:p>
            <a:pPr marL="0" indent="0" eaLnBrk="1" hangingPunct="1">
              <a:lnSpc>
                <a:spcPct val="200000"/>
              </a:lnSpc>
              <a:buSzPct val="80000"/>
              <a:buNone/>
            </a:pPr>
            <a:endParaRPr lang="zh-CN" altLang="en-US" sz="2400">
              <a:latin typeface="微软雅黑" panose="020b0503020204020204" pitchFamily="34" charset="-122"/>
              <a:ea typeface="微软雅黑" panose="020b0503020204020204" pitchFamily="34" charset="-122"/>
            </a:endParaRPr>
          </a:p>
        </p:txBody>
      </p:sp>
      <p:pic>
        <p:nvPicPr>
          <p:cNvPr id="22" name="图片 21"/>
          <p:cNvPicPr>
            <a:picLocks noChangeAspect="1"/>
          </p:cNvPicPr>
          <p:nvPr/>
        </p:nvPicPr>
        <p:blipFill>
          <a:blip r:embed="rId2"/>
          <a:stretch>
            <a:fillRect/>
          </a:stretch>
        </p:blipFill>
        <p:spPr>
          <a:xfrm>
            <a:off x="7274083" y="1967795"/>
            <a:ext cx="1058705" cy="693996"/>
          </a:xfrm>
          <a:prstGeom prst="rect">
            <a:avLst/>
          </a:prstGeom>
        </p:spPr>
      </p:pic>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超高压技术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a:spLocks noGrp="1" noChangeArrowheads="1"/>
          </p:cNvSpPr>
          <p:nvPr>
            <p:ph type="title"/>
          </p:nvPr>
        </p:nvSpPr>
        <p:spPr>
          <a:xfrm>
            <a:off x="2482740" y="771639"/>
            <a:ext cx="5003910" cy="1143000"/>
          </a:xfrm>
        </p:spPr>
        <p:txBody>
          <a:bodyPr>
            <a:normAutofit/>
          </a:bodyPr>
          <a:lstStyle/>
          <a:p>
            <a:pPr eaLnBrk="1" hangingPunct="1"/>
            <a:r>
              <a:rPr lang="zh-CN" altLang="en-US" sz="3600" b="1">
                <a:latin typeface="微软雅黑" panose="020b0503020204020204" pitchFamily="34" charset="-122"/>
                <a:ea typeface="微软雅黑" panose="020b0503020204020204" pitchFamily="34" charset="-122"/>
              </a:rPr>
              <a:t>第三节  超高压技术</a:t>
            </a:r>
            <a:endParaRPr lang="zh-CN" altLang="en-US" sz="3600" b="1">
              <a:latin typeface="微软雅黑" panose="020b0503020204020204" pitchFamily="34" charset="-122"/>
              <a:ea typeface="微软雅黑" panose="020b0503020204020204" pitchFamily="34" charset="-122"/>
            </a:endParaRPr>
          </a:p>
        </p:txBody>
      </p:sp>
      <p:sp>
        <p:nvSpPr>
          <p:cNvPr id="4099" name="内容占位符 2"/>
          <p:cNvSpPr>
            <a:spLocks noGrp="1" noChangeArrowheads="1"/>
          </p:cNvSpPr>
          <p:nvPr>
            <p:ph idx="1"/>
          </p:nvPr>
        </p:nvSpPr>
        <p:spPr>
          <a:xfrm>
            <a:off x="457200" y="1906587"/>
            <a:ext cx="8229600" cy="4525962"/>
          </a:xfrm>
        </p:spPr>
        <p:txBody>
          <a:bodyPr>
            <a:normAutofit/>
          </a:bodyPr>
          <a:lstStyle/>
          <a:p>
            <a:pPr marL="0" indent="0" eaLnBrk="1" hangingPunct="1">
              <a:lnSpc>
                <a:spcPct val="150000"/>
              </a:lnSpc>
              <a:buNone/>
            </a:pP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超高压技术（</a:t>
            </a:r>
            <a:r>
              <a:rPr lang="en-US" altLang="zh-CN"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HPP</a:t>
            </a: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又称高静压加工技术，是一种食品安全技术，将食品原料包装后密封于超高压容器中，</a:t>
            </a:r>
            <a:r>
              <a:rPr lang="zh-CN" altLang="en-US" sz="2200" b="1">
                <a:solidFill>
                  <a:schemeClr val="accent6">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在一定压力（≥</a:t>
            </a:r>
            <a:r>
              <a:rPr lang="en-US" altLang="zh-CN" sz="2200" b="1">
                <a:solidFill>
                  <a:schemeClr val="accent6">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100 MPa</a:t>
            </a:r>
            <a:r>
              <a:rPr lang="zh-CN" altLang="en-US" sz="2200" b="1">
                <a:solidFill>
                  <a:schemeClr val="accent6">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）下加工适当的时间</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2200" b="1">
                <a:latin typeface="Times New Roman" panose="02020603050405020304" pitchFamily="18" charset="0"/>
                <a:ea typeface="微软雅黑" panose="020b0503020204020204" pitchFamily="34" charset="-122"/>
                <a:cs typeface="Times New Roman" panose="02020603050405020304" pitchFamily="18" charset="0"/>
              </a:rPr>
              <a:t>可消除食品中的病原体，从而延长货架期</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，减少防腐剂和化学物的使用，并且</a:t>
            </a:r>
            <a:r>
              <a:rPr lang="zh-CN" altLang="en-US" sz="2200" b="1">
                <a:latin typeface="Times New Roman" panose="02020603050405020304" pitchFamily="18" charset="0"/>
                <a:ea typeface="微软雅黑" panose="020b0503020204020204" pitchFamily="34" charset="-122"/>
                <a:cs typeface="Times New Roman" panose="02020603050405020304" pitchFamily="18" charset="0"/>
              </a:rPr>
              <a:t>能够最大程度的保留营养物质</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a:t>
            </a:r>
            <a:endParaRPr lang="zh-CN" altLang="en-US" sz="220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smtClean="0"/>
              <a:t>27</a:t>
            </a:fld>
            <a:endParaRPr lang="zh-CN" altLang="zh-CN" sz="1400"/>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pic>
        <p:nvPicPr>
          <p:cNvPr id="1026" name="Picture 2" descr="超高压灭菌技术_360百科"/>
          <p:cNvPicPr>
            <a:picLocks noChangeAspect="1" noChangeArrowheads="1"/>
          </p:cNvPicPr>
          <p:nvPr/>
        </p:nvPicPr>
        <p:blipFill>
          <a:blip r:embed="rId2"/>
          <a:stretch>
            <a:fillRect/>
          </a:stretch>
        </p:blipFill>
        <p:spPr bwMode="auto">
          <a:xfrm>
            <a:off x="1728228" y="4035935"/>
            <a:ext cx="1512981" cy="26855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noChangeArrowheads="1"/>
          </p:cNvPicPr>
          <p:nvPr/>
        </p:nvPicPr>
        <p:blipFill>
          <a:blip r:embed="rId3"/>
          <a:stretch>
            <a:fillRect/>
          </a:stretch>
        </p:blipFill>
        <p:spPr bwMode="auto">
          <a:xfrm>
            <a:off x="3874787" y="4168849"/>
            <a:ext cx="3409094" cy="218750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超高压技术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a:spLocks noGrp="1" noChangeArrowheads="1"/>
          </p:cNvSpPr>
          <p:nvPr>
            <p:ph type="title"/>
          </p:nvPr>
        </p:nvSpPr>
        <p:spPr>
          <a:xfrm>
            <a:off x="0" y="751205"/>
            <a:ext cx="5630238" cy="1143000"/>
          </a:xfrm>
        </p:spPr>
        <p:txBody>
          <a:bodyPr>
            <a:normAutofit/>
          </a:bodyPr>
          <a:lstStyle/>
          <a:p>
            <a:pPr eaLnBrk="1" hangingPunct="1"/>
            <a:r>
              <a:rPr lang="zh-CN" altLang="en-US" sz="3200" b="1">
                <a:latin typeface="微软雅黑" panose="020b0503020204020204" pitchFamily="34" charset="-122"/>
                <a:ea typeface="微软雅黑" panose="020b0503020204020204" pitchFamily="34" charset="-122"/>
              </a:rPr>
              <a:t>一、超高压技术的原理</a:t>
            </a:r>
            <a:endParaRPr lang="zh-CN" altLang="en-US" sz="3200" b="1">
              <a:latin typeface="微软雅黑" panose="020b0503020204020204" pitchFamily="34" charset="-122"/>
              <a:ea typeface="微软雅黑" panose="020b0503020204020204" pitchFamily="34" charset="-122"/>
            </a:endParaRPr>
          </a:p>
        </p:txBody>
      </p:sp>
      <p:sp>
        <p:nvSpPr>
          <p:cNvPr id="4099" name="内容占位符 2"/>
          <p:cNvSpPr>
            <a:spLocks noGrp="1" noChangeArrowheads="1"/>
          </p:cNvSpPr>
          <p:nvPr>
            <p:ph idx="1"/>
          </p:nvPr>
        </p:nvSpPr>
        <p:spPr>
          <a:xfrm>
            <a:off x="418306" y="1691434"/>
            <a:ext cx="8229600" cy="4525962"/>
          </a:xfrm>
        </p:spPr>
        <p:txBody>
          <a:bodyPr>
            <a:normAutofit/>
          </a:bodyPr>
          <a:lstStyle/>
          <a:p>
            <a:pPr eaLnBrk="1" hangingPunct="1">
              <a:lnSpc>
                <a:spcPct val="150000"/>
              </a:lnSpc>
              <a:buFont typeface="Wingdings" panose="05000000000000000000" pitchFamily="2" charset="2"/>
              <a:buChar char="l"/>
            </a:pP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物料在液体介质中</a:t>
            </a:r>
            <a:r>
              <a:rPr lang="zh-CN" altLang="en-US" sz="2200">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体积被压缩</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，超高压产生的极高静压不仅会影响</a:t>
            </a:r>
            <a:r>
              <a:rPr lang="zh-CN" altLang="en-US" sz="2200">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细胞的形态</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，还能使</a:t>
            </a: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非共价键</a:t>
            </a:r>
            <a:r>
              <a:rPr lang="zh-CN" altLang="en-US" sz="2200">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发生变化</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，使</a:t>
            </a:r>
            <a:r>
              <a:rPr lang="zh-CN" altLang="en-US" sz="2200" b="1">
                <a:latin typeface="Times New Roman" panose="02020603050405020304" pitchFamily="18" charset="0"/>
                <a:ea typeface="微软雅黑" panose="020b0503020204020204" pitchFamily="34" charset="-122"/>
                <a:cs typeface="Times New Roman" panose="02020603050405020304" pitchFamily="18" charset="0"/>
              </a:rPr>
              <a:t>蛋白质凝固、淀粉等变性，酶失活或激活，细菌等微生物被杀死</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a:t>
            </a:r>
            <a:endParaRPr lang="en-US" altLang="zh-CN" sz="2200">
              <a:latin typeface="Times New Roman" panose="02020603050405020304" pitchFamily="18" charset="0"/>
              <a:ea typeface="微软雅黑" panose="020b0503020204020204" pitchFamily="34" charset="-122"/>
              <a:cs typeface="Times New Roman" panose="02020603050405020304" pitchFamily="18" charset="0"/>
            </a:endParaRPr>
          </a:p>
          <a:p>
            <a:pPr eaLnBrk="1" hangingPunct="1">
              <a:lnSpc>
                <a:spcPct val="150000"/>
              </a:lnSpc>
              <a:buFont typeface="Wingdings" panose="05000000000000000000" pitchFamily="2" charset="2"/>
              <a:buChar char="l"/>
            </a:pP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对共价键影响小，</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营养成分在超高压条件下得以完整保留。</a:t>
            </a:r>
            <a:endParaRPr lang="zh-CN" altLang="en-US" sz="220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smtClean="0"/>
              <a:t>28</a:t>
            </a:fld>
            <a:endParaRPr lang="zh-CN" altLang="zh-CN" sz="1400"/>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超高压技术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pic>
        <p:nvPicPr>
          <p:cNvPr id="1026" name="Picture 2" descr="超高压UHP杀菌设备用于乳制品——驼奶"/>
          <p:cNvPicPr>
            <a:picLocks noChangeAspect="1" noChangeArrowheads="1"/>
          </p:cNvPicPr>
          <p:nvPr/>
        </p:nvPicPr>
        <p:blipFill>
          <a:blip r:embed="rId2"/>
          <a:stretch>
            <a:fillRect/>
          </a:stretch>
        </p:blipFill>
        <p:spPr bwMode="auto">
          <a:xfrm>
            <a:off x="4267200" y="3996206"/>
            <a:ext cx="4546101" cy="27367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028" name="Picture 4" descr="HPP超高压技术—新型果蔬制品杀菌保鲜技术"/>
          <p:cNvPicPr>
            <a:picLocks noChangeAspect="1" noChangeArrowheads="1"/>
          </p:cNvPicPr>
          <p:nvPr/>
        </p:nvPicPr>
        <p:blipFill>
          <a:blip r:embed="rId3"/>
          <a:stretch>
            <a:fillRect/>
          </a:stretch>
        </p:blipFill>
        <p:spPr bwMode="auto">
          <a:xfrm>
            <a:off x="252911" y="4043082"/>
            <a:ext cx="3904129" cy="26783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smtClean="0"/>
              <a:t>29</a:t>
            </a:fld>
            <a:endParaRPr lang="zh-CN" altLang="zh-CN" sz="1400"/>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超高压技术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3" name="矩形 2"/>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标题 1"/>
          <p:cNvSpPr txBox="1">
            <a:spLocks noChangeArrowheads="1"/>
          </p:cNvSpPr>
          <p:nvPr/>
        </p:nvSpPr>
        <p:spPr>
          <a:xfrm>
            <a:off x="152400" y="628509"/>
            <a:ext cx="5630238" cy="1143000"/>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200" b="1">
                <a:latin typeface="微软雅黑" panose="020b0503020204020204" pitchFamily="34" charset="-122"/>
                <a:ea typeface="微软雅黑" panose="020b0503020204020204" pitchFamily="34" charset="-122"/>
              </a:rPr>
              <a:t>二、超高压技术的特点</a:t>
            </a:r>
            <a:endParaRPr lang="zh-CN" altLang="en-US" sz="3200" b="1">
              <a:latin typeface="微软雅黑" panose="020b0503020204020204" pitchFamily="34" charset="-122"/>
              <a:ea typeface="微软雅黑" panose="020b0503020204020204" pitchFamily="34" charset="-122"/>
            </a:endParaRPr>
          </a:p>
        </p:txBody>
      </p:sp>
      <p:sp>
        <p:nvSpPr>
          <p:cNvPr id="5" name="内容占位符 2"/>
          <p:cNvSpPr txBox="1">
            <a:spLocks noChangeArrowheads="1"/>
          </p:cNvSpPr>
          <p:nvPr/>
        </p:nvSpPr>
        <p:spPr>
          <a:xfrm>
            <a:off x="-211023" y="1533728"/>
            <a:ext cx="9041258" cy="1555286"/>
          </a:xfrm>
          <a:prstGeom prst="rect">
            <a:avLst/>
          </a:prstGeom>
        </p:spPr>
        <p:txBody>
          <a:bodyPr vert="horz" lIns="91440" tIns="45720" rIns="91440" bIns="45720" rtlCol="0">
            <a:no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en-US" altLang="zh-CN" sz="2200" b="1">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优点：</a:t>
            </a: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①瞬间压缩、作用均匀、时间短、操作安全和耗能低；</a:t>
            </a:r>
            <a:endParaRPr lang="zh-CN" altLang="en-US" sz="2200">
              <a:latin typeface="微软雅黑" panose="020b0503020204020204" pitchFamily="34" charset="-122"/>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               ②污染少</a:t>
            </a:r>
            <a:r>
              <a:rPr lang="en-US" altLang="zh-CN" sz="2200">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热、化学</a:t>
            </a:r>
            <a:r>
              <a:rPr lang="en-US" altLang="zh-CN" sz="2200">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，绿色环保；</a:t>
            </a:r>
            <a:endParaRPr lang="zh-CN" altLang="en-US" sz="220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8" name="内容占位符 2"/>
          <p:cNvSpPr>
            <a:spLocks noGrp="1" noChangeArrowheads="1"/>
          </p:cNvSpPr>
          <p:nvPr>
            <p:ph idx="1"/>
          </p:nvPr>
        </p:nvSpPr>
        <p:spPr>
          <a:xfrm>
            <a:off x="152400" y="2174723"/>
            <a:ext cx="9041258" cy="2866138"/>
          </a:xfrm>
        </p:spPr>
        <p:txBody>
          <a:bodyPr>
            <a:noAutofit/>
          </a:bodyPr>
          <a:lstStyle/>
          <a:p>
            <a:pPr marL="0" indent="0" eaLnBrk="1" hangingPunct="1">
              <a:lnSpc>
                <a:spcPct val="150000"/>
              </a:lnSpc>
              <a:buNone/>
            </a:pPr>
            <a:r>
              <a:rPr lang="en-US" altLang="zh-CN" sz="2000" b="1">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a:t>
            </a:r>
            <a:endParaRPr lang="zh-CN" altLang="en-US" sz="2000">
              <a:latin typeface="微软雅黑" panose="020b0503020204020204" pitchFamily="34" charset="-122"/>
              <a:ea typeface="微软雅黑" panose="020b0503020204020204" pitchFamily="34" charset="-122"/>
              <a:cs typeface="Times New Roman" panose="02020603050405020304" pitchFamily="18" charset="0"/>
            </a:endParaRPr>
          </a:p>
          <a:p>
            <a:pPr marL="0" indent="0" eaLnBrk="1" hangingPunct="1">
              <a:lnSpc>
                <a:spcPct val="150000"/>
              </a:lnSpc>
              <a:buNone/>
            </a:pP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           ③ 更好保持食品的色、香、味和天然营养成分；</a:t>
            </a:r>
            <a:endParaRPr lang="en-US" altLang="zh-CN" sz="2200">
              <a:latin typeface="微软雅黑" panose="020b0503020204020204" pitchFamily="34" charset="-122"/>
              <a:ea typeface="微软雅黑" panose="020b0503020204020204" pitchFamily="34" charset="-122"/>
              <a:cs typeface="Times New Roman" panose="02020603050405020304" pitchFamily="18" charset="0"/>
            </a:endParaRPr>
          </a:p>
          <a:p>
            <a:pPr marL="0" indent="0" eaLnBrk="1" hangingPunct="1">
              <a:lnSpc>
                <a:spcPct val="150000"/>
              </a:lnSpc>
              <a:buNone/>
            </a:pP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           ④ 主体杀菌设备占地面积小，自动化程度高，实现连续化生产。</a:t>
            </a:r>
            <a:endParaRPr lang="zh-CN" altLang="en-US" sz="2200">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9" name="内容占位符 2"/>
          <p:cNvSpPr txBox="1">
            <a:spLocks noChangeArrowheads="1"/>
          </p:cNvSpPr>
          <p:nvPr/>
        </p:nvSpPr>
        <p:spPr>
          <a:xfrm>
            <a:off x="-211023" y="4171142"/>
            <a:ext cx="8792111" cy="1802384"/>
          </a:xfrm>
          <a:prstGeom prst="rect">
            <a:avLst/>
          </a:prstGeom>
        </p:spPr>
        <p:txBody>
          <a:bodyPr vert="horz" lIns="91440" tIns="45720" rIns="91440" bIns="45720" rtlCol="0">
            <a:no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en-US" altLang="zh-CN" sz="2000">
                <a:solidFill>
                  <a:srgbClr val="C00000"/>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缺点：</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① </a:t>
            </a: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产品成本相对较高；</a:t>
            </a:r>
            <a:endParaRPr lang="en-US" altLang="zh-CN" sz="2200">
              <a:latin typeface="微软雅黑" panose="020b0503020204020204" pitchFamily="34" charset="-122"/>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en-US" altLang="zh-CN" sz="2200">
                <a:latin typeface="微软雅黑" panose="020b0503020204020204" pitchFamily="34" charset="-122"/>
                <a:ea typeface="微软雅黑" panose="020b0503020204020204" pitchFamily="34" charset="-122"/>
                <a:cs typeface="Times New Roman" panose="02020603050405020304" pitchFamily="18" charset="0"/>
              </a:rPr>
              <a:t> </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                 ② </a:t>
            </a: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产品的生产条件和冷链的控制技术要求较高；</a:t>
            </a:r>
            <a:endParaRPr lang="zh-CN" altLang="en-US" sz="2200">
              <a:latin typeface="微软雅黑" panose="020b0503020204020204" pitchFamily="34" charset="-122"/>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微软雅黑" panose="020b0503020204020204" pitchFamily="34" charset="-122"/>
                <a:ea typeface="微软雅黑" panose="020b0503020204020204" pitchFamily="34" charset="-122"/>
                <a:cs typeface="Times New Roman" panose="02020603050405020304" pitchFamily="18" charset="0"/>
              </a:rPr>
              <a:t>                ③  产品的加工、贮藏、运输、销售需有冷链的支持。</a:t>
            </a:r>
            <a:endParaRPr lang="zh-CN" altLang="en-US" sz="2200">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11" name="直接连接符 10"/>
          <p:cNvCxnSpPr/>
          <p:nvPr/>
        </p:nvCxnSpPr>
        <p:spPr>
          <a:xfrm>
            <a:off x="0" y="4061012"/>
            <a:ext cx="9108000" cy="0"/>
          </a:xfrm>
          <a:prstGeom prst="line">
            <a:avLst/>
          </a:prstGeom>
          <a:ln w="28575">
            <a:prstDash val="sysDash"/>
          </a:ln>
        </p:spPr>
        <p:style>
          <a:lnRef idx="1">
            <a:schemeClr val="accent2"/>
          </a:lnRef>
          <a:fillRef idx="0">
            <a:schemeClr val="accent2"/>
          </a:fillRef>
          <a:effectRef idx="0">
            <a:schemeClr val="accent2"/>
          </a:effectRef>
          <a:fontRef idx="minor">
            <a:schemeClr val="tx1"/>
          </a:fontRef>
        </p:style>
      </p:cxn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smtClean="0"/>
              <a:t>30</a:t>
            </a:fld>
            <a:endParaRPr lang="zh-CN" altLang="zh-CN" sz="1400"/>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超高压技术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11" name="标题 1"/>
          <p:cNvSpPr>
            <a:spLocks noGrp="1" noChangeArrowheads="1"/>
          </p:cNvSpPr>
          <p:nvPr>
            <p:ph type="title"/>
          </p:nvPr>
        </p:nvSpPr>
        <p:spPr>
          <a:xfrm>
            <a:off x="150829" y="734900"/>
            <a:ext cx="7200784" cy="1143000"/>
          </a:xfrm>
        </p:spPr>
        <p:txBody>
          <a:bodyPr vert="horz" lIns="91440" tIns="45720" rIns="91440" bIns="45720" rtlCol="0" anchor="ctr">
            <a:normAutofit/>
          </a:bodyPr>
          <a:lstStyle/>
          <a:p>
            <a:r>
              <a:rPr lang="zh-CN" altLang="en-US" sz="3200" b="1">
                <a:latin typeface="微软雅黑" panose="020b0503020204020204" pitchFamily="34" charset="-122"/>
                <a:ea typeface="微软雅黑" panose="020b0503020204020204" pitchFamily="34" charset="-122"/>
              </a:rPr>
              <a:t>三、超高压技术的研究应用现状</a:t>
            </a:r>
            <a:endParaRPr lang="zh-CN" altLang="en-US" sz="3200" b="1">
              <a:latin typeface="微软雅黑" panose="020b0503020204020204" pitchFamily="34" charset="-122"/>
              <a:ea typeface="微软雅黑" panose="020b0503020204020204" pitchFamily="34" charset="-122"/>
            </a:endParaRPr>
          </a:p>
        </p:txBody>
      </p:sp>
      <p:pic>
        <p:nvPicPr>
          <p:cNvPr id="18" name="Picture 2" descr="全球疲软果汁市场的下一个百亿级增长明星：逆势增长的冷榨果汁|界面新闻 · JMedia"/>
          <p:cNvPicPr>
            <a:picLocks noChangeAspect="1" noChangeArrowheads="1"/>
          </p:cNvPicPr>
          <p:nvPr/>
        </p:nvPicPr>
        <p:blipFill>
          <a:blip r:embed="rId2"/>
          <a:stretch>
            <a:fillRect/>
          </a:stretch>
        </p:blipFill>
        <p:spPr bwMode="auto">
          <a:xfrm>
            <a:off x="2046587" y="1820360"/>
            <a:ext cx="2194399" cy="2088579"/>
          </a:xfrm>
          <a:prstGeom prst="rect">
            <a:avLst/>
          </a:prstGeom>
          <a:noFill/>
          <a:extLst>
            <a:ext uri="{909E8E84-426E-40DD-AFC4-6F175D3DCCD1}">
              <a14:hiddenFill xmlns:a14="http://schemas.microsoft.com/office/drawing/2010/main">
                <a:solidFill>
                  <a:srgbClr val="FFFFFF"/>
                </a:solidFill>
              </a14:hiddenFill>
            </a:ext>
          </a:extLst>
        </p:spPr>
      </p:pic>
      <p:pic>
        <p:nvPicPr>
          <p:cNvPr id="19" name="图片 18"/>
          <p:cNvPicPr>
            <a:picLocks noChangeAspect="1"/>
          </p:cNvPicPr>
          <p:nvPr/>
        </p:nvPicPr>
        <p:blipFill>
          <a:blip r:embed="rId3"/>
          <a:stretch>
            <a:fillRect/>
          </a:stretch>
        </p:blipFill>
        <p:spPr>
          <a:xfrm>
            <a:off x="4490085" y="1820360"/>
            <a:ext cx="3229679" cy="2088579"/>
          </a:xfrm>
          <a:prstGeom prst="rect">
            <a:avLst/>
          </a:prstGeom>
        </p:spPr>
      </p:pic>
      <p:sp>
        <p:nvSpPr>
          <p:cNvPr id="20" name="标注: 左箭头 19"/>
          <p:cNvSpPr/>
          <p:nvPr/>
        </p:nvSpPr>
        <p:spPr>
          <a:xfrm flipH="1">
            <a:off x="661182" y="2200794"/>
            <a:ext cx="1163633" cy="1417258"/>
          </a:xfrm>
          <a:prstGeom prst="leftArrowCallout">
            <a:avLst/>
          </a:prstGeom>
          <a:solidFill>
            <a:schemeClr val="accent6">
              <a:lumMod val="40000"/>
              <a:lumOff val="6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solidFill>
                  <a:schemeClr val="tx1"/>
                </a:solidFill>
              </a:rPr>
              <a:t>冷榨果汁</a:t>
            </a:r>
            <a:endParaRPr lang="en-US" altLang="zh-CN" b="1">
              <a:solidFill>
                <a:schemeClr val="tx1"/>
              </a:solidFill>
            </a:endParaRPr>
          </a:p>
          <a:p>
            <a:pPr algn="ctr"/>
            <a:endParaRPr lang="en-US" altLang="zh-CN" b="1">
              <a:solidFill>
                <a:schemeClr val="tx1"/>
              </a:solidFill>
            </a:endParaRPr>
          </a:p>
          <a:p>
            <a:pPr algn="ctr"/>
            <a:r>
              <a:rPr lang="zh-CN" altLang="en-US" b="1">
                <a:solidFill>
                  <a:schemeClr val="tx1"/>
                </a:solidFill>
              </a:rPr>
              <a:t>冷泡咖啡</a:t>
            </a:r>
            <a:endParaRPr lang="zh-CN" altLang="en-US" b="1">
              <a:solidFill>
                <a:schemeClr val="tx1"/>
              </a:solidFill>
            </a:endParaRPr>
          </a:p>
        </p:txBody>
      </p:sp>
      <p:sp>
        <p:nvSpPr>
          <p:cNvPr id="7" name="标注: 左箭头 6"/>
          <p:cNvSpPr/>
          <p:nvPr/>
        </p:nvSpPr>
        <p:spPr>
          <a:xfrm rot="10800000" flipV="1">
            <a:off x="141571" y="4218494"/>
            <a:ext cx="1083663" cy="2335160"/>
          </a:xfrm>
          <a:prstGeom prst="leftArrowCallout">
            <a:avLst/>
          </a:prstGeom>
          <a:solidFill>
            <a:schemeClr val="accent6">
              <a:lumMod val="40000"/>
              <a:lumOff val="6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vert="eaVert"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solidFill>
                  <a:schemeClr val="tx1"/>
                </a:solidFill>
              </a:rPr>
              <a:t>超高压间歇式生产线</a:t>
            </a:r>
            <a:endParaRPr lang="zh-CN" altLang="en-US" b="1">
              <a:solidFill>
                <a:schemeClr val="tx1"/>
              </a:solidFill>
            </a:endParaRPr>
          </a:p>
        </p:txBody>
      </p:sp>
      <p:pic>
        <p:nvPicPr>
          <p:cNvPr id="8" name="图片 7"/>
          <p:cNvPicPr>
            <a:picLocks noChangeAspect="1"/>
          </p:cNvPicPr>
          <p:nvPr/>
        </p:nvPicPr>
        <p:blipFill>
          <a:blip r:embed="rId4"/>
          <a:stretch>
            <a:fillRect/>
          </a:stretch>
        </p:blipFill>
        <p:spPr>
          <a:xfrm>
            <a:off x="1242999" y="4179507"/>
            <a:ext cx="2886103" cy="2419072"/>
          </a:xfrm>
          <a:prstGeom prst="rect">
            <a:avLst/>
          </a:prstGeom>
        </p:spPr>
      </p:pic>
      <p:pic>
        <p:nvPicPr>
          <p:cNvPr id="9" name="图片 8"/>
          <p:cNvPicPr>
            <a:picLocks noChangeAspect="1"/>
          </p:cNvPicPr>
          <p:nvPr/>
        </p:nvPicPr>
        <p:blipFill>
          <a:blip r:embed="rId5"/>
          <a:stretch>
            <a:fillRect/>
          </a:stretch>
        </p:blipFill>
        <p:spPr>
          <a:xfrm>
            <a:off x="5531856" y="3948953"/>
            <a:ext cx="3273124" cy="2630959"/>
          </a:xfrm>
          <a:prstGeom prst="rect">
            <a:avLst/>
          </a:prstGeom>
        </p:spPr>
      </p:pic>
      <p:sp>
        <p:nvSpPr>
          <p:cNvPr id="10" name="标注: 左箭头 9"/>
          <p:cNvSpPr/>
          <p:nvPr/>
        </p:nvSpPr>
        <p:spPr>
          <a:xfrm rot="10800000" flipV="1">
            <a:off x="4393494" y="4263419"/>
            <a:ext cx="1083663" cy="2335160"/>
          </a:xfrm>
          <a:prstGeom prst="leftArrowCallout">
            <a:avLst/>
          </a:prstGeom>
          <a:solidFill>
            <a:schemeClr val="accent6">
              <a:lumMod val="40000"/>
              <a:lumOff val="6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vert="eaVert"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zh-CN" altLang="en-US" b="1">
                <a:solidFill>
                  <a:schemeClr val="tx1"/>
                </a:solidFill>
              </a:rPr>
              <a:t>超高压连续式生产线</a:t>
            </a:r>
            <a:endParaRPr lang="zh-CN" altLang="en-US" b="1">
              <a:solidFill>
                <a:schemeClr val="tx1"/>
              </a:solidFill>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1" name="灯片编号占位符 4"/>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FontTx/>
              <a:buNone/>
            </a:pPr>
            <a:fld id="{5473CB5F-86F2-4AD3-8052-95D9CFD3B2ED}" type="slidenum">
              <a:rPr altLang="zh-CN" sz="1400" smtClean="0"/>
              <a:t>31</a:t>
            </a:fld>
            <a:endParaRPr lang="zh-CN" altLang="zh-CN" sz="1400"/>
          </a:p>
        </p:txBody>
      </p:sp>
      <p:sp>
        <p:nvSpPr>
          <p:cNvPr id="13" name="矩形 8"/>
          <p:cNvSpPr/>
          <p:nvPr/>
        </p:nvSpPr>
        <p:spPr>
          <a:xfrm>
            <a:off x="0" y="296863"/>
            <a:ext cx="836613" cy="441325"/>
          </a:xfrm>
          <a:custGeom>
            <a:gdLst>
              <a:gd name="connsiteX0" fmla="*/ 0 w 1224136"/>
              <a:gd name="connsiteY0" fmla="*/ 0 h 432048"/>
              <a:gd name="connsiteX1" fmla="*/ 1224136 w 1224136"/>
              <a:gd name="connsiteY1" fmla="*/ 0 h 432048"/>
              <a:gd name="connsiteX2" fmla="*/ 1224136 w 1224136"/>
              <a:gd name="connsiteY2" fmla="*/ 432048 h 432048"/>
              <a:gd name="connsiteX3" fmla="*/ 0 w 1224136"/>
              <a:gd name="connsiteY3" fmla="*/ 432048 h 432048"/>
              <a:gd name="connsiteX4" fmla="*/ 0 w 1224136"/>
              <a:gd name="connsiteY4" fmla="*/ 0 h 432048"/>
              <a:gd name="connsiteX0-1" fmla="*/ 0 w 1224136"/>
              <a:gd name="connsiteY0-2" fmla="*/ 28575 h 460623"/>
              <a:gd name="connsiteX1-3" fmla="*/ 1024111 w 1224136"/>
              <a:gd name="connsiteY1-4" fmla="*/ 0 h 460623"/>
              <a:gd name="connsiteX2-5" fmla="*/ 1224136 w 1224136"/>
              <a:gd name="connsiteY2-6" fmla="*/ 460623 h 460623"/>
              <a:gd name="connsiteX3-7" fmla="*/ 0 w 1224136"/>
              <a:gd name="connsiteY3-8" fmla="*/ 460623 h 460623"/>
              <a:gd name="connsiteX4-9" fmla="*/ 0 w 1224136"/>
              <a:gd name="connsiteY4-10" fmla="*/ 28575 h 460623"/>
              <a:gd name="connsiteX0-11" fmla="*/ 0 w 1224136"/>
              <a:gd name="connsiteY0-12" fmla="*/ 0 h 432048"/>
              <a:gd name="connsiteX1-13" fmla="*/ 1024111 w 1224136"/>
              <a:gd name="connsiteY1-14" fmla="*/ 0 h 432048"/>
              <a:gd name="connsiteX2-15" fmla="*/ 1224136 w 1224136"/>
              <a:gd name="connsiteY2-16" fmla="*/ 432048 h 432048"/>
              <a:gd name="connsiteX3-17" fmla="*/ 0 w 1224136"/>
              <a:gd name="connsiteY3-18" fmla="*/ 432048 h 432048"/>
              <a:gd name="connsiteX4-19" fmla="*/ 0 w 1224136"/>
              <a:gd name="connsiteY4-20" fmla="*/ 0 h 432048"/>
              <a:gd name="connsiteX0-21" fmla="*/ 0 w 1224136"/>
              <a:gd name="connsiteY0-22" fmla="*/ 0 h 432048"/>
              <a:gd name="connsiteX1-23" fmla="*/ 1014586 w 1224136"/>
              <a:gd name="connsiteY1-24" fmla="*/ 0 h 432048"/>
              <a:gd name="connsiteX2-25" fmla="*/ 1224136 w 1224136"/>
              <a:gd name="connsiteY2-26" fmla="*/ 432048 h 432048"/>
              <a:gd name="connsiteX3-27" fmla="*/ 0 w 1224136"/>
              <a:gd name="connsiteY3-28" fmla="*/ 432048 h 432048"/>
              <a:gd name="connsiteX4-29" fmla="*/ 0 w 1224136"/>
              <a:gd name="connsiteY4-30" fmla="*/ 0 h 43204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24136" h="432048">
                <a:moveTo>
                  <a:pt x="0" y="0"/>
                </a:moveTo>
                <a:lnTo>
                  <a:pt x="1014586" y="0"/>
                </a:lnTo>
                <a:lnTo>
                  <a:pt x="1224136" y="432048"/>
                </a:lnTo>
                <a:lnTo>
                  <a:pt x="0" y="432048"/>
                </a:lnTo>
                <a:lnTo>
                  <a:pt x="0" y="0"/>
                </a:ln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defRPr/>
            </a:pPr>
            <a:endParaRPr lang="zh-CN" altLang="en-US" sz="1350"/>
          </a:p>
        </p:txBody>
      </p:sp>
      <p:cxnSp>
        <p:nvCxnSpPr>
          <p:cNvPr id="14" name="直接连接符 13"/>
          <p:cNvCxnSpPr/>
          <p:nvPr/>
        </p:nvCxnSpPr>
        <p:spPr>
          <a:xfrm flipH="1" flipV="1">
            <a:off x="3022600" y="153988"/>
            <a:ext cx="0" cy="584200"/>
          </a:xfrm>
          <a:prstGeom prst="line">
            <a:avLst/>
          </a:prstGeom>
          <a:ln>
            <a:solidFill>
              <a:srgbClr val="92D050"/>
            </a:solidFill>
            <a:tailEnd type="oval" w="lg" len="lg"/>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8332788" y="738188"/>
            <a:ext cx="811212" cy="0"/>
          </a:xfrm>
          <a:prstGeom prst="line">
            <a:avLst/>
          </a:prstGeom>
          <a:ln>
            <a:solidFill>
              <a:srgbClr val="92D050"/>
            </a:solidFill>
            <a:headEnd type="oval"/>
            <a:tailEnd type="none"/>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0" y="738188"/>
            <a:ext cx="9144000" cy="0"/>
          </a:xfrm>
          <a:prstGeom prst="line">
            <a:avLst/>
          </a:prstGeom>
          <a:ln>
            <a:solidFill>
              <a:srgbClr val="92D050"/>
            </a:solidFill>
            <a:tailEnd type="oval"/>
          </a:ln>
        </p:spPr>
        <p:style>
          <a:lnRef idx="1">
            <a:schemeClr val="accent1"/>
          </a:lnRef>
          <a:fillRef idx="0">
            <a:schemeClr val="accent1"/>
          </a:fillRef>
          <a:effectRef idx="0">
            <a:schemeClr val="accent1"/>
          </a:effectRef>
          <a:fontRef idx="minor">
            <a:schemeClr val="tx1"/>
          </a:fontRef>
        </p:style>
      </p:cxnSp>
      <p:sp>
        <p:nvSpPr>
          <p:cNvPr id="5" name="内容占位符 2"/>
          <p:cNvSpPr txBox="1">
            <a:spLocks noChangeArrowheads="1"/>
          </p:cNvSpPr>
          <p:nvPr/>
        </p:nvSpPr>
        <p:spPr>
          <a:xfrm>
            <a:off x="103932" y="1961331"/>
            <a:ext cx="7964905" cy="1914642"/>
          </a:xfrm>
          <a:prstGeom prst="rect">
            <a:avLst/>
          </a:prstGeom>
        </p:spPr>
        <p:txBody>
          <a:bodyPr vert="horz" lIns="91440" tIns="45720" rIns="91440" bIns="45720" rtlCol="0">
            <a:noAutofit/>
          </a:bodyPr>
          <a:lstStyle>
            <a:defPPr>
              <a:defRPr lang="en-US"/>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Font typeface="Arial" pitchFamily="34" charset="0"/>
              <a:buNone/>
            </a:pPr>
            <a:r>
              <a:rPr lang="en-US" altLang="zh-CN" sz="2200" b="1">
                <a:latin typeface="Times New Roman" panose="02020603050405020304" pitchFamily="18" charset="0"/>
                <a:ea typeface="微软雅黑" panose="020b0503020204020204" pitchFamily="34" charset="-122"/>
                <a:cs typeface="Times New Roman" panose="02020603050405020304" pitchFamily="18" charset="0"/>
              </a:rPr>
              <a:t>        </a:t>
            </a:r>
            <a:r>
              <a:rPr lang="zh-CN" altLang="en-US" sz="2200" b="1">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国内：</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超高压技术在农产品</a:t>
            </a:r>
            <a:endParaRPr lang="en-US" altLang="zh-CN" sz="2200">
              <a:latin typeface="Times New Roman" panose="02020603050405020304" pitchFamily="18" charset="0"/>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加工中应用还处于</a:t>
            </a:r>
            <a:r>
              <a:rPr lang="zh-CN" altLang="en-US" sz="2200">
                <a:solidFill>
                  <a:srgbClr val="FF0000"/>
                </a:solidFill>
                <a:latin typeface="Times New Roman" panose="02020603050405020304" pitchFamily="18" charset="0"/>
                <a:ea typeface="微软雅黑" panose="020b0503020204020204" pitchFamily="34" charset="-122"/>
                <a:cs typeface="Times New Roman" panose="02020603050405020304" pitchFamily="18" charset="0"/>
              </a:rPr>
              <a:t>起步阶段</a:t>
            </a: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，超</a:t>
            </a:r>
            <a:endParaRPr lang="en-US" altLang="zh-CN" sz="2200">
              <a:latin typeface="Times New Roman" panose="02020603050405020304" pitchFamily="18" charset="0"/>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高压技术和超高压装置研制与国</a:t>
            </a:r>
            <a:endParaRPr lang="en-US" altLang="zh-CN" sz="2200">
              <a:latin typeface="Times New Roman" panose="02020603050405020304" pitchFamily="18" charset="0"/>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外相比存在较大差距，其在食品</a:t>
            </a:r>
            <a:endParaRPr lang="en-US" altLang="zh-CN" sz="2200">
              <a:latin typeface="Times New Roman" panose="02020603050405020304" pitchFamily="18" charset="0"/>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上的应用还需要进一步的系统研</a:t>
            </a:r>
            <a:endParaRPr lang="en-US" altLang="zh-CN" sz="2200">
              <a:latin typeface="Times New Roman" panose="02020603050405020304" pitchFamily="18" charset="0"/>
              <a:ea typeface="微软雅黑" panose="020b0503020204020204" pitchFamily="34" charset="-122"/>
              <a:cs typeface="Times New Roman" panose="02020603050405020304" pitchFamily="18" charset="0"/>
            </a:endParaRPr>
          </a:p>
          <a:p>
            <a:pPr marL="0" indent="0">
              <a:lnSpc>
                <a:spcPct val="150000"/>
              </a:lnSpc>
              <a:buFont typeface="Arial" pitchFamily="34" charset="0"/>
              <a:buNone/>
            </a:pPr>
            <a:r>
              <a:rPr lang="zh-CN" altLang="en-US" sz="2200">
                <a:latin typeface="Times New Roman" panose="02020603050405020304" pitchFamily="18" charset="0"/>
                <a:ea typeface="微软雅黑" panose="020b0503020204020204" pitchFamily="34" charset="-122"/>
                <a:cs typeface="Times New Roman" panose="02020603050405020304" pitchFamily="18" charset="0"/>
              </a:rPr>
              <a:t>究。</a:t>
            </a:r>
            <a:endParaRPr lang="zh-CN" altLang="en-US" sz="2200">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2" name="图片 1"/>
          <p:cNvPicPr>
            <a:picLocks noChangeAspect="1"/>
          </p:cNvPicPr>
          <p:nvPr/>
        </p:nvPicPr>
        <p:blipFill>
          <a:blip r:embed="rId2"/>
          <a:stretch>
            <a:fillRect/>
          </a:stretch>
        </p:blipFill>
        <p:spPr>
          <a:xfrm>
            <a:off x="4228087" y="1961331"/>
            <a:ext cx="4893603" cy="3694035"/>
          </a:xfrm>
          <a:prstGeom prst="rect">
            <a:avLst/>
          </a:prstGeom>
        </p:spPr>
      </p:pic>
      <p:sp>
        <p:nvSpPr>
          <p:cNvPr id="3" name="矩形 2"/>
          <p:cNvSpPr/>
          <p:nvPr/>
        </p:nvSpPr>
        <p:spPr>
          <a:xfrm>
            <a:off x="7654622" y="341367"/>
            <a:ext cx="1467068" cy="40011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超高压技术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
        <p:nvSpPr>
          <p:cNvPr id="4" name="矩形 3"/>
          <p:cNvSpPr/>
          <p:nvPr/>
        </p:nvSpPr>
        <p:spPr>
          <a:xfrm>
            <a:off x="828040" y="341367"/>
            <a:ext cx="1960880" cy="398780"/>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2000" b="1">
                <a:solidFill>
                  <a:srgbClr val="92D050"/>
                </a:solidFill>
                <a:latin typeface="微软雅黑" panose="020b0503020204020204" pitchFamily="34" charset="-122"/>
                <a:ea typeface="微软雅黑" panose="020b0503020204020204" pitchFamily="34" charset="-122"/>
              </a:rPr>
              <a:t>新产品加工技术</a:t>
            </a:r>
            <a:endParaRPr lang="zh-CN" altLang="en-US" sz="2000" b="1">
              <a:solidFill>
                <a:srgbClr val="92D05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https://d.book118.com/358123055016006031</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245</Paragraphs>
  <Slides>32</Slides>
  <Notes>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32</vt:i4>
      </vt:variant>
    </vt:vector>
  </HeadingPairs>
  <TitlesOfParts>
    <vt:vector baseType="lpstr" size="41">
      <vt:lpstr>Arial</vt:lpstr>
      <vt:lpstr>Calibri</vt:lpstr>
      <vt:lpstr>Calibri Light</vt:lpstr>
      <vt:lpstr>微软雅黑</vt:lpstr>
      <vt:lpstr>Times New Roman</vt:lpstr>
      <vt:lpstr>等线</vt:lpstr>
      <vt:lpstr>Wingdings</vt:lpstr>
      <vt:lpstr>等线 Light</vt:lpstr>
      <vt:lpstr>Office Theme</vt:lpstr>
      <vt:lpstr>PowerPoint Presentation</vt:lpstr>
      <vt:lpstr>学习目标</vt:lpstr>
      <vt:lpstr>PowerPoint Presentation</vt:lpstr>
      <vt:lpstr>一、超声波的特性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学习目标</vt:lpstr>
      <vt:lpstr>第二节  益生菌发酵技术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学习目标</vt:lpstr>
      <vt:lpstr>第三节  超高压技术</vt:lpstr>
      <vt:lpstr>一、超高压技术的原理</vt:lpstr>
      <vt:lpstr>PowerPoint Presentation</vt:lpstr>
      <vt:lpstr>三、超高压技术的研究应用现状</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2024-09-07T20:37:29.549</cp:lastPrinted>
  <dcterms:created xsi:type="dcterms:W3CDTF">2024-09-07T12:37:29Z</dcterms:created>
  <dcterms:modified xsi:type="dcterms:W3CDTF">2024-09-07T12:37:32Z</dcterms:modified>
</cp:coreProperties>
</file>