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8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3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25AE1-BF6F-4C5E-B846-8B25C2131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24528-D3A8-49DB-938F-BD6921EAB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2E866-8BCC-4255-91B7-C04EE21E7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E45A3-FAC8-4D3B-9B90-0A06EB5B7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D080FF-7E07-44BA-8F12-928CB260F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D5AA1C-81C0-4EA2-B181-692519066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3ACEDC-AA90-447A-9437-9F6CADD7B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45626-E9A7-4A3C-823C-AA666EB5E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8FA9E-1352-44AB-9E95-A9F86430A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63081-6AD9-409F-B9E7-D1B71A4B2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078CE-5D0F-4390-8CDA-F3DD6D78F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319650"/>
            <a:ext cx="10515600" cy="86743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1296136" y="1095762"/>
            <a:ext cx="9995517" cy="97200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47076" y="79505"/>
            <a:ext cx="10453454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3727357" y="3513778"/>
            <a:ext cx="2880000" cy="985141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59464" y="3515997"/>
            <a:ext cx="2743200" cy="985141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8"/>
          <p:cNvCxnSpPr/>
          <p:nvPr userDrawn="1">
            <p:custDataLst>
              <p:tags r:id="rId11"/>
            </p:custDataLst>
          </p:nvPr>
        </p:nvCxnSpPr>
        <p:spPr>
          <a:xfrm>
            <a:off x="847076" y="1928356"/>
            <a:ext cx="285750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4"/>
          <p:cNvCxnSpPr/>
          <p:nvPr userDrawn="1">
            <p:custDataLst>
              <p:tags r:id="rId12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t="19858"/>
          <a:stretch>
            <a:fillRect/>
          </a:stretch>
        </p:blipFill>
        <p:spPr>
          <a:xfrm>
            <a:off x="0" y="0"/>
            <a:ext cx="12192000" cy="5496122"/>
          </a:xfrm>
          <a:prstGeom prst="rect">
            <a:avLst/>
          </a:prstGeom>
        </p:spPr>
      </p:pic>
      <p:sp>
        <p:nvSpPr>
          <p:cNvPr id="1048696" name="矩形: 剪去单角 9"/>
          <p:cNvSpPr/>
          <p:nvPr userDrawn="1">
            <p:custDataLst>
              <p:tags r:id="rId3"/>
            </p:custDataLst>
          </p:nvPr>
        </p:nvSpPr>
        <p:spPr>
          <a:xfrm flipH="1">
            <a:off x="0" y="5067300"/>
            <a:ext cx="12192000" cy="1790700"/>
          </a:xfrm>
          <a:prstGeom prst="snip1Rect">
            <a:avLst>
              <a:gd name="adj" fmla="val 12525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39788" y="1139360"/>
            <a:ext cx="7932072" cy="2082301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0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33" name="直接连接符 5"/>
          <p:cNvCxnSpPr/>
          <p:nvPr userDrawn="1">
            <p:custDataLst>
              <p:tags r:id="rId8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6" name="矩形: 剪去单角 8"/>
          <p:cNvSpPr/>
          <p:nvPr userDrawn="1">
            <p:custDataLst>
              <p:tags r:id="rId3"/>
            </p:custDataLst>
          </p:nvPr>
        </p:nvSpPr>
        <p:spPr>
          <a:xfrm flipH="1">
            <a:off x="0" y="5067300"/>
            <a:ext cx="12192000" cy="1790700"/>
          </a:xfrm>
          <a:prstGeom prst="snip1Rect">
            <a:avLst>
              <a:gd name="adj" fmla="val 12525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矩形: 剪去单角 9"/>
          <p:cNvSpPr/>
          <p:nvPr userDrawn="1">
            <p:custDataLst>
              <p:tags r:id="rId4"/>
            </p:custDataLst>
          </p:nvPr>
        </p:nvSpPr>
        <p:spPr>
          <a:xfrm flipH="1">
            <a:off x="939798" y="3961867"/>
            <a:ext cx="2851343" cy="2526245"/>
          </a:xfrm>
          <a:prstGeom prst="snip1Rect">
            <a:avLst>
              <a:gd name="adj" fmla="val 12525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35" name="直接箭头连接符 10"/>
          <p:cNvCxnSpPr/>
          <p:nvPr userDrawn="1">
            <p:custDataLst>
              <p:tags r:id="rId5"/>
            </p:custDataLst>
          </p:nvPr>
        </p:nvCxnSpPr>
        <p:spPr>
          <a:xfrm>
            <a:off x="1346200" y="6035302"/>
            <a:ext cx="596900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/>
          <a:lstStyle>
            <a:lvl1pPr algn="l">
              <a:defRPr sz="5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39798" y="3961867"/>
            <a:ext cx="2851343" cy="1745071"/>
          </a:xfrm>
        </p:spPr>
        <p:txBody>
          <a:bodyPr anchor="b">
            <a:noAutofit/>
          </a:bodyPr>
          <a:lstStyle>
            <a:lvl1pPr marL="0" indent="0" algn="ctr">
              <a:buNone/>
              <a:defRPr sz="80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198796"/>
            <a:ext cx="10515000" cy="1800000"/>
          </a:xfrm>
        </p:spPr>
        <p:txBody>
          <a:bodyPr vert="horz" lIns="0" tIns="0" rIns="0" bIns="0" rtlCol="0" anchor="b">
            <a:normAutofit/>
          </a:bodyPr>
          <a:lstStyle>
            <a:lvl1pPr>
              <a:defRPr lang="zh-CN" altLang="en-US" sz="6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88360"/>
            <a:ext cx="1051440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3685309" y="3281833"/>
            <a:ext cx="2880000" cy="1092739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69373" y="3281833"/>
            <a:ext cx="2743200" cy="1092739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7" name="直接连接符 7"/>
          <p:cNvCxnSpPr/>
          <p:nvPr userDrawn="1">
            <p:custDataLst>
              <p:tags r:id="rId10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460" r:id="rId2"/>
    <p:sldLayoutId id="2147487461" r:id="rId3"/>
    <p:sldLayoutId id="2147487462" r:id="rId4"/>
    <p:sldLayoutId id="2147487463" r:id="rId5"/>
    <p:sldLayoutId id="2147487464" r:id="rId6"/>
    <p:sldLayoutId id="2147487465" r:id="rId7"/>
    <p:sldLayoutId id="2147487466" r:id="rId8"/>
    <p:sldLayoutId id="2147487467" r:id="rId9"/>
    <p:sldLayoutId id="2147487468" r:id="rId10"/>
    <p:sldLayoutId id="214748746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17" Type="http://schemas.openxmlformats.org/officeDocument/2006/relationships/tags" Target="../tags/tag99.xml" /><Relationship Id="rId18" Type="http://schemas.openxmlformats.org/officeDocument/2006/relationships/tags" Target="../tags/tag100.xml" /><Relationship Id="rId19" Type="http://schemas.openxmlformats.org/officeDocument/2006/relationships/tags" Target="../tags/tag10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02.xml" /><Relationship Id="rId21" Type="http://schemas.openxmlformats.org/officeDocument/2006/relationships/tags" Target="../tags/tag103.xml" /><Relationship Id="rId22" Type="http://schemas.openxmlformats.org/officeDocument/2006/relationships/tags" Target="../tags/tag104.xml" /><Relationship Id="rId23" Type="http://schemas.openxmlformats.org/officeDocument/2006/relationships/tags" Target="../tags/tag105.xml" /><Relationship Id="rId24" Type="http://schemas.openxmlformats.org/officeDocument/2006/relationships/tags" Target="../tags/tag106.xml" /><Relationship Id="rId25" Type="http://schemas.openxmlformats.org/officeDocument/2006/relationships/tags" Target="../tags/tag107.xml" /><Relationship Id="rId26" Type="http://schemas.openxmlformats.org/officeDocument/2006/relationships/tags" Target="../tags/tag108.xml" /><Relationship Id="rId27" Type="http://schemas.openxmlformats.org/officeDocument/2006/relationships/tags" Target="../tags/tag109.xml" /><Relationship Id="rId28" Type="http://schemas.openxmlformats.org/officeDocument/2006/relationships/tags" Target="../tags/tag110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3107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319650"/>
            <a:ext cx="10515600" cy="867433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建立营销口碑的策略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296136" y="1095762"/>
            <a:ext cx="9995517" cy="972000"/>
          </a:xfrm>
        </p:spPr>
        <p:txBody>
          <a:bodyPr/>
          <a:lstStyle/>
          <a:p>
            <a:r>
              <a:rPr lang="en-US" altLang="zh-CN" err="1">
                <a:solidFill>
                  <a:schemeClr val="lt1">
                    <a:lumMod val="100000"/>
                  </a:schemeClr>
                </a:solidFill>
              </a:rPr>
              <a:t>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47076" y="79505"/>
            <a:ext cx="10453454" cy="504000"/>
          </a:xfrm>
        </p:spPr>
        <p:txBody>
          <a:bodyPr/>
          <a:lstStyle/>
          <a:p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3727357" y="3513778"/>
            <a:ext cx="2880000" cy="985141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汇报时间：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20XX/01/01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59464" y="3515997"/>
            <a:ext cx="2743200" cy="985141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9788" y="1139360"/>
            <a:ext cx="7932072" cy="2082301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2" name="矩形: 剪去单角 8"/>
          <p:cNvSpPr/>
          <p:nvPr>
            <p:custDataLst>
              <p:tags r:id="rId4"/>
            </p:custDataLst>
          </p:nvPr>
        </p:nvSpPr>
        <p:spPr>
          <a:xfrm flipH="1">
            <a:off x="60080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3" name="直接连接符 10"/>
          <p:cNvCxnSpPr/>
          <p:nvPr>
            <p:custDataLst>
              <p:tags r:id="rId5"/>
            </p:custDataLst>
          </p:nvPr>
        </p:nvCxnSpPr>
        <p:spPr>
          <a:xfrm>
            <a:off x="891456" y="5340177"/>
            <a:ext cx="52658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82360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accent1"/>
                </a:solidFill>
                <a:latin typeface="+mj-ea"/>
                <a:ea typeface="+mj-ea"/>
              </a:rPr>
              <a:t>01.</a:t>
            </a:r>
            <a:endParaRPr lang="en-US" sz="36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82360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lang="zh-CN" altLang="en-US" sz="24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矩形: 剪去单角 16"/>
          <p:cNvSpPr/>
          <p:nvPr>
            <p:custDataLst>
              <p:tags r:id="rId8"/>
            </p:custDataLst>
          </p:nvPr>
        </p:nvSpPr>
        <p:spPr>
          <a:xfrm flipH="1">
            <a:off x="254464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5" name="直接连接符 17"/>
          <p:cNvCxnSpPr/>
          <p:nvPr>
            <p:custDataLst>
              <p:tags r:id="rId9"/>
            </p:custDataLst>
          </p:nvPr>
        </p:nvCxnSpPr>
        <p:spPr>
          <a:xfrm>
            <a:off x="2835296" y="5340177"/>
            <a:ext cx="52658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276744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02.</a:t>
            </a:r>
            <a:endParaRPr lang="en-US" sz="36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276744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了解目标受众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矩形: 剪去单角 21"/>
          <p:cNvSpPr/>
          <p:nvPr>
            <p:custDataLst>
              <p:tags r:id="rId12"/>
            </p:custDataLst>
          </p:nvPr>
        </p:nvSpPr>
        <p:spPr>
          <a:xfrm flipH="1">
            <a:off x="448848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7" name="直接连接符 22"/>
          <p:cNvCxnSpPr/>
          <p:nvPr>
            <p:custDataLst>
              <p:tags r:id="rId13"/>
            </p:custDataLst>
          </p:nvPr>
        </p:nvCxnSpPr>
        <p:spPr>
          <a:xfrm>
            <a:off x="4779136" y="5340177"/>
            <a:ext cx="52658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序号"/>
          <p:cNvSpPr txBox="1"/>
          <p:nvPr>
            <p:custDataLst>
              <p:tags r:id="rId14"/>
            </p:custDataLst>
          </p:nvPr>
        </p:nvSpPr>
        <p:spPr>
          <a:xfrm>
            <a:off x="471128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accent1"/>
                </a:solidFill>
                <a:latin typeface="+mj-ea"/>
                <a:ea typeface="+mj-ea"/>
              </a:rPr>
              <a:t>03.</a:t>
            </a:r>
            <a:endParaRPr lang="en-US" sz="36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5"/>
            </p:custDataLst>
          </p:nvPr>
        </p:nvSpPr>
        <p:spPr>
          <a:xfrm>
            <a:off x="471128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提升产品价值</a:t>
            </a:r>
            <a:endParaRPr lang="zh-CN" altLang="en-US" sz="24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矩形: 剪去单角 26"/>
          <p:cNvSpPr/>
          <p:nvPr>
            <p:custDataLst>
              <p:tags r:id="rId16"/>
            </p:custDataLst>
          </p:nvPr>
        </p:nvSpPr>
        <p:spPr>
          <a:xfrm flipH="1">
            <a:off x="643232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9" name="直接连接符 27"/>
          <p:cNvCxnSpPr/>
          <p:nvPr>
            <p:custDataLst>
              <p:tags r:id="rId17"/>
            </p:custDataLst>
          </p:nvPr>
        </p:nvCxnSpPr>
        <p:spPr>
          <a:xfrm>
            <a:off x="6722976" y="5340177"/>
            <a:ext cx="52658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32" name="序号"/>
          <p:cNvSpPr txBox="1"/>
          <p:nvPr>
            <p:custDataLst>
              <p:tags r:id="rId18"/>
            </p:custDataLst>
          </p:nvPr>
        </p:nvSpPr>
        <p:spPr>
          <a:xfrm>
            <a:off x="665512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04.</a:t>
            </a:r>
            <a:endParaRPr lang="en-US" sz="36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19"/>
            </p:custDataLst>
          </p:nvPr>
        </p:nvSpPr>
        <p:spPr>
          <a:xfrm>
            <a:off x="665512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建立品牌形象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矩形: 剪去单角 2"/>
          <p:cNvSpPr/>
          <p:nvPr>
            <p:custDataLst>
              <p:tags r:id="rId20"/>
            </p:custDataLst>
          </p:nvPr>
        </p:nvSpPr>
        <p:spPr>
          <a:xfrm flipH="1">
            <a:off x="837616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51" name="直接连接符 4"/>
          <p:cNvCxnSpPr/>
          <p:nvPr>
            <p:custDataLst>
              <p:tags r:id="rId21"/>
            </p:custDataLst>
          </p:nvPr>
        </p:nvCxnSpPr>
        <p:spPr>
          <a:xfrm>
            <a:off x="8666816" y="5340177"/>
            <a:ext cx="52658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38" name="序号"/>
          <p:cNvSpPr txBox="1"/>
          <p:nvPr>
            <p:custDataLst>
              <p:tags r:id="rId22"/>
            </p:custDataLst>
          </p:nvPr>
        </p:nvSpPr>
        <p:spPr>
          <a:xfrm>
            <a:off x="8598968" y="3616181"/>
            <a:ext cx="1566801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accent1"/>
                </a:solidFill>
                <a:latin typeface="+mj-ea"/>
                <a:ea typeface="+mj-ea"/>
              </a:rPr>
              <a:t>05.</a:t>
            </a:r>
            <a:endParaRPr lang="en-US" sz="36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23"/>
            </p:custDataLst>
          </p:nvPr>
        </p:nvSpPr>
        <p:spPr>
          <a:xfrm>
            <a:off x="8598968" y="4304798"/>
            <a:ext cx="1566801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制定营销策略</a:t>
            </a:r>
            <a:endParaRPr lang="zh-CN" altLang="en-US" sz="24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矩形: 剪去单角 39"/>
          <p:cNvSpPr/>
          <p:nvPr>
            <p:custDataLst>
              <p:tags r:id="rId24"/>
            </p:custDataLst>
          </p:nvPr>
        </p:nvSpPr>
        <p:spPr>
          <a:xfrm flipH="1">
            <a:off x="1032000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53" name="直接连接符 40"/>
          <p:cNvCxnSpPr/>
          <p:nvPr>
            <p:custDataLst>
              <p:tags r:id="rId25"/>
            </p:custDataLst>
          </p:nvPr>
        </p:nvCxnSpPr>
        <p:spPr>
          <a:xfrm>
            <a:off x="10610656" y="5340177"/>
            <a:ext cx="52658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4" name="序号"/>
          <p:cNvSpPr txBox="1"/>
          <p:nvPr>
            <p:custDataLst>
              <p:tags r:id="rId26"/>
            </p:custDataLst>
          </p:nvPr>
        </p:nvSpPr>
        <p:spPr>
          <a:xfrm>
            <a:off x="10548632" y="3616181"/>
            <a:ext cx="1566801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06.</a:t>
            </a:r>
            <a:endParaRPr lang="en-US" sz="36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27"/>
            </p:custDataLst>
          </p:nvPr>
        </p:nvSpPr>
        <p:spPr>
          <a:xfrm>
            <a:off x="10548632" y="4304798"/>
            <a:ext cx="1566801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优化客户服务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开篇语内容</a:t>
            </a:r>
            <a:endParaRPr lang="zh-CN" altLang="en-US"/>
          </a:p>
        </p:txBody>
      </p:sp>
      <p:sp>
        <p:nvSpPr>
          <p:cNvPr id="104888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了解目标受众</a:t>
            </a:r>
            <a:endParaRPr lang="zh-CN" altLang="en-US"/>
          </a:p>
        </p:txBody>
      </p:sp>
      <p:sp>
        <p:nvSpPr>
          <p:cNvPr id="104892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分析消费者需求</a:t>
            </a:r>
            <a:endParaRPr lang="zh-CN" altLang="en-US"/>
          </a:p>
        </p:txBody>
      </p:sp>
      <p:sp>
        <p:nvSpPr>
          <p:cNvPr id="104897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了解目标受众的基本信息，包括年龄、性别、职业等。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关注目标受众的反馈和评价，不断优化产品和服务。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研究目标受众的消费习惯和偏好，以制定更精准的营销策略。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分析目标受众的需求和购买动机，以确定产品或服务的卖点。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确定目标客户群体</a:t>
            </a:r>
            <a:endParaRPr lang="zh-CN" altLang="en-US"/>
          </a:p>
        </p:txBody>
      </p:sp>
      <p:sp>
        <p:nvSpPr>
          <p:cNvPr id="104904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确定目标客户群体的痛点：了解目标客户群体的痛点和问题，以便提供更好的解决方案和产品功能。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定义目标客户群体：根据产品或服务的特点，确定要针对的客户群体，例如年龄、性别、地域、职业等。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分析目标客户群体需求：了解目标客户群体的需求和偏好，以便制定更精准的营销策略。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制定目标客户群体的营销策略：根据目标客户群体的特点和需求，制定相应的营销策略，例如价格、渠道、促销等。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了解消费者购买决策过程</a:t>
            </a:r>
            <a:endParaRPr lang="zh-CN" altLang="en-US"/>
          </a:p>
        </p:txBody>
      </p:sp>
      <p:sp>
        <p:nvSpPr>
          <p:cNvPr id="1049114" name="矩形 5"/>
          <p:cNvSpPr/>
          <p:nvPr>
            <p:custDataLst>
              <p:tags r:id="rId2"/>
            </p:custDataLst>
          </p:nvPr>
        </p:nvSpPr>
        <p:spPr>
          <a:xfrm>
            <a:off x="859922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矩形 10"/>
          <p:cNvSpPr/>
          <p:nvPr>
            <p:custDataLst>
              <p:tags r:id="rId3"/>
            </p:custDataLst>
          </p:nvPr>
        </p:nvSpPr>
        <p:spPr>
          <a:xfrm>
            <a:off x="121096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TextBox 2"/>
          <p:cNvSpPr txBox="1"/>
          <p:nvPr>
            <p:custDataLst>
              <p:tags r:id="rId4"/>
            </p:custDataLst>
          </p:nvPr>
        </p:nvSpPr>
        <p:spPr>
          <a:xfrm>
            <a:off x="1013341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需求认知：消费者意识到自己的需求和问题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0" name="矩形 6"/>
          <p:cNvSpPr/>
          <p:nvPr>
            <p:custDataLst>
              <p:tags r:id="rId5"/>
            </p:custDataLst>
          </p:nvPr>
        </p:nvSpPr>
        <p:spPr>
          <a:xfrm>
            <a:off x="44717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矩形 11"/>
          <p:cNvSpPr/>
          <p:nvPr>
            <p:custDataLst>
              <p:tags r:id="rId6"/>
            </p:custDataLst>
          </p:nvPr>
        </p:nvSpPr>
        <p:spPr>
          <a:xfrm>
            <a:off x="4842319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TextBox 2"/>
          <p:cNvSpPr txBox="1"/>
          <p:nvPr>
            <p:custDataLst>
              <p:tags r:id="rId7"/>
            </p:custDataLst>
          </p:nvPr>
        </p:nvSpPr>
        <p:spPr>
          <a:xfrm>
            <a:off x="46251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信息收集：消费者通过各种渠道获取产品或服务的信息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6" name="矩形 7"/>
          <p:cNvSpPr/>
          <p:nvPr>
            <p:custDataLst>
              <p:tags r:id="rId8"/>
            </p:custDataLst>
          </p:nvPr>
        </p:nvSpPr>
        <p:spPr>
          <a:xfrm>
            <a:off x="80829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矩形 12"/>
          <p:cNvSpPr/>
          <p:nvPr>
            <p:custDataLst>
              <p:tags r:id="rId9"/>
            </p:custDataLst>
          </p:nvPr>
        </p:nvSpPr>
        <p:spPr>
          <a:xfrm>
            <a:off x="847302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TextBox 2"/>
          <p:cNvSpPr txBox="1"/>
          <p:nvPr>
            <p:custDataLst>
              <p:tags r:id="rId10"/>
            </p:custDataLst>
          </p:nvPr>
        </p:nvSpPr>
        <p:spPr>
          <a:xfrm>
            <a:off x="82363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评估选择：消费者对不同产品或服务进行比较和评估，选择最符合自己需求和期望的选项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2" name="矩形 33"/>
          <p:cNvSpPr/>
          <p:nvPr>
            <p:custDataLst>
              <p:tags r:id="rId11"/>
            </p:custDataLst>
          </p:nvPr>
        </p:nvSpPr>
        <p:spPr>
          <a:xfrm>
            <a:off x="267039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矩形 37"/>
          <p:cNvSpPr/>
          <p:nvPr>
            <p:custDataLst>
              <p:tags r:id="rId12"/>
            </p:custDataLst>
          </p:nvPr>
        </p:nvSpPr>
        <p:spPr>
          <a:xfrm>
            <a:off x="3021442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TextBox 2"/>
          <p:cNvSpPr txBox="1"/>
          <p:nvPr>
            <p:custDataLst>
              <p:tags r:id="rId13"/>
            </p:custDataLst>
          </p:nvPr>
        </p:nvSpPr>
        <p:spPr>
          <a:xfrm>
            <a:off x="282381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购买决策：消费者做出最终的购买决定，并采取行动购买产品或服务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8" name="矩形 34"/>
          <p:cNvSpPr/>
          <p:nvPr>
            <p:custDataLst>
              <p:tags r:id="rId14"/>
            </p:custDataLst>
          </p:nvPr>
        </p:nvSpPr>
        <p:spPr>
          <a:xfrm>
            <a:off x="62822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矩形 38"/>
          <p:cNvSpPr/>
          <p:nvPr>
            <p:custDataLst>
              <p:tags r:id="rId15"/>
            </p:custDataLst>
          </p:nvPr>
        </p:nvSpPr>
        <p:spPr>
          <a:xfrm>
            <a:off x="66527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TextBox 2"/>
          <p:cNvSpPr txBox="1"/>
          <p:nvPr>
            <p:custDataLst>
              <p:tags r:id="rId16"/>
            </p:custDataLst>
          </p:nvPr>
        </p:nvSpPr>
        <p:spPr>
          <a:xfrm>
            <a:off x="64356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购后评价：消费者使用产品或服务后，对其实施评价，形成口碑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确定营销传播渠道</a:t>
            </a:r>
            <a:endParaRPr lang="zh-CN" altLang="en-US"/>
          </a:p>
        </p:txBody>
      </p:sp>
      <p:sp>
        <p:nvSpPr>
          <p:cNvPr id="104917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社交媒体平台：如微信、微博、抖音等，适合年轻受众群体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传统媒体：如电视、广播、报纸等，适合中老年受众群体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线下活动：如展会、路演等，适合品牌推广和产品展示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合作伙伴：与其他企业或机构合作，共同推广产品或服务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提升产品价值</a:t>
            </a:r>
            <a:endParaRPr lang="zh-CN" altLang="en-US"/>
          </a:p>
        </p:txBody>
      </p:sp>
      <p:sp>
        <p:nvSpPr>
          <p:cNvPr id="104923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提高产品质量</a:t>
            </a:r>
            <a:endParaRPr lang="zh-CN" altLang="en-US"/>
          </a:p>
        </p:txBody>
      </p:sp>
      <p:sp>
        <p:nvSpPr>
          <p:cNvPr id="104928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加强品质管理，降低不良品率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确保产品性能稳定，满足消费者需求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不断优化产品设计，提升产品附加值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持续改进生产工艺，提高生产效率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增加产品附加值</a:t>
            </a:r>
            <a:endParaRPr lang="zh-CN" altLang="en-US"/>
          </a:p>
        </p:txBody>
      </p:sp>
      <p:sp>
        <p:nvSpPr>
          <p:cNvPr id="104934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增强产品外观设计：提高产品的视觉效果和质感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提升产品功能：增加新功能或优化现有功能，满足用户需求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增加产品附件和服务：提供额外的配件或售后服务，提高产品的整体价值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打造品牌形象：通过品牌故事、文化内涵等方式，赋予产品更多的情感和价值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创新产品设计</a:t>
            </a:r>
            <a:endParaRPr lang="zh-CN" altLang="en-US"/>
          </a:p>
        </p:txBody>
      </p:sp>
      <p:sp>
        <p:nvSpPr>
          <p:cNvPr id="10493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强调产品独特性，满足消费者需求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优化产品外观设计，吸引消费者眼球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创新材料和工艺，提升产品质量和耐用性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增加附加功能，提高产品性价比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优化产品定价策略</a:t>
            </a:r>
            <a:endParaRPr lang="zh-CN" altLang="en-US"/>
          </a:p>
        </p:txBody>
      </p:sp>
      <p:sp>
        <p:nvSpPr>
          <p:cNvPr id="104947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定价目标：实现利润最大化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考虑因素：市场需求、竞争状况、成本费用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定价方法：成本导向、竞争导向、市场导向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价格策略：折扣、促销、差别定价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建立品牌形象</a:t>
            </a:r>
            <a:endParaRPr lang="zh-CN" altLang="en-US"/>
          </a:p>
        </p:txBody>
      </p:sp>
      <p:sp>
        <p:nvSpPr>
          <p:cNvPr id="104952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塑造品牌个性</a:t>
            </a:r>
            <a:endParaRPr lang="zh-CN" altLang="en-US"/>
          </a:p>
        </p:txBody>
      </p:sp>
      <p:sp>
        <p:nvSpPr>
          <p:cNvPr id="104957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品牌定位：明确品牌在市场中的位置，突出其独特价值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品牌理念：传达品牌的价值观和理念，强化品牌认同感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品牌形象：通过视觉元素和品牌故事，塑造独特的品牌形象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品牌声音：统一品牌的声音，如广告语、宣传语等，强化品牌记忆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制定品牌传播策略</a:t>
            </a:r>
            <a:endParaRPr lang="zh-CN" altLang="en-US"/>
          </a:p>
        </p:txBody>
      </p:sp>
      <p:sp>
        <p:nvSpPr>
          <p:cNvPr id="104963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品牌定位：根据目标受众的特点，确定品牌的独特卖点和市场定位。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确定目标受众：了解目标受众的需求和喜好，以便更好地定位品牌形象。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传播渠道：选择合适的传播渠道，如广告、公关、内容营销等，以扩大品牌知名度。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品牌合作：与其他品牌或行业领袖合作，共同推广品牌形象，提高品牌影响力。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提升品牌知名度</a:t>
            </a:r>
            <a:endParaRPr lang="zh-CN" altLang="en-US"/>
          </a:p>
        </p:txBody>
      </p:sp>
      <p:sp>
        <p:nvSpPr>
          <p:cNvPr id="104968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广告宣传：通过各种媒体渠道进行广告投放，提高品牌曝光度。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8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公关活动：组织各类公关活动，如发布会、赞助活动等，提升品牌形象。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9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口碑营销：通过用户口碑和推荐，提高品牌知名度和美誉度。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9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社交媒体营销：利用社交媒体平台进行内容营销和互动营销，吸引更多用户关注和互动。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https://d.book118.com/358123107012006040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3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2023-7-18"/>
  <p:tag name="KSO_WM_UNIT_SUBTYPE" val="c"/>
  <p:tag name="KSO_WM_UNIT_TYPE" val="f"/>
  <p:tag name="KSO_WM_UNIT_VALUE" val="16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34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3"/>
  <p:tag name="KSO_WM_UNIT_INDEX" val="3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134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1"/>
  <p:tag name="KSO_WM_UNIT_INDEX" val="1"/>
  <p:tag name="KSO_WM_UNIT_LAYERLEVEL" val="1"/>
  <p:tag name="KSO_WM_UNIT_NOCLEAR" val="0"/>
  <p:tag name="KSO_WM_UNIT_PRESET_TEXT" val="汇报时间：20XX/01/01"/>
  <p:tag name="KSO_WM_UNIT_SUBTYPE" val="c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098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1_1"/>
  <p:tag name="KSO_WM_UNIT_INDEX" val="1_1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1_3"/>
  <p:tag name="KSO_WM_UNIT_INDEX" val="1_1_3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1_2"/>
  <p:tag name="KSO_WM_UNIT_INDEX" val="1_1_2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2_1"/>
  <p:tag name="KSO_WM_UNIT_INDEX" val="1_2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2_3"/>
  <p:tag name="KSO_WM_UNIT_INDEX" val="1_2_3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2_2"/>
  <p:tag name="KSO_WM_UNIT_INDEX" val="1_2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3_3"/>
  <p:tag name="KSO_WM_UNIT_INDEX" val="1_3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3_2"/>
  <p:tag name="KSO_WM_UNIT_INDEX" val="1_3_2"/>
  <p:tag name="KSO_WM_UNIT_LAYERLEVEL" val="1_1_1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4_1"/>
  <p:tag name="KSO_WM_UNIT_INDEX" val="1_4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4_3"/>
  <p:tag name="KSO_WM_UNIT_INDEX" val="1_4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4_2"/>
  <p:tag name="KSO_WM_UNIT_INDEX" val="1_4_2"/>
  <p:tag name="KSO_WM_UNIT_LAYERLEVEL" val="1_1_1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5_3"/>
  <p:tag name="KSO_WM_UNIT_INDEX" val="1_5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5_2"/>
  <p:tag name="KSO_WM_UNIT_INDEX" val="1_5_2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6_3"/>
  <p:tag name="KSO_WM_UNIT_INDEX" val="1_6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6_2"/>
  <p:tag name="KSO_WM_UNIT_INDEX" val="1_6_2"/>
  <p:tag name="KSO_WM_UNIT_LAYERLEVEL" val="1_1_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3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6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50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6">
      <a:dk1>
        <a:srgbClr val="000000"/>
      </a:dk1>
      <a:lt1>
        <a:srgbClr val="FFFFFF"/>
      </a:lt1>
      <a:dk2>
        <a:srgbClr val="141F2E"/>
      </a:dk2>
      <a:lt2>
        <a:srgbClr val="D4E6F8"/>
      </a:lt2>
      <a:accent1>
        <a:srgbClr val="2174CA"/>
      </a:accent1>
      <a:accent2>
        <a:srgbClr val="4D7FA2"/>
      </a:accent2>
      <a:accent3>
        <a:srgbClr val="7A8B79"/>
      </a:accent3>
      <a:accent4>
        <a:srgbClr val="A69651"/>
      </a:accent4>
      <a:accent5>
        <a:srgbClr val="D3A228"/>
      </a:accent5>
      <a:accent6>
        <a:srgbClr val="FFAD00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bg1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>
            <a:solidFill>
              <a:schemeClr val="bg1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宋体</vt:lpstr>
      <vt:lpstr>Office Theme</vt:lpstr>
      <vt:lpstr>建立营销口碑的策略</vt:lpstr>
      <vt:lpstr>目录</vt:lpstr>
      <vt:lpstr>开篇语内容</vt:lpstr>
      <vt:lpstr>了解目标受众</vt:lpstr>
      <vt:lpstr>分析消费者需求</vt:lpstr>
      <vt:lpstr>确定目标客户群体</vt:lpstr>
      <vt:lpstr>了解消费者购买决策过程</vt:lpstr>
      <vt:lpstr>确定营销传播渠道</vt:lpstr>
      <vt:lpstr>提升产品价值</vt:lpstr>
      <vt:lpstr>提高产品质量</vt:lpstr>
      <vt:lpstr>增加产品附加值</vt:lpstr>
      <vt:lpstr>创新产品设计</vt:lpstr>
      <vt:lpstr>优化产品定价策略</vt:lpstr>
      <vt:lpstr>建立品牌形象</vt:lpstr>
      <vt:lpstr>塑造品牌个性</vt:lpstr>
      <vt:lpstr>制定品牌传播策略</vt:lpstr>
      <vt:lpstr>提升品牌知名度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2024-09-18T04:40:23.302</cp:lastPrinted>
  <dcterms:created xsi:type="dcterms:W3CDTF">2024-09-17T20:40:23Z</dcterms:created>
  <dcterms:modified xsi:type="dcterms:W3CDTF">2024-09-17T20:40:25Z</dcterms:modified>
</cp:coreProperties>
</file>