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93780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24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.xml" /><Relationship Id="rId2" Type="http://schemas.openxmlformats.org/officeDocument/2006/relationships/tags" Target="../tags/tag6.xml" /><Relationship Id="rId3" Type="http://schemas.openxmlformats.org/officeDocument/2006/relationships/tags" Target="../tags/tag7.xml" /><Relationship Id="rId4" Type="http://schemas.openxmlformats.org/officeDocument/2006/relationships/tags" Target="../tags/tag8.xml" /><Relationship Id="rId5" Type="http://schemas.openxmlformats.org/officeDocument/2006/relationships/tags" Target="../tags/tag9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jpeg" /><Relationship Id="rId2" Type="http://schemas.openxmlformats.org/officeDocument/2006/relationships/tags" Target="../tags/tag10.xml" /><Relationship Id="rId3" Type="http://schemas.openxmlformats.org/officeDocument/2006/relationships/tags" Target="../tags/tag11.xml" /><Relationship Id="rId4" Type="http://schemas.openxmlformats.org/officeDocument/2006/relationships/tags" Target="../tags/tag12.xml" /><Relationship Id="rId5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7.xml" /><Relationship Id="rId2" Type="http://schemas.openxmlformats.org/officeDocument/2006/relationships/tags" Target="../tags/tag18.xml" /><Relationship Id="rId3" Type="http://schemas.openxmlformats.org/officeDocument/2006/relationships/tags" Target="../tags/tag19.xml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3.xml" /><Relationship Id="rId2" Type="http://schemas.openxmlformats.org/officeDocument/2006/relationships/tags" Target="../tags/tag24.xml" /><Relationship Id="rId3" Type="http://schemas.openxmlformats.org/officeDocument/2006/relationships/tags" Target="../tags/tag25.xml" /><Relationship Id="rId4" Type="http://schemas.openxmlformats.org/officeDocument/2006/relationships/tags" Target="../tags/tag26.xml" /><Relationship Id="rId5" Type="http://schemas.openxmlformats.org/officeDocument/2006/relationships/tags" Target="../tags/tag27.xml" /><Relationship Id="rId6" Type="http://schemas.openxmlformats.org/officeDocument/2006/relationships/tags" Target="../tags/tag28.xml" /><Relationship Id="rId7" Type="http://schemas.openxmlformats.org/officeDocument/2006/relationships/tags" Target="../tags/tag29.xml" /><Relationship Id="rId8" Type="http://schemas.openxmlformats.org/officeDocument/2006/relationships/tags" Target="../tags/tag3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5.xml" /><Relationship Id="rId2" Type="http://schemas.openxmlformats.org/officeDocument/2006/relationships/tags" Target="../tags/tag36.xml" /><Relationship Id="rId3" Type="http://schemas.openxmlformats.org/officeDocument/2006/relationships/tags" Target="../tags/tag3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8.xml" /><Relationship Id="rId2" Type="http://schemas.openxmlformats.org/officeDocument/2006/relationships/tags" Target="../tags/tag39.xml" /><Relationship Id="rId3" Type="http://schemas.openxmlformats.org/officeDocument/2006/relationships/tags" Target="../tags/tag40.xml" /><Relationship Id="rId4" Type="http://schemas.openxmlformats.org/officeDocument/2006/relationships/tags" Target="../tags/tag4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2.xml" /><Relationship Id="rId2" Type="http://schemas.openxmlformats.org/officeDocument/2006/relationships/tags" Target="../tags/tag43.xml" /><Relationship Id="rId3" Type="http://schemas.openxmlformats.org/officeDocument/2006/relationships/tags" Target="../tags/tag44.xml" /><Relationship Id="rId4" Type="http://schemas.openxmlformats.org/officeDocument/2006/relationships/tags" Target="../tags/tag45.xml" /><Relationship Id="rId5" Type="http://schemas.openxmlformats.org/officeDocument/2006/relationships/tags" Target="../tags/tag4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jpeg" /><Relationship Id="rId2" Type="http://schemas.openxmlformats.org/officeDocument/2006/relationships/tags" Target="../tags/tag47.xml" /><Relationship Id="rId3" Type="http://schemas.openxmlformats.org/officeDocument/2006/relationships/tags" Target="../tags/tag48.xml" /><Relationship Id="rId4" Type="http://schemas.openxmlformats.org/officeDocument/2006/relationships/tags" Target="../tags/tag49.xml" /><Relationship Id="rId5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519A01-B089-4DA0-9C38-78A69E5946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9FFA2-A70A-4124-AD78-CCB5C3A7E1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618E9A4-E090-4D29-8449-36986740029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198DF1-FFB2-4053-B111-623A4997D30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80CD083-212F-49DD-A08A-5DD897F0B83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8DC60D6-6DD6-49D1-82E5-A6CD6BE543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013828-BD57-4ABD-9F3D-4ED9F28BF3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9E2073-1E57-44AF-8FAF-4196F2057D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84CBD0A-E58E-418A-A2F9-63EEA3DC8A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DB9085-0D68-4E82-9AE8-D3A2BC9C6F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3B6C791-D2A6-42B5-BE68-4C6E8A9C28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5" name="图片 10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66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292545" y="1840534"/>
            <a:ext cx="7601258" cy="1987554"/>
          </a:xfrm>
        </p:spPr>
        <p:txBody>
          <a:bodyPr anchor="t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编辑标题样式</a:t>
            </a:r>
            <a:endParaRPr lang="zh-CN" altLang="en-US"/>
          </a:p>
        </p:txBody>
      </p:sp>
      <p:sp>
        <p:nvSpPr>
          <p:cNvPr id="1048668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2292545" y="4102538"/>
            <a:ext cx="7601258" cy="711200"/>
          </a:xfrm>
        </p:spPr>
        <p:txBody>
          <a:bodyPr>
            <a:normAutofit/>
          </a:bodyPr>
          <a:lstStyle>
            <a:lvl1pPr marL="0" indent="0" algn="ctr">
              <a:lnSpc>
                <a:spcPct val="100000"/>
              </a:lnSpc>
              <a:buNone/>
              <a:defRPr sz="2400">
                <a:solidFill>
                  <a:schemeClr val="lt1">
                    <a:lumMod val="100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0" name="文本占位符 23"/>
          <p:cNvSpPr>
            <a:spLocks noGrp="1"/>
          </p:cNvSpPr>
          <p:nvPr>
            <p:ph type="body" sz="quarter" idx="17" hasCustomPrompt="1"/>
            <p:custDataLst>
              <p:tags r:id="rId5"/>
            </p:custDataLst>
          </p:nvPr>
        </p:nvSpPr>
        <p:spPr>
          <a:xfrm>
            <a:off x="4721574" y="4834209"/>
            <a:ext cx="2743199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524000" y="360000"/>
            <a:ext cx="9829800" cy="864000"/>
          </a:xfrm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4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>
          <a:xfrm>
            <a:off x="1524000" y="1364400"/>
            <a:ext cx="98298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76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8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0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57" name="图片 5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4655999" y="919175"/>
            <a:ext cx="2880000" cy="1081088"/>
          </a:xfrm>
        </p:spPr>
        <p:txBody>
          <a:bodyPr anchor="b">
            <a:normAutofit/>
          </a:bodyPr>
          <a:lstStyle>
            <a:lvl1pPr algn="ctr">
              <a:defRPr sz="6600">
                <a:solidFill>
                  <a:schemeClr val="bg1"/>
                </a:soli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4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4656000" y="2089175"/>
            <a:ext cx="2880000" cy="504000"/>
          </a:xfrm>
        </p:spPr>
        <p:txBody>
          <a:bodyPr anchor="t">
            <a:normAutofit/>
          </a:bodyPr>
          <a:lstStyle>
            <a:lvl1pPr marL="0" indent="0" algn="ctr">
              <a:buNone/>
              <a:defRPr sz="1800" b="0">
                <a:solidFill>
                  <a:schemeClr val="bg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6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1526400" y="3381109"/>
            <a:ext cx="9144000" cy="1152000"/>
          </a:xfrm>
        </p:spPr>
        <p:txBody>
          <a:bodyPr anchor="b">
            <a:noAutofit/>
          </a:bodyPr>
          <a:lstStyle>
            <a:lvl1pPr algn="ctr"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单击此处编辑标题</a:t>
            </a:r>
            <a:endParaRPr lang="zh-CN" altLang="en-US"/>
          </a:p>
        </p:txBody>
      </p:sp>
      <p:sp>
        <p:nvSpPr>
          <p:cNvPr id="1048688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文本占位符 7"/>
          <p:cNvSpPr>
            <a:spLocks noGrp="1"/>
          </p:cNvSpPr>
          <p:nvPr>
            <p:ph type="body" sz="quarter" idx="13" hasCustomPrompt="1"/>
            <p:custDataLst>
              <p:tags r:id="rId5"/>
            </p:custDataLst>
          </p:nvPr>
        </p:nvSpPr>
        <p:spPr>
          <a:xfrm>
            <a:off x="1524000" y="2189693"/>
            <a:ext cx="9144000" cy="1148675"/>
          </a:xfrm>
        </p:spPr>
        <p:txBody>
          <a:bodyPr anchor="b">
            <a:noAutofit/>
          </a:bodyPr>
          <a:lstStyle>
            <a:lvl1pPr marL="0" indent="0" algn="ctr">
              <a:buNone/>
              <a:defRPr sz="8000">
                <a:solidFill>
                  <a:schemeClr val="lt1">
                    <a:lumMod val="100000"/>
                  </a:schemeClr>
                </a:solidFill>
                <a:latin typeface="Montserrat ExtraBold" panose="00000900000000000000" pitchFamily="2" charset="0"/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94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6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98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0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2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04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>
                <a:solidFill>
                  <a:schemeClr val="accent1"/>
                </a:solidFill>
              </a:defRPr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6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08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0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2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4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6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18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992922" y="360000"/>
            <a:ext cx="9360877" cy="864000"/>
          </a:xfrm>
          <a:noFill/>
        </p:spPr>
        <p:txBody>
          <a:bodyPr>
            <a:normAutofit/>
          </a:bodyPr>
          <a:lstStyle>
            <a:lvl1pPr>
              <a:defRPr sz="3200"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28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1688122" y="360000"/>
            <a:ext cx="9665677" cy="58176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  <a:lvl2pPr>
              <a:defRPr>
                <a:solidFill>
                  <a:schemeClr val="accent1"/>
                </a:solidFill>
              </a:defRPr>
            </a:lvl2pPr>
            <a:lvl3pPr>
              <a:defRPr>
                <a:solidFill>
                  <a:schemeClr val="accent1"/>
                </a:solidFill>
              </a:defRPr>
            </a:lvl3pPr>
            <a:lvl4pPr>
              <a:defRPr>
                <a:solidFill>
                  <a:schemeClr val="accent1"/>
                </a:solidFill>
              </a:defRPr>
            </a:lvl4pPr>
            <a:lvl5pPr>
              <a:defRPr>
                <a:solidFill>
                  <a:schemeClr val="accent1"/>
                </a:solidFill>
              </a:defRPr>
            </a:lvl5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36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8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0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1664676" y="360000"/>
            <a:ext cx="9690711" cy="864000"/>
          </a:xfrm>
        </p:spPr>
        <p:txBody>
          <a:bodyPr/>
          <a:lstStyle>
            <a:lvl1pPr>
              <a:defRPr>
                <a:solidFill>
                  <a:schemeClr val="accent1"/>
                </a:soli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44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1662964" y="1296000"/>
            <a:ext cx="9689248" cy="576000"/>
          </a:xfrm>
        </p:spPr>
        <p:txBody>
          <a:bodyPr anchor="t"/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46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0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1" name="图片 8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752" name="标题 1"/>
          <p:cNvSpPr>
            <a:spLocks noGrp="1"/>
          </p:cNvSpPr>
          <p:nvPr>
            <p:ph type="ctrTitle" hasCustomPrompt="1"/>
            <p:custDataLst>
              <p:tags r:id="rId3"/>
            </p:custDataLst>
          </p:nvPr>
        </p:nvSpPr>
        <p:spPr>
          <a:xfrm>
            <a:off x="2711116" y="1532672"/>
            <a:ext cx="6769768" cy="2139650"/>
          </a:xfrm>
        </p:spPr>
        <p:txBody>
          <a:bodyPr anchor="b">
            <a:noAutofit/>
          </a:bodyPr>
          <a:lstStyle>
            <a:lvl1pPr algn="ctr">
              <a:lnSpc>
                <a:spcPct val="100000"/>
              </a:lnSpc>
              <a:defRPr sz="66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r>
              <a:rPr lang="zh-CN" altLang="en-US"/>
              <a:t>单击此处</a:t>
            </a:r>
            <a:br>
              <a:rPr lang="en-US" altLang="zh-CN"/>
            </a:br>
            <a:r>
              <a:rPr lang="zh-CN" altLang="en-US"/>
              <a:t>编辑母版标题样式</a:t>
            </a:r>
            <a:endParaRPr lang="zh-CN" altLang="en-US"/>
          </a:p>
        </p:txBody>
      </p:sp>
      <p:sp>
        <p:nvSpPr>
          <p:cNvPr id="1048754" name="文本占位符 23"/>
          <p:cNvSpPr>
            <a:spLocks noGrp="1"/>
          </p:cNvSpPr>
          <p:nvPr>
            <p:ph type="body" sz="quarter" idx="17" hasCustomPrompt="1"/>
            <p:custDataLst>
              <p:tags r:id="rId4"/>
            </p:custDataLst>
          </p:nvPr>
        </p:nvSpPr>
        <p:spPr>
          <a:xfrm>
            <a:off x="4724400" y="4154172"/>
            <a:ext cx="2743200" cy="5040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anchor="ctr">
            <a:normAutofit/>
          </a:bodyPr>
          <a:lstStyle>
            <a:lvl1pPr marL="0" indent="0" algn="ctr">
              <a:lnSpc>
                <a:spcPct val="100000"/>
              </a:lnSpc>
              <a:buNone/>
              <a:defRPr sz="1800">
                <a:solidFill>
                  <a:schemeClr val="lt1">
                    <a:lumMod val="100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4.jpeg" /><Relationship Id="rId13" Type="http://schemas.openxmlformats.org/officeDocument/2006/relationships/tags" Target="../tags/tag50.xml" /><Relationship Id="rId14" Type="http://schemas.openxmlformats.org/officeDocument/2006/relationships/tags" Target="../tags/tag51.xml" /><Relationship Id="rId15" Type="http://schemas.openxmlformats.org/officeDocument/2006/relationships/tags" Target="../tags/tag52.xml" /><Relationship Id="rId16" Type="http://schemas.openxmlformats.org/officeDocument/2006/relationships/tags" Target="../tags/tag53.xml" /><Relationship Id="rId17" Type="http://schemas.openxmlformats.org/officeDocument/2006/relationships/tags" Target="../tags/tag54.xml" /><Relationship Id="rId18" Type="http://schemas.openxmlformats.org/officeDocument/2006/relationships/tags" Target="../tags/tag55.xml" /><Relationship Id="rId19" Type="http://schemas.openxmlformats.org/officeDocument/2006/relationships/tags" Target="../tags/tag56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8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048654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1664676" y="360000"/>
            <a:ext cx="9689123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6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1664676" y="1364400"/>
            <a:ext cx="9689123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58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0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2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4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93770" r:id="rId2"/>
    <p:sldLayoutId id="2147493771" r:id="rId3"/>
    <p:sldLayoutId id="2147493772" r:id="rId4"/>
    <p:sldLayoutId id="2147493773" r:id="rId5"/>
    <p:sldLayoutId id="2147493774" r:id="rId6"/>
    <p:sldLayoutId id="2147493775" r:id="rId7"/>
    <p:sldLayoutId id="2147493776" r:id="rId8"/>
    <p:sldLayoutId id="2147493777" r:id="rId9"/>
    <p:sldLayoutId id="2147493778" r:id="rId10"/>
    <p:sldLayoutId id="2147493779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3200" b="1" kern="1200">
          <a:solidFill>
            <a:schemeClr val="accent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accent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accent1"/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accent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69.xml" /><Relationship Id="rId11" Type="http://schemas.openxmlformats.org/officeDocument/2006/relationships/tags" Target="../tags/tag70.xml" /><Relationship Id="rId12" Type="http://schemas.openxmlformats.org/officeDocument/2006/relationships/tags" Target="../tags/tag71.xml" /><Relationship Id="rId13" Type="http://schemas.openxmlformats.org/officeDocument/2006/relationships/tags" Target="../tags/tag72.xml" /><Relationship Id="rId14" Type="http://schemas.openxmlformats.org/officeDocument/2006/relationships/tags" Target="../tags/tag73.xml" /><Relationship Id="rId15" Type="http://schemas.openxmlformats.org/officeDocument/2006/relationships/tags" Target="../tags/tag74.xml" /><Relationship Id="rId16" Type="http://schemas.openxmlformats.org/officeDocument/2006/relationships/tags" Target="../tags/tag75.xml" /><Relationship Id="rId17" Type="http://schemas.openxmlformats.org/officeDocument/2006/relationships/tags" Target="../tags/tag76.xml" /><Relationship Id="rId18" Type="http://schemas.openxmlformats.org/officeDocument/2006/relationships/tags" Target="../tags/tag77.xml" /><Relationship Id="rId19" Type="http://schemas.openxmlformats.org/officeDocument/2006/relationships/tags" Target="../tags/tag78.xml" /><Relationship Id="rId2" Type="http://schemas.openxmlformats.org/officeDocument/2006/relationships/tags" Target="../tags/tag61.xml" /><Relationship Id="rId20" Type="http://schemas.openxmlformats.org/officeDocument/2006/relationships/tags" Target="../tags/tag79.xml" /><Relationship Id="rId21" Type="http://schemas.openxmlformats.org/officeDocument/2006/relationships/tags" Target="../tags/tag80.xml" /><Relationship Id="rId22" Type="http://schemas.openxmlformats.org/officeDocument/2006/relationships/tags" Target="../tags/tag81.xml" /><Relationship Id="rId3" Type="http://schemas.openxmlformats.org/officeDocument/2006/relationships/tags" Target="../tags/tag62.xml" /><Relationship Id="rId4" Type="http://schemas.openxmlformats.org/officeDocument/2006/relationships/tags" Target="../tags/tag63.xml" /><Relationship Id="rId5" Type="http://schemas.openxmlformats.org/officeDocument/2006/relationships/tags" Target="../tags/tag64.xml" /><Relationship Id="rId6" Type="http://schemas.openxmlformats.org/officeDocument/2006/relationships/tags" Target="../tags/tag65.xml" /><Relationship Id="rId7" Type="http://schemas.openxmlformats.org/officeDocument/2006/relationships/tags" Target="../tags/tag66.xml" /><Relationship Id="rId8" Type="http://schemas.openxmlformats.org/officeDocument/2006/relationships/tags" Target="../tags/tag67.xml" /><Relationship Id="rId9" Type="http://schemas.openxmlformats.org/officeDocument/2006/relationships/tags" Target="../tags/tag68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82.xml" /><Relationship Id="rId3" Type="http://schemas.openxmlformats.org/officeDocument/2006/relationships/tags" Target="../tags/tag83.xml" /><Relationship Id="rId4" Type="http://schemas.openxmlformats.org/officeDocument/2006/relationships/tags" Target="../tags/tag8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Relationship Id="rId6" Type="http://schemas.openxmlformats.org/officeDocument/2006/relationships/tags" Target="../tags/tag89.xml" /><Relationship Id="rId7" Type="http://schemas.openxmlformats.org/officeDocument/2006/relationships/tags" Target="../tags/tag90.xml" /><Relationship Id="rId8" Type="http://schemas.openxmlformats.org/officeDocument/2006/relationships/tags" Target="../tags/tag91.xml" /><Relationship Id="rId9" Type="http://schemas.openxmlformats.org/officeDocument/2006/relationships/tags" Target="../tags/tag92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93.xml" /><Relationship Id="rId3" Type="http://schemas.openxmlformats.org/officeDocument/2006/relationships/tags" Target="../tags/tag94.xml" /><Relationship Id="rId4" Type="http://schemas.openxmlformats.org/officeDocument/2006/relationships/tags" Target="../tags/tag95.xml" /><Relationship Id="rId5" Type="http://schemas.openxmlformats.org/officeDocument/2006/relationships/tags" Target="../tags/tag96.xml" /><Relationship Id="rId6" Type="http://schemas.openxmlformats.org/officeDocument/2006/relationships/tags" Target="../tags/tag97.xml" /><Relationship Id="rId7" Type="http://schemas.openxmlformats.org/officeDocument/2006/relationships/tags" Target="../tags/tag98.xml" /><Relationship Id="rId8" Type="http://schemas.openxmlformats.org/officeDocument/2006/relationships/tags" Target="../tags/tag99.xml" /><Relationship Id="rId9" Type="http://schemas.openxmlformats.org/officeDocument/2006/relationships/tags" Target="../tags/tag100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9.xml" /><Relationship Id="rId11" Type="http://schemas.openxmlformats.org/officeDocument/2006/relationships/tags" Target="../tags/tag110.xml" /><Relationship Id="rId12" Type="http://schemas.openxmlformats.org/officeDocument/2006/relationships/tags" Target="../tags/tag111.xml" /><Relationship Id="rId13" Type="http://schemas.openxmlformats.org/officeDocument/2006/relationships/tags" Target="../tags/tag112.xml" /><Relationship Id="rId14" Type="http://schemas.openxmlformats.org/officeDocument/2006/relationships/tags" Target="../tags/tag113.xml" /><Relationship Id="rId15" Type="http://schemas.openxmlformats.org/officeDocument/2006/relationships/tags" Target="../tags/tag114.xml" /><Relationship Id="rId16" Type="http://schemas.openxmlformats.org/officeDocument/2006/relationships/tags" Target="../tags/tag115.xml" /><Relationship Id="rId17" Type="http://schemas.openxmlformats.org/officeDocument/2006/relationships/tags" Target="../tags/tag116.xml" /><Relationship Id="rId18" Type="http://schemas.openxmlformats.org/officeDocument/2006/relationships/tags" Target="../tags/tag117.xml" /><Relationship Id="rId19" Type="http://schemas.openxmlformats.org/officeDocument/2006/relationships/tags" Target="../tags/tag118.xml" /><Relationship Id="rId2" Type="http://schemas.openxmlformats.org/officeDocument/2006/relationships/tags" Target="../tags/tag101.xml" /><Relationship Id="rId20" Type="http://schemas.openxmlformats.org/officeDocument/2006/relationships/tags" Target="../tags/tag119.xml" /><Relationship Id="rId21" Type="http://schemas.openxmlformats.org/officeDocument/2006/relationships/tags" Target="../tags/tag120.xml" /><Relationship Id="rId22" Type="http://schemas.openxmlformats.org/officeDocument/2006/relationships/tags" Target="../tags/tag121.xml" /><Relationship Id="rId23" Type="http://schemas.openxmlformats.org/officeDocument/2006/relationships/tags" Target="../tags/tag122.xml" /><Relationship Id="rId24" Type="http://schemas.openxmlformats.org/officeDocument/2006/relationships/tags" Target="../tags/tag123.xml" /><Relationship Id="rId25" Type="http://schemas.openxmlformats.org/officeDocument/2006/relationships/tags" Target="../tags/tag124.xml" /><Relationship Id="rId26" Type="http://schemas.openxmlformats.org/officeDocument/2006/relationships/tags" Target="../tags/tag125.xml" /><Relationship Id="rId27" Type="http://schemas.openxmlformats.org/officeDocument/2006/relationships/tags" Target="../tags/tag126.xml" /><Relationship Id="rId28" Type="http://schemas.openxmlformats.org/officeDocument/2006/relationships/tags" Target="../tags/tag127.xml" /><Relationship Id="rId29" Type="http://schemas.openxmlformats.org/officeDocument/2006/relationships/tags" Target="../tags/tag128.xml" /><Relationship Id="rId3" Type="http://schemas.openxmlformats.org/officeDocument/2006/relationships/tags" Target="../tags/tag102.xml" /><Relationship Id="rId30" Type="http://schemas.openxmlformats.org/officeDocument/2006/relationships/tags" Target="../tags/tag129.xml" /><Relationship Id="rId4" Type="http://schemas.openxmlformats.org/officeDocument/2006/relationships/tags" Target="../tags/tag103.xml" /><Relationship Id="rId5" Type="http://schemas.openxmlformats.org/officeDocument/2006/relationships/tags" Target="../tags/tag104.xml" /><Relationship Id="rId6" Type="http://schemas.openxmlformats.org/officeDocument/2006/relationships/tags" Target="../tags/tag105.xml" /><Relationship Id="rId7" Type="http://schemas.openxmlformats.org/officeDocument/2006/relationships/tags" Target="../tags/tag106.xml" /><Relationship Id="rId8" Type="http://schemas.openxmlformats.org/officeDocument/2006/relationships/tags" Target="../tags/tag107.xml" /><Relationship Id="rId9" Type="http://schemas.openxmlformats.org/officeDocument/2006/relationships/tags" Target="../tags/tag10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3" Type="http://schemas.openxmlformats.org/officeDocument/2006/relationships/tags" Target="../tags/tag134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1.xml" /><Relationship Id="rId11" Type="http://schemas.openxmlformats.org/officeDocument/2006/relationships/tags" Target="../tags/tag162.xml" /><Relationship Id="rId12" Type="http://schemas.openxmlformats.org/officeDocument/2006/relationships/tags" Target="../tags/tag163.xml" /><Relationship Id="rId13" Type="http://schemas.openxmlformats.org/officeDocument/2006/relationships/tags" Target="../tags/tag164.xml" /><Relationship Id="rId14" Type="http://schemas.openxmlformats.org/officeDocument/2006/relationships/tags" Target="../tags/tag165.xml" /><Relationship Id="rId15" Type="http://schemas.openxmlformats.org/officeDocument/2006/relationships/tags" Target="../tags/tag166.xml" /><Relationship Id="rId16" Type="http://schemas.openxmlformats.org/officeDocument/2006/relationships/tags" Target="../tags/tag167.xml" /><Relationship Id="rId17" Type="http://schemas.openxmlformats.org/officeDocument/2006/relationships/tags" Target="../tags/tag168.xml" /><Relationship Id="rId18" Type="http://schemas.openxmlformats.org/officeDocument/2006/relationships/tags" Target="../tags/tag169.xml" /><Relationship Id="rId19" Type="http://schemas.openxmlformats.org/officeDocument/2006/relationships/tags" Target="../tags/tag170.xml" /><Relationship Id="rId2" Type="http://schemas.openxmlformats.org/officeDocument/2006/relationships/tags" Target="../tags/tag153.xml" /><Relationship Id="rId20" Type="http://schemas.openxmlformats.org/officeDocument/2006/relationships/tags" Target="../tags/tag171.xml" /><Relationship Id="rId21" Type="http://schemas.openxmlformats.org/officeDocument/2006/relationships/tags" Target="../tags/tag172.xml" /><Relationship Id="rId3" Type="http://schemas.openxmlformats.org/officeDocument/2006/relationships/tags" Target="../tags/tag154.xml" /><Relationship Id="rId4" Type="http://schemas.openxmlformats.org/officeDocument/2006/relationships/tags" Target="../tags/tag155.xml" /><Relationship Id="rId5" Type="http://schemas.openxmlformats.org/officeDocument/2006/relationships/tags" Target="../tags/tag156.xml" /><Relationship Id="rId6" Type="http://schemas.openxmlformats.org/officeDocument/2006/relationships/tags" Target="../tags/tag157.xml" /><Relationship Id="rId7" Type="http://schemas.openxmlformats.org/officeDocument/2006/relationships/tags" Target="../tags/tag158.xml" /><Relationship Id="rId8" Type="http://schemas.openxmlformats.org/officeDocument/2006/relationships/tags" Target="../tags/tag159.xml" /><Relationship Id="rId9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2" Type="http://schemas.openxmlformats.org/officeDocument/2006/relationships/tags" Target="../tags/tag173.xml" /><Relationship Id="rId3" Type="http://schemas.openxmlformats.org/officeDocument/2006/relationships/tags" Target="../tags/tag174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85.xml" /><Relationship Id="rId3" Type="http://schemas.openxmlformats.org/officeDocument/2006/relationships/tags" Target="../tags/tag186.xml" /><Relationship Id="rId4" Type="http://schemas.openxmlformats.org/officeDocument/2006/relationships/tags" Target="../tags/tag18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96.xml" /><Relationship Id="rId11" Type="http://schemas.openxmlformats.org/officeDocument/2006/relationships/tags" Target="../tags/tag197.xml" /><Relationship Id="rId12" Type="http://schemas.openxmlformats.org/officeDocument/2006/relationships/tags" Target="../tags/tag198.xml" /><Relationship Id="rId13" Type="http://schemas.openxmlformats.org/officeDocument/2006/relationships/tags" Target="../tags/tag199.xml" /><Relationship Id="rId14" Type="http://schemas.openxmlformats.org/officeDocument/2006/relationships/tags" Target="../tags/tag200.xml" /><Relationship Id="rId15" Type="http://schemas.openxmlformats.org/officeDocument/2006/relationships/tags" Target="../tags/tag201.xml" /><Relationship Id="rId16" Type="http://schemas.openxmlformats.org/officeDocument/2006/relationships/tags" Target="../tags/tag202.xml" /><Relationship Id="rId17" Type="http://schemas.openxmlformats.org/officeDocument/2006/relationships/tags" Target="../tags/tag203.xml" /><Relationship Id="rId18" Type="http://schemas.openxmlformats.org/officeDocument/2006/relationships/tags" Target="../tags/tag204.xml" /><Relationship Id="rId19" Type="http://schemas.openxmlformats.org/officeDocument/2006/relationships/tags" Target="../tags/tag205.xml" /><Relationship Id="rId2" Type="http://schemas.openxmlformats.org/officeDocument/2006/relationships/tags" Target="../tags/tag188.xml" /><Relationship Id="rId20" Type="http://schemas.openxmlformats.org/officeDocument/2006/relationships/tags" Target="../tags/tag206.xml" /><Relationship Id="rId21" Type="http://schemas.openxmlformats.org/officeDocument/2006/relationships/tags" Target="../tags/tag207.xml" /><Relationship Id="rId22" Type="http://schemas.openxmlformats.org/officeDocument/2006/relationships/tags" Target="../tags/tag208.xml" /><Relationship Id="rId23" Type="http://schemas.openxmlformats.org/officeDocument/2006/relationships/tags" Target="../tags/tag209.xml" /><Relationship Id="rId24" Type="http://schemas.openxmlformats.org/officeDocument/2006/relationships/tags" Target="../tags/tag210.xml" /><Relationship Id="rId25" Type="http://schemas.openxmlformats.org/officeDocument/2006/relationships/tags" Target="../tags/tag211.xml" /><Relationship Id="rId26" Type="http://schemas.openxmlformats.org/officeDocument/2006/relationships/tags" Target="../tags/tag212.xml" /><Relationship Id="rId27" Type="http://schemas.openxmlformats.org/officeDocument/2006/relationships/tags" Target="../tags/tag213.xml" /><Relationship Id="rId28" Type="http://schemas.openxmlformats.org/officeDocument/2006/relationships/tags" Target="../tags/tag214.xml" /><Relationship Id="rId29" Type="http://schemas.openxmlformats.org/officeDocument/2006/relationships/tags" Target="../tags/tag215.xml" /><Relationship Id="rId3" Type="http://schemas.openxmlformats.org/officeDocument/2006/relationships/tags" Target="../tags/tag189.xml" /><Relationship Id="rId30" Type="http://schemas.openxmlformats.org/officeDocument/2006/relationships/tags" Target="../tags/tag216.xml" /><Relationship Id="rId4" Type="http://schemas.openxmlformats.org/officeDocument/2006/relationships/tags" Target="../tags/tag190.xml" /><Relationship Id="rId5" Type="http://schemas.openxmlformats.org/officeDocument/2006/relationships/tags" Target="../tags/tag191.xml" /><Relationship Id="rId6" Type="http://schemas.openxmlformats.org/officeDocument/2006/relationships/tags" Target="../tags/tag192.xml" /><Relationship Id="rId7" Type="http://schemas.openxmlformats.org/officeDocument/2006/relationships/tags" Target="../tags/tag193.xml" /><Relationship Id="rId8" Type="http://schemas.openxmlformats.org/officeDocument/2006/relationships/tags" Target="../tags/tag194.xml" /><Relationship Id="rId9" Type="http://schemas.openxmlformats.org/officeDocument/2006/relationships/tags" Target="../tags/tag19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5.xml" /><Relationship Id="rId11" Type="http://schemas.openxmlformats.org/officeDocument/2006/relationships/tags" Target="../tags/tag226.xml" /><Relationship Id="rId12" Type="http://schemas.openxmlformats.org/officeDocument/2006/relationships/tags" Target="../tags/tag227.xml" /><Relationship Id="rId13" Type="http://schemas.openxmlformats.org/officeDocument/2006/relationships/tags" Target="../tags/tag228.xml" /><Relationship Id="rId2" Type="http://schemas.openxmlformats.org/officeDocument/2006/relationships/tags" Target="../tags/tag217.xml" /><Relationship Id="rId3" Type="http://schemas.openxmlformats.org/officeDocument/2006/relationships/tags" Target="../tags/tag218.xml" /><Relationship Id="rId4" Type="http://schemas.openxmlformats.org/officeDocument/2006/relationships/tags" Target="../tags/tag219.xml" /><Relationship Id="rId5" Type="http://schemas.openxmlformats.org/officeDocument/2006/relationships/tags" Target="../tags/tag220.xml" /><Relationship Id="rId6" Type="http://schemas.openxmlformats.org/officeDocument/2006/relationships/tags" Target="../tags/tag221.xml" /><Relationship Id="rId7" Type="http://schemas.openxmlformats.org/officeDocument/2006/relationships/tags" Target="../tags/tag222.xml" /><Relationship Id="rId8" Type="http://schemas.openxmlformats.org/officeDocument/2006/relationships/tags" Target="../tags/tag223.xml" /><Relationship Id="rId9" Type="http://schemas.openxmlformats.org/officeDocument/2006/relationships/tags" Target="../tags/tag224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7.xml" /><Relationship Id="rId11" Type="http://schemas.openxmlformats.org/officeDocument/2006/relationships/tags" Target="../tags/tag238.xml" /><Relationship Id="rId12" Type="http://schemas.openxmlformats.org/officeDocument/2006/relationships/tags" Target="../tags/tag239.xml" /><Relationship Id="rId13" Type="http://schemas.openxmlformats.org/officeDocument/2006/relationships/tags" Target="../tags/tag240.xml" /><Relationship Id="rId2" Type="http://schemas.openxmlformats.org/officeDocument/2006/relationships/tags" Target="../tags/tag229.xml" /><Relationship Id="rId3" Type="http://schemas.openxmlformats.org/officeDocument/2006/relationships/tags" Target="../tags/tag230.xml" /><Relationship Id="rId4" Type="http://schemas.openxmlformats.org/officeDocument/2006/relationships/tags" Target="../tags/tag231.xml" /><Relationship Id="rId5" Type="http://schemas.openxmlformats.org/officeDocument/2006/relationships/tags" Target="../tags/tag232.xml" /><Relationship Id="rId6" Type="http://schemas.openxmlformats.org/officeDocument/2006/relationships/tags" Target="../tags/tag233.xml" /><Relationship Id="rId7" Type="http://schemas.openxmlformats.org/officeDocument/2006/relationships/tags" Target="../tags/tag234.xml" /><Relationship Id="rId8" Type="http://schemas.openxmlformats.org/officeDocument/2006/relationships/tags" Target="../tags/tag235.xml" /><Relationship Id="rId9" Type="http://schemas.openxmlformats.org/officeDocument/2006/relationships/tags" Target="../tags/tag23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8124134057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2292545" y="1840534"/>
            <a:ext cx="7601258" cy="1987554"/>
          </a:xfrm>
        </p:spPr>
        <p:txBody>
          <a:bodyPr/>
          <a:lstStyle/>
          <a:p>
            <a:r>
              <a:rPr lang="zh-CN" altLang="en-US"/>
              <a:t>孩子应该如何学习—幼儿教育问题探讨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2292545" y="4102538"/>
            <a:ext cx="7601258" cy="7112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文本占位符 23"/>
          <p:cNvSpPr>
            <a:spLocks noGrp="1"/>
          </p:cNvSpPr>
          <p:nvPr>
            <p:ph type="body" sz="quarter" idx="17"/>
            <p:custDataLst>
              <p:tags r:id="rId4"/>
            </p:custDataLst>
          </p:nvPr>
        </p:nvSpPr>
        <p:spPr>
          <a:xfrm>
            <a:off x="4721574" y="4834209"/>
            <a:ext cx="2743199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4655999" y="919175"/>
            <a:ext cx="2880000" cy="1081088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64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>
          <a:xfrm>
            <a:off x="4656000" y="2089175"/>
            <a:ext cx="2880000" cy="504000"/>
          </a:xfrm>
        </p:spPr>
        <p:txBody>
          <a:bodyPr/>
          <a:lstStyle/>
          <a:p>
            <a:r>
              <a:rPr lang="en-US" altLang="zh-CN"/>
              <a:t>CONTENTS</a:t>
            </a:r>
            <a:endParaRPr lang="zh-CN" altLang="en-US"/>
          </a:p>
        </p:txBody>
      </p:sp>
      <p:sp>
        <p:nvSpPr>
          <p:cNvPr id="1048766" name="矩形: 圆角 16"/>
          <p:cNvSpPr/>
          <p:nvPr>
            <p:custDataLst>
              <p:tags r:id="rId4"/>
            </p:custDataLst>
          </p:nvPr>
        </p:nvSpPr>
        <p:spPr>
          <a:xfrm>
            <a:off x="6096000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68" name="矩形: 圆角 7"/>
          <p:cNvSpPr/>
          <p:nvPr>
            <p:custDataLst>
              <p:tags r:id="rId5"/>
            </p:custDataLst>
          </p:nvPr>
        </p:nvSpPr>
        <p:spPr>
          <a:xfrm>
            <a:off x="130117" y="4412511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0" name="矩形: 圆角 10"/>
          <p:cNvSpPr/>
          <p:nvPr>
            <p:custDataLst>
              <p:tags r:id="rId6"/>
            </p:custDataLst>
          </p:nvPr>
        </p:nvSpPr>
        <p:spPr>
          <a:xfrm>
            <a:off x="214593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2" name="矩形: 圆角 13"/>
          <p:cNvSpPr/>
          <p:nvPr>
            <p:custDataLst>
              <p:tags r:id="rId7"/>
            </p:custDataLst>
          </p:nvPr>
        </p:nvSpPr>
        <p:spPr>
          <a:xfrm>
            <a:off x="4121455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微软雅黑" panose="020b0503020204020204" charset="-122"/>
            </a:endParaRPr>
          </a:p>
        </p:txBody>
      </p:sp>
      <p:sp>
        <p:nvSpPr>
          <p:cNvPr id="1048774" name="矩形: 圆角 16"/>
          <p:cNvSpPr/>
          <p:nvPr>
            <p:custDataLst>
              <p:tags r:id="rId8"/>
            </p:custDataLst>
          </p:nvPr>
        </p:nvSpPr>
        <p:spPr>
          <a:xfrm>
            <a:off x="8112793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6" name="矩形: 圆角 16"/>
          <p:cNvSpPr/>
          <p:nvPr>
            <p:custDataLst>
              <p:tags r:id="rId9"/>
            </p:custDataLst>
          </p:nvPr>
        </p:nvSpPr>
        <p:spPr>
          <a:xfrm>
            <a:off x="10135177" y="4429902"/>
            <a:ext cx="1847850" cy="1792372"/>
          </a:xfrm>
          <a:prstGeom prst="roundRect">
            <a:avLst>
              <a:gd name="adj" fmla="val 9140"/>
            </a:avLst>
          </a:prstGeom>
          <a:solidFill>
            <a:schemeClr val="bg1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>
                <a:solidFill>
                  <a:schemeClr val="lt1"/>
                </a:solidFill>
              </a:defRPr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b="1">
              <a:cs typeface="微软雅黑" panose="020b0503020204020204" charset="-122"/>
            </a:endParaRPr>
          </a:p>
        </p:txBody>
      </p:sp>
      <p:sp>
        <p:nvSpPr>
          <p:cNvPr id="1048778" name="文本框 14"/>
          <p:cNvSpPr txBox="1"/>
          <p:nvPr>
            <p:custDataLst>
              <p:tags r:id="rId10"/>
            </p:custDataLst>
          </p:nvPr>
        </p:nvSpPr>
        <p:spPr>
          <a:xfrm flipH="1">
            <a:off x="16637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0" name="文本框 17"/>
          <p:cNvSpPr txBox="1"/>
          <p:nvPr>
            <p:custDataLst>
              <p:tags r:id="rId11"/>
            </p:custDataLst>
          </p:nvPr>
        </p:nvSpPr>
        <p:spPr>
          <a:xfrm>
            <a:off x="11493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One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2" name="文本框 14"/>
          <p:cNvSpPr txBox="1"/>
          <p:nvPr>
            <p:custDataLst>
              <p:tags r:id="rId12"/>
            </p:custDataLst>
          </p:nvPr>
        </p:nvSpPr>
        <p:spPr>
          <a:xfrm flipH="1">
            <a:off x="220726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4" name="文本框 17"/>
          <p:cNvSpPr txBox="1"/>
          <p:nvPr>
            <p:custDataLst>
              <p:tags r:id="rId13"/>
            </p:custDataLst>
          </p:nvPr>
        </p:nvSpPr>
        <p:spPr>
          <a:xfrm>
            <a:off x="215582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Two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6" name="文本框 14"/>
          <p:cNvSpPr txBox="1"/>
          <p:nvPr>
            <p:custDataLst>
              <p:tags r:id="rId14"/>
            </p:custDataLst>
          </p:nvPr>
        </p:nvSpPr>
        <p:spPr>
          <a:xfrm flipH="1">
            <a:off x="418338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88" name="文本框 17"/>
          <p:cNvSpPr txBox="1"/>
          <p:nvPr>
            <p:custDataLst>
              <p:tags r:id="rId15"/>
            </p:custDataLst>
          </p:nvPr>
        </p:nvSpPr>
        <p:spPr>
          <a:xfrm>
            <a:off x="413194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Three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0" name="文本框 17"/>
          <p:cNvSpPr txBox="1"/>
          <p:nvPr>
            <p:custDataLst>
              <p:tags r:id="rId16"/>
            </p:custDataLst>
          </p:nvPr>
        </p:nvSpPr>
        <p:spPr>
          <a:xfrm flipH="1">
            <a:off x="616204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2" name="文本框 17"/>
          <p:cNvSpPr txBox="1"/>
          <p:nvPr>
            <p:custDataLst>
              <p:tags r:id="rId17"/>
            </p:custDataLst>
          </p:nvPr>
        </p:nvSpPr>
        <p:spPr>
          <a:xfrm>
            <a:off x="6110605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Four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4" name="文本框 29"/>
          <p:cNvSpPr txBox="1"/>
          <p:nvPr>
            <p:custDataLst>
              <p:tags r:id="rId18"/>
            </p:custDataLst>
          </p:nvPr>
        </p:nvSpPr>
        <p:spPr>
          <a:xfrm flipH="1">
            <a:off x="8176895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6" name="文本框 17"/>
          <p:cNvSpPr txBox="1"/>
          <p:nvPr>
            <p:custDataLst>
              <p:tags r:id="rId19"/>
            </p:custDataLst>
          </p:nvPr>
        </p:nvSpPr>
        <p:spPr>
          <a:xfrm>
            <a:off x="812546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Five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798" name="文本框 31"/>
          <p:cNvSpPr txBox="1"/>
          <p:nvPr>
            <p:custDataLst>
              <p:tags r:id="rId20"/>
            </p:custDataLst>
          </p:nvPr>
        </p:nvSpPr>
        <p:spPr>
          <a:xfrm flipH="1">
            <a:off x="10163810" y="5147061"/>
            <a:ext cx="1827530" cy="1019935"/>
          </a:xfrm>
          <a:prstGeom prst="rect">
            <a:avLst/>
          </a:prstGeom>
          <a:noFill/>
        </p:spPr>
        <p:txBody>
          <a:bodyPr vert="horz"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>
                <a:solidFill>
                  <a:schemeClr val="accent1"/>
                </a:solidFill>
                <a:effectLst/>
                <a:latin typeface="+mj-ea"/>
                <a:ea typeface="+mj-ea"/>
                <a:cs typeface="微软雅黑" panose="020b0503020204020204" charset="-122"/>
              </a:rPr>
              <a:t>添加标题</a:t>
            </a:r>
            <a:endParaRPr lang="zh-CN" altLang="en-US" sz="2400" b="1">
              <a:solidFill>
                <a:schemeClr val="accent1"/>
              </a:solidFill>
              <a:effectLst/>
              <a:latin typeface="+mj-ea"/>
              <a:ea typeface="+mj-ea"/>
              <a:cs typeface="微软雅黑" panose="020b0503020204020204" charset="-122"/>
            </a:endParaRPr>
          </a:p>
        </p:txBody>
      </p:sp>
      <p:sp>
        <p:nvSpPr>
          <p:cNvPr id="1048800" name="文本框 17"/>
          <p:cNvSpPr txBox="1"/>
          <p:nvPr>
            <p:custDataLst>
              <p:tags r:id="rId21"/>
            </p:custDataLst>
          </p:nvPr>
        </p:nvSpPr>
        <p:spPr>
          <a:xfrm>
            <a:off x="10135870" y="4670705"/>
            <a:ext cx="1826895" cy="492231"/>
          </a:xfrm>
          <a:prstGeom prst="rect">
            <a:avLst/>
          </a:prstGeom>
          <a:noFill/>
        </p:spPr>
        <p:txBody>
          <a:bodyPr wrap="square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z="2000">
                <a:solidFill>
                  <a:schemeClr val="accent1"/>
                </a:solidFill>
                <a:latin typeface="+mj-ea"/>
                <a:ea typeface="+mj-ea"/>
                <a:cs typeface="微软雅黑" panose="020b0503020204020204" charset="-122"/>
              </a:rPr>
              <a:t>Part Six</a:t>
            </a:r>
            <a:endParaRPr lang="en-US" altLang="zh-CN" sz="2000">
              <a:solidFill>
                <a:schemeClr val="accent1"/>
              </a:solidFill>
              <a:latin typeface="+mj-ea"/>
              <a:ea typeface="+mj-ea"/>
              <a:cs typeface="微软雅黑" panose="020b0503020204020204" charset="-122"/>
            </a:endParaRPr>
          </a:p>
        </p:txBody>
      </p:sp>
    </p:spTree>
    <p:custDataLst>
      <p:tags r:id="rId22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幼儿教育的重要性</a:t>
            </a:r>
            <a:endParaRPr lang="zh-CN" altLang="en-US"/>
          </a:p>
        </p:txBody>
      </p:sp>
      <p:sp>
        <p:nvSpPr>
          <p:cNvPr id="104882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培养孩子基础知识和技能</a:t>
            </a:r>
            <a:endParaRPr lang="zh-CN" altLang="en-US"/>
          </a:p>
        </p:txBody>
      </p:sp>
      <p:sp>
        <p:nvSpPr>
          <p:cNvPr id="1048852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4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6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58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860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幼儿时期是孩子大脑发育的关键期，此时的学习效果最佳。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2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基础知识的掌握对于孩子未来的学习和成长至关重要。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4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通过游戏、活动等方式培养孩子的手眼协调、语言表达能力等基础技能。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866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基础知识和技能的培养有助于提高孩子的综合素质和竞争力。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90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促进孩子身心发展</a:t>
            </a:r>
            <a:endParaRPr lang="zh-CN" altLang="en-US"/>
          </a:p>
        </p:txBody>
      </p:sp>
      <p:sp>
        <p:nvSpPr>
          <p:cNvPr id="1048902" name="五边形 30"/>
          <p:cNvSpPr/>
          <p:nvPr>
            <p:custDataLst>
              <p:tags r:id="rId2"/>
            </p:custDataLst>
          </p:nvPr>
        </p:nvSpPr>
        <p:spPr>
          <a:xfrm>
            <a:off x="1524000" y="3254120"/>
            <a:ext cx="2605327" cy="1059031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4" name="燕尾形 36"/>
          <p:cNvSpPr/>
          <p:nvPr>
            <p:custDataLst>
              <p:tags r:id="rId3"/>
            </p:custDataLst>
          </p:nvPr>
        </p:nvSpPr>
        <p:spPr>
          <a:xfrm>
            <a:off x="3864767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6" name="燕尾形 37"/>
          <p:cNvSpPr/>
          <p:nvPr>
            <p:custDataLst>
              <p:tags r:id="rId4"/>
            </p:custDataLst>
          </p:nvPr>
        </p:nvSpPr>
        <p:spPr>
          <a:xfrm>
            <a:off x="8546301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08" name="燕尾形 38"/>
          <p:cNvSpPr/>
          <p:nvPr>
            <p:custDataLst>
              <p:tags r:id="rId5"/>
            </p:custDataLst>
          </p:nvPr>
        </p:nvSpPr>
        <p:spPr>
          <a:xfrm>
            <a:off x="6205534" y="3254120"/>
            <a:ext cx="2605327" cy="1059031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10" name="文本框 3"/>
          <p:cNvSpPr txBox="1"/>
          <p:nvPr>
            <p:custDataLst>
              <p:tags r:id="rId6"/>
            </p:custDataLst>
          </p:nvPr>
        </p:nvSpPr>
        <p:spPr>
          <a:xfrm>
            <a:off x="3810275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增强身体素质：通过体育锻炼和户外活动，让孩子拥有健康的体魄，提高身体素质。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2" name="文本框 6"/>
          <p:cNvSpPr txBox="1"/>
          <p:nvPr>
            <p:custDataLst>
              <p:tags r:id="rId7"/>
            </p:custDataLst>
          </p:nvPr>
        </p:nvSpPr>
        <p:spPr>
          <a:xfrm>
            <a:off x="1524000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培养孩子的社交能力：通过集体活动和互动游戏，让孩子学会与他人相处，发展社交技能。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4" name="文本框 7"/>
          <p:cNvSpPr txBox="1"/>
          <p:nvPr>
            <p:custDataLst>
              <p:tags r:id="rId8"/>
            </p:custDataLst>
          </p:nvPr>
        </p:nvSpPr>
        <p:spPr>
          <a:xfrm>
            <a:off x="6203955" y="1772582"/>
            <a:ext cx="2809868" cy="1267521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培养良好习惯：通过规律的生活作息和良好的行为习惯，让孩子形成健康的生活方式。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16" name="文本框 8"/>
          <p:cNvSpPr txBox="1"/>
          <p:nvPr>
            <p:custDataLst>
              <p:tags r:id="rId9"/>
            </p:custDataLst>
          </p:nvPr>
        </p:nvSpPr>
        <p:spPr>
          <a:xfrm>
            <a:off x="8543932" y="4539015"/>
            <a:ext cx="2809868" cy="123119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激发创造力：通过丰富的想象力和创造力，让孩子能够更好地应对未来的挑战。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5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培养孩子学习兴趣和习惯</a:t>
            </a:r>
            <a:endParaRPr lang="zh-CN" altLang="en-US"/>
          </a:p>
        </p:txBody>
      </p:sp>
      <p:sp>
        <p:nvSpPr>
          <p:cNvPr id="1048952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6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58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0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29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2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4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66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1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68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3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35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0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2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74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7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6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39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78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8980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2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4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6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988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幼儿教育是培养孩子学习兴趣和习惯的关键时期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0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家长和教师需要共同参与培养孩子的学习兴趣和习惯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幼儿教育应该注重多元化、个性化的教学方式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94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良好的学习习惯和兴趣有助于提高孩子的学习效果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2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幼儿教育的目标和内容</a:t>
            </a:r>
            <a:endParaRPr lang="zh-CN" altLang="en-US"/>
          </a:p>
        </p:txBody>
      </p:sp>
      <p:sp>
        <p:nvSpPr>
          <p:cNvPr id="1049030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02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5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幼儿教育的目标</a:t>
            </a:r>
            <a:endParaRPr lang="zh-CN" altLang="en-US"/>
          </a:p>
        </p:txBody>
      </p:sp>
      <p:sp>
        <p:nvSpPr>
          <p:cNvPr id="104905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2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4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6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0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2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培养孩子的基本素质和综合能力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促进孩子的身心健康发展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7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2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4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8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0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2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09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培养孩子的社交技能和情感智能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09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激发孩子的学习兴趣和创造力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3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幼儿教育的内容</a:t>
            </a:r>
            <a:endParaRPr lang="zh-CN" altLang="en-US"/>
          </a:p>
        </p:txBody>
      </p:sp>
      <p:sp>
        <p:nvSpPr>
          <p:cNvPr id="1049132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367209" y="1751001"/>
            <a:ext cx="766742" cy="2231056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4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386160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6" name="任意多边形 18"/>
          <p:cNvSpPr/>
          <p:nvPr>
            <p:custDataLst>
              <p:tags r:id="rId4"/>
            </p:custDataLst>
          </p:nvPr>
        </p:nvSpPr>
        <p:spPr>
          <a:xfrm>
            <a:off x="674929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38" name="任意多边形 19"/>
          <p:cNvSpPr/>
          <p:nvPr>
            <p:custDataLst>
              <p:tags r:id="rId5"/>
            </p:custDataLst>
          </p:nvPr>
        </p:nvSpPr>
        <p:spPr>
          <a:xfrm flipV="1">
            <a:off x="6635014" y="1907203"/>
            <a:ext cx="2231056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0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2255621" y="1751575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2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2275721" y="4236447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4" name="任意多边形 4"/>
          <p:cNvSpPr/>
          <p:nvPr>
            <p:custDataLst>
              <p:tags r:id="rId8"/>
            </p:custDataLst>
          </p:nvPr>
        </p:nvSpPr>
        <p:spPr>
          <a:xfrm>
            <a:off x="1638854" y="2480325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6" name="任意多边形 5"/>
          <p:cNvSpPr/>
          <p:nvPr>
            <p:custDataLst>
              <p:tags r:id="rId9"/>
            </p:custDataLst>
          </p:nvPr>
        </p:nvSpPr>
        <p:spPr>
          <a:xfrm flipV="1">
            <a:off x="1524000" y="1907203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4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163885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基础学科知识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749294" y="3116044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创造力和想象力培养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52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877169" y="1763061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4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896695" y="4247932"/>
            <a:ext cx="728895" cy="2002012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6" name="任意多边形 11"/>
          <p:cNvSpPr/>
          <p:nvPr>
            <p:custDataLst>
              <p:tags r:id="rId14"/>
            </p:custDataLst>
          </p:nvPr>
        </p:nvSpPr>
        <p:spPr>
          <a:xfrm>
            <a:off x="4259828" y="2491237"/>
            <a:ext cx="2002012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58" name="任意多边形 12"/>
          <p:cNvSpPr/>
          <p:nvPr>
            <p:custDataLst>
              <p:tags r:id="rId15"/>
            </p:custDataLst>
          </p:nvPr>
        </p:nvSpPr>
        <p:spPr>
          <a:xfrm flipV="1">
            <a:off x="4145548" y="1919262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0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856101" y="1785457"/>
            <a:ext cx="766742" cy="222975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2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875626" y="4269180"/>
            <a:ext cx="728895" cy="2003317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4" name="任意多边形 25"/>
          <p:cNvSpPr/>
          <p:nvPr>
            <p:custDataLst>
              <p:tags r:id="rId18"/>
            </p:custDataLst>
          </p:nvPr>
        </p:nvSpPr>
        <p:spPr>
          <a:xfrm>
            <a:off x="9238185" y="2513633"/>
            <a:ext cx="2003317" cy="3021290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6" name="任意多边形 26"/>
          <p:cNvSpPr/>
          <p:nvPr>
            <p:custDataLst>
              <p:tags r:id="rId19"/>
            </p:custDataLst>
          </p:nvPr>
        </p:nvSpPr>
        <p:spPr>
          <a:xfrm flipV="1">
            <a:off x="9124479" y="1941659"/>
            <a:ext cx="2229751" cy="10721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16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38759" y="3149351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身心健康和运动能力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170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4259828" y="3126955"/>
            <a:ext cx="2002012" cy="1803783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社交技能和情感发展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0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幼儿教育课程设置</a:t>
            </a:r>
            <a:endParaRPr lang="zh-CN" altLang="en-US"/>
          </a:p>
        </p:txBody>
      </p:sp>
      <p:sp>
        <p:nvSpPr>
          <p:cNvPr id="1049206" name="矩形 3"/>
          <p:cNvSpPr/>
          <p:nvPr>
            <p:custDataLst>
              <p:tags r:id="rId2"/>
            </p:custDataLst>
          </p:nvPr>
        </p:nvSpPr>
        <p:spPr>
          <a:xfrm>
            <a:off x="2042276" y="1436267"/>
            <a:ext cx="9311583" cy="1023782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08" name="矩形 13"/>
          <p:cNvSpPr/>
          <p:nvPr>
            <p:custDataLst>
              <p:tags r:id="rId3"/>
            </p:custDataLst>
          </p:nvPr>
        </p:nvSpPr>
        <p:spPr>
          <a:xfrm>
            <a:off x="1524000" y="1436267"/>
            <a:ext cx="252527" cy="1023782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0" name="文本框 4"/>
          <p:cNvSpPr txBox="1"/>
          <p:nvPr>
            <p:custDataLst>
              <p:tags r:id="rId4"/>
            </p:custDataLst>
          </p:nvPr>
        </p:nvSpPr>
        <p:spPr>
          <a:xfrm>
            <a:off x="2308889" y="1524722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语言发展：培养孩子的口语表达和沟通能力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2" name="矩形 39"/>
          <p:cNvSpPr/>
          <p:nvPr>
            <p:custDataLst>
              <p:tags r:id="rId5"/>
            </p:custDataLst>
          </p:nvPr>
        </p:nvSpPr>
        <p:spPr>
          <a:xfrm>
            <a:off x="2042276" y="2651599"/>
            <a:ext cx="9311583" cy="1023782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4" name="矩形 5"/>
          <p:cNvSpPr/>
          <p:nvPr>
            <p:custDataLst>
              <p:tags r:id="rId6"/>
            </p:custDataLst>
          </p:nvPr>
        </p:nvSpPr>
        <p:spPr>
          <a:xfrm>
            <a:off x="1524000" y="2651599"/>
            <a:ext cx="252527" cy="1023782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16" name="文本框 41"/>
          <p:cNvSpPr txBox="1"/>
          <p:nvPr>
            <p:custDataLst>
              <p:tags r:id="rId7"/>
            </p:custDataLst>
          </p:nvPr>
        </p:nvSpPr>
        <p:spPr>
          <a:xfrm>
            <a:off x="2308889" y="2740055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数学基础：建立数理逻辑概念，学习基本数学知识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18" name="矩形 12"/>
          <p:cNvSpPr/>
          <p:nvPr>
            <p:custDataLst>
              <p:tags r:id="rId8"/>
            </p:custDataLst>
          </p:nvPr>
        </p:nvSpPr>
        <p:spPr>
          <a:xfrm>
            <a:off x="2042276" y="3866931"/>
            <a:ext cx="9311583" cy="1023782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0" name="矩形 17"/>
          <p:cNvSpPr/>
          <p:nvPr>
            <p:custDataLst>
              <p:tags r:id="rId9"/>
            </p:custDataLst>
          </p:nvPr>
        </p:nvSpPr>
        <p:spPr>
          <a:xfrm>
            <a:off x="1524000" y="3866931"/>
            <a:ext cx="252527" cy="1023782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2" name="文本框 19"/>
          <p:cNvSpPr txBox="1"/>
          <p:nvPr>
            <p:custDataLst>
              <p:tags r:id="rId10"/>
            </p:custDataLst>
          </p:nvPr>
        </p:nvSpPr>
        <p:spPr>
          <a:xfrm>
            <a:off x="2308889" y="3955387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科学探索：培养孩子的好奇心和探索精神，进行科学启蒙教育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矩形 49"/>
          <p:cNvSpPr/>
          <p:nvPr>
            <p:custDataLst>
              <p:tags r:id="rId11"/>
            </p:custDataLst>
          </p:nvPr>
        </p:nvSpPr>
        <p:spPr>
          <a:xfrm>
            <a:off x="2042276" y="5081640"/>
            <a:ext cx="9311583" cy="1023782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6" name="矩形 26"/>
          <p:cNvSpPr/>
          <p:nvPr>
            <p:custDataLst>
              <p:tags r:id="rId12"/>
            </p:custDataLst>
          </p:nvPr>
        </p:nvSpPr>
        <p:spPr>
          <a:xfrm>
            <a:off x="1524000" y="5081640"/>
            <a:ext cx="252527" cy="1023782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28" name="文本框 27"/>
          <p:cNvSpPr txBox="1"/>
          <p:nvPr>
            <p:custDataLst>
              <p:tags r:id="rId13"/>
            </p:custDataLst>
          </p:nvPr>
        </p:nvSpPr>
        <p:spPr>
          <a:xfrm>
            <a:off x="2308889" y="5170096"/>
            <a:ext cx="8909546" cy="84692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社会交往：培养孩子的社交技能和合作意识，促进情感发展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400" y="3381109"/>
            <a:ext cx="9144000" cy="1152000"/>
          </a:xfrm>
        </p:spPr>
        <p:txBody>
          <a:bodyPr/>
          <a:lstStyle/>
          <a:p>
            <a:r>
              <a:rPr lang="zh-CN" altLang="en-US"/>
              <a:t>幼儿教育的方法和策略</a:t>
            </a:r>
            <a:endParaRPr lang="zh-CN" altLang="en-US"/>
          </a:p>
        </p:txBody>
      </p:sp>
      <p:sp>
        <p:nvSpPr>
          <p:cNvPr id="1049264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2189693"/>
            <a:ext cx="9144000" cy="1148675"/>
          </a:xfrm>
        </p:spPr>
        <p:txBody>
          <a:bodyPr/>
          <a:lstStyle/>
          <a:p>
            <a:r>
              <a:rPr lang="en-US" altLang="zh-CN"/>
              <a:t>03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游戏化教学</a:t>
            </a:r>
            <a:endParaRPr lang="zh-CN" altLang="en-US"/>
          </a:p>
        </p:txBody>
      </p:sp>
      <p:sp>
        <p:nvSpPr>
          <p:cNvPr id="1049292" name="椭圆 262"/>
          <p:cNvSpPr/>
          <p:nvPr>
            <p:custDataLst>
              <p:tags r:id="rId2"/>
            </p:custDataLst>
          </p:nvPr>
        </p:nvSpPr>
        <p:spPr>
          <a:xfrm>
            <a:off x="3142192" y="3997067"/>
            <a:ext cx="6592959" cy="172486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4" name="椭圆 263"/>
          <p:cNvSpPr/>
          <p:nvPr>
            <p:custDataLst>
              <p:tags r:id="rId3"/>
            </p:custDataLst>
          </p:nvPr>
        </p:nvSpPr>
        <p:spPr>
          <a:xfrm>
            <a:off x="3905899" y="4069103"/>
            <a:ext cx="4998681" cy="1481256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6" name="椭圆 264"/>
          <p:cNvSpPr/>
          <p:nvPr>
            <p:custDataLst>
              <p:tags r:id="rId4"/>
            </p:custDataLst>
          </p:nvPr>
        </p:nvSpPr>
        <p:spPr>
          <a:xfrm>
            <a:off x="4620996" y="4281114"/>
            <a:ext cx="3567682" cy="105720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298" name="椭圆 265"/>
          <p:cNvSpPr/>
          <p:nvPr>
            <p:custDataLst>
              <p:tags r:id="rId5"/>
            </p:custDataLst>
          </p:nvPr>
        </p:nvSpPr>
        <p:spPr>
          <a:xfrm>
            <a:off x="5225402" y="4460328"/>
            <a:ext cx="2358645" cy="698936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0" name="椭圆 266"/>
          <p:cNvSpPr/>
          <p:nvPr>
            <p:custDataLst>
              <p:tags r:id="rId6"/>
            </p:custDataLst>
          </p:nvPr>
        </p:nvSpPr>
        <p:spPr>
          <a:xfrm>
            <a:off x="5845036" y="4643641"/>
            <a:ext cx="1356704" cy="402032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550401" y="4576875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2" name="椭圆 268"/>
          <p:cNvSpPr/>
          <p:nvPr>
            <p:custDataLst>
              <p:tags r:id="rId8"/>
            </p:custDataLst>
          </p:nvPr>
        </p:nvSpPr>
        <p:spPr>
          <a:xfrm flipV="1">
            <a:off x="3468408" y="4409960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4" name="椭圆 269"/>
          <p:cNvSpPr/>
          <p:nvPr>
            <p:custDataLst>
              <p:tags r:id="rId9"/>
            </p:custDataLst>
          </p:nvPr>
        </p:nvSpPr>
        <p:spPr>
          <a:xfrm flipV="1">
            <a:off x="3505890" y="4448029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06" name="椭圆 270"/>
          <p:cNvSpPr/>
          <p:nvPr>
            <p:custDataLst>
              <p:tags r:id="rId10"/>
            </p:custDataLst>
          </p:nvPr>
        </p:nvSpPr>
        <p:spPr>
          <a:xfrm flipV="1">
            <a:off x="7956943" y="3680222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8004382" y="3783299"/>
            <a:ext cx="0" cy="172486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08" name="椭圆 272"/>
          <p:cNvSpPr/>
          <p:nvPr>
            <p:custDataLst>
              <p:tags r:id="rId12"/>
            </p:custDataLst>
          </p:nvPr>
        </p:nvSpPr>
        <p:spPr>
          <a:xfrm flipV="1">
            <a:off x="4572386" y="3567774"/>
            <a:ext cx="347364" cy="347354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7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745157" y="3943771"/>
            <a:ext cx="0" cy="911416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9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368936" y="3663823"/>
            <a:ext cx="0" cy="75943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0" name="椭圆 275"/>
          <p:cNvSpPr/>
          <p:nvPr>
            <p:custDataLst>
              <p:tags r:id="rId15"/>
            </p:custDataLst>
          </p:nvPr>
        </p:nvSpPr>
        <p:spPr>
          <a:xfrm flipV="1">
            <a:off x="7286943" y="3496909"/>
            <a:ext cx="156711" cy="15670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2" name="椭圆 276"/>
          <p:cNvSpPr/>
          <p:nvPr>
            <p:custDataLst>
              <p:tags r:id="rId16"/>
            </p:custDataLst>
          </p:nvPr>
        </p:nvSpPr>
        <p:spPr>
          <a:xfrm flipV="1">
            <a:off x="7324425" y="3534977"/>
            <a:ext cx="81197" cy="81193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314" name="椭圆 277"/>
          <p:cNvSpPr/>
          <p:nvPr>
            <p:custDataLst>
              <p:tags r:id="rId17"/>
            </p:custDataLst>
          </p:nvPr>
        </p:nvSpPr>
        <p:spPr>
          <a:xfrm flipV="1">
            <a:off x="4346905" y="4268229"/>
            <a:ext cx="94338" cy="94335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4394344" y="4371306"/>
            <a:ext cx="0" cy="997357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6" name="椭圆 279"/>
          <p:cNvSpPr/>
          <p:nvPr>
            <p:custDataLst>
              <p:tags r:id="rId19"/>
            </p:custDataLst>
          </p:nvPr>
        </p:nvSpPr>
        <p:spPr>
          <a:xfrm flipV="1">
            <a:off x="8622259" y="4479655"/>
            <a:ext cx="236613" cy="23660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739392" y="4742032"/>
            <a:ext cx="0" cy="370013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18" name="椭圆 281"/>
          <p:cNvSpPr/>
          <p:nvPr>
            <p:custDataLst>
              <p:tags r:id="rId21"/>
            </p:custDataLst>
          </p:nvPr>
        </p:nvSpPr>
        <p:spPr>
          <a:xfrm flipV="1">
            <a:off x="5413986" y="4759017"/>
            <a:ext cx="293089" cy="293079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558060" y="5098702"/>
            <a:ext cx="0" cy="64745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320" name="图形 15"/>
          <p:cNvSpPr/>
          <p:nvPr>
            <p:custDataLst>
              <p:tags r:id="rId23"/>
            </p:custDataLst>
          </p:nvPr>
        </p:nvSpPr>
        <p:spPr>
          <a:xfrm>
            <a:off x="5474310" y="4821683"/>
            <a:ext cx="167589" cy="163298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2" name="图形 19"/>
          <p:cNvSpPr/>
          <p:nvPr>
            <p:custDataLst>
              <p:tags r:id="rId24"/>
            </p:custDataLst>
          </p:nvPr>
        </p:nvSpPr>
        <p:spPr>
          <a:xfrm>
            <a:off x="8683168" y="4545835"/>
            <a:ext cx="114774" cy="10335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4" name="图形 27"/>
          <p:cNvSpPr/>
          <p:nvPr>
            <p:custDataLst>
              <p:tags r:id="rId25"/>
            </p:custDataLst>
          </p:nvPr>
        </p:nvSpPr>
        <p:spPr>
          <a:xfrm>
            <a:off x="4664921" y="3679051"/>
            <a:ext cx="162308" cy="12483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6" name="任意多边形: 形状 286"/>
          <p:cNvSpPr/>
          <p:nvPr>
            <p:custDataLst>
              <p:tags r:id="rId26"/>
            </p:custDataLst>
          </p:nvPr>
        </p:nvSpPr>
        <p:spPr>
          <a:xfrm>
            <a:off x="5836836" y="3633369"/>
            <a:ext cx="1203637" cy="1203643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328" name="正文"/>
          <p:cNvSpPr txBox="1"/>
          <p:nvPr>
            <p:custDataLst>
              <p:tags r:id="rId27"/>
            </p:custDataLst>
          </p:nvPr>
        </p:nvSpPr>
        <p:spPr>
          <a:xfrm>
            <a:off x="1524000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定义：将学习内容以游戏的形式呈现，让孩子在游戏中学习知识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正文"/>
          <p:cNvSpPr txBox="1"/>
          <p:nvPr>
            <p:custDataLst>
              <p:tags r:id="rId28"/>
            </p:custDataLst>
          </p:nvPr>
        </p:nvSpPr>
        <p:spPr>
          <a:xfrm>
            <a:off x="9419934" y="3698378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优势：让孩子在轻松愉快的氛围中学习，提高学习效果，促进孩子全面发展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2" name="正文"/>
          <p:cNvSpPr txBox="1"/>
          <p:nvPr>
            <p:custDataLst>
              <p:tags r:id="rId29"/>
            </p:custDataLst>
          </p:nvPr>
        </p:nvSpPr>
        <p:spPr>
          <a:xfrm>
            <a:off x="730861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 fontScale="9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实施方式：设计有趣的游戏，将知识点融入其中，让孩子在游戏中自然地学习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4" name="正文"/>
          <p:cNvSpPr txBox="1"/>
          <p:nvPr>
            <p:custDataLst>
              <p:tags r:id="rId30"/>
            </p:custDataLst>
          </p:nvPr>
        </p:nvSpPr>
        <p:spPr>
          <a:xfrm>
            <a:off x="3635322" y="1795552"/>
            <a:ext cx="1933930" cy="72485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1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目的：提高孩子的学习兴趣和参与度，培养孩子的自主学习能力</a:t>
            </a:r>
            <a:endParaRPr lang="zh-CN" altLang="en-US" sz="11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情境化教学</a:t>
            </a:r>
            <a:endParaRPr lang="zh-CN" altLang="en-US"/>
          </a:p>
        </p:txBody>
      </p:sp>
      <p:sp>
        <p:nvSpPr>
          <p:cNvPr id="1049370" name="矩形 5"/>
          <p:cNvSpPr/>
          <p:nvPr>
            <p:custDataLst>
              <p:tags r:id="rId2"/>
            </p:custDataLst>
          </p:nvPr>
        </p:nvSpPr>
        <p:spPr>
          <a:xfrm>
            <a:off x="1524000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2" name="矩形 10"/>
          <p:cNvSpPr/>
          <p:nvPr>
            <p:custDataLst>
              <p:tags r:id="rId3"/>
            </p:custDataLst>
          </p:nvPr>
        </p:nvSpPr>
        <p:spPr>
          <a:xfrm>
            <a:off x="1841772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4" name="TextBox 2"/>
          <p:cNvSpPr txBox="1"/>
          <p:nvPr>
            <p:custDataLst>
              <p:tags r:id="rId4"/>
            </p:custDataLst>
          </p:nvPr>
        </p:nvSpPr>
        <p:spPr>
          <a:xfrm>
            <a:off x="1662883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定义：通过创设实际情境，将学习内容与生活实际相结合，激发幼儿学习兴趣和探究欲望的教学方法。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76" name="矩形 6"/>
          <p:cNvSpPr/>
          <p:nvPr>
            <p:custDataLst>
              <p:tags r:id="rId5"/>
            </p:custDataLst>
          </p:nvPr>
        </p:nvSpPr>
        <p:spPr>
          <a:xfrm>
            <a:off x="403188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78" name="矩形 11"/>
          <p:cNvSpPr/>
          <p:nvPr>
            <p:custDataLst>
              <p:tags r:id="rId6"/>
            </p:custDataLst>
          </p:nvPr>
        </p:nvSpPr>
        <p:spPr>
          <a:xfrm>
            <a:off x="4366806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0" name="TextBox 2"/>
          <p:cNvSpPr txBox="1"/>
          <p:nvPr>
            <p:custDataLst>
              <p:tags r:id="rId7"/>
            </p:custDataLst>
          </p:nvPr>
        </p:nvSpPr>
        <p:spPr>
          <a:xfrm>
            <a:off x="4170199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目的：帮助幼儿更好地理解和应用所学知识，培养其观察、思考和解决问题的能力。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2" name="矩形 33"/>
          <p:cNvSpPr/>
          <p:nvPr>
            <p:custDataLst>
              <p:tags r:id="rId8"/>
            </p:custDataLst>
          </p:nvPr>
        </p:nvSpPr>
        <p:spPr>
          <a:xfrm>
            <a:off x="6535775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4" name="矩形 37"/>
          <p:cNvSpPr/>
          <p:nvPr>
            <p:custDataLst>
              <p:tags r:id="rId9"/>
            </p:custDataLst>
          </p:nvPr>
        </p:nvSpPr>
        <p:spPr>
          <a:xfrm>
            <a:off x="685354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86" name="TextBox 2"/>
          <p:cNvSpPr txBox="1"/>
          <p:nvPr>
            <p:custDataLst>
              <p:tags r:id="rId10"/>
            </p:custDataLst>
          </p:nvPr>
        </p:nvSpPr>
        <p:spPr>
          <a:xfrm>
            <a:off x="6674657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7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实施方式：利用实物、图片、音乐、游戏等多种手段，模拟真实情境，引导幼儿在轻松愉快的氛围中学习。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388" name="矩形 34"/>
          <p:cNvSpPr/>
          <p:nvPr>
            <p:custDataLst>
              <p:tags r:id="rId11"/>
            </p:custDataLst>
          </p:nvPr>
        </p:nvSpPr>
        <p:spPr>
          <a:xfrm>
            <a:off x="9034518" y="2600786"/>
            <a:ext cx="2319782" cy="234624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0" name="矩形 38"/>
          <p:cNvSpPr/>
          <p:nvPr>
            <p:custDataLst>
              <p:tags r:id="rId12"/>
            </p:custDataLst>
          </p:nvPr>
        </p:nvSpPr>
        <p:spPr>
          <a:xfrm>
            <a:off x="9369437" y="2595642"/>
            <a:ext cx="476305" cy="24697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5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392" name="TextBox 2"/>
          <p:cNvSpPr txBox="1"/>
          <p:nvPr>
            <p:custDataLst>
              <p:tags r:id="rId13"/>
            </p:custDataLst>
          </p:nvPr>
        </p:nvSpPr>
        <p:spPr>
          <a:xfrm>
            <a:off x="9173401" y="3114594"/>
            <a:ext cx="2042231" cy="1649085"/>
          </a:xfrm>
          <a:prstGeom prst="rect">
            <a:avLst/>
          </a:prstGeom>
          <a:noFill/>
        </p:spPr>
        <p:txBody>
          <a:bodyPr wrap="square" rtlCol="0">
            <a:normAutofit fontScale="8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优势：能够激发幼儿的学习兴趣和主动性，提高学习效果；同时促进幼儿身心健康发展。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2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探索式教学</a:t>
            </a:r>
            <a:endParaRPr lang="zh-CN" altLang="en-US"/>
          </a:p>
        </p:txBody>
      </p:sp>
      <p:sp>
        <p:nvSpPr>
          <p:cNvPr id="1049428" name="任意多边形 20"/>
          <p:cNvSpPr/>
          <p:nvPr>
            <p:custDataLst>
              <p:tags r:id="rId2"/>
            </p:custDataLst>
          </p:nvPr>
        </p:nvSpPr>
        <p:spPr>
          <a:xfrm rot="2700000">
            <a:off x="2018882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0" name="文本框 24"/>
          <p:cNvSpPr txBox="1"/>
          <p:nvPr>
            <p:custDataLst>
              <p:tags r:id="rId3"/>
            </p:custDataLst>
          </p:nvPr>
        </p:nvSpPr>
        <p:spPr bwMode="auto">
          <a:xfrm>
            <a:off x="1660431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定义：通过引导幼儿主动探索和发现知识的教学方法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2" name="矩形 42"/>
          <p:cNvSpPr/>
          <p:nvPr>
            <p:custDataLst>
              <p:tags r:id="rId4"/>
            </p:custDataLst>
          </p:nvPr>
        </p:nvSpPr>
        <p:spPr>
          <a:xfrm>
            <a:off x="1793458" y="2733328"/>
            <a:ext cx="1742579" cy="123401"/>
          </a:xfrm>
          <a:prstGeom prst="rect">
            <a:avLst/>
          </a:prstGeom>
          <a:solidFill>
            <a:schemeClr val="accent1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4" name="任意多边形 18"/>
          <p:cNvSpPr/>
          <p:nvPr>
            <p:custDataLst>
              <p:tags r:id="rId5"/>
            </p:custDataLst>
          </p:nvPr>
        </p:nvSpPr>
        <p:spPr>
          <a:xfrm rot="5400000">
            <a:off x="4535245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36" name="文本框 27"/>
          <p:cNvSpPr txBox="1"/>
          <p:nvPr>
            <p:custDataLst>
              <p:tags r:id="rId6"/>
            </p:custDataLst>
          </p:nvPr>
        </p:nvSpPr>
        <p:spPr bwMode="auto">
          <a:xfrm>
            <a:off x="4176139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特点：强调幼儿主动参与、动手操作、发现问题和解决问题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38" name="矩形 43"/>
          <p:cNvSpPr/>
          <p:nvPr>
            <p:custDataLst>
              <p:tags r:id="rId7"/>
            </p:custDataLst>
          </p:nvPr>
        </p:nvSpPr>
        <p:spPr>
          <a:xfrm>
            <a:off x="4309821" y="2733328"/>
            <a:ext cx="1742579" cy="123401"/>
          </a:xfrm>
          <a:prstGeom prst="rect">
            <a:avLst/>
          </a:prstGeom>
          <a:solidFill>
            <a:schemeClr val="accent2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0" name="任意多边形 21"/>
          <p:cNvSpPr/>
          <p:nvPr>
            <p:custDataLst>
              <p:tags r:id="rId8"/>
            </p:custDataLst>
          </p:nvPr>
        </p:nvSpPr>
        <p:spPr>
          <a:xfrm rot="18900000" flipH="1">
            <a:off x="7050953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2" name="文本框 30"/>
          <p:cNvSpPr txBox="1"/>
          <p:nvPr>
            <p:custDataLst>
              <p:tags r:id="rId9"/>
            </p:custDataLst>
          </p:nvPr>
        </p:nvSpPr>
        <p:spPr bwMode="auto">
          <a:xfrm>
            <a:off x="6692502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实施方式：创设情境、提供材料、引导幼儿探索和思考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4" name="矩形 44"/>
          <p:cNvSpPr/>
          <p:nvPr>
            <p:custDataLst>
              <p:tags r:id="rId10"/>
            </p:custDataLst>
          </p:nvPr>
        </p:nvSpPr>
        <p:spPr>
          <a:xfrm>
            <a:off x="6824873" y="2733328"/>
            <a:ext cx="1742579" cy="123401"/>
          </a:xfrm>
          <a:prstGeom prst="rect">
            <a:avLst/>
          </a:prstGeom>
          <a:solidFill>
            <a:schemeClr val="accent3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6" name="任意多边形 22"/>
          <p:cNvSpPr/>
          <p:nvPr>
            <p:custDataLst>
              <p:tags r:id="rId11"/>
            </p:custDataLst>
          </p:nvPr>
        </p:nvSpPr>
        <p:spPr>
          <a:xfrm rot="2700000" flipH="1" flipV="1">
            <a:off x="9566661" y="1364400"/>
            <a:ext cx="1291603" cy="1293847"/>
          </a:xfrm>
          <a:custGeom>
            <a:gdLst>
              <a:gd name="connsiteX0" fmla="*/ 131121 w 3124913"/>
              <a:gd name="connsiteY0" fmla="*/ 1249162 h 3130701"/>
              <a:gd name="connsiteX1" fmla="*/ 132370 w 3124913"/>
              <a:gd name="connsiteY1" fmla="*/ 1247913 h 3130701"/>
              <a:gd name="connsiteX2" fmla="*/ 1249163 w 3124913"/>
              <a:gd name="connsiteY2" fmla="*/ 131120 h 3130701"/>
              <a:gd name="connsiteX3" fmla="*/ 1882271 w 3124913"/>
              <a:gd name="connsiteY3" fmla="*/ 131120 h 3130701"/>
              <a:gd name="connsiteX4" fmla="*/ 1882271 w 3124913"/>
              <a:gd name="connsiteY4" fmla="*/ 764228 h 3130701"/>
              <a:gd name="connsiteX5" fmla="*/ 1516049 w 3124913"/>
              <a:gd name="connsiteY5" fmla="*/ 1130450 h 3130701"/>
              <a:gd name="connsiteX6" fmla="*/ 2677238 w 3124913"/>
              <a:gd name="connsiteY6" fmla="*/ 1130450 h 3130701"/>
              <a:gd name="connsiteX7" fmla="*/ 3124913 w 3124913"/>
              <a:gd name="connsiteY7" fmla="*/ 1578125 h 3130701"/>
              <a:gd name="connsiteX8" fmla="*/ 2677238 w 3124913"/>
              <a:gd name="connsiteY8" fmla="*/ 2025800 h 3130701"/>
              <a:gd name="connsiteX9" fmla="*/ 1545864 w 3124913"/>
              <a:gd name="connsiteY9" fmla="*/ 2025800 h 3130701"/>
              <a:gd name="connsiteX10" fmla="*/ 1883520 w 3124913"/>
              <a:gd name="connsiteY10" fmla="*/ 2363456 h 3130701"/>
              <a:gd name="connsiteX11" fmla="*/ 1883520 w 3124913"/>
              <a:gd name="connsiteY11" fmla="*/ 2999063 h 3130701"/>
              <a:gd name="connsiteX12" fmla="*/ 1247913 w 3124913"/>
              <a:gd name="connsiteY12" fmla="*/ 2999063 h 3130701"/>
              <a:gd name="connsiteX13" fmla="*/ 132370 w 3124913"/>
              <a:gd name="connsiteY13" fmla="*/ 1883520 h 3130701"/>
              <a:gd name="connsiteX14" fmla="*/ 131809 w 3124913"/>
              <a:gd name="connsiteY14" fmla="*/ 1882832 h 3130701"/>
              <a:gd name="connsiteX15" fmla="*/ 131121 w 3124913"/>
              <a:gd name="connsiteY15" fmla="*/ 1882270 h 3130701"/>
              <a:gd name="connsiteX16" fmla="*/ 131121 w 3124913"/>
              <a:gd name="connsiteY16" fmla="*/ 1249162 h 31307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</a:cxnLst>
            <a:rect l="l" t="t" r="r" b="b"/>
            <a:pathLst>
              <a:path w="3124913" h="3130701">
                <a:moveTo>
                  <a:pt x="131121" y="1249162"/>
                </a:moveTo>
                <a:lnTo>
                  <a:pt x="132370" y="1247913"/>
                </a:lnTo>
                <a:lnTo>
                  <a:pt x="1249163" y="131120"/>
                </a:lnTo>
                <a:cubicBezTo>
                  <a:pt x="1423991" y="-43707"/>
                  <a:pt x="1707443" y="-43707"/>
                  <a:pt x="1882271" y="131120"/>
                </a:cubicBezTo>
                <a:cubicBezTo>
                  <a:pt x="2057099" y="305948"/>
                  <a:pt x="2057099" y="589401"/>
                  <a:pt x="1882271" y="764228"/>
                </a:cubicBezTo>
                <a:lnTo>
                  <a:pt x="1516049" y="1130450"/>
                </a:lnTo>
                <a:lnTo>
                  <a:pt x="2677238" y="1130450"/>
                </a:lnTo>
                <a:cubicBezTo>
                  <a:pt x="2924482" y="1130450"/>
                  <a:pt x="3124913" y="1330881"/>
                  <a:pt x="3124913" y="1578125"/>
                </a:cubicBezTo>
                <a:cubicBezTo>
                  <a:pt x="3124913" y="1825369"/>
                  <a:pt x="2924482" y="2025800"/>
                  <a:pt x="2677238" y="2025800"/>
                </a:cubicBezTo>
                <a:lnTo>
                  <a:pt x="1545864" y="2025800"/>
                </a:lnTo>
                <a:lnTo>
                  <a:pt x="1883520" y="2363456"/>
                </a:lnTo>
                <a:cubicBezTo>
                  <a:pt x="2059038" y="2538974"/>
                  <a:pt x="2059038" y="2823545"/>
                  <a:pt x="1883520" y="2999063"/>
                </a:cubicBezTo>
                <a:cubicBezTo>
                  <a:pt x="1708002" y="3174581"/>
                  <a:pt x="1423431" y="3174581"/>
                  <a:pt x="1247913" y="2999063"/>
                </a:cubicBezTo>
                <a:lnTo>
                  <a:pt x="132370" y="1883520"/>
                </a:lnTo>
                <a:lnTo>
                  <a:pt x="131809" y="1882832"/>
                </a:lnTo>
                <a:lnTo>
                  <a:pt x="131121" y="1882270"/>
                </a:lnTo>
                <a:cubicBezTo>
                  <a:pt x="-43707" y="1707442"/>
                  <a:pt x="-43707" y="1423990"/>
                  <a:pt x="131121" y="1249162"/>
                </a:cubicBezTo>
                <a:close/>
              </a:path>
            </a:pathLst>
          </a:cu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endParaRPr>
              <a:latin typeface="+mn-ea"/>
              <a:sym typeface="Arial" pitchFamily="34" charset="0"/>
            </a:endParaRPr>
          </a:p>
        </p:txBody>
      </p:sp>
      <p:sp>
        <p:nvSpPr>
          <p:cNvPr id="1049448" name="文本框 33"/>
          <p:cNvSpPr txBox="1"/>
          <p:nvPr>
            <p:custDataLst>
              <p:tags r:id="rId12"/>
            </p:custDataLst>
          </p:nvPr>
        </p:nvSpPr>
        <p:spPr bwMode="auto">
          <a:xfrm>
            <a:off x="9208210" y="3113403"/>
            <a:ext cx="2008977" cy="30640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sym typeface="+mn-ea"/>
              </a:rPr>
              <a:t>优势：培养幼儿自主学习和创新能力，促进幼儿全面发展</a:t>
            </a:r>
            <a:endParaRPr lang="zh-CN" altLang="en-US" sz="2000" spc="150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0" name="矩形 45"/>
          <p:cNvSpPr/>
          <p:nvPr>
            <p:custDataLst>
              <p:tags r:id="rId13"/>
            </p:custDataLst>
          </p:nvPr>
        </p:nvSpPr>
        <p:spPr>
          <a:xfrm>
            <a:off x="9341237" y="2733328"/>
            <a:ext cx="1742579" cy="123401"/>
          </a:xfrm>
          <a:prstGeom prst="rect">
            <a:avLst/>
          </a:prstGeom>
          <a:solidFill>
            <a:schemeClr val="accent4"/>
          </a:solidFill>
          <a:ln w="76200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</a:pPr>
            <a:endParaRPr>
              <a:latin typeface="+mn-ea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https://d.book118.com/358124134057006024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10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160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72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此处编辑 添加文档标题"/>
  <p:tag name="KSO_WM_UNIT_TYPE" val="a"/>
  <p:tag name="KSO_WM_UNIT_VALUE" val="3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60.xml><?xml version="1.0" encoding="utf-8"?>
<p:tagLst xmlns:p="http://schemas.openxmlformats.org/presentationml/2006/main">
  <p:tag name="KSO_WM_BEAUTIFY_FLAG" val="#wm#"/>
  <p:tag name="KSO_WM_SLIDE_ID" val="custom20230995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  <p:tag name="KSO_WM_TEMPLATE_THUMBS_INDEX" val="1、9"/>
</p:tagLst>
</file>

<file path=ppt/tags/tag61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62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YPE" val="b"/>
  <p:tag name="KSO_WM_UNIT_VALUE" val="10"/>
</p:tagLst>
</file>

<file path=ppt/tags/tag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2"/>
  <p:tag name="KSO_WM_UNIT_INDEX" val="1_4_2"/>
  <p:tag name="KSO_WM_UNIT_LAYERLEVEL" val="1_1_1"/>
  <p:tag name="KSO_WM_UNIT_TYPE" val="l_h_i"/>
</p:tagLst>
</file>

<file path=ppt/tags/tag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2"/>
  <p:tag name="KSO_WM_UNIT_INDEX" val="1_1_2"/>
  <p:tag name="KSO_WM_UNIT_LAYERLEVEL" val="1_1_1"/>
  <p:tag name="KSO_WM_UNIT_TYPE" val="l_h_i"/>
</p:tagLst>
</file>

<file path=ppt/tags/tag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2"/>
  <p:tag name="KSO_WM_UNIT_INDEX" val="1_2_2"/>
  <p:tag name="KSO_WM_UNIT_LAYERLEVEL" val="1_1_1"/>
  <p:tag name="KSO_WM_UNIT_TYPE" val="l_h_i"/>
</p:tagLst>
</file>

<file path=ppt/tags/tag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2"/>
  <p:tag name="KSO_WM_UNIT_INDEX" val="1_3_2"/>
  <p:tag name="KSO_WM_UNIT_LAYERLEVEL" val="1_1_1"/>
  <p:tag name="KSO_WM_UNIT_TYPE" val="l_h_i"/>
</p:tagLst>
</file>

<file path=ppt/tags/tag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2"/>
  <p:tag name="KSO_WM_UNIT_INDEX" val="1_5_2"/>
  <p:tag name="KSO_WM_UNIT_LAYERLEVEL" val="1_1_1"/>
  <p:tag name="KSO_WM_UNIT_TYPE" val="l_h_i"/>
</p:tagLst>
</file>

<file path=ppt/tags/tag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2"/>
  <p:tag name="KSO_WM_UNIT_INDEX" val="1_6_2"/>
  <p:tag name="KSO_WM_UNIT_LAYERLEVEL" val="1_1_1"/>
  <p:tag name="KSO_WM_UNIT_TYPE" val="l_h_i"/>
</p:tagLst>
</file>

<file path=ppt/tags/tag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1_2"/>
  <p:tag name="KSO_WM_UNIT_INDEX" val="1_1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1_1"/>
  <p:tag name="KSO_WM_UNIT_INDEX" val="1_1_1"/>
  <p:tag name="KSO_WM_UNIT_LAYERLEVEL" val="1_1_1"/>
  <p:tag name="KSO_WM_UNIT_SUBTYPE" val="d"/>
  <p:tag name="KSO_WM_UNIT_TYPE" val="l_h_i"/>
</p:tagLst>
</file>

<file path=ppt/tags/tag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2_2"/>
  <p:tag name="KSO_WM_UNIT_INDEX" val="1_2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2_1"/>
  <p:tag name="KSO_WM_UNIT_INDEX" val="1_2_1"/>
  <p:tag name="KSO_WM_UNIT_LAYERLEVEL" val="1_1_1"/>
  <p:tag name="KSO_WM_UNIT_SUBTYPE" val="d"/>
  <p:tag name="KSO_WM_UNIT_TYPE" val="l_h_i"/>
</p:tagLst>
</file>

<file path=ppt/tags/tag7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3_2"/>
  <p:tag name="KSO_WM_UNIT_INDEX" val="1_3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3_1"/>
  <p:tag name="KSO_WM_UNIT_INDEX" val="1_3_1"/>
  <p:tag name="KSO_WM_UNIT_LAYERLEVEL" val="1_1_1"/>
  <p:tag name="KSO_WM_UNIT_SUBTYPE" val="d"/>
  <p:tag name="KSO_WM_UNIT_TYPE" val="l_h_i"/>
</p:tagLst>
</file>

<file path=ppt/tags/tag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4_2"/>
  <p:tag name="KSO_WM_UNIT_INDEX" val="1_4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4_1"/>
  <p:tag name="KSO_WM_UNIT_INDEX" val="1_4_1"/>
  <p:tag name="KSO_WM_UNIT_LAYERLEVEL" val="1_1_1"/>
  <p:tag name="KSO_WM_UNIT_SUBTYPE" val="d"/>
  <p:tag name="KSO_WM_UNIT_TYPE" val="l_h_i"/>
</p:tagLst>
</file>

<file path=ppt/tags/tag7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5_2"/>
  <p:tag name="KSO_WM_UNIT_INDEX" val="1_5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</p:tagLst>
</file>

<file path=ppt/tags/tag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5_1"/>
  <p:tag name="KSO_WM_UNIT_INDEX" val="1_5_1"/>
  <p:tag name="KSO_WM_UNIT_LAYERLEVEL" val="1_1_1"/>
  <p:tag name="KSO_WM_UNIT_SUBTYPE" val="d"/>
  <p:tag name="KSO_WM_UNIT_TYPE" val="l_h_i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a*1_6_2"/>
  <p:tag name="KSO_WM_UNIT_INDEX" val="1_6_2"/>
  <p:tag name="KSO_WM_UNIT_ISCONTENTSTITLE" val="0"/>
  <p:tag name="KSO_WM_UNIT_ISNUMDGMTITLE" val="0"/>
  <p:tag name="KSO_WM_UNIT_LAYERLEVEL" val="1_1_1"/>
  <p:tag name="KSO_WM_UNIT_NOCLEAR" val="0"/>
  <p:tag name="KSO_WM_UNIT_PRESET_TEXT" val="添加标题"/>
  <p:tag name="KSO_WM_UNIT_TYPE" val="l_h_a"/>
  <p:tag name="KSO_WM_UNIT_VALUE" val="12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42.50102362204717,&quot;width&quot;:935.15}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6*l_h_i*1_6_1"/>
  <p:tag name="KSO_WM_UNIT_INDEX" val="1_6_1"/>
  <p:tag name="KSO_WM_UNIT_LAYERLEVEL" val="1_1_1"/>
  <p:tag name="KSO_WM_UNIT_SUBTYPE" val="d"/>
  <p:tag name="KSO_WM_UNIT_TYPE" val="l_h_i"/>
</p:tagLst>
</file>

<file path=ppt/tags/tag8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95_6"/>
  <p:tag name="KSO_WM_SLIDE_INDEX" val="6"/>
  <p:tag name="KSO_WM_SLIDE_ITEM_CNT" val="6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1"/>
  <p:tag name="KSO_WM_UNIT_TYPE" val="e"/>
  <p:tag name="KSO_WM_UNIT_VALUE" val="13"/>
</p:tagLst>
</file>

<file path=ppt/tags/tag84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30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3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2"/>
  <p:tag name="KSO_WM_UNIT_TYPE" val="e"/>
  <p:tag name="KSO_WM_UNIT_VALUE" val="13"/>
</p:tagLst>
</file>

<file path=ppt/tags/tag132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0"/>
  <p:tag name="KSO_WM_UNIT_DIAGRAM_ISNUMVISUAL" val="0"/>
  <p:tag name="KSO_WM_UNIT_DIAGRAM_ISREFERUNIT" val="0"/>
  <p:tag name="KSO_WM_UNIT_HIGHLIGHT" val="0"/>
  <p:tag name="KSO_WM_UNIT_ID" val="custom20230995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95"/>
  <p:tag name="KSO_WM_UNIT_COMPATIBLE" val="1"/>
  <p:tag name="KSO_WM_UNIT_DIAGRAM_ISNUMVISUAL" val="0"/>
  <p:tag name="KSO_WM_UNIT_DIAGRAM_ISREFERUNIT" val="0"/>
  <p:tag name="KSO_WM_UNIT_HIGHLIGHT" val="0"/>
  <p:tag name="KSO_WM_UNIT_ID" val="custom20230995_7*e*1"/>
  <p:tag name="KSO_WM_UNIT_INDEX" val="1"/>
  <p:tag name="KSO_WM_UNIT_LAYERLEVEL" val="1"/>
  <p:tag name="KSO_WM_UNIT_NOCLEAR" val="0"/>
  <p:tag name="KSO_WM_UNIT_PRESET_TEXT" val="03"/>
  <p:tag name="KSO_WM_UNIT_TYPE" val="e"/>
  <p:tag name="KSO_WM_UNIT_VALUE" val="13"/>
</p:tagLst>
</file>

<file path=ppt/tags/tag187.xml><?xml version="1.0" encoding="utf-8"?>
<p:tagLst xmlns:p="http://schemas.openxmlformats.org/presentationml/2006/main">
  <p:tag name="KSO_WM_BEAUTIFY_FLAG" val="#wm#"/>
  <p:tag name="KSO_WM_SLIDE_ID" val="custom20230995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95"/>
  <p:tag name="KSO_WM_TEMPLATE_MASTER_TYPE" val="0"/>
  <p:tag name="KSO_WM_TEMPLATE_SUBCATEGORY" val="29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1"/>
  <p:tag name="KSO_WM_UNIT_INDEX" val="1_1_1"/>
  <p:tag name="KSO_WM_UNIT_LAYERLEVEL" val="1_1_1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1_1"/>
  <p:tag name="KSO_WM_UNIT_INDEX" val="1_1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4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1"/>
  <p:tag name="KSO_WM_UNIT_INDEX" val="1_2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2_1"/>
  <p:tag name="KSO_WM_UNIT_INDEX" val="1_2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54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1"/>
  <p:tag name="KSO_WM_UNIT_INDEX" val="1_3_1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3_1"/>
  <p:tag name="KSO_WM_UNIT_INDEX" val="1_3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54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HIGHLIGHT" val="0"/>
  <p:tag name="KSO_WM_UNIT_ID" val="diagram20231354_3*l_h_f*1_4_1"/>
  <p:tag name="KSO_WM_UNIT_INDEX" val="1_4_1"/>
  <p:tag name="KSO_WM_UNIT_LAYERLEVEL" val="1_1_1"/>
  <p:tag name="KSO_WM_UNIT_NOCLEAR" val="0"/>
  <p:tag name="KSO_WM_UNIT_PRESET_TEXT" val="单击输入你的正文，文字是您思想的提炼，为了最终演示发布的良好效果。"/>
  <p:tag name="KSO_WM_UNIT_SUBTYPE" val="a"/>
  <p:tag name="KSO_WM_UNIT_TYPE" val="l_h_f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7.5941467285156,&quot;width&quot;:861.4825439453125}"/>
  <p:tag name="KSO_WM_TAG_VERSION" val="3.0"/>
  <p:tag name="KSO_WM_TEMPLATE_CATEGORY" val="diagram"/>
  <p:tag name="KSO_WM_TEMPLATE_INDEX" val="20231354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54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71">
      <a:dk1>
        <a:srgbClr val="000000"/>
      </a:dk1>
      <a:lt1>
        <a:srgbClr val="FFFFFF"/>
      </a:lt1>
      <a:dk2>
        <a:srgbClr val="44546A"/>
      </a:dk2>
      <a:lt2>
        <a:srgbClr val="E7E6E6"/>
      </a:lt2>
      <a:accent1>
        <a:srgbClr val="00B0F0"/>
      </a:accent1>
      <a:accent2>
        <a:srgbClr val="8FCDFF"/>
      </a:accent2>
      <a:accent3>
        <a:srgbClr val="FF7860"/>
      </a:accent3>
      <a:accent4>
        <a:srgbClr val="46D1AC"/>
      </a:accent4>
      <a:accent5>
        <a:srgbClr val="FF7943"/>
      </a:accent5>
      <a:accent6>
        <a:srgbClr val="FFB268"/>
      </a:accent6>
      <a:hlink>
        <a:srgbClr val="0563C1"/>
      </a:hlink>
      <a:folHlink>
        <a:srgbClr val="954F72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1">
      <vt:lpstr>Arial</vt:lpstr>
      <vt:lpstr>Calibri</vt:lpstr>
      <vt:lpstr>微软雅黑</vt:lpstr>
      <vt:lpstr>Montserrat ExtraBold</vt:lpstr>
      <vt:lpstr>宋体</vt:lpstr>
      <vt:lpstr>Office Theme</vt:lpstr>
      <vt:lpstr>孩子应该如何学习—幼儿教育问题探讨</vt:lpstr>
      <vt:lpstr>目录</vt:lpstr>
      <vt:lpstr>幼儿教育的重要性</vt:lpstr>
      <vt:lpstr>培养孩子基础知识和技能</vt:lpstr>
      <vt:lpstr>促进孩子身心发展</vt:lpstr>
      <vt:lpstr>培养孩子学习兴趣和习惯</vt:lpstr>
      <vt:lpstr>幼儿教育的目标和内容</vt:lpstr>
      <vt:lpstr>幼儿教育的目标</vt:lpstr>
      <vt:lpstr>幼儿教育的内容</vt:lpstr>
      <vt:lpstr>幼儿教育课程设置</vt:lpstr>
      <vt:lpstr>幼儿教育的方法和策略</vt:lpstr>
      <vt:lpstr>游戏化教学</vt:lpstr>
      <vt:lpstr>情境化教学</vt:lpstr>
      <vt:lpstr>探索式教学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2024-08-31T13:51:59.228</cp:lastPrinted>
  <dcterms:created xsi:type="dcterms:W3CDTF">2024-08-31T05:51:59Z</dcterms:created>
  <dcterms:modified xsi:type="dcterms:W3CDTF">2024-08-31T05:52:01Z</dcterms:modified>
</cp:coreProperties>
</file>