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177222-142D-48FA-B3D1-6FE892822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5C9EB7-59DC-4DAF-B495-F24803CA4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D6B095-5A88-4143-B655-6895B9727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7D3E7B-A736-4F89-96DF-EF27ADC120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55F164-E788-4ECA-B464-E9F293FB8F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038A7A-C0E5-4E1F-A012-AC166C8FCA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AC1D37-8E72-42E0-9C02-6AF61C0359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A91E9B-64B6-4731-88A3-5414A3CC4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099313-258B-421A-987B-B7086293C1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93300-3DFC-44C0-B1F2-72C728FA4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9A4AB5-7F9F-4831-BF39-1214B4813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262626"/>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700" b="1" i="0">
                <a:solidFill>
                  <a:srgbClr val="26262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262626"/>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700" b="1" i="0">
                <a:solidFill>
                  <a:srgbClr val="26262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262626"/>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pic>
        <p:nvPicPr>
          <p:cNvPr id="17" name="bg object 17"/>
          <p:cNvPicPr/>
          <p:nvPr/>
        </p:nvPicPr>
        <p:blipFill>
          <a:blip r:embed="rId2"/>
          <a:stretch>
            <a:fillRect/>
          </a:stretch>
        </p:blipFill>
        <p:spPr>
          <a:xfrm>
            <a:off x="1422400" y="1206500"/>
            <a:ext cx="3806118" cy="4454569"/>
          </a:xfrm>
          <a:prstGeom prst="rect">
            <a:avLst/>
          </a:prstGeom>
        </p:spPr>
      </p:pic>
      <p:sp>
        <p:nvSpPr>
          <p:cNvPr id="2" name="Holder 2"/>
          <p:cNvSpPr>
            <a:spLocks noGrp="1"/>
          </p:cNvSpPr>
          <p:nvPr>
            <p:ph type="title"/>
          </p:nvPr>
        </p:nvSpPr>
        <p:spPr/>
        <p:txBody>
          <a:bodyPr lIns="0" tIns="0" rIns="0" bIns="0"/>
          <a:lstStyle>
            <a:lvl1pPr>
              <a:defRPr sz="3000" b="1" i="0">
                <a:solidFill>
                  <a:srgbClr val="262626"/>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pic>
        <p:nvPicPr>
          <p:cNvPr id="17" name="bg object 17"/>
          <p:cNvPicPr/>
          <p:nvPr/>
        </p:nvPicPr>
        <p:blipFill>
          <a:blip r:embed="rId2"/>
          <a:stretch>
            <a:fillRect/>
          </a:stretch>
        </p:blipFill>
        <p:spPr>
          <a:xfrm>
            <a:off x="2324100" y="1054100"/>
            <a:ext cx="5016500" cy="4945061"/>
          </a:xfrm>
          <a:prstGeom prst="rect">
            <a:avLst/>
          </a:prstGeom>
        </p:spPr>
      </p:pic>
      <p:pic>
        <p:nvPicPr>
          <p:cNvPr id="18" name="bg object 18"/>
          <p:cNvPicPr/>
          <p:nvPr/>
        </p:nvPicPr>
        <p:blipFill>
          <a:blip r:embed="rId3"/>
          <a:stretch>
            <a:fillRect/>
          </a:stretch>
        </p:blipFill>
        <p:spPr>
          <a:xfrm>
            <a:off x="928710" y="396326"/>
            <a:ext cx="5229729" cy="4243762"/>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4216400" cy="482600"/>
          </a:xfrm>
          <a:prstGeom prst="rect">
            <a:avLst/>
          </a:prstGeom>
        </p:spPr>
        <p:txBody>
          <a:bodyPr wrap="square" lIns="0" tIns="0" rIns="0" bIns="0">
            <a:spAutoFit/>
          </a:bodyPr>
          <a:lstStyle>
            <a:lvl1pPr>
              <a:defRPr sz="3000" b="1" i="0">
                <a:solidFill>
                  <a:srgbClr val="262626"/>
                </a:solidFill>
                <a:latin typeface="微软雅黑"/>
                <a:cs typeface="微软雅黑"/>
              </a:defRPr>
            </a:lvl1pPr>
          </a:lstStyle>
          <a:p/>
        </p:txBody>
      </p:sp>
      <p:sp>
        <p:nvSpPr>
          <p:cNvPr id="3" name="Holder 3"/>
          <p:cNvSpPr>
            <a:spLocks noGrp="1"/>
          </p:cNvSpPr>
          <p:nvPr>
            <p:ph type="body" idx="1"/>
          </p:nvPr>
        </p:nvSpPr>
        <p:spPr>
          <a:xfrm>
            <a:off x="6437819" y="1593357"/>
            <a:ext cx="5095240" cy="2698115"/>
          </a:xfrm>
          <a:prstGeom prst="rect">
            <a:avLst/>
          </a:prstGeom>
        </p:spPr>
        <p:txBody>
          <a:bodyPr wrap="square" lIns="0" tIns="0" rIns="0" bIns="0">
            <a:spAutoFit/>
          </a:bodyPr>
          <a:lstStyle>
            <a:lvl1pPr>
              <a:defRPr sz="1700" b="1" i="0">
                <a:solidFill>
                  <a:srgbClr val="262626"/>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 Id="rId3" Type="http://schemas.openxmlformats.org/officeDocument/2006/relationships/image" Target="../media/image3.png" /><Relationship Id="rId4"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10.png" /><Relationship Id="rId4" Type="http://schemas.openxmlformats.org/officeDocument/2006/relationships/image" Target="../media/image9.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1.png" /><Relationship Id="rId12" Type="http://schemas.openxmlformats.org/officeDocument/2006/relationships/image" Target="../media/image13.png" /><Relationship Id="rId13" Type="http://schemas.openxmlformats.org/officeDocument/2006/relationships/image" Target="../media/image14.png" /><Relationship Id="rId14" Type="http://schemas.openxmlformats.org/officeDocument/2006/relationships/image" Target="../media/image16.png" /><Relationship Id="rId15" Type="http://schemas.openxmlformats.org/officeDocument/2006/relationships/image" Target="../media/image15.png"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 Id="rId7" Type="http://schemas.openxmlformats.org/officeDocument/2006/relationships/image" Target="../media/image9.png" /><Relationship Id="rId8" Type="http://schemas.openxmlformats.org/officeDocument/2006/relationships/image" Target="../media/image8.png" /><Relationship Id="rId9" Type="http://schemas.openxmlformats.org/officeDocument/2006/relationships/image" Target="../media/image10.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3.png" /><Relationship Id="rId11" Type="http://schemas.openxmlformats.org/officeDocument/2006/relationships/image" Target="../media/image14.png" /><Relationship Id="rId12" Type="http://schemas.openxmlformats.org/officeDocument/2006/relationships/image" Target="../media/image16.png" /><Relationship Id="rId13" Type="http://schemas.openxmlformats.org/officeDocument/2006/relationships/image" Target="../media/image15.png" /><Relationship Id="rId2" Type="http://schemas.openxmlformats.org/officeDocument/2006/relationships/image" Target="../media/image1.png" /><Relationship Id="rId3" Type="http://schemas.openxmlformats.org/officeDocument/2006/relationships/image" Target="../media/image22.png" /><Relationship Id="rId4" Type="http://schemas.openxmlformats.org/officeDocument/2006/relationships/image" Target="../media/image23.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2.png" /><Relationship Id="rId9"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24.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2602206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grpSp>
        <p:nvGrpSpPr>
          <p:cNvPr id="3" name="object 3"/>
          <p:cNvGrpSpPr/>
          <p:nvPr/>
        </p:nvGrpSpPr>
        <p:grpSpPr>
          <a:xfrm>
            <a:off x="-1785" y="134808"/>
            <a:ext cx="6009005" cy="5610860"/>
            <a:chOff x="-1785" y="134808"/>
            <a:chExt cx="6009005" cy="5610860"/>
          </a:xfrm>
        </p:grpSpPr>
        <p:pic>
          <p:nvPicPr>
            <p:cNvPr id="4" name="object 4"/>
            <p:cNvPicPr/>
            <p:nvPr/>
          </p:nvPicPr>
          <p:blipFill>
            <a:blip r:embed="rId3"/>
            <a:stretch>
              <a:fillRect/>
            </a:stretch>
          </p:blipFill>
          <p:spPr>
            <a:xfrm>
              <a:off x="990600" y="800099"/>
              <a:ext cx="5016500" cy="4945061"/>
            </a:xfrm>
            <a:prstGeom prst="rect">
              <a:avLst/>
            </a:prstGeom>
          </p:spPr>
        </p:pic>
        <p:pic>
          <p:nvPicPr>
            <p:cNvPr id="5" name="object 5"/>
            <p:cNvPicPr/>
            <p:nvPr/>
          </p:nvPicPr>
          <p:blipFill>
            <a:blip r:embed="rId4"/>
            <a:stretch>
              <a:fillRect/>
            </a:stretch>
          </p:blipFill>
          <p:spPr>
            <a:xfrm>
              <a:off x="-1785" y="134808"/>
              <a:ext cx="4831711" cy="4243762"/>
            </a:xfrm>
            <a:prstGeom prst="rect">
              <a:avLst/>
            </a:prstGeom>
          </p:spPr>
        </p:pic>
      </p:grpSp>
      <p:sp>
        <p:nvSpPr>
          <p:cNvPr id="6" name="object 6"/>
          <p:cNvSpPr txBox="1">
            <a:spLocks noGrp="1"/>
          </p:cNvSpPr>
          <p:nvPr>
            <p:ph type="title"/>
          </p:nvPr>
        </p:nvSpPr>
        <p:spPr>
          <a:xfrm>
            <a:off x="4615889" y="2503626"/>
            <a:ext cx="4397375" cy="1424940"/>
          </a:xfrm>
          <a:prstGeom prst="rect">
            <a:avLst/>
          </a:prstGeom>
        </p:spPr>
        <p:txBody>
          <a:bodyPr vert="horz" wrap="square" lIns="0" tIns="12065" rIns="0" bIns="0" rtlCol="0">
            <a:spAutoFit/>
          </a:bodyPr>
          <a:lstStyle/>
          <a:p>
            <a:pPr marL="12700" marR="5080">
              <a:lnSpc>
                <a:spcPct val="120800"/>
              </a:lnSpc>
              <a:spcBef>
                <a:spcPts val="95"/>
              </a:spcBef>
            </a:pPr>
            <a:r>
              <a:rPr sz="3800" spc="-10">
                <a:solidFill>
                  <a:srgbClr val="020000"/>
                </a:solidFill>
              </a:rPr>
              <a:t>工程机械驱动器行业</a:t>
            </a:r>
            <a:r>
              <a:rPr sz="3800" spc="-25">
                <a:solidFill>
                  <a:srgbClr val="020000"/>
                </a:solidFill>
              </a:rPr>
              <a:t>报告</a:t>
            </a:r>
            <a:endParaRPr sz="38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08641" y="-1785"/>
            <a:ext cx="11285144" cy="6234774"/>
          </a:xfrm>
          <a:prstGeom prst="rect">
            <a:avLst/>
          </a:prstGeom>
        </p:spPr>
      </p:pic>
      <p:sp>
        <p:nvSpPr>
          <p:cNvPr id="3" name="object 3"/>
          <p:cNvSpPr txBox="1">
            <a:spLocks noGrp="1"/>
          </p:cNvSpPr>
          <p:nvPr>
            <p:ph type="title"/>
          </p:nvPr>
        </p:nvSpPr>
        <p:spPr>
          <a:xfrm>
            <a:off x="8868695" y="1070925"/>
            <a:ext cx="1282700" cy="779780"/>
          </a:xfrm>
          <a:prstGeom prst="rect">
            <a:avLst/>
          </a:prstGeom>
        </p:spPr>
        <p:txBody>
          <a:bodyPr vert="horz" wrap="square" lIns="0" tIns="12700" rIns="0" bIns="0" rtlCol="0">
            <a:spAutoFit/>
          </a:bodyPr>
          <a:lstStyle/>
          <a:p>
            <a:pPr marL="12700">
              <a:lnSpc>
                <a:spcPct val="100000"/>
              </a:lnSpc>
              <a:spcBef>
                <a:spcPts val="100"/>
              </a:spcBef>
            </a:pPr>
            <a:r>
              <a:rPr sz="4950" spc="-25">
                <a:solidFill>
                  <a:srgbClr val="FFFFFF"/>
                </a:solidFill>
              </a:rPr>
              <a:t>目录</a:t>
            </a:r>
            <a:endParaRPr sz="4950"/>
          </a:p>
        </p:txBody>
      </p:sp>
      <p:sp>
        <p:nvSpPr>
          <p:cNvPr id="4" name="object 4"/>
          <p:cNvSpPr txBox="1"/>
          <p:nvPr/>
        </p:nvSpPr>
        <p:spPr>
          <a:xfrm>
            <a:off x="995905" y="1591136"/>
            <a:ext cx="4343400" cy="3668395"/>
          </a:xfrm>
          <a:prstGeom prst="rect">
            <a:avLst/>
          </a:prstGeom>
        </p:spPr>
        <p:txBody>
          <a:bodyPr vert="horz" wrap="square" lIns="0" tIns="15875" rIns="0" bIns="0" rtlCol="0">
            <a:spAutoFit/>
          </a:bodyPr>
          <a:lstStyle/>
          <a:p>
            <a:pPr marL="215900" indent="-203200">
              <a:lnSpc>
                <a:spcPct val="100000"/>
              </a:lnSpc>
              <a:spcBef>
                <a:spcPts val="125"/>
              </a:spcBef>
              <a:buSzPct val="102500"/>
              <a:buFont typeface="Arial"/>
              <a:buChar char="•"/>
              <a:tabLst>
                <a:tab pos="215900"/>
              </a:tabLst>
            </a:pPr>
            <a:r>
              <a:rPr sz="2000" b="1">
                <a:latin typeface="微软雅黑"/>
                <a:cs typeface="微软雅黑"/>
              </a:rPr>
              <a:t>行业概述与发展趋</a:t>
            </a:r>
            <a:r>
              <a:rPr sz="2000" b="1" spc="-50">
                <a:latin typeface="微软雅黑"/>
                <a:cs typeface="微软雅黑"/>
              </a:rPr>
              <a:t>势</a:t>
            </a:r>
            <a:endParaRPr sz="2000">
              <a:latin typeface="微软雅黑"/>
              <a:cs typeface="微软雅黑"/>
            </a:endParaRPr>
          </a:p>
          <a:p>
            <a:pPr marL="215900" indent="-203200">
              <a:lnSpc>
                <a:spcPct val="100000"/>
              </a:lnSpc>
              <a:spcBef>
                <a:spcPts val="1970"/>
              </a:spcBef>
              <a:buSzPct val="102500"/>
              <a:buFont typeface="Arial"/>
              <a:buChar char="•"/>
              <a:tabLst>
                <a:tab pos="215900"/>
              </a:tabLst>
            </a:pPr>
            <a:r>
              <a:rPr sz="2000" b="1">
                <a:latin typeface="微软雅黑"/>
                <a:cs typeface="微软雅黑"/>
              </a:rPr>
              <a:t>市场需求分</a:t>
            </a:r>
            <a:r>
              <a:rPr sz="2000" b="1" spc="-50">
                <a:latin typeface="微软雅黑"/>
                <a:cs typeface="微软雅黑"/>
              </a:rPr>
              <a:t>析</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竞争格局与主要厂商分</a:t>
            </a:r>
            <a:r>
              <a:rPr sz="2000" b="1" spc="-50">
                <a:latin typeface="微软雅黑"/>
                <a:cs typeface="微软雅黑"/>
              </a:rPr>
              <a:t>析</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技术创新及研发动</a:t>
            </a:r>
            <a:r>
              <a:rPr sz="2000" b="1" spc="-50">
                <a:latin typeface="微软雅黑"/>
                <a:cs typeface="微软雅黑"/>
              </a:rPr>
              <a:t>态</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政策法规影响及行业标准解</a:t>
            </a:r>
            <a:r>
              <a:rPr sz="2000" b="1" spc="-50">
                <a:latin typeface="微软雅黑"/>
                <a:cs typeface="微软雅黑"/>
              </a:rPr>
              <a:t>读</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供应链协同与产业链整合优</a:t>
            </a:r>
            <a:r>
              <a:rPr sz="2000" b="1" spc="-50">
                <a:latin typeface="微软雅黑"/>
                <a:cs typeface="微软雅黑"/>
              </a:rPr>
              <a:t>化</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挑战与机遇并存，未来发展策略建</a:t>
            </a:r>
            <a:r>
              <a:rPr sz="2000" b="1" spc="-50">
                <a:latin typeface="微软雅黑"/>
                <a:cs typeface="微软雅黑"/>
              </a:rPr>
              <a:t>议</a:t>
            </a:r>
            <a:endParaRPr sz="20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41316" y="3519497"/>
            <a:ext cx="472440" cy="482600"/>
          </a:xfrm>
          <a:prstGeom prst="rect">
            <a:avLst/>
          </a:prstGeom>
        </p:spPr>
        <p:txBody>
          <a:bodyPr vert="horz" wrap="square" lIns="0" tIns="12700" rIns="0" bIns="0" rtlCol="0">
            <a:spAutoFit/>
          </a:bodyPr>
          <a:lstStyle/>
          <a:p>
            <a:pPr marL="12700">
              <a:lnSpc>
                <a:spcPct val="100000"/>
              </a:lnSpc>
              <a:spcBef>
                <a:spcPts val="100"/>
              </a:spcBef>
            </a:pPr>
            <a:r>
              <a:rPr sz="3000" spc="-25">
                <a:latin typeface="微软雅黑"/>
                <a:cs typeface="微软雅黑"/>
              </a:rPr>
              <a:t>01</a:t>
            </a:r>
            <a:endParaRPr sz="3000">
              <a:latin typeface="微软雅黑"/>
              <a:cs typeface="微软雅黑"/>
            </a:endParaRPr>
          </a:p>
        </p:txBody>
      </p:sp>
      <p:sp>
        <p:nvSpPr>
          <p:cNvPr id="3" name="object 3"/>
          <p:cNvSpPr txBox="1"/>
          <p:nvPr/>
        </p:nvSpPr>
        <p:spPr>
          <a:xfrm>
            <a:off x="5768625" y="3151125"/>
            <a:ext cx="3968750" cy="551180"/>
          </a:xfrm>
          <a:prstGeom prst="rect">
            <a:avLst/>
          </a:prstGeom>
        </p:spPr>
        <p:txBody>
          <a:bodyPr vert="horz" wrap="square" lIns="0" tIns="12700" rIns="0" bIns="0" rtlCol="0">
            <a:spAutoFit/>
          </a:bodyPr>
          <a:lstStyle/>
          <a:p>
            <a:pPr marL="12700">
              <a:lnSpc>
                <a:spcPct val="100000"/>
              </a:lnSpc>
              <a:spcBef>
                <a:spcPts val="100"/>
              </a:spcBef>
            </a:pPr>
            <a:r>
              <a:rPr sz="3450" spc="-10">
                <a:latin typeface="微软雅黑"/>
                <a:cs typeface="微软雅黑"/>
              </a:rPr>
              <a:t>行业概述与发展趋势</a:t>
            </a:r>
            <a:endParaRPr sz="3450">
              <a:latin typeface="微软雅黑"/>
              <a:cs typeface="微软雅黑"/>
            </a:endParaRPr>
          </a:p>
        </p:txBody>
      </p:sp>
      <p:sp>
        <p:nvSpPr>
          <p:cNvPr id="4" name="object 4"/>
          <p:cNvSpPr txBox="1">
            <a:spLocks noGrp="1"/>
          </p:cNvSpPr>
          <p:nvPr>
            <p:ph type="title"/>
          </p:nvPr>
        </p:nvSpPr>
        <p:spPr>
          <a:xfrm>
            <a:off x="3115892" y="3094824"/>
            <a:ext cx="972819"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00"/>
                </a:solidFill>
              </a:rPr>
              <a:t>Part</a:t>
            </a:r>
            <a:endParaRPr sz="3600"/>
          </a:p>
        </p:txBody>
      </p:sp>
      <p:grpSp>
        <p:nvGrpSpPr>
          <p:cNvPr id="5" name="object 5"/>
          <p:cNvGrpSpPr/>
          <p:nvPr/>
        </p:nvGrpSpPr>
        <p:grpSpPr>
          <a:xfrm>
            <a:off x="3701557" y="3100222"/>
            <a:ext cx="700405" cy="721360"/>
            <a:chOff x="3701557" y="3100222"/>
            <a:chExt cx="700405" cy="721360"/>
          </a:xfrm>
        </p:grpSpPr>
        <p:sp>
          <p:nvSpPr>
            <p:cNvPr id="6" name="object 6"/>
            <p:cNvSpPr/>
            <p:nvPr/>
          </p:nvSpPr>
          <p:spPr>
            <a:xfrm>
              <a:off x="3706319" y="3104985"/>
              <a:ext cx="690880" cy="711835"/>
            </a:xfrm>
            <a:custGeom>
              <a:rect l="l" t="t" r="r" b="b"/>
              <a:pathLst>
                <a:path w="690879" h="711835">
                  <a:moveTo>
                    <a:pt x="0" y="711330"/>
                  </a:moveTo>
                  <a:lnTo>
                    <a:pt x="690409" y="0"/>
                  </a:lnTo>
                </a:path>
              </a:pathLst>
            </a:custGeom>
            <a:solidFill>
              <a:srgbClr val="000000"/>
            </a:solidFill>
          </p:spPr>
          <p:txBody>
            <a:bodyPr wrap="square" lIns="0" tIns="0" rIns="0" bIns="0" rtlCol="0"/>
            <a:lstStyle/>
            <a:p/>
          </p:txBody>
        </p:sp>
        <p:sp>
          <p:nvSpPr>
            <p:cNvPr id="7" name="object 7"/>
            <p:cNvSpPr/>
            <p:nvPr/>
          </p:nvSpPr>
          <p:spPr>
            <a:xfrm>
              <a:off x="3706319" y="3104985"/>
              <a:ext cx="690880" cy="711835"/>
            </a:xfrm>
            <a:custGeom>
              <a:rect l="l" t="t" r="r" b="b"/>
              <a:pathLst>
                <a:path w="690879" h="711835">
                  <a:moveTo>
                    <a:pt x="690409" y="0"/>
                  </a:moveTo>
                  <a:lnTo>
                    <a:pt x="0" y="711330"/>
                  </a:lnTo>
                </a:path>
              </a:pathLst>
            </a:custGeom>
            <a:ln w="9524">
              <a:solidFill>
                <a:srgbClr val="000000"/>
              </a:solidFill>
            </a:ln>
          </p:spPr>
          <p:txBody>
            <a:bodyPr wrap="square" lIns="0" tIns="0" rIns="0" bIns="0" rtlCol="0"/>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4597400" cy="482600"/>
          </a:xfrm>
          <a:prstGeom prst="rect">
            <a:avLst/>
          </a:prstGeom>
        </p:spPr>
        <p:txBody>
          <a:bodyPr vert="horz" wrap="square" lIns="0" tIns="12700" rIns="0" bIns="0" rtlCol="0">
            <a:spAutoFit/>
          </a:bodyPr>
          <a:lstStyle/>
          <a:p>
            <a:pPr marL="12700">
              <a:lnSpc>
                <a:spcPct val="100000"/>
              </a:lnSpc>
              <a:spcBef>
                <a:spcPts val="100"/>
              </a:spcBef>
            </a:pPr>
            <a:r>
              <a:rPr spc="-5"/>
              <a:t>工程机械驱动器定义及分类</a:t>
            </a:r>
          </a:p>
        </p:txBody>
      </p:sp>
      <p:sp>
        <p:nvSpPr>
          <p:cNvPr id="27" name="object 27"/>
          <p:cNvSpPr txBox="1"/>
          <p:nvPr/>
        </p:nvSpPr>
        <p:spPr>
          <a:xfrm>
            <a:off x="7863129" y="1494586"/>
            <a:ext cx="3317240" cy="1856105"/>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定</a:t>
            </a:r>
            <a:r>
              <a:rPr sz="1700" b="1" spc="-50">
                <a:solidFill>
                  <a:srgbClr val="262626"/>
                </a:solidFill>
                <a:latin typeface="微软雅黑"/>
                <a:cs typeface="微软雅黑"/>
              </a:rPr>
              <a:t>义</a:t>
            </a:r>
            <a:endParaRPr sz="1700">
              <a:latin typeface="微软雅黑"/>
              <a:cs typeface="微软雅黑"/>
            </a:endParaRPr>
          </a:p>
          <a:p>
            <a:pPr>
              <a:lnSpc>
                <a:spcPct val="100000"/>
              </a:lnSpc>
              <a:spcBef>
                <a:spcPts val="35"/>
              </a:spcBef>
            </a:pPr>
            <a:endParaRPr sz="1200">
              <a:latin typeface="微软雅黑"/>
              <a:cs typeface="微软雅黑"/>
            </a:endParaRPr>
          </a:p>
          <a:p>
            <a:pPr marL="65405" marR="5080">
              <a:lnSpc>
                <a:spcPct val="187000"/>
              </a:lnSpc>
              <a:spcBef>
                <a:spcPts val="5"/>
              </a:spcBef>
            </a:pPr>
            <a:r>
              <a:rPr sz="1500" spc="-5">
                <a:latin typeface="微软雅黑"/>
                <a:cs typeface="微软雅黑"/>
              </a:rPr>
              <a:t>工程机械驱动器是指为工程机械提供</a:t>
            </a:r>
            <a:r>
              <a:rPr sz="1500" spc="-50">
                <a:latin typeface="微软雅黑"/>
                <a:cs typeface="微软雅黑"/>
              </a:rPr>
              <a:t> </a:t>
            </a:r>
            <a:r>
              <a:rPr sz="1500" spc="-5">
                <a:latin typeface="微软雅黑"/>
                <a:cs typeface="微软雅黑"/>
              </a:rPr>
              <a:t>动力的核心部件，通过转换和传递能</a:t>
            </a:r>
            <a:r>
              <a:rPr sz="1500" spc="-50">
                <a:latin typeface="微软雅黑"/>
                <a:cs typeface="微软雅黑"/>
              </a:rPr>
              <a:t> </a:t>
            </a:r>
            <a:r>
              <a:rPr sz="1500" spc="-5">
                <a:latin typeface="微软雅黑"/>
                <a:cs typeface="微软雅黑"/>
              </a:rPr>
              <a:t>量，驱动工程机械完成各种作业任务。</a:t>
            </a:r>
            <a:endParaRPr sz="1500">
              <a:latin typeface="微软雅黑"/>
              <a:cs typeface="微软雅黑"/>
            </a:endParaRPr>
          </a:p>
        </p:txBody>
      </p:sp>
      <p:sp>
        <p:nvSpPr>
          <p:cNvPr id="28" name="object 28"/>
          <p:cNvSpPr txBox="1"/>
          <p:nvPr/>
        </p:nvSpPr>
        <p:spPr>
          <a:xfrm>
            <a:off x="7863129" y="3920058"/>
            <a:ext cx="3126740" cy="1856105"/>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分</a:t>
            </a:r>
            <a:r>
              <a:rPr sz="1700" b="1" spc="-50">
                <a:solidFill>
                  <a:srgbClr val="262626"/>
                </a:solidFill>
                <a:latin typeface="微软雅黑"/>
                <a:cs typeface="微软雅黑"/>
              </a:rPr>
              <a:t>类</a:t>
            </a:r>
            <a:endParaRPr sz="1700">
              <a:latin typeface="微软雅黑"/>
              <a:cs typeface="微软雅黑"/>
            </a:endParaRPr>
          </a:p>
          <a:p>
            <a:pPr>
              <a:lnSpc>
                <a:spcPct val="100000"/>
              </a:lnSpc>
              <a:spcBef>
                <a:spcPts val="35"/>
              </a:spcBef>
            </a:pPr>
            <a:endParaRPr sz="1200">
              <a:latin typeface="微软雅黑"/>
              <a:cs typeface="微软雅黑"/>
            </a:endParaRPr>
          </a:p>
          <a:p>
            <a:pPr marL="65405" marR="5080" algn="just">
              <a:lnSpc>
                <a:spcPct val="187000"/>
              </a:lnSpc>
              <a:spcBef>
                <a:spcPts val="5"/>
              </a:spcBef>
            </a:pPr>
            <a:r>
              <a:rPr sz="1500" spc="-5">
                <a:latin typeface="微软雅黑"/>
                <a:cs typeface="微软雅黑"/>
              </a:rPr>
              <a:t>根据能量来源和转换方式的不同，工程机械驱动器可分为液压驱动器、电动驱动器和混合动力驱动器等。</a:t>
            </a:r>
            <a:endParaRPr sz="15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6C6C6C"/>
          </a:solidFill>
        </p:spPr>
        <p:txBody>
          <a:bodyPr wrap="square" lIns="0" tIns="0" rIns="0" bIns="0" rtlCol="0"/>
          <a:lstStyle/>
          <a:p/>
        </p:txBody>
      </p:sp>
      <p:sp>
        <p:nvSpPr>
          <p:cNvPr id="3" name="object 3"/>
          <p:cNvSpPr txBox="1"/>
          <p:nvPr/>
        </p:nvSpPr>
        <p:spPr>
          <a:xfrm>
            <a:off x="1411199" y="1591237"/>
            <a:ext cx="9169400" cy="1024255"/>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FFFFFF"/>
                </a:solidFill>
                <a:latin typeface="微软雅黑"/>
                <a:cs typeface="微软雅黑"/>
              </a:rPr>
              <a:t>发展历程</a:t>
            </a:r>
            <a:endParaRPr sz="2000">
              <a:latin typeface="微软雅黑"/>
              <a:cs typeface="微软雅黑"/>
            </a:endParaRPr>
          </a:p>
          <a:p>
            <a:pPr>
              <a:lnSpc>
                <a:spcPct val="100000"/>
              </a:lnSpc>
              <a:spcBef>
                <a:spcPts val="55"/>
              </a:spcBef>
            </a:pPr>
            <a:endParaRPr sz="1950">
              <a:latin typeface="微软雅黑"/>
              <a:cs typeface="微软雅黑"/>
            </a:endParaRPr>
          </a:p>
          <a:p>
            <a:pPr marL="12700">
              <a:lnSpc>
                <a:spcPct val="100000"/>
              </a:lnSpc>
            </a:pPr>
            <a:r>
              <a:rPr sz="1500" spc="-5">
                <a:solidFill>
                  <a:srgbClr val="FFFFFF"/>
                </a:solidFill>
                <a:latin typeface="微软雅黑"/>
                <a:cs typeface="微软雅黑"/>
              </a:rPr>
              <a:t>工程机械驱动器行业经历了从机械化到自动化、智能化的发展历程，不断推动着工程机械行业的发展和进步。</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D4D4D4"/>
          </a:solidFill>
        </p:spPr>
        <p:txBody>
          <a:bodyPr wrap="square" lIns="0" tIns="0" rIns="0" bIns="0" rtlCol="0"/>
          <a:lstStyle/>
          <a:p/>
        </p:txBody>
      </p:sp>
      <p:sp>
        <p:nvSpPr>
          <p:cNvPr id="5" name="object 5"/>
          <p:cNvSpPr txBox="1"/>
          <p:nvPr/>
        </p:nvSpPr>
        <p:spPr>
          <a:xfrm>
            <a:off x="1399006" y="4310053"/>
            <a:ext cx="9359900" cy="1342390"/>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262626"/>
                </a:solidFill>
                <a:latin typeface="微软雅黑"/>
                <a:cs typeface="微软雅黑"/>
              </a:rPr>
              <a:t>现状</a:t>
            </a:r>
            <a:endParaRPr sz="2000">
              <a:latin typeface="微软雅黑"/>
              <a:cs typeface="微软雅黑"/>
            </a:endParaRPr>
          </a:p>
          <a:p>
            <a:pPr>
              <a:lnSpc>
                <a:spcPct val="100000"/>
              </a:lnSpc>
              <a:spcBef>
                <a:spcPts val="70"/>
              </a:spcBef>
            </a:pPr>
            <a:endParaRPr sz="1350">
              <a:latin typeface="微软雅黑"/>
              <a:cs typeface="微软雅黑"/>
            </a:endParaRPr>
          </a:p>
          <a:p>
            <a:pPr marL="12700" marR="5080">
              <a:lnSpc>
                <a:spcPct val="150000"/>
              </a:lnSpc>
            </a:pPr>
            <a:r>
              <a:rPr sz="1500" spc="-5">
                <a:solidFill>
                  <a:srgbClr val="131313"/>
                </a:solidFill>
                <a:latin typeface="微软雅黑"/>
                <a:cs typeface="微软雅黑"/>
              </a:rPr>
              <a:t>当前，工程机械驱动器行业已经形成了较为完整的产业链和市场竞争格局，国内外众多企业纷纷涉足该领域，推动着行业的快速发展。</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262626"/>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262626"/>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D4D4D4"/>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689124" y="339459"/>
              <a:ext cx="74704" cy="74703"/>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3"/>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3"/>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行业发展历程及现状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6032" y="1751286"/>
            <a:ext cx="3520440" cy="4234815"/>
            <a:chOff x="636032" y="1751286"/>
            <a:chExt cx="3520440" cy="4234815"/>
          </a:xfrm>
        </p:grpSpPr>
        <p:sp>
          <p:nvSpPr>
            <p:cNvPr id="3" name="object 3"/>
            <p:cNvSpPr/>
            <p:nvPr/>
          </p:nvSpPr>
          <p:spPr>
            <a:xfrm>
              <a:off x="636032"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7" y="7678"/>
                  </a:lnTo>
                  <a:lnTo>
                    <a:pt x="538551" y="1944"/>
                  </a:lnTo>
                  <a:lnTo>
                    <a:pt x="586667" y="0"/>
                  </a:lnTo>
                  <a:lnTo>
                    <a:pt x="2933271" y="0"/>
                  </a:lnTo>
                  <a:lnTo>
                    <a:pt x="2981386" y="1944"/>
                  </a:lnTo>
                  <a:lnTo>
                    <a:pt x="3028431" y="7678"/>
                  </a:lnTo>
                  <a:lnTo>
                    <a:pt x="3074254" y="17050"/>
                  </a:lnTo>
                  <a:lnTo>
                    <a:pt x="3118704" y="29908"/>
                  </a:lnTo>
                  <a:lnTo>
                    <a:pt x="3161629" y="46103"/>
                  </a:lnTo>
                  <a:lnTo>
                    <a:pt x="3202879" y="65483"/>
                  </a:lnTo>
                  <a:lnTo>
                    <a:pt x="3242303" y="87896"/>
                  </a:lnTo>
                  <a:lnTo>
                    <a:pt x="3279750" y="113193"/>
                  </a:lnTo>
                  <a:lnTo>
                    <a:pt x="3315069" y="141221"/>
                  </a:lnTo>
                  <a:lnTo>
                    <a:pt x="3348108" y="171831"/>
                  </a:lnTo>
                  <a:lnTo>
                    <a:pt x="3378718" y="204871"/>
                  </a:lnTo>
                  <a:lnTo>
                    <a:pt x="3406747" y="240190"/>
                  </a:lnTo>
                  <a:lnTo>
                    <a:pt x="3432043" y="277636"/>
                  </a:lnTo>
                  <a:lnTo>
                    <a:pt x="3454457" y="317060"/>
                  </a:lnTo>
                  <a:lnTo>
                    <a:pt x="3473836" y="358311"/>
                  </a:lnTo>
                  <a:lnTo>
                    <a:pt x="3490031" y="401236"/>
                  </a:lnTo>
                  <a:lnTo>
                    <a:pt x="3502889" y="445685"/>
                  </a:lnTo>
                  <a:lnTo>
                    <a:pt x="3512261" y="491508"/>
                  </a:lnTo>
                  <a:lnTo>
                    <a:pt x="3517995" y="538552"/>
                  </a:lnTo>
                  <a:lnTo>
                    <a:pt x="3519939" y="586668"/>
                  </a:lnTo>
                  <a:lnTo>
                    <a:pt x="3519939" y="3647790"/>
                  </a:lnTo>
                  <a:lnTo>
                    <a:pt x="3517994" y="3695906"/>
                  </a:lnTo>
                  <a:lnTo>
                    <a:pt x="3512261" y="3742951"/>
                  </a:lnTo>
                  <a:lnTo>
                    <a:pt x="3502889" y="3788774"/>
                  </a:lnTo>
                  <a:lnTo>
                    <a:pt x="3490030" y="3833223"/>
                  </a:lnTo>
                  <a:lnTo>
                    <a:pt x="3473836" y="3876148"/>
                  </a:lnTo>
                  <a:lnTo>
                    <a:pt x="3454456" y="3917398"/>
                  </a:lnTo>
                  <a:lnTo>
                    <a:pt x="3432043" y="3956822"/>
                  </a:lnTo>
                  <a:lnTo>
                    <a:pt x="3406746" y="3994269"/>
                  </a:lnTo>
                  <a:lnTo>
                    <a:pt x="3378717" y="4029588"/>
                  </a:lnTo>
                  <a:lnTo>
                    <a:pt x="3348108" y="4062628"/>
                  </a:lnTo>
                  <a:lnTo>
                    <a:pt x="3315068" y="4093237"/>
                  </a:lnTo>
                  <a:lnTo>
                    <a:pt x="3279749" y="4121266"/>
                  </a:lnTo>
                  <a:lnTo>
                    <a:pt x="3242302" y="4146562"/>
                  </a:lnTo>
                  <a:lnTo>
                    <a:pt x="3202878" y="4168976"/>
                  </a:lnTo>
                  <a:lnTo>
                    <a:pt x="3161628" y="4188355"/>
                  </a:lnTo>
                  <a:lnTo>
                    <a:pt x="3118703" y="4204550"/>
                  </a:lnTo>
                  <a:lnTo>
                    <a:pt x="3074254" y="4217408"/>
                  </a:lnTo>
                  <a:lnTo>
                    <a:pt x="3028431" y="4226780"/>
                  </a:lnTo>
                  <a:lnTo>
                    <a:pt x="2981386" y="4232514"/>
                  </a:lnTo>
                  <a:lnTo>
                    <a:pt x="2933271" y="4234458"/>
                  </a:lnTo>
                  <a:lnTo>
                    <a:pt x="586668" y="4234459"/>
                  </a:lnTo>
                  <a:close/>
                </a:path>
              </a:pathLst>
            </a:custGeom>
            <a:solidFill>
              <a:srgbClr val="6C6C6C"/>
            </a:solidFill>
          </p:spPr>
          <p:txBody>
            <a:bodyPr wrap="square" lIns="0" tIns="0" rIns="0" bIns="0" rtlCol="0"/>
            <a:lstStyle/>
            <a:p/>
          </p:txBody>
        </p:sp>
        <p:sp>
          <p:nvSpPr>
            <p:cNvPr id="4" name="object 4"/>
            <p:cNvSpPr/>
            <p:nvPr/>
          </p:nvSpPr>
          <p:spPr>
            <a:xfrm>
              <a:off x="1030553" y="2681841"/>
              <a:ext cx="2693035" cy="76200"/>
            </a:xfrm>
            <a:custGeom>
              <a:rect l="l" t="t" r="r" b="b"/>
              <a:pathLst>
                <a:path w="26930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693035" h="76200">
                  <a:moveTo>
                    <a:pt x="74917" y="44450"/>
                  </a:moveTo>
                  <a:lnTo>
                    <a:pt x="49538" y="44450"/>
                  </a:lnTo>
                  <a:lnTo>
                    <a:pt x="49538" y="31750"/>
                  </a:lnTo>
                  <a:lnTo>
                    <a:pt x="74917" y="31750"/>
                  </a:lnTo>
                  <a:lnTo>
                    <a:pt x="76200" y="38100"/>
                  </a:lnTo>
                  <a:lnTo>
                    <a:pt x="74917" y="44450"/>
                  </a:lnTo>
                  <a:close/>
                </a:path>
                <a:path w="2693035"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5" name="object 5"/>
          <p:cNvSpPr txBox="1"/>
          <p:nvPr/>
        </p:nvSpPr>
        <p:spPr>
          <a:xfrm>
            <a:off x="1676749" y="2092524"/>
            <a:ext cx="150177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智能化发</a:t>
            </a:r>
            <a:r>
              <a:rPr sz="2300" b="1" spc="-50">
                <a:solidFill>
                  <a:srgbClr val="FFFFFF"/>
                </a:solidFill>
                <a:latin typeface="微软雅黑"/>
                <a:cs typeface="微软雅黑"/>
              </a:rPr>
              <a:t>展</a:t>
            </a:r>
            <a:endParaRPr sz="2300">
              <a:latin typeface="微软雅黑"/>
              <a:cs typeface="微软雅黑"/>
            </a:endParaRPr>
          </a:p>
        </p:txBody>
      </p:sp>
      <p:sp>
        <p:nvSpPr>
          <p:cNvPr id="6" name="object 6"/>
          <p:cNvSpPr txBox="1"/>
          <p:nvPr/>
        </p:nvSpPr>
        <p:spPr>
          <a:xfrm>
            <a:off x="1005585" y="2995162"/>
            <a:ext cx="2692400" cy="13970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随着人工智能、大数据等技术的不断发展，工程机械驱动器将实现更高程度的智能化，提高工程机械的作业效率和安全性。</a:t>
            </a:r>
            <a:endParaRPr sz="1500">
              <a:latin typeface="微软雅黑"/>
              <a:cs typeface="微软雅黑"/>
            </a:endParaRPr>
          </a:p>
        </p:txBody>
      </p:sp>
      <p:grpSp>
        <p:nvGrpSpPr>
          <p:cNvPr id="7" name="object 7"/>
          <p:cNvGrpSpPr/>
          <p:nvPr/>
        </p:nvGrpSpPr>
        <p:grpSpPr>
          <a:xfrm>
            <a:off x="4403618" y="1751286"/>
            <a:ext cx="3520440" cy="4234815"/>
            <a:chOff x="4403618" y="1751286"/>
            <a:chExt cx="3520440" cy="4234815"/>
          </a:xfrm>
        </p:grpSpPr>
        <p:sp>
          <p:nvSpPr>
            <p:cNvPr id="8" name="object 8"/>
            <p:cNvSpPr/>
            <p:nvPr/>
          </p:nvSpPr>
          <p:spPr>
            <a:xfrm>
              <a:off x="4403618" y="1751286"/>
              <a:ext cx="3520440" cy="4234815"/>
            </a:xfrm>
            <a:custGeom>
              <a:rect l="l" t="t" r="r" b="b"/>
              <a:pathLst>
                <a:path w="3520440" h="4234815">
                  <a:moveTo>
                    <a:pt x="586668" y="4234459"/>
                  </a:moveTo>
                  <a:lnTo>
                    <a:pt x="538552" y="4232514"/>
                  </a:lnTo>
                  <a:lnTo>
                    <a:pt x="491507" y="4226780"/>
                  </a:lnTo>
                  <a:lnTo>
                    <a:pt x="445684"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39" y="3647790"/>
                  </a:lnTo>
                  <a:lnTo>
                    <a:pt x="3517994" y="3695906"/>
                  </a:lnTo>
                  <a:lnTo>
                    <a:pt x="3512260" y="3742951"/>
                  </a:lnTo>
                  <a:lnTo>
                    <a:pt x="3502889" y="3788774"/>
                  </a:lnTo>
                  <a:lnTo>
                    <a:pt x="3490030" y="3833223"/>
                  </a:lnTo>
                  <a:lnTo>
                    <a:pt x="3473835" y="3876148"/>
                  </a:lnTo>
                  <a:lnTo>
                    <a:pt x="3454456" y="3917398"/>
                  </a:lnTo>
                  <a:lnTo>
                    <a:pt x="3432042" y="3956822"/>
                  </a:lnTo>
                  <a:lnTo>
                    <a:pt x="3406746" y="3994269"/>
                  </a:lnTo>
                  <a:lnTo>
                    <a:pt x="3378717" y="4029588"/>
                  </a:lnTo>
                  <a:lnTo>
                    <a:pt x="3348107" y="4062628"/>
                  </a:lnTo>
                  <a:lnTo>
                    <a:pt x="3315068" y="4093237"/>
                  </a:lnTo>
                  <a:lnTo>
                    <a:pt x="3279749" y="4121266"/>
                  </a:lnTo>
                  <a:lnTo>
                    <a:pt x="3242302" y="4146562"/>
                  </a:lnTo>
                  <a:lnTo>
                    <a:pt x="3202878" y="4168976"/>
                  </a:lnTo>
                  <a:lnTo>
                    <a:pt x="3161628" y="4188355"/>
                  </a:lnTo>
                  <a:lnTo>
                    <a:pt x="3118702" y="4204550"/>
                  </a:lnTo>
                  <a:lnTo>
                    <a:pt x="3074253" y="4217408"/>
                  </a:lnTo>
                  <a:lnTo>
                    <a:pt x="3028430" y="4226780"/>
                  </a:lnTo>
                  <a:lnTo>
                    <a:pt x="2981385" y="4232514"/>
                  </a:lnTo>
                  <a:lnTo>
                    <a:pt x="2933271" y="4234458"/>
                  </a:lnTo>
                  <a:lnTo>
                    <a:pt x="586668" y="4234459"/>
                  </a:lnTo>
                  <a:close/>
                </a:path>
              </a:pathLst>
            </a:custGeom>
            <a:solidFill>
              <a:srgbClr val="6C6C6C"/>
            </a:solidFill>
          </p:spPr>
          <p:txBody>
            <a:bodyPr wrap="square" lIns="0" tIns="0" rIns="0" bIns="0" rtlCol="0"/>
            <a:lstStyle/>
            <a:p/>
          </p:txBody>
        </p:sp>
        <p:sp>
          <p:nvSpPr>
            <p:cNvPr id="9" name="object 9"/>
            <p:cNvSpPr/>
            <p:nvPr/>
          </p:nvSpPr>
          <p:spPr>
            <a:xfrm>
              <a:off x="4798140"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51" y="31750"/>
                  </a:lnTo>
                  <a:lnTo>
                    <a:pt x="49551" y="44450"/>
                  </a:lnTo>
                  <a:lnTo>
                    <a:pt x="74917" y="44450"/>
                  </a:lnTo>
                  <a:lnTo>
                    <a:pt x="73205" y="52930"/>
                  </a:lnTo>
                  <a:lnTo>
                    <a:pt x="65040" y="65040"/>
                  </a:lnTo>
                  <a:lnTo>
                    <a:pt x="52930" y="73206"/>
                  </a:lnTo>
                  <a:lnTo>
                    <a:pt x="38100" y="76200"/>
                  </a:lnTo>
                  <a:close/>
                </a:path>
                <a:path w="2693034" h="76200">
                  <a:moveTo>
                    <a:pt x="74917" y="44450"/>
                  </a:moveTo>
                  <a:lnTo>
                    <a:pt x="49551" y="44450"/>
                  </a:lnTo>
                  <a:lnTo>
                    <a:pt x="49551" y="31750"/>
                  </a:lnTo>
                  <a:lnTo>
                    <a:pt x="74917" y="31750"/>
                  </a:lnTo>
                  <a:lnTo>
                    <a:pt x="76200" y="38100"/>
                  </a:lnTo>
                  <a:lnTo>
                    <a:pt x="74917" y="44450"/>
                  </a:lnTo>
                  <a:close/>
                </a:path>
                <a:path w="2693034" h="76200">
                  <a:moveTo>
                    <a:pt x="2692798" y="44450"/>
                  </a:moveTo>
                  <a:lnTo>
                    <a:pt x="74917" y="44450"/>
                  </a:lnTo>
                  <a:lnTo>
                    <a:pt x="76200" y="38100"/>
                  </a:lnTo>
                  <a:lnTo>
                    <a:pt x="74917" y="31750"/>
                  </a:lnTo>
                  <a:lnTo>
                    <a:pt x="2692798" y="31750"/>
                  </a:lnTo>
                  <a:lnTo>
                    <a:pt x="2692798" y="44450"/>
                  </a:lnTo>
                  <a:close/>
                </a:path>
              </a:pathLst>
            </a:custGeom>
            <a:solidFill>
              <a:srgbClr val="FFFFFF"/>
            </a:solidFill>
          </p:spPr>
          <p:txBody>
            <a:bodyPr wrap="square" lIns="0" tIns="0" rIns="0" bIns="0" rtlCol="0"/>
            <a:lstStyle/>
            <a:p/>
          </p:txBody>
        </p:sp>
      </p:grpSp>
      <p:sp>
        <p:nvSpPr>
          <p:cNvPr id="10" name="object 10"/>
          <p:cNvSpPr txBox="1"/>
          <p:nvPr/>
        </p:nvSpPr>
        <p:spPr>
          <a:xfrm>
            <a:off x="5591972" y="2092524"/>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绿色环</a:t>
            </a:r>
            <a:r>
              <a:rPr sz="2300" b="1" spc="-50">
                <a:solidFill>
                  <a:srgbClr val="FFFFFF"/>
                </a:solidFill>
                <a:latin typeface="微软雅黑"/>
                <a:cs typeface="微软雅黑"/>
              </a:rPr>
              <a:t>保</a:t>
            </a:r>
            <a:endParaRPr sz="2300">
              <a:latin typeface="微软雅黑"/>
              <a:cs typeface="微软雅黑"/>
            </a:endParaRPr>
          </a:p>
        </p:txBody>
      </p:sp>
      <p:sp>
        <p:nvSpPr>
          <p:cNvPr id="11" name="object 11"/>
          <p:cNvSpPr txBox="1"/>
          <p:nvPr/>
        </p:nvSpPr>
        <p:spPr>
          <a:xfrm>
            <a:off x="4773171" y="2995162"/>
            <a:ext cx="2692400" cy="13970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环保意识的提高将推动工程机械驱动器向更加环保、节能的方向发展，如研发低噪音、低能耗、低排放的驱动器产品。</a:t>
            </a:r>
            <a:endParaRPr sz="1500">
              <a:latin typeface="微软雅黑"/>
              <a:cs typeface="微软雅黑"/>
            </a:endParaRPr>
          </a:p>
        </p:txBody>
      </p:sp>
      <p:grpSp>
        <p:nvGrpSpPr>
          <p:cNvPr id="12" name="object 12"/>
          <p:cNvGrpSpPr/>
          <p:nvPr/>
        </p:nvGrpSpPr>
        <p:grpSpPr>
          <a:xfrm>
            <a:off x="8171204" y="1751286"/>
            <a:ext cx="3520440" cy="4234815"/>
            <a:chOff x="8171204" y="1751286"/>
            <a:chExt cx="3520440" cy="4234815"/>
          </a:xfrm>
        </p:grpSpPr>
        <p:sp>
          <p:nvSpPr>
            <p:cNvPr id="13" name="object 13"/>
            <p:cNvSpPr/>
            <p:nvPr/>
          </p:nvSpPr>
          <p:spPr>
            <a:xfrm>
              <a:off x="8171204"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40" y="3647790"/>
                  </a:lnTo>
                  <a:lnTo>
                    <a:pt x="3517996" y="3695906"/>
                  </a:lnTo>
                  <a:lnTo>
                    <a:pt x="3512262" y="3742951"/>
                  </a:lnTo>
                  <a:lnTo>
                    <a:pt x="3502890" y="3788774"/>
                  </a:lnTo>
                  <a:lnTo>
                    <a:pt x="3490032" y="3833223"/>
                  </a:lnTo>
                  <a:lnTo>
                    <a:pt x="3473837" y="3876148"/>
                  </a:lnTo>
                  <a:lnTo>
                    <a:pt x="3454457" y="3917398"/>
                  </a:lnTo>
                  <a:lnTo>
                    <a:pt x="3432044" y="3956822"/>
                  </a:lnTo>
                  <a:lnTo>
                    <a:pt x="3406747" y="3994269"/>
                  </a:lnTo>
                  <a:lnTo>
                    <a:pt x="3378718" y="4029588"/>
                  </a:lnTo>
                  <a:lnTo>
                    <a:pt x="3348109" y="4062628"/>
                  </a:lnTo>
                  <a:lnTo>
                    <a:pt x="3315069" y="4093237"/>
                  </a:lnTo>
                  <a:lnTo>
                    <a:pt x="3279750" y="4121266"/>
                  </a:lnTo>
                  <a:lnTo>
                    <a:pt x="3242303" y="4146562"/>
                  </a:lnTo>
                  <a:lnTo>
                    <a:pt x="3202879" y="4168976"/>
                  </a:lnTo>
                  <a:lnTo>
                    <a:pt x="3161629" y="4188355"/>
                  </a:lnTo>
                  <a:lnTo>
                    <a:pt x="3118704" y="4204550"/>
                  </a:lnTo>
                  <a:lnTo>
                    <a:pt x="3074255" y="4217408"/>
                  </a:lnTo>
                  <a:lnTo>
                    <a:pt x="3028432" y="4226780"/>
                  </a:lnTo>
                  <a:lnTo>
                    <a:pt x="2981387" y="4232514"/>
                  </a:lnTo>
                  <a:lnTo>
                    <a:pt x="2933272" y="4234458"/>
                  </a:lnTo>
                  <a:lnTo>
                    <a:pt x="586668" y="4234459"/>
                  </a:lnTo>
                  <a:close/>
                </a:path>
              </a:pathLst>
            </a:custGeom>
            <a:solidFill>
              <a:srgbClr val="6C6C6C"/>
            </a:solidFill>
          </p:spPr>
          <p:txBody>
            <a:bodyPr wrap="square" lIns="0" tIns="0" rIns="0" bIns="0" rtlCol="0"/>
            <a:lstStyle/>
            <a:p/>
          </p:txBody>
        </p:sp>
        <p:sp>
          <p:nvSpPr>
            <p:cNvPr id="14" name="object 14"/>
            <p:cNvSpPr/>
            <p:nvPr/>
          </p:nvSpPr>
          <p:spPr>
            <a:xfrm>
              <a:off x="8565725"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29" y="2994"/>
                  </a:lnTo>
                  <a:lnTo>
                    <a:pt x="65040" y="11159"/>
                  </a:lnTo>
                  <a:lnTo>
                    <a:pt x="73205" y="23269"/>
                  </a:lnTo>
                  <a:lnTo>
                    <a:pt x="74917" y="31750"/>
                  </a:lnTo>
                  <a:lnTo>
                    <a:pt x="49538" y="31750"/>
                  </a:lnTo>
                  <a:lnTo>
                    <a:pt x="49538" y="44450"/>
                  </a:lnTo>
                  <a:lnTo>
                    <a:pt x="74917" y="44450"/>
                  </a:lnTo>
                  <a:lnTo>
                    <a:pt x="73205" y="52930"/>
                  </a:lnTo>
                  <a:lnTo>
                    <a:pt x="65040" y="65040"/>
                  </a:lnTo>
                  <a:lnTo>
                    <a:pt x="52929" y="73206"/>
                  </a:lnTo>
                  <a:lnTo>
                    <a:pt x="38100" y="76200"/>
                  </a:lnTo>
                  <a:close/>
                </a:path>
                <a:path w="2693034" h="76200">
                  <a:moveTo>
                    <a:pt x="74917" y="44450"/>
                  </a:moveTo>
                  <a:lnTo>
                    <a:pt x="49538" y="44450"/>
                  </a:lnTo>
                  <a:lnTo>
                    <a:pt x="49538" y="31750"/>
                  </a:lnTo>
                  <a:lnTo>
                    <a:pt x="74917" y="31750"/>
                  </a:lnTo>
                  <a:lnTo>
                    <a:pt x="76200" y="38100"/>
                  </a:lnTo>
                  <a:lnTo>
                    <a:pt x="74917" y="44450"/>
                  </a:lnTo>
                  <a:close/>
                </a:path>
                <a:path w="2693034"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15" name="object 15"/>
          <p:cNvSpPr txBox="1"/>
          <p:nvPr/>
        </p:nvSpPr>
        <p:spPr>
          <a:xfrm>
            <a:off x="9211922" y="2092524"/>
            <a:ext cx="150177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个性化定</a:t>
            </a:r>
            <a:r>
              <a:rPr sz="2300" b="1" spc="-50">
                <a:solidFill>
                  <a:srgbClr val="FFFFFF"/>
                </a:solidFill>
                <a:latin typeface="微软雅黑"/>
                <a:cs typeface="微软雅黑"/>
              </a:rPr>
              <a:t>制</a:t>
            </a:r>
            <a:endParaRPr sz="2300">
              <a:latin typeface="微软雅黑"/>
              <a:cs typeface="微软雅黑"/>
            </a:endParaRPr>
          </a:p>
        </p:txBody>
      </p:sp>
      <p:sp>
        <p:nvSpPr>
          <p:cNvPr id="16" name="object 16"/>
          <p:cNvSpPr txBox="1"/>
          <p:nvPr/>
        </p:nvSpPr>
        <p:spPr>
          <a:xfrm>
            <a:off x="8540757" y="2995162"/>
            <a:ext cx="2692400" cy="13970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客户需求的多样化将促使工程机械驱动器企业提供更加个性化的产品和服务，满足客户的定制化</a:t>
            </a:r>
            <a:r>
              <a:rPr sz="1500" spc="-20">
                <a:solidFill>
                  <a:srgbClr val="FFFFFF"/>
                </a:solidFill>
                <a:latin typeface="微软雅黑"/>
                <a:cs typeface="微软雅黑"/>
              </a:rPr>
              <a:t>需求。</a:t>
            </a:r>
            <a:endParaRPr sz="1500">
              <a:latin typeface="微软雅黑"/>
              <a:cs typeface="微软雅黑"/>
            </a:endParaRPr>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4"/>
            <a:stretch>
              <a:fillRect/>
            </a:stretch>
          </p:blipFill>
          <p:spPr>
            <a:xfrm>
              <a:off x="689124" y="457232"/>
              <a:ext cx="74703" cy="74704"/>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8"/>
            <a:stretch>
              <a:fillRect/>
            </a:stretch>
          </p:blipFill>
          <p:spPr>
            <a:xfrm>
              <a:off x="799767" y="583976"/>
              <a:ext cx="69237" cy="69237"/>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未来发展趋势预测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41316" y="3519497"/>
            <a:ext cx="472440" cy="482600"/>
          </a:xfrm>
          <a:prstGeom prst="rect">
            <a:avLst/>
          </a:prstGeom>
        </p:spPr>
        <p:txBody>
          <a:bodyPr vert="horz" wrap="square" lIns="0" tIns="12700" rIns="0" bIns="0" rtlCol="0">
            <a:spAutoFit/>
          </a:bodyPr>
          <a:lstStyle/>
          <a:p>
            <a:pPr marL="12700">
              <a:lnSpc>
                <a:spcPct val="100000"/>
              </a:lnSpc>
              <a:spcBef>
                <a:spcPts val="100"/>
              </a:spcBef>
            </a:pPr>
            <a:r>
              <a:rPr sz="3000" spc="-25">
                <a:latin typeface="微软雅黑"/>
                <a:cs typeface="微软雅黑"/>
              </a:rPr>
              <a:t>02</a:t>
            </a:r>
            <a:endParaRPr sz="3000">
              <a:latin typeface="微软雅黑"/>
              <a:cs typeface="微软雅黑"/>
            </a:endParaRPr>
          </a:p>
        </p:txBody>
      </p:sp>
      <p:sp>
        <p:nvSpPr>
          <p:cNvPr id="3" name="object 3"/>
          <p:cNvSpPr txBox="1"/>
          <p:nvPr/>
        </p:nvSpPr>
        <p:spPr>
          <a:xfrm>
            <a:off x="5768625" y="3151125"/>
            <a:ext cx="2654300" cy="551180"/>
          </a:xfrm>
          <a:prstGeom prst="rect">
            <a:avLst/>
          </a:prstGeom>
        </p:spPr>
        <p:txBody>
          <a:bodyPr vert="horz" wrap="square" lIns="0" tIns="12700" rIns="0" bIns="0" rtlCol="0">
            <a:spAutoFit/>
          </a:bodyPr>
          <a:lstStyle/>
          <a:p>
            <a:pPr marL="12700">
              <a:lnSpc>
                <a:spcPct val="100000"/>
              </a:lnSpc>
              <a:spcBef>
                <a:spcPts val="100"/>
              </a:spcBef>
            </a:pPr>
            <a:r>
              <a:rPr sz="3450" spc="-10">
                <a:latin typeface="微软雅黑"/>
                <a:cs typeface="微软雅黑"/>
              </a:rPr>
              <a:t>市场需求分析</a:t>
            </a:r>
            <a:endParaRPr sz="3450">
              <a:latin typeface="微软雅黑"/>
              <a:cs typeface="微软雅黑"/>
            </a:endParaRPr>
          </a:p>
        </p:txBody>
      </p:sp>
      <p:sp>
        <p:nvSpPr>
          <p:cNvPr id="4" name="object 4"/>
          <p:cNvSpPr txBox="1">
            <a:spLocks noGrp="1"/>
          </p:cNvSpPr>
          <p:nvPr>
            <p:ph type="title"/>
          </p:nvPr>
        </p:nvSpPr>
        <p:spPr>
          <a:xfrm>
            <a:off x="3115892" y="3094824"/>
            <a:ext cx="972819"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00"/>
                </a:solidFill>
              </a:rPr>
              <a:t>Part</a:t>
            </a:r>
            <a:endParaRPr sz="3600"/>
          </a:p>
        </p:txBody>
      </p:sp>
      <p:grpSp>
        <p:nvGrpSpPr>
          <p:cNvPr id="5" name="object 5"/>
          <p:cNvGrpSpPr/>
          <p:nvPr/>
        </p:nvGrpSpPr>
        <p:grpSpPr>
          <a:xfrm>
            <a:off x="3701557" y="3100222"/>
            <a:ext cx="700405" cy="721360"/>
            <a:chOff x="3701557" y="3100222"/>
            <a:chExt cx="700405" cy="721360"/>
          </a:xfrm>
        </p:grpSpPr>
        <p:sp>
          <p:nvSpPr>
            <p:cNvPr id="6" name="object 6"/>
            <p:cNvSpPr/>
            <p:nvPr/>
          </p:nvSpPr>
          <p:spPr>
            <a:xfrm>
              <a:off x="3706319" y="3104985"/>
              <a:ext cx="690880" cy="711835"/>
            </a:xfrm>
            <a:custGeom>
              <a:rect l="l" t="t" r="r" b="b"/>
              <a:pathLst>
                <a:path w="690879" h="711835">
                  <a:moveTo>
                    <a:pt x="0" y="711330"/>
                  </a:moveTo>
                  <a:lnTo>
                    <a:pt x="690409" y="0"/>
                  </a:lnTo>
                </a:path>
              </a:pathLst>
            </a:custGeom>
            <a:solidFill>
              <a:srgbClr val="000000"/>
            </a:solidFill>
          </p:spPr>
          <p:txBody>
            <a:bodyPr wrap="square" lIns="0" tIns="0" rIns="0" bIns="0" rtlCol="0"/>
            <a:lstStyle/>
            <a:p/>
          </p:txBody>
        </p:sp>
        <p:sp>
          <p:nvSpPr>
            <p:cNvPr id="7" name="object 7"/>
            <p:cNvSpPr/>
            <p:nvPr/>
          </p:nvSpPr>
          <p:spPr>
            <a:xfrm>
              <a:off x="3706319" y="3104985"/>
              <a:ext cx="690880" cy="711835"/>
            </a:xfrm>
            <a:custGeom>
              <a:rect l="l" t="t" r="r" b="b"/>
              <a:pathLst>
                <a:path w="690879" h="711835">
                  <a:moveTo>
                    <a:pt x="690409" y="0"/>
                  </a:moveTo>
                  <a:lnTo>
                    <a:pt x="0" y="711330"/>
                  </a:lnTo>
                </a:path>
              </a:pathLst>
            </a:custGeom>
            <a:ln w="9524">
              <a:solidFill>
                <a:srgbClr val="000000"/>
              </a:solidFill>
            </a:ln>
          </p:spPr>
          <p:txBody>
            <a:bodyPr wrap="square" lIns="0" tIns="0" rIns="0" bIns="0" rtlCol="0"/>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2173693"/>
            <a:ext cx="4707255" cy="4684395"/>
            <a:chOff x="0" y="2173693"/>
            <a:chExt cx="4707255" cy="4684395"/>
          </a:xfrm>
        </p:grpSpPr>
        <p:sp>
          <p:nvSpPr>
            <p:cNvPr id="3" name="object 3"/>
            <p:cNvSpPr/>
            <p:nvPr/>
          </p:nvSpPr>
          <p:spPr>
            <a:xfrm>
              <a:off x="0" y="2173693"/>
              <a:ext cx="3840479" cy="4684395"/>
            </a:xfrm>
            <a:custGeom>
              <a:rect l="l" t="t" r="r" b="b"/>
              <a:pathLst>
                <a:path w="3840479" h="4684395">
                  <a:moveTo>
                    <a:pt x="3839952" y="4684306"/>
                  </a:moveTo>
                  <a:lnTo>
                    <a:pt x="0" y="4684306"/>
                  </a:lnTo>
                  <a:lnTo>
                    <a:pt x="0" y="0"/>
                  </a:lnTo>
                  <a:lnTo>
                    <a:pt x="3839952" y="4684306"/>
                  </a:lnTo>
                  <a:close/>
                </a:path>
              </a:pathLst>
            </a:custGeom>
            <a:solidFill>
              <a:srgbClr val="262626"/>
            </a:solidFill>
          </p:spPr>
          <p:txBody>
            <a:bodyPr wrap="square" lIns="0" tIns="0" rIns="0" bIns="0" rtlCol="0"/>
            <a:lstStyle/>
            <a:p/>
          </p:txBody>
        </p:sp>
        <p:pic>
          <p:nvPicPr>
            <p:cNvPr id="4" name="object 4"/>
            <p:cNvPicPr/>
            <p:nvPr/>
          </p:nvPicPr>
          <p:blipFill>
            <a:blip r:embed="rId2"/>
            <a:stretch>
              <a:fillRect/>
            </a:stretch>
          </p:blipFill>
          <p:spPr>
            <a:xfrm>
              <a:off x="1447786" y="2816740"/>
              <a:ext cx="2693475" cy="4033323"/>
            </a:xfrm>
            <a:prstGeom prst="rect">
              <a:avLst/>
            </a:prstGeom>
          </p:spPr>
        </p:pic>
        <p:pic>
          <p:nvPicPr>
            <p:cNvPr id="5" name="object 5"/>
            <p:cNvPicPr/>
            <p:nvPr/>
          </p:nvPicPr>
          <p:blipFill>
            <a:blip r:embed="rId3"/>
            <a:stretch>
              <a:fillRect/>
            </a:stretch>
          </p:blipFill>
          <p:spPr>
            <a:xfrm>
              <a:off x="3225800" y="5156200"/>
              <a:ext cx="464640" cy="430143"/>
            </a:xfrm>
            <a:prstGeom prst="rect">
              <a:avLst/>
            </a:prstGeom>
          </p:spPr>
        </p:pic>
        <p:pic>
          <p:nvPicPr>
            <p:cNvPr id="6" name="object 6"/>
            <p:cNvPicPr/>
            <p:nvPr/>
          </p:nvPicPr>
          <p:blipFill>
            <a:blip r:embed="rId4"/>
            <a:stretch>
              <a:fillRect/>
            </a:stretch>
          </p:blipFill>
          <p:spPr>
            <a:xfrm>
              <a:off x="3263900" y="5032312"/>
              <a:ext cx="425350" cy="191599"/>
            </a:xfrm>
            <a:prstGeom prst="rect">
              <a:avLst/>
            </a:prstGeom>
          </p:spPr>
        </p:pic>
        <p:sp>
          <p:nvSpPr>
            <p:cNvPr id="7" name="object 7"/>
            <p:cNvSpPr/>
            <p:nvPr/>
          </p:nvSpPr>
          <p:spPr>
            <a:xfrm>
              <a:off x="3256533" y="5194917"/>
              <a:ext cx="415290" cy="50165"/>
            </a:xfrm>
            <a:custGeom>
              <a:rect l="l" t="t" r="r" b="b"/>
              <a:pathLst>
                <a:path w="415289" h="50164">
                  <a:moveTo>
                    <a:pt x="415001" y="49910"/>
                  </a:moveTo>
                  <a:lnTo>
                    <a:pt x="0" y="49910"/>
                  </a:lnTo>
                  <a:lnTo>
                    <a:pt x="0" y="0"/>
                  </a:lnTo>
                  <a:lnTo>
                    <a:pt x="415001" y="0"/>
                  </a:lnTo>
                  <a:lnTo>
                    <a:pt x="415001" y="49910"/>
                  </a:lnTo>
                  <a:close/>
                </a:path>
              </a:pathLst>
            </a:custGeom>
            <a:solidFill>
              <a:srgbClr val="FFFFFF"/>
            </a:solidFill>
          </p:spPr>
          <p:txBody>
            <a:bodyPr wrap="square" lIns="0" tIns="0" rIns="0" bIns="0" rtlCol="0"/>
            <a:lstStyle/>
            <a:p/>
          </p:txBody>
        </p:sp>
        <p:sp>
          <p:nvSpPr>
            <p:cNvPr id="8" name="object 8"/>
            <p:cNvSpPr/>
            <p:nvPr/>
          </p:nvSpPr>
          <p:spPr>
            <a:xfrm>
              <a:off x="2190497" y="5567567"/>
              <a:ext cx="2516505" cy="1282065"/>
            </a:xfrm>
            <a:custGeom>
              <a:rect l="l" t="t" r="r" b="b"/>
              <a:pathLst>
                <a:path w="2516504" h="1282065">
                  <a:moveTo>
                    <a:pt x="2324240" y="1138521"/>
                  </a:moveTo>
                  <a:lnTo>
                    <a:pt x="179741" y="1138521"/>
                  </a:lnTo>
                  <a:lnTo>
                    <a:pt x="179741" y="124428"/>
                  </a:lnTo>
                  <a:lnTo>
                    <a:pt x="187426" y="85208"/>
                  </a:lnTo>
                  <a:lnTo>
                    <a:pt x="208499" y="51065"/>
                  </a:lnTo>
                  <a:lnTo>
                    <a:pt x="239985" y="24089"/>
                  </a:lnTo>
                  <a:lnTo>
                    <a:pt x="278908" y="6370"/>
                  </a:lnTo>
                  <a:lnTo>
                    <a:pt x="322294" y="0"/>
                  </a:lnTo>
                  <a:lnTo>
                    <a:pt x="2181686" y="0"/>
                  </a:lnTo>
                  <a:lnTo>
                    <a:pt x="2227452" y="6370"/>
                  </a:lnTo>
                  <a:lnTo>
                    <a:pt x="2266673" y="24089"/>
                  </a:lnTo>
                  <a:lnTo>
                    <a:pt x="2297266" y="51065"/>
                  </a:lnTo>
                  <a:lnTo>
                    <a:pt x="2317149" y="85208"/>
                  </a:lnTo>
                  <a:lnTo>
                    <a:pt x="2324240" y="124428"/>
                  </a:lnTo>
                  <a:lnTo>
                    <a:pt x="2324240" y="1138521"/>
                  </a:lnTo>
                  <a:close/>
                </a:path>
                <a:path w="2516504" h="1282065">
                  <a:moveTo>
                    <a:pt x="2404813" y="1281614"/>
                  </a:moveTo>
                  <a:lnTo>
                    <a:pt x="105365" y="1281614"/>
                  </a:lnTo>
                  <a:lnTo>
                    <a:pt x="88030" y="1278503"/>
                  </a:lnTo>
                  <a:lnTo>
                    <a:pt x="50358" y="1261394"/>
                  </a:lnTo>
                  <a:lnTo>
                    <a:pt x="13848" y="1218622"/>
                  </a:lnTo>
                  <a:lnTo>
                    <a:pt x="0" y="1138521"/>
                  </a:lnTo>
                  <a:lnTo>
                    <a:pt x="2516377" y="1138521"/>
                  </a:lnTo>
                  <a:lnTo>
                    <a:pt x="2501560" y="1218622"/>
                  </a:lnTo>
                  <a:lnTo>
                    <a:pt x="2462919" y="1261394"/>
                  </a:lnTo>
                  <a:lnTo>
                    <a:pt x="2423117" y="1278503"/>
                  </a:lnTo>
                  <a:lnTo>
                    <a:pt x="2404813" y="1281614"/>
                  </a:lnTo>
                  <a:close/>
                </a:path>
              </a:pathLst>
            </a:custGeom>
            <a:solidFill>
              <a:srgbClr val="C1C0C0"/>
            </a:solidFill>
          </p:spPr>
          <p:txBody>
            <a:bodyPr wrap="square" lIns="0" tIns="0" rIns="0" bIns="0" rtlCol="0"/>
            <a:lstStyle/>
            <a:p/>
          </p:txBody>
        </p:sp>
        <p:sp>
          <p:nvSpPr>
            <p:cNvPr id="9" name="object 9"/>
            <p:cNvSpPr/>
            <p:nvPr/>
          </p:nvSpPr>
          <p:spPr>
            <a:xfrm>
              <a:off x="2580525" y="5709945"/>
              <a:ext cx="600710" cy="1148080"/>
            </a:xfrm>
            <a:custGeom>
              <a:rect l="l" t="t" r="r" b="b"/>
              <a:pathLst>
                <a:path w="600710" h="1148079">
                  <a:moveTo>
                    <a:pt x="319112" y="124828"/>
                  </a:moveTo>
                  <a:lnTo>
                    <a:pt x="306844" y="84836"/>
                  </a:lnTo>
                  <a:lnTo>
                    <a:pt x="287312" y="49796"/>
                  </a:lnTo>
                  <a:lnTo>
                    <a:pt x="249402" y="4838"/>
                  </a:lnTo>
                  <a:lnTo>
                    <a:pt x="242519" y="0"/>
                  </a:lnTo>
                  <a:lnTo>
                    <a:pt x="250609" y="48514"/>
                  </a:lnTo>
                  <a:lnTo>
                    <a:pt x="249402" y="85090"/>
                  </a:lnTo>
                  <a:lnTo>
                    <a:pt x="237871" y="114401"/>
                  </a:lnTo>
                  <a:lnTo>
                    <a:pt x="214960" y="141122"/>
                  </a:lnTo>
                  <a:lnTo>
                    <a:pt x="179654" y="169913"/>
                  </a:lnTo>
                  <a:lnTo>
                    <a:pt x="130911" y="205460"/>
                  </a:lnTo>
                  <a:lnTo>
                    <a:pt x="78701" y="305650"/>
                  </a:lnTo>
                  <a:lnTo>
                    <a:pt x="127038" y="404685"/>
                  </a:lnTo>
                  <a:lnTo>
                    <a:pt x="206768" y="480364"/>
                  </a:lnTo>
                  <a:lnTo>
                    <a:pt x="248716" y="510514"/>
                  </a:lnTo>
                  <a:lnTo>
                    <a:pt x="237286" y="494690"/>
                  </a:lnTo>
                  <a:lnTo>
                    <a:pt x="220040" y="471411"/>
                  </a:lnTo>
                  <a:lnTo>
                    <a:pt x="201637" y="442010"/>
                  </a:lnTo>
                  <a:lnTo>
                    <a:pt x="186715" y="407797"/>
                  </a:lnTo>
                  <a:lnTo>
                    <a:pt x="179933" y="370078"/>
                  </a:lnTo>
                  <a:lnTo>
                    <a:pt x="185940" y="330161"/>
                  </a:lnTo>
                  <a:lnTo>
                    <a:pt x="209384" y="289382"/>
                  </a:lnTo>
                  <a:lnTo>
                    <a:pt x="254914" y="249034"/>
                  </a:lnTo>
                  <a:lnTo>
                    <a:pt x="298881" y="209486"/>
                  </a:lnTo>
                  <a:lnTo>
                    <a:pt x="318363" y="167220"/>
                  </a:lnTo>
                  <a:lnTo>
                    <a:pt x="319112" y="124828"/>
                  </a:lnTo>
                  <a:close/>
                </a:path>
                <a:path w="600710" h="1148079">
                  <a:moveTo>
                    <a:pt x="600227" y="792759"/>
                  </a:moveTo>
                  <a:lnTo>
                    <a:pt x="594537" y="746086"/>
                  </a:lnTo>
                  <a:lnTo>
                    <a:pt x="588391" y="730427"/>
                  </a:lnTo>
                  <a:lnTo>
                    <a:pt x="578446" y="705091"/>
                  </a:lnTo>
                  <a:lnTo>
                    <a:pt x="553440" y="672490"/>
                  </a:lnTo>
                  <a:lnTo>
                    <a:pt x="544537" y="666584"/>
                  </a:lnTo>
                  <a:lnTo>
                    <a:pt x="544537" y="798995"/>
                  </a:lnTo>
                  <a:lnTo>
                    <a:pt x="544537" y="848868"/>
                  </a:lnTo>
                  <a:lnTo>
                    <a:pt x="540092" y="880618"/>
                  </a:lnTo>
                  <a:lnTo>
                    <a:pt x="527519" y="901839"/>
                  </a:lnTo>
                  <a:lnTo>
                    <a:pt x="507987" y="913726"/>
                  </a:lnTo>
                  <a:lnTo>
                    <a:pt x="482650" y="917422"/>
                  </a:lnTo>
                  <a:lnTo>
                    <a:pt x="462838" y="913726"/>
                  </a:lnTo>
                  <a:lnTo>
                    <a:pt x="449402" y="901839"/>
                  </a:lnTo>
                  <a:lnTo>
                    <a:pt x="441756" y="880618"/>
                  </a:lnTo>
                  <a:lnTo>
                    <a:pt x="439343" y="848868"/>
                  </a:lnTo>
                  <a:lnTo>
                    <a:pt x="445528" y="798995"/>
                  </a:lnTo>
                  <a:lnTo>
                    <a:pt x="447941" y="769874"/>
                  </a:lnTo>
                  <a:lnTo>
                    <a:pt x="455587" y="748347"/>
                  </a:lnTo>
                  <a:lnTo>
                    <a:pt x="469023" y="735012"/>
                  </a:lnTo>
                  <a:lnTo>
                    <a:pt x="488848" y="730427"/>
                  </a:lnTo>
                  <a:lnTo>
                    <a:pt x="510603" y="735012"/>
                  </a:lnTo>
                  <a:lnTo>
                    <a:pt x="528294" y="748347"/>
                  </a:lnTo>
                  <a:lnTo>
                    <a:pt x="540181" y="769874"/>
                  </a:lnTo>
                  <a:lnTo>
                    <a:pt x="544537" y="798995"/>
                  </a:lnTo>
                  <a:lnTo>
                    <a:pt x="544537" y="666584"/>
                  </a:lnTo>
                  <a:lnTo>
                    <a:pt x="521017" y="650938"/>
                  </a:lnTo>
                  <a:lnTo>
                    <a:pt x="482650" y="643166"/>
                  </a:lnTo>
                  <a:lnTo>
                    <a:pt x="473468" y="643064"/>
                  </a:lnTo>
                  <a:lnTo>
                    <a:pt x="464870" y="642378"/>
                  </a:lnTo>
                  <a:lnTo>
                    <a:pt x="457415" y="640537"/>
                  </a:lnTo>
                  <a:lnTo>
                    <a:pt x="451713" y="636930"/>
                  </a:lnTo>
                  <a:lnTo>
                    <a:pt x="451713" y="612000"/>
                  </a:lnTo>
                  <a:lnTo>
                    <a:pt x="448424" y="594664"/>
                  </a:lnTo>
                  <a:lnTo>
                    <a:pt x="439343" y="580834"/>
                  </a:lnTo>
                  <a:lnTo>
                    <a:pt x="425615" y="571677"/>
                  </a:lnTo>
                  <a:lnTo>
                    <a:pt x="408406" y="568363"/>
                  </a:lnTo>
                  <a:lnTo>
                    <a:pt x="43319" y="568363"/>
                  </a:lnTo>
                  <a:lnTo>
                    <a:pt x="28714" y="571677"/>
                  </a:lnTo>
                  <a:lnTo>
                    <a:pt x="14693" y="580834"/>
                  </a:lnTo>
                  <a:lnTo>
                    <a:pt x="4152" y="594664"/>
                  </a:lnTo>
                  <a:lnTo>
                    <a:pt x="0" y="612000"/>
                  </a:lnTo>
                  <a:lnTo>
                    <a:pt x="0" y="1098194"/>
                  </a:lnTo>
                  <a:lnTo>
                    <a:pt x="4152" y="1119136"/>
                  </a:lnTo>
                  <a:lnTo>
                    <a:pt x="14693" y="1134821"/>
                  </a:lnTo>
                  <a:lnTo>
                    <a:pt x="28714" y="1144651"/>
                  </a:lnTo>
                  <a:lnTo>
                    <a:pt x="43319" y="1148054"/>
                  </a:lnTo>
                  <a:lnTo>
                    <a:pt x="408406" y="1148054"/>
                  </a:lnTo>
                  <a:lnTo>
                    <a:pt x="425615" y="1144651"/>
                  </a:lnTo>
                  <a:lnTo>
                    <a:pt x="439343" y="1134821"/>
                  </a:lnTo>
                  <a:lnTo>
                    <a:pt x="448424" y="1119136"/>
                  </a:lnTo>
                  <a:lnTo>
                    <a:pt x="451713" y="1098194"/>
                  </a:lnTo>
                  <a:lnTo>
                    <a:pt x="451713" y="1035862"/>
                  </a:lnTo>
                  <a:lnTo>
                    <a:pt x="457415" y="1028649"/>
                  </a:lnTo>
                  <a:lnTo>
                    <a:pt x="464870" y="1024953"/>
                  </a:lnTo>
                  <a:lnTo>
                    <a:pt x="473468" y="1023594"/>
                  </a:lnTo>
                  <a:lnTo>
                    <a:pt x="482650" y="1023391"/>
                  </a:lnTo>
                  <a:lnTo>
                    <a:pt x="529742" y="1011516"/>
                  </a:lnTo>
                  <a:lnTo>
                    <a:pt x="566966" y="979766"/>
                  </a:lnTo>
                  <a:lnTo>
                    <a:pt x="591426" y="933983"/>
                  </a:lnTo>
                  <a:lnTo>
                    <a:pt x="594131" y="917422"/>
                  </a:lnTo>
                  <a:lnTo>
                    <a:pt x="600125" y="880618"/>
                  </a:lnTo>
                  <a:lnTo>
                    <a:pt x="600227" y="792759"/>
                  </a:lnTo>
                  <a:close/>
                </a:path>
              </a:pathLst>
            </a:custGeom>
            <a:solidFill>
              <a:srgbClr val="FFFDFD"/>
            </a:solidFill>
          </p:spPr>
          <p:txBody>
            <a:bodyPr wrap="square" lIns="0" tIns="0" rIns="0" bIns="0" rtlCol="0"/>
            <a:lstStyle/>
            <a:p/>
          </p:txBody>
        </p:sp>
        <p:sp>
          <p:nvSpPr>
            <p:cNvPr id="10" name="object 10"/>
            <p:cNvSpPr/>
            <p:nvPr/>
          </p:nvSpPr>
          <p:spPr>
            <a:xfrm>
              <a:off x="2786302" y="5861208"/>
              <a:ext cx="158750" cy="354330"/>
            </a:xfrm>
            <a:custGeom>
              <a:rect l="l" t="t" r="r" b="b"/>
              <a:pathLst>
                <a:path w="158750" h="354329">
                  <a:moveTo>
                    <a:pt x="67919" y="354133"/>
                  </a:moveTo>
                  <a:lnTo>
                    <a:pt x="49149" y="336271"/>
                  </a:lnTo>
                  <a:lnTo>
                    <a:pt x="15286" y="290451"/>
                  </a:lnTo>
                  <a:lnTo>
                    <a:pt x="0" y="228322"/>
                  </a:lnTo>
                  <a:lnTo>
                    <a:pt x="36959" y="161534"/>
                  </a:lnTo>
                  <a:lnTo>
                    <a:pt x="82915" y="124063"/>
                  </a:lnTo>
                  <a:lnTo>
                    <a:pt x="116682" y="90086"/>
                  </a:lnTo>
                  <a:lnTo>
                    <a:pt x="135355" y="51450"/>
                  </a:lnTo>
                  <a:lnTo>
                    <a:pt x="136032" y="0"/>
                  </a:lnTo>
                  <a:lnTo>
                    <a:pt x="145223" y="20483"/>
                  </a:lnTo>
                  <a:lnTo>
                    <a:pt x="158478" y="70671"/>
                  </a:lnTo>
                  <a:lnTo>
                    <a:pt x="154318" y="133673"/>
                  </a:lnTo>
                  <a:lnTo>
                    <a:pt x="111264" y="192598"/>
                  </a:lnTo>
                  <a:lnTo>
                    <a:pt x="64436" y="244049"/>
                  </a:lnTo>
                  <a:lnTo>
                    <a:pt x="52439" y="292004"/>
                  </a:lnTo>
                  <a:lnTo>
                    <a:pt x="59018" y="330640"/>
                  </a:lnTo>
                  <a:lnTo>
                    <a:pt x="67919" y="354133"/>
                  </a:lnTo>
                  <a:close/>
                </a:path>
              </a:pathLst>
            </a:custGeom>
            <a:solidFill>
              <a:srgbClr val="F2F2F2"/>
            </a:solidFill>
          </p:spPr>
          <p:txBody>
            <a:bodyPr wrap="square" lIns="0" tIns="0" rIns="0" bIns="0" rtlCol="0"/>
            <a:lstStyle/>
            <a:p/>
          </p:txBody>
        </p:sp>
        <p:sp>
          <p:nvSpPr>
            <p:cNvPr id="11" name="object 11"/>
            <p:cNvSpPr/>
            <p:nvPr/>
          </p:nvSpPr>
          <p:spPr>
            <a:xfrm>
              <a:off x="897199" y="5580443"/>
              <a:ext cx="1052195" cy="1270000"/>
            </a:xfrm>
            <a:custGeom>
              <a:rect l="l" t="t" r="r" b="b"/>
              <a:pathLst>
                <a:path w="1052195" h="1270000">
                  <a:moveTo>
                    <a:pt x="921948" y="1269620"/>
                  </a:moveTo>
                  <a:lnTo>
                    <a:pt x="129938" y="1269620"/>
                  </a:lnTo>
                  <a:lnTo>
                    <a:pt x="80921" y="1259799"/>
                  </a:lnTo>
                  <a:lnTo>
                    <a:pt x="39445" y="1233057"/>
                  </a:lnTo>
                  <a:lnTo>
                    <a:pt x="10731" y="1193478"/>
                  </a:lnTo>
                  <a:lnTo>
                    <a:pt x="0" y="1145147"/>
                  </a:lnTo>
                  <a:lnTo>
                    <a:pt x="0" y="124472"/>
                  </a:lnTo>
                  <a:lnTo>
                    <a:pt x="10731" y="76142"/>
                  </a:lnTo>
                  <a:lnTo>
                    <a:pt x="39445" y="36563"/>
                  </a:lnTo>
                  <a:lnTo>
                    <a:pt x="80921" y="9821"/>
                  </a:lnTo>
                  <a:lnTo>
                    <a:pt x="129938" y="0"/>
                  </a:lnTo>
                  <a:lnTo>
                    <a:pt x="921948" y="0"/>
                  </a:lnTo>
                  <a:lnTo>
                    <a:pt x="970965" y="9821"/>
                  </a:lnTo>
                  <a:lnTo>
                    <a:pt x="1012441" y="36563"/>
                  </a:lnTo>
                  <a:lnTo>
                    <a:pt x="1041155" y="76142"/>
                  </a:lnTo>
                  <a:lnTo>
                    <a:pt x="1051887" y="124472"/>
                  </a:lnTo>
                  <a:lnTo>
                    <a:pt x="1051887" y="1145147"/>
                  </a:lnTo>
                  <a:lnTo>
                    <a:pt x="1041155" y="1193478"/>
                  </a:lnTo>
                  <a:lnTo>
                    <a:pt x="1012441" y="1233057"/>
                  </a:lnTo>
                  <a:lnTo>
                    <a:pt x="970965" y="1259799"/>
                  </a:lnTo>
                  <a:lnTo>
                    <a:pt x="921948" y="1269620"/>
                  </a:lnTo>
                  <a:close/>
                </a:path>
              </a:pathLst>
            </a:custGeom>
            <a:solidFill>
              <a:srgbClr val="3B3633"/>
            </a:solidFill>
          </p:spPr>
          <p:txBody>
            <a:bodyPr wrap="square" lIns="0" tIns="0" rIns="0" bIns="0" rtlCol="0"/>
            <a:lstStyle/>
            <a:p/>
          </p:txBody>
        </p:sp>
        <p:sp>
          <p:nvSpPr>
            <p:cNvPr id="12" name="object 12"/>
            <p:cNvSpPr/>
            <p:nvPr/>
          </p:nvSpPr>
          <p:spPr>
            <a:xfrm>
              <a:off x="902286" y="5543758"/>
              <a:ext cx="1028700" cy="1275080"/>
            </a:xfrm>
            <a:custGeom>
              <a:rect l="l" t="t" r="r" b="b"/>
              <a:pathLst>
                <a:path w="1028700" h="1275079">
                  <a:moveTo>
                    <a:pt x="898286" y="1274912"/>
                  </a:moveTo>
                  <a:lnTo>
                    <a:pt x="130096" y="1274912"/>
                  </a:lnTo>
                  <a:lnTo>
                    <a:pt x="78406" y="1265000"/>
                  </a:lnTo>
                  <a:lnTo>
                    <a:pt x="37170" y="1237597"/>
                  </a:lnTo>
                  <a:lnTo>
                    <a:pt x="9873" y="1196201"/>
                  </a:lnTo>
                  <a:lnTo>
                    <a:pt x="0" y="1144311"/>
                  </a:lnTo>
                  <a:lnTo>
                    <a:pt x="0" y="130600"/>
                  </a:lnTo>
                  <a:lnTo>
                    <a:pt x="9873" y="81334"/>
                  </a:lnTo>
                  <a:lnTo>
                    <a:pt x="37170" y="39646"/>
                  </a:lnTo>
                  <a:lnTo>
                    <a:pt x="78406" y="10786"/>
                  </a:lnTo>
                  <a:lnTo>
                    <a:pt x="130096" y="0"/>
                  </a:lnTo>
                  <a:lnTo>
                    <a:pt x="898286" y="0"/>
                  </a:lnTo>
                  <a:lnTo>
                    <a:pt x="949976" y="10786"/>
                  </a:lnTo>
                  <a:lnTo>
                    <a:pt x="991212" y="39646"/>
                  </a:lnTo>
                  <a:lnTo>
                    <a:pt x="1018509" y="81334"/>
                  </a:lnTo>
                  <a:lnTo>
                    <a:pt x="1028382" y="130600"/>
                  </a:lnTo>
                  <a:lnTo>
                    <a:pt x="1028382" y="1144311"/>
                  </a:lnTo>
                  <a:lnTo>
                    <a:pt x="1018509" y="1196201"/>
                  </a:lnTo>
                  <a:lnTo>
                    <a:pt x="991212" y="1237597"/>
                  </a:lnTo>
                  <a:lnTo>
                    <a:pt x="949976" y="1265000"/>
                  </a:lnTo>
                  <a:lnTo>
                    <a:pt x="898286" y="1274912"/>
                  </a:lnTo>
                  <a:close/>
                </a:path>
              </a:pathLst>
            </a:custGeom>
            <a:solidFill>
              <a:srgbClr val="7D7D7D"/>
            </a:solidFill>
          </p:spPr>
          <p:txBody>
            <a:bodyPr wrap="square" lIns="0" tIns="0" rIns="0" bIns="0" rtlCol="0"/>
            <a:lstStyle/>
            <a:p/>
          </p:txBody>
        </p:sp>
        <p:pic>
          <p:nvPicPr>
            <p:cNvPr id="13" name="object 13"/>
            <p:cNvPicPr/>
            <p:nvPr/>
          </p:nvPicPr>
          <p:blipFill>
            <a:blip r:embed="rId5"/>
            <a:stretch>
              <a:fillRect/>
            </a:stretch>
          </p:blipFill>
          <p:spPr>
            <a:xfrm>
              <a:off x="1539170" y="5685377"/>
              <a:ext cx="224514" cy="94353"/>
            </a:xfrm>
            <a:prstGeom prst="rect">
              <a:avLst/>
            </a:prstGeom>
          </p:spPr>
        </p:pic>
        <p:pic>
          <p:nvPicPr>
            <p:cNvPr id="14" name="object 14"/>
            <p:cNvPicPr/>
            <p:nvPr/>
          </p:nvPicPr>
          <p:blipFill>
            <a:blip r:embed="rId6"/>
            <a:stretch>
              <a:fillRect/>
            </a:stretch>
          </p:blipFill>
          <p:spPr>
            <a:xfrm>
              <a:off x="1539170" y="6401577"/>
              <a:ext cx="224514" cy="187408"/>
            </a:xfrm>
            <a:prstGeom prst="rect">
              <a:avLst/>
            </a:prstGeom>
          </p:spPr>
        </p:pic>
        <p:sp>
          <p:nvSpPr>
            <p:cNvPr id="15" name="object 15"/>
            <p:cNvSpPr/>
            <p:nvPr/>
          </p:nvSpPr>
          <p:spPr>
            <a:xfrm>
              <a:off x="1539170" y="5779906"/>
              <a:ext cx="224790" cy="690245"/>
            </a:xfrm>
            <a:custGeom>
              <a:rect l="l" t="t" r="r" b="b"/>
              <a:pathLst>
                <a:path w="224789" h="690245">
                  <a:moveTo>
                    <a:pt x="37419" y="689924"/>
                  </a:moveTo>
                  <a:lnTo>
                    <a:pt x="23679" y="678752"/>
                  </a:lnTo>
                  <a:lnTo>
                    <a:pt x="11693" y="666403"/>
                  </a:lnTo>
                  <a:lnTo>
                    <a:pt x="3215" y="656407"/>
                  </a:lnTo>
                  <a:lnTo>
                    <a:pt x="0" y="652291"/>
                  </a:lnTo>
                  <a:lnTo>
                    <a:pt x="0" y="0"/>
                  </a:lnTo>
                  <a:lnTo>
                    <a:pt x="224514" y="0"/>
                  </a:lnTo>
                  <a:lnTo>
                    <a:pt x="224514" y="627203"/>
                  </a:lnTo>
                  <a:lnTo>
                    <a:pt x="223345" y="629653"/>
                  </a:lnTo>
                  <a:lnTo>
                    <a:pt x="221613" y="633475"/>
                  </a:lnTo>
                  <a:lnTo>
                    <a:pt x="187095" y="633475"/>
                  </a:lnTo>
                  <a:lnTo>
                    <a:pt x="182373" y="639747"/>
                  </a:lnTo>
                  <a:lnTo>
                    <a:pt x="87311" y="639747"/>
                  </a:lnTo>
                  <a:lnTo>
                    <a:pt x="82146" y="648469"/>
                  </a:lnTo>
                  <a:lnTo>
                    <a:pt x="69381" y="667188"/>
                  </a:lnTo>
                  <a:lnTo>
                    <a:pt x="53107" y="684730"/>
                  </a:lnTo>
                  <a:lnTo>
                    <a:pt x="37419" y="689924"/>
                  </a:lnTo>
                  <a:close/>
                </a:path>
                <a:path w="224789" h="690245">
                  <a:moveTo>
                    <a:pt x="197620" y="675812"/>
                  </a:moveTo>
                  <a:lnTo>
                    <a:pt x="191773" y="661699"/>
                  </a:lnTo>
                  <a:lnTo>
                    <a:pt x="188265" y="642883"/>
                  </a:lnTo>
                  <a:lnTo>
                    <a:pt x="187095" y="633475"/>
                  </a:lnTo>
                  <a:lnTo>
                    <a:pt x="221613" y="633475"/>
                  </a:lnTo>
                  <a:lnTo>
                    <a:pt x="219837" y="637395"/>
                  </a:lnTo>
                  <a:lnTo>
                    <a:pt x="213990" y="651017"/>
                  </a:lnTo>
                  <a:lnTo>
                    <a:pt x="205805" y="671107"/>
                  </a:lnTo>
                  <a:lnTo>
                    <a:pt x="197620" y="675812"/>
                  </a:lnTo>
                  <a:close/>
                </a:path>
                <a:path w="224789" h="690245">
                  <a:moveTo>
                    <a:pt x="137203" y="677379"/>
                  </a:moveTo>
                  <a:lnTo>
                    <a:pt x="121514" y="671499"/>
                  </a:lnTo>
                  <a:lnTo>
                    <a:pt x="105241" y="658563"/>
                  </a:lnTo>
                  <a:lnTo>
                    <a:pt x="92475" y="645627"/>
                  </a:lnTo>
                  <a:lnTo>
                    <a:pt x="87311" y="639747"/>
                  </a:lnTo>
                  <a:lnTo>
                    <a:pt x="182373" y="639747"/>
                  </a:lnTo>
                  <a:lnTo>
                    <a:pt x="181931" y="640335"/>
                  </a:lnTo>
                  <a:lnTo>
                    <a:pt x="169165" y="655427"/>
                  </a:lnTo>
                  <a:lnTo>
                    <a:pt x="152892" y="670519"/>
                  </a:lnTo>
                  <a:lnTo>
                    <a:pt x="137203" y="677379"/>
                  </a:lnTo>
                  <a:close/>
                </a:path>
              </a:pathLst>
            </a:custGeom>
            <a:solidFill>
              <a:srgbClr val="131313"/>
            </a:solidFill>
          </p:spPr>
          <p:txBody>
            <a:bodyPr wrap="square" lIns="0" tIns="0" rIns="0" bIns="0" rtlCol="0"/>
            <a:lstStyle/>
            <a:p/>
          </p:txBody>
        </p:sp>
        <p:sp>
          <p:nvSpPr>
            <p:cNvPr id="16" name="object 16"/>
            <p:cNvSpPr/>
            <p:nvPr/>
          </p:nvSpPr>
          <p:spPr>
            <a:xfrm>
              <a:off x="876325" y="5979198"/>
              <a:ext cx="1068070" cy="683895"/>
            </a:xfrm>
            <a:custGeom>
              <a:rect l="l" t="t" r="r" b="b"/>
              <a:pathLst>
                <a:path w="1068070" h="683895">
                  <a:moveTo>
                    <a:pt x="811758" y="598043"/>
                  </a:moveTo>
                  <a:lnTo>
                    <a:pt x="738619" y="598043"/>
                  </a:lnTo>
                  <a:lnTo>
                    <a:pt x="775182" y="683793"/>
                  </a:lnTo>
                  <a:lnTo>
                    <a:pt x="811758" y="598043"/>
                  </a:lnTo>
                  <a:close/>
                </a:path>
                <a:path w="1068070" h="683895">
                  <a:moveTo>
                    <a:pt x="1067485" y="37528"/>
                  </a:moveTo>
                  <a:lnTo>
                    <a:pt x="1065263" y="21107"/>
                  </a:lnTo>
                  <a:lnTo>
                    <a:pt x="1058951" y="9385"/>
                  </a:lnTo>
                  <a:lnTo>
                    <a:pt x="1049159" y="2349"/>
                  </a:lnTo>
                  <a:lnTo>
                    <a:pt x="1036459" y="0"/>
                  </a:lnTo>
                  <a:lnTo>
                    <a:pt x="24815" y="6261"/>
                  </a:lnTo>
                  <a:lnTo>
                    <a:pt x="15709" y="9486"/>
                  </a:lnTo>
                  <a:lnTo>
                    <a:pt x="7747" y="17983"/>
                  </a:lnTo>
                  <a:lnTo>
                    <a:pt x="2133" y="29997"/>
                  </a:lnTo>
                  <a:lnTo>
                    <a:pt x="0" y="43776"/>
                  </a:lnTo>
                  <a:lnTo>
                    <a:pt x="2133" y="60198"/>
                  </a:lnTo>
                  <a:lnTo>
                    <a:pt x="7747" y="71920"/>
                  </a:lnTo>
                  <a:lnTo>
                    <a:pt x="15709" y="78955"/>
                  </a:lnTo>
                  <a:lnTo>
                    <a:pt x="24815" y="81305"/>
                  </a:lnTo>
                  <a:lnTo>
                    <a:pt x="1036459" y="75044"/>
                  </a:lnTo>
                  <a:lnTo>
                    <a:pt x="1049159" y="71831"/>
                  </a:lnTo>
                  <a:lnTo>
                    <a:pt x="1058951" y="63322"/>
                  </a:lnTo>
                  <a:lnTo>
                    <a:pt x="1065263" y="51308"/>
                  </a:lnTo>
                  <a:lnTo>
                    <a:pt x="1067485" y="37528"/>
                  </a:lnTo>
                  <a:close/>
                </a:path>
              </a:pathLst>
            </a:custGeom>
            <a:solidFill>
              <a:srgbClr val="3B3633"/>
            </a:solidFill>
          </p:spPr>
          <p:txBody>
            <a:bodyPr wrap="square" lIns="0" tIns="0" rIns="0" bIns="0" rtlCol="0"/>
            <a:lstStyle/>
            <a:p/>
          </p:txBody>
        </p:sp>
        <p:sp>
          <p:nvSpPr>
            <p:cNvPr id="17" name="object 17"/>
            <p:cNvSpPr/>
            <p:nvPr/>
          </p:nvSpPr>
          <p:spPr>
            <a:xfrm>
              <a:off x="865801" y="5960852"/>
              <a:ext cx="1101725" cy="55244"/>
            </a:xfrm>
            <a:custGeom>
              <a:rect l="l" t="t" r="r" b="b"/>
              <a:pathLst>
                <a:path w="1101725" h="55244">
                  <a:moveTo>
                    <a:pt x="1070413" y="55024"/>
                  </a:moveTo>
                  <a:lnTo>
                    <a:pt x="30936" y="55024"/>
                  </a:lnTo>
                  <a:lnTo>
                    <a:pt x="18272" y="52923"/>
                  </a:lnTo>
                  <a:lnTo>
                    <a:pt x="8507" y="47382"/>
                  </a:lnTo>
                  <a:lnTo>
                    <a:pt x="2223" y="39549"/>
                  </a:lnTo>
                  <a:lnTo>
                    <a:pt x="0" y="30569"/>
                  </a:lnTo>
                  <a:lnTo>
                    <a:pt x="2223" y="18054"/>
                  </a:lnTo>
                  <a:lnTo>
                    <a:pt x="8507" y="8406"/>
                  </a:lnTo>
                  <a:lnTo>
                    <a:pt x="18272" y="2197"/>
                  </a:lnTo>
                  <a:lnTo>
                    <a:pt x="30936" y="0"/>
                  </a:lnTo>
                  <a:lnTo>
                    <a:pt x="1070413" y="0"/>
                  </a:lnTo>
                  <a:lnTo>
                    <a:pt x="1083077" y="2197"/>
                  </a:lnTo>
                  <a:lnTo>
                    <a:pt x="1092842" y="8406"/>
                  </a:lnTo>
                  <a:lnTo>
                    <a:pt x="1099126" y="18054"/>
                  </a:lnTo>
                  <a:lnTo>
                    <a:pt x="1101350" y="30569"/>
                  </a:lnTo>
                  <a:lnTo>
                    <a:pt x="1099126" y="39549"/>
                  </a:lnTo>
                  <a:lnTo>
                    <a:pt x="1092842" y="47382"/>
                  </a:lnTo>
                  <a:lnTo>
                    <a:pt x="1083077" y="52923"/>
                  </a:lnTo>
                  <a:lnTo>
                    <a:pt x="1070413" y="55024"/>
                  </a:lnTo>
                  <a:close/>
                </a:path>
              </a:pathLst>
            </a:custGeom>
            <a:solidFill>
              <a:srgbClr val="FFFFFF"/>
            </a:solidFill>
          </p:spPr>
          <p:txBody>
            <a:bodyPr wrap="square" lIns="0" tIns="0" rIns="0" bIns="0" rtlCol="0"/>
            <a:lstStyle/>
            <a:p/>
          </p:txBody>
        </p:sp>
      </p:grpSp>
      <p:grpSp>
        <p:nvGrpSpPr>
          <p:cNvPr id="18" name="object 18"/>
          <p:cNvGrpSpPr/>
          <p:nvPr/>
        </p:nvGrpSpPr>
        <p:grpSpPr>
          <a:xfrm>
            <a:off x="454963" y="331167"/>
            <a:ext cx="515620" cy="440055"/>
            <a:chOff x="454963" y="331167"/>
            <a:chExt cx="515620" cy="440055"/>
          </a:xfrm>
        </p:grpSpPr>
        <p:pic>
          <p:nvPicPr>
            <p:cNvPr id="19" name="object 19"/>
            <p:cNvPicPr/>
            <p:nvPr/>
          </p:nvPicPr>
          <p:blipFill>
            <a:blip r:embed="rId7"/>
            <a:stretch>
              <a:fillRect/>
            </a:stretch>
          </p:blipFill>
          <p:spPr>
            <a:xfrm>
              <a:off x="575049" y="337742"/>
              <a:ext cx="78137" cy="78136"/>
            </a:xfrm>
            <a:prstGeom prst="rect">
              <a:avLst/>
            </a:prstGeom>
          </p:spPr>
        </p:pic>
        <p:pic>
          <p:nvPicPr>
            <p:cNvPr id="20" name="object 20"/>
            <p:cNvPicPr/>
            <p:nvPr/>
          </p:nvPicPr>
          <p:blipFill>
            <a:blip r:embed="rId8"/>
            <a:stretch>
              <a:fillRect/>
            </a:stretch>
          </p:blipFill>
          <p:spPr>
            <a:xfrm>
              <a:off x="454963" y="331167"/>
              <a:ext cx="84147" cy="84146"/>
            </a:xfrm>
            <a:prstGeom prst="rect">
              <a:avLst/>
            </a:prstGeom>
          </p:spPr>
        </p:pic>
        <p:pic>
          <p:nvPicPr>
            <p:cNvPr id="21" name="object 21"/>
            <p:cNvPicPr/>
            <p:nvPr/>
          </p:nvPicPr>
          <p:blipFill>
            <a:blip r:embed="rId9"/>
            <a:stretch>
              <a:fillRect/>
            </a:stretch>
          </p:blipFill>
          <p:spPr>
            <a:xfrm>
              <a:off x="689124" y="339459"/>
              <a:ext cx="74704" cy="74703"/>
            </a:xfrm>
            <a:prstGeom prst="rect">
              <a:avLst/>
            </a:prstGeom>
          </p:spPr>
        </p:pic>
        <p:pic>
          <p:nvPicPr>
            <p:cNvPr id="22" name="object 22"/>
            <p:cNvPicPr/>
            <p:nvPr/>
          </p:nvPicPr>
          <p:blipFill>
            <a:blip r:embed="rId10"/>
            <a:stretch>
              <a:fillRect/>
            </a:stretch>
          </p:blipFill>
          <p:spPr>
            <a:xfrm>
              <a:off x="799767" y="348429"/>
              <a:ext cx="69238" cy="69237"/>
            </a:xfrm>
            <a:prstGeom prst="rect">
              <a:avLst/>
            </a:prstGeom>
          </p:spPr>
        </p:pic>
        <p:pic>
          <p:nvPicPr>
            <p:cNvPr id="23" name="object 23"/>
            <p:cNvPicPr/>
            <p:nvPr/>
          </p:nvPicPr>
          <p:blipFill>
            <a:blip r:embed="rId11"/>
            <a:stretch>
              <a:fillRect/>
            </a:stretch>
          </p:blipFill>
          <p:spPr>
            <a:xfrm>
              <a:off x="904944" y="344296"/>
              <a:ext cx="65594" cy="65593"/>
            </a:xfrm>
            <a:prstGeom prst="rect">
              <a:avLst/>
            </a:prstGeom>
          </p:spPr>
        </p:pic>
        <p:pic>
          <p:nvPicPr>
            <p:cNvPr id="24" name="object 24"/>
            <p:cNvPicPr/>
            <p:nvPr/>
          </p:nvPicPr>
          <p:blipFill>
            <a:blip r:embed="rId7"/>
            <a:stretch>
              <a:fillRect/>
            </a:stretch>
          </p:blipFill>
          <p:spPr>
            <a:xfrm>
              <a:off x="575049" y="455516"/>
              <a:ext cx="78137" cy="78136"/>
            </a:xfrm>
            <a:prstGeom prst="rect">
              <a:avLst/>
            </a:prstGeom>
          </p:spPr>
        </p:pic>
        <p:pic>
          <p:nvPicPr>
            <p:cNvPr id="25" name="object 25"/>
            <p:cNvPicPr/>
            <p:nvPr/>
          </p:nvPicPr>
          <p:blipFill>
            <a:blip r:embed="rId12"/>
            <a:stretch>
              <a:fillRect/>
            </a:stretch>
          </p:blipFill>
          <p:spPr>
            <a:xfrm>
              <a:off x="454963" y="448941"/>
              <a:ext cx="84147" cy="84146"/>
            </a:xfrm>
            <a:prstGeom prst="rect">
              <a:avLst/>
            </a:prstGeom>
          </p:spPr>
        </p:pic>
        <p:pic>
          <p:nvPicPr>
            <p:cNvPr id="26" name="object 26"/>
            <p:cNvPicPr/>
            <p:nvPr/>
          </p:nvPicPr>
          <p:blipFill>
            <a:blip r:embed="rId9"/>
            <a:stretch>
              <a:fillRect/>
            </a:stretch>
          </p:blipFill>
          <p:spPr>
            <a:xfrm>
              <a:off x="689124" y="457232"/>
              <a:ext cx="74703" cy="74704"/>
            </a:xfrm>
            <a:prstGeom prst="rect">
              <a:avLst/>
            </a:prstGeom>
          </p:spPr>
        </p:pic>
        <p:pic>
          <p:nvPicPr>
            <p:cNvPr id="27" name="object 27"/>
            <p:cNvPicPr/>
            <p:nvPr/>
          </p:nvPicPr>
          <p:blipFill>
            <a:blip r:embed="rId13"/>
            <a:stretch>
              <a:fillRect/>
            </a:stretch>
          </p:blipFill>
          <p:spPr>
            <a:xfrm>
              <a:off x="799767" y="466202"/>
              <a:ext cx="69237" cy="69237"/>
            </a:xfrm>
            <a:prstGeom prst="rect">
              <a:avLst/>
            </a:prstGeom>
          </p:spPr>
        </p:pic>
        <p:pic>
          <p:nvPicPr>
            <p:cNvPr id="28" name="object 28"/>
            <p:cNvPicPr/>
            <p:nvPr/>
          </p:nvPicPr>
          <p:blipFill>
            <a:blip r:embed="rId11"/>
            <a:stretch>
              <a:fillRect/>
            </a:stretch>
          </p:blipFill>
          <p:spPr>
            <a:xfrm>
              <a:off x="904944" y="462069"/>
              <a:ext cx="65594" cy="65594"/>
            </a:xfrm>
            <a:prstGeom prst="rect">
              <a:avLst/>
            </a:prstGeom>
          </p:spPr>
        </p:pic>
        <p:pic>
          <p:nvPicPr>
            <p:cNvPr id="29" name="object 29"/>
            <p:cNvPicPr/>
            <p:nvPr/>
          </p:nvPicPr>
          <p:blipFill>
            <a:blip r:embed="rId12"/>
            <a:stretch>
              <a:fillRect/>
            </a:stretch>
          </p:blipFill>
          <p:spPr>
            <a:xfrm>
              <a:off x="454963" y="566714"/>
              <a:ext cx="84147" cy="84146"/>
            </a:xfrm>
            <a:prstGeom prst="rect">
              <a:avLst/>
            </a:prstGeom>
          </p:spPr>
        </p:pic>
        <p:pic>
          <p:nvPicPr>
            <p:cNvPr id="30" name="object 30"/>
            <p:cNvPicPr/>
            <p:nvPr/>
          </p:nvPicPr>
          <p:blipFill>
            <a:blip r:embed="rId14"/>
            <a:stretch>
              <a:fillRect/>
            </a:stretch>
          </p:blipFill>
          <p:spPr>
            <a:xfrm>
              <a:off x="575049" y="573290"/>
              <a:ext cx="78137" cy="78136"/>
            </a:xfrm>
            <a:prstGeom prst="rect">
              <a:avLst/>
            </a:prstGeom>
          </p:spPr>
        </p:pic>
        <p:pic>
          <p:nvPicPr>
            <p:cNvPr id="31" name="object 31"/>
            <p:cNvPicPr/>
            <p:nvPr/>
          </p:nvPicPr>
          <p:blipFill>
            <a:blip r:embed="rId15"/>
            <a:stretch>
              <a:fillRect/>
            </a:stretch>
          </p:blipFill>
          <p:spPr>
            <a:xfrm>
              <a:off x="689124" y="575006"/>
              <a:ext cx="74703" cy="74704"/>
            </a:xfrm>
            <a:prstGeom prst="rect">
              <a:avLst/>
            </a:prstGeom>
          </p:spPr>
        </p:pic>
        <p:pic>
          <p:nvPicPr>
            <p:cNvPr id="32" name="object 32"/>
            <p:cNvPicPr/>
            <p:nvPr/>
          </p:nvPicPr>
          <p:blipFill>
            <a:blip r:embed="rId13"/>
            <a:stretch>
              <a:fillRect/>
            </a:stretch>
          </p:blipFill>
          <p:spPr>
            <a:xfrm>
              <a:off x="799767" y="583976"/>
              <a:ext cx="69237" cy="69237"/>
            </a:xfrm>
            <a:prstGeom prst="rect">
              <a:avLst/>
            </a:prstGeom>
          </p:spPr>
        </p:pic>
        <p:pic>
          <p:nvPicPr>
            <p:cNvPr id="33" name="object 33"/>
            <p:cNvPicPr/>
            <p:nvPr/>
          </p:nvPicPr>
          <p:blipFill>
            <a:blip r:embed="rId11"/>
            <a:stretch>
              <a:fillRect/>
            </a:stretch>
          </p:blipFill>
          <p:spPr>
            <a:xfrm>
              <a:off x="904944" y="579843"/>
              <a:ext cx="65594" cy="65594"/>
            </a:xfrm>
            <a:prstGeom prst="rect">
              <a:avLst/>
            </a:prstGeom>
          </p:spPr>
        </p:pic>
        <p:pic>
          <p:nvPicPr>
            <p:cNvPr id="34" name="object 34"/>
            <p:cNvPicPr/>
            <p:nvPr/>
          </p:nvPicPr>
          <p:blipFill>
            <a:blip r:embed="rId8"/>
            <a:stretch>
              <a:fillRect/>
            </a:stretch>
          </p:blipFill>
          <p:spPr>
            <a:xfrm>
              <a:off x="454963" y="684488"/>
              <a:ext cx="84147" cy="84146"/>
            </a:xfrm>
            <a:prstGeom prst="rect">
              <a:avLst/>
            </a:prstGeom>
          </p:spPr>
        </p:pic>
        <p:pic>
          <p:nvPicPr>
            <p:cNvPr id="35" name="object 35"/>
            <p:cNvPicPr/>
            <p:nvPr/>
          </p:nvPicPr>
          <p:blipFill>
            <a:blip r:embed="rId14"/>
            <a:stretch>
              <a:fillRect/>
            </a:stretch>
          </p:blipFill>
          <p:spPr>
            <a:xfrm>
              <a:off x="575049" y="691063"/>
              <a:ext cx="78137" cy="78136"/>
            </a:xfrm>
            <a:prstGeom prst="rect">
              <a:avLst/>
            </a:prstGeom>
          </p:spPr>
        </p:pic>
        <p:pic>
          <p:nvPicPr>
            <p:cNvPr id="36" name="object 36"/>
            <p:cNvPicPr/>
            <p:nvPr/>
          </p:nvPicPr>
          <p:blipFill>
            <a:blip r:embed="rId9"/>
            <a:stretch>
              <a:fillRect/>
            </a:stretch>
          </p:blipFill>
          <p:spPr>
            <a:xfrm>
              <a:off x="689124" y="692780"/>
              <a:ext cx="74703" cy="74704"/>
            </a:xfrm>
            <a:prstGeom prst="rect">
              <a:avLst/>
            </a:prstGeom>
          </p:spPr>
        </p:pic>
        <p:pic>
          <p:nvPicPr>
            <p:cNvPr id="37" name="object 37"/>
            <p:cNvPicPr/>
            <p:nvPr/>
          </p:nvPicPr>
          <p:blipFill>
            <a:blip r:embed="rId10"/>
            <a:stretch>
              <a:fillRect/>
            </a:stretch>
          </p:blipFill>
          <p:spPr>
            <a:xfrm>
              <a:off x="799767" y="701750"/>
              <a:ext cx="69237" cy="69237"/>
            </a:xfrm>
            <a:prstGeom prst="rect">
              <a:avLst/>
            </a:prstGeom>
          </p:spPr>
        </p:pic>
        <p:pic>
          <p:nvPicPr>
            <p:cNvPr id="38" name="object 38"/>
            <p:cNvPicPr/>
            <p:nvPr/>
          </p:nvPicPr>
          <p:blipFill>
            <a:blip r:embed="rId11"/>
            <a:stretch>
              <a:fillRect/>
            </a:stretch>
          </p:blipFill>
          <p:spPr>
            <a:xfrm>
              <a:off x="904944" y="697617"/>
              <a:ext cx="65594" cy="65594"/>
            </a:xfrm>
            <a:prstGeom prst="rect">
              <a:avLst/>
            </a:prstGeom>
          </p:spPr>
        </p:pic>
      </p:grpSp>
      <p:sp>
        <p:nvSpPr>
          <p:cNvPr id="39" name="object 39"/>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不同领域市场需求占比</a:t>
            </a:r>
          </a:p>
        </p:txBody>
      </p:sp>
      <p:sp>
        <p:nvSpPr>
          <p:cNvPr id="40" name="object 40"/>
          <p:cNvSpPr txBox="1"/>
          <p:nvPr/>
        </p:nvSpPr>
        <p:spPr>
          <a:xfrm>
            <a:off x="5042381" y="1754747"/>
            <a:ext cx="6381750" cy="1915160"/>
          </a:xfrm>
          <a:prstGeom prst="rect">
            <a:avLst/>
          </a:prstGeom>
        </p:spPr>
        <p:txBody>
          <a:bodyPr vert="horz" wrap="square" lIns="0" tIns="15875" rIns="0" bIns="0" rtlCol="0">
            <a:spAutoFit/>
          </a:bodyPr>
          <a:lstStyle/>
          <a:p>
            <a:pPr marL="215265" indent="-202565">
              <a:lnSpc>
                <a:spcPts val="1500"/>
              </a:lnSpc>
              <a:spcBef>
                <a:spcPts val="125"/>
              </a:spcBef>
              <a:buSzPct val="103571"/>
              <a:buFont typeface="Arial"/>
              <a:buChar char="•"/>
              <a:tabLst>
                <a:tab pos="215265"/>
                <a:tab pos="215900"/>
              </a:tabLst>
            </a:pPr>
            <a:r>
              <a:rPr sz="1400">
                <a:latin typeface="微软雅黑"/>
                <a:cs typeface="微软雅黑"/>
              </a:rPr>
              <a:t>建筑领域：作为工程机械驱动器的主要应用领域，建筑领域对驱动器的需求</a:t>
            </a:r>
            <a:r>
              <a:rPr sz="1400" spc="-50">
                <a:latin typeface="微软雅黑"/>
                <a:cs typeface="微软雅黑"/>
              </a:rPr>
              <a:t>占</a:t>
            </a:r>
            <a:endParaRPr sz="1400">
              <a:latin typeface="微软雅黑"/>
              <a:cs typeface="微软雅黑"/>
            </a:endParaRPr>
          </a:p>
          <a:p>
            <a:pPr marL="215900">
              <a:lnSpc>
                <a:spcPts val="1315"/>
              </a:lnSpc>
            </a:pPr>
            <a:r>
              <a:rPr sz="1400">
                <a:latin typeface="微软雅黑"/>
                <a:cs typeface="微软雅黑"/>
              </a:rPr>
              <a:t>比最大，达到总需求的60%以上。随着城市化进程的加速和基础设施建设</a:t>
            </a:r>
            <a:r>
              <a:rPr sz="1400" spc="-50">
                <a:latin typeface="微软雅黑"/>
                <a:cs typeface="微软雅黑"/>
              </a:rPr>
              <a:t>的</a:t>
            </a:r>
            <a:endParaRPr sz="1400">
              <a:latin typeface="微软雅黑"/>
              <a:cs typeface="微软雅黑"/>
            </a:endParaRPr>
          </a:p>
          <a:p>
            <a:pPr marL="215900">
              <a:lnSpc>
                <a:spcPts val="1315"/>
              </a:lnSpc>
            </a:pPr>
            <a:r>
              <a:rPr sz="1400">
                <a:latin typeface="微软雅黑"/>
                <a:cs typeface="微软雅黑"/>
              </a:rPr>
              <a:t>不断完善，建筑领域对工程机械驱动器的需求将持续增长</a:t>
            </a:r>
            <a:r>
              <a:rPr sz="1400" spc="-50">
                <a:latin typeface="微软雅黑"/>
                <a:cs typeface="微软雅黑"/>
              </a:rPr>
              <a:t>。</a:t>
            </a:r>
            <a:endParaRPr sz="1400">
              <a:latin typeface="微软雅黑"/>
              <a:cs typeface="微软雅黑"/>
            </a:endParaRPr>
          </a:p>
          <a:p>
            <a:pPr marL="215265" indent="-202565">
              <a:lnSpc>
                <a:spcPts val="1315"/>
              </a:lnSpc>
              <a:buSzPct val="103571"/>
              <a:buFont typeface="Arial"/>
              <a:buChar char="•"/>
              <a:tabLst>
                <a:tab pos="215265"/>
                <a:tab pos="215900"/>
              </a:tabLst>
            </a:pPr>
            <a:r>
              <a:rPr sz="1400">
                <a:latin typeface="微软雅黑"/>
                <a:cs typeface="微软雅黑"/>
              </a:rPr>
              <a:t>矿业领域：矿业是工程机械驱动器的另一重要应用领域，占比约20%。矿</a:t>
            </a:r>
            <a:r>
              <a:rPr sz="1400" spc="-50">
                <a:latin typeface="微软雅黑"/>
                <a:cs typeface="微软雅黑"/>
              </a:rPr>
              <a:t>业</a:t>
            </a:r>
            <a:endParaRPr sz="1400">
              <a:latin typeface="微软雅黑"/>
              <a:cs typeface="微软雅黑"/>
            </a:endParaRPr>
          </a:p>
          <a:p>
            <a:pPr marL="215900">
              <a:lnSpc>
                <a:spcPts val="1315"/>
              </a:lnSpc>
            </a:pPr>
            <a:r>
              <a:rPr sz="1400">
                <a:latin typeface="微软雅黑"/>
                <a:cs typeface="微软雅黑"/>
              </a:rPr>
              <a:t>开采需要使用大量的工程机械，如挖掘机、装载机等，这些设备的运行离不</a:t>
            </a:r>
            <a:r>
              <a:rPr sz="1400" spc="-50">
                <a:latin typeface="微软雅黑"/>
                <a:cs typeface="微软雅黑"/>
              </a:rPr>
              <a:t>开</a:t>
            </a:r>
            <a:endParaRPr sz="1400">
              <a:latin typeface="微软雅黑"/>
              <a:cs typeface="微软雅黑"/>
            </a:endParaRPr>
          </a:p>
          <a:p>
            <a:pPr marL="215900">
              <a:lnSpc>
                <a:spcPts val="1315"/>
              </a:lnSpc>
            </a:pPr>
            <a:r>
              <a:rPr sz="1400">
                <a:latin typeface="微软雅黑"/>
                <a:cs typeface="微软雅黑"/>
              </a:rPr>
              <a:t>驱动器的支持</a:t>
            </a:r>
            <a:r>
              <a:rPr sz="1400" spc="-50">
                <a:latin typeface="微软雅黑"/>
                <a:cs typeface="微软雅黑"/>
              </a:rPr>
              <a:t>。</a:t>
            </a:r>
            <a:endParaRPr sz="1400">
              <a:latin typeface="微软雅黑"/>
              <a:cs typeface="微软雅黑"/>
            </a:endParaRPr>
          </a:p>
          <a:p>
            <a:pPr marL="215265" indent="-202565">
              <a:lnSpc>
                <a:spcPts val="1315"/>
              </a:lnSpc>
              <a:buSzPct val="103571"/>
              <a:buFont typeface="Arial"/>
              <a:buChar char="•"/>
              <a:tabLst>
                <a:tab pos="215265"/>
                <a:tab pos="215900"/>
              </a:tabLst>
            </a:pPr>
            <a:r>
              <a:rPr sz="1400">
                <a:latin typeface="微软雅黑"/>
                <a:cs typeface="微软雅黑"/>
              </a:rPr>
              <a:t>交通运输领域：交通运输领域对工程机械驱动器的需求占比约10%。随着</a:t>
            </a:r>
            <a:r>
              <a:rPr sz="1400" spc="-50">
                <a:latin typeface="微软雅黑"/>
                <a:cs typeface="微软雅黑"/>
              </a:rPr>
              <a:t>交</a:t>
            </a:r>
            <a:endParaRPr sz="1400">
              <a:latin typeface="微软雅黑"/>
              <a:cs typeface="微软雅黑"/>
            </a:endParaRPr>
          </a:p>
          <a:p>
            <a:pPr marL="215900">
              <a:lnSpc>
                <a:spcPts val="1315"/>
              </a:lnSpc>
            </a:pPr>
            <a:r>
              <a:rPr sz="1400">
                <a:latin typeface="微软雅黑"/>
                <a:cs typeface="微软雅黑"/>
              </a:rPr>
              <a:t>通基础设施建设的不断完善和交通运输业的快速发展，该领域对驱动器的需</a:t>
            </a:r>
            <a:r>
              <a:rPr sz="1400" spc="-50">
                <a:latin typeface="微软雅黑"/>
                <a:cs typeface="微软雅黑"/>
              </a:rPr>
              <a:t>求</a:t>
            </a:r>
            <a:endParaRPr sz="1400">
              <a:latin typeface="微软雅黑"/>
              <a:cs typeface="微软雅黑"/>
            </a:endParaRPr>
          </a:p>
          <a:p>
            <a:pPr marL="215900">
              <a:lnSpc>
                <a:spcPts val="1315"/>
              </a:lnSpc>
            </a:pPr>
            <a:r>
              <a:rPr sz="1400">
                <a:latin typeface="微软雅黑"/>
                <a:cs typeface="微软雅黑"/>
              </a:rPr>
              <a:t>也将逐步增加</a:t>
            </a:r>
            <a:r>
              <a:rPr sz="1400" spc="-50">
                <a:latin typeface="微软雅黑"/>
                <a:cs typeface="微软雅黑"/>
              </a:rPr>
              <a:t>。</a:t>
            </a:r>
            <a:endParaRPr sz="1400">
              <a:latin typeface="微软雅黑"/>
              <a:cs typeface="微软雅黑"/>
            </a:endParaRPr>
          </a:p>
          <a:p>
            <a:pPr marL="215265" marR="5080" indent="-202565">
              <a:lnSpc>
                <a:spcPct val="78400"/>
              </a:lnSpc>
              <a:spcBef>
                <a:spcPts val="180"/>
              </a:spcBef>
              <a:buSzPct val="103571"/>
              <a:buFont typeface="Arial"/>
              <a:buChar char="•"/>
              <a:tabLst>
                <a:tab pos="215265"/>
                <a:tab pos="215900"/>
              </a:tabLst>
            </a:pPr>
            <a:r>
              <a:rPr sz="1400">
                <a:latin typeface="微软雅黑"/>
                <a:cs typeface="微软雅黑"/>
              </a:rPr>
              <a:t>其他领域：除上述三个领域外，农业、林业、水利等领域也对工程机械驱动</a:t>
            </a:r>
            <a:r>
              <a:rPr sz="1400" spc="-50">
                <a:latin typeface="微软雅黑"/>
                <a:cs typeface="微软雅黑"/>
              </a:rPr>
              <a:t>器</a:t>
            </a:r>
            <a:r>
              <a:rPr sz="1400">
                <a:latin typeface="微软雅黑"/>
                <a:cs typeface="微软雅黑"/>
              </a:rPr>
              <a:t>有一定的需求，但占比相对较小</a:t>
            </a:r>
            <a:r>
              <a:rPr sz="1400" spc="-50">
                <a:latin typeface="微软雅黑"/>
                <a:cs typeface="微软雅黑"/>
              </a:rPr>
              <a:t>。</a:t>
            </a:r>
            <a:endParaRPr sz="14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963" y="331167"/>
            <a:ext cx="309245" cy="85090"/>
            <a:chOff x="454963" y="331167"/>
            <a:chExt cx="309245" cy="85090"/>
          </a:xfrm>
        </p:grpSpPr>
        <p:pic>
          <p:nvPicPr>
            <p:cNvPr id="3" name="object 3"/>
            <p:cNvPicPr/>
            <p:nvPr/>
          </p:nvPicPr>
          <p:blipFill>
            <a:blip r:embed="rId2"/>
            <a:stretch>
              <a:fillRect/>
            </a:stretch>
          </p:blipFill>
          <p:spPr>
            <a:xfrm>
              <a:off x="454963" y="331167"/>
              <a:ext cx="84147" cy="84146"/>
            </a:xfrm>
            <a:prstGeom prst="rect">
              <a:avLst/>
            </a:prstGeom>
          </p:spPr>
        </p:pic>
        <p:pic>
          <p:nvPicPr>
            <p:cNvPr id="4" name="object 4"/>
            <p:cNvPicPr/>
            <p:nvPr/>
          </p:nvPicPr>
          <p:blipFill>
            <a:blip r:embed="rId3"/>
            <a:stretch>
              <a:fillRect/>
            </a:stretch>
          </p:blipFill>
          <p:spPr>
            <a:xfrm>
              <a:off x="575049" y="337742"/>
              <a:ext cx="78137" cy="78136"/>
            </a:xfrm>
            <a:prstGeom prst="rect">
              <a:avLst/>
            </a:prstGeom>
          </p:spPr>
        </p:pic>
        <p:pic>
          <p:nvPicPr>
            <p:cNvPr id="5" name="object 5"/>
            <p:cNvPicPr/>
            <p:nvPr/>
          </p:nvPicPr>
          <p:blipFill>
            <a:blip r:embed="rId4"/>
            <a:stretch>
              <a:fillRect/>
            </a:stretch>
          </p:blipFill>
          <p:spPr>
            <a:xfrm>
              <a:off x="689124" y="339459"/>
              <a:ext cx="74704" cy="74703"/>
            </a:xfrm>
            <a:prstGeom prst="rect">
              <a:avLst/>
            </a:prstGeom>
          </p:spPr>
        </p:pic>
      </p:grpSp>
      <p:grpSp>
        <p:nvGrpSpPr>
          <p:cNvPr id="6" name="object 6"/>
          <p:cNvGrpSpPr/>
          <p:nvPr/>
        </p:nvGrpSpPr>
        <p:grpSpPr>
          <a:xfrm>
            <a:off x="799767" y="344296"/>
            <a:ext cx="170815" cy="73660"/>
            <a:chOff x="799767" y="344296"/>
            <a:chExt cx="170815" cy="73660"/>
          </a:xfrm>
        </p:grpSpPr>
        <p:pic>
          <p:nvPicPr>
            <p:cNvPr id="7" name="object 7"/>
            <p:cNvPicPr/>
            <p:nvPr/>
          </p:nvPicPr>
          <p:blipFill>
            <a:blip r:embed="rId5"/>
            <a:stretch>
              <a:fillRect/>
            </a:stretch>
          </p:blipFill>
          <p:spPr>
            <a:xfrm>
              <a:off x="904944" y="344296"/>
              <a:ext cx="65594" cy="6559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grpSp>
      <p:grpSp>
        <p:nvGrpSpPr>
          <p:cNvPr id="9" name="object 9"/>
          <p:cNvGrpSpPr/>
          <p:nvPr/>
        </p:nvGrpSpPr>
        <p:grpSpPr>
          <a:xfrm>
            <a:off x="454963" y="448941"/>
            <a:ext cx="515620" cy="322580"/>
            <a:chOff x="454963" y="448941"/>
            <a:chExt cx="515620" cy="322580"/>
          </a:xfrm>
        </p:grpSpPr>
        <p:pic>
          <p:nvPicPr>
            <p:cNvPr id="10" name="object 10"/>
            <p:cNvPicPr/>
            <p:nvPr/>
          </p:nvPicPr>
          <p:blipFill>
            <a:blip r:embed="rId7"/>
            <a:stretch>
              <a:fillRect/>
            </a:stretch>
          </p:blipFill>
          <p:spPr>
            <a:xfrm>
              <a:off x="454963" y="448941"/>
              <a:ext cx="84147" cy="84146"/>
            </a:xfrm>
            <a:prstGeom prst="rect">
              <a:avLst/>
            </a:prstGeom>
          </p:spPr>
        </p:pic>
        <p:pic>
          <p:nvPicPr>
            <p:cNvPr id="11" name="object 11"/>
            <p:cNvPicPr/>
            <p:nvPr/>
          </p:nvPicPr>
          <p:blipFill>
            <a:blip r:embed="rId3"/>
            <a:stretch>
              <a:fillRect/>
            </a:stretch>
          </p:blipFill>
          <p:spPr>
            <a:xfrm>
              <a:off x="575049" y="455516"/>
              <a:ext cx="78137" cy="78136"/>
            </a:xfrm>
            <a:prstGeom prst="rect">
              <a:avLst/>
            </a:prstGeom>
          </p:spPr>
        </p:pic>
        <p:pic>
          <p:nvPicPr>
            <p:cNvPr id="12" name="object 12"/>
            <p:cNvPicPr/>
            <p:nvPr/>
          </p:nvPicPr>
          <p:blipFill>
            <a:blip r:embed="rId4"/>
            <a:stretch>
              <a:fillRect/>
            </a:stretch>
          </p:blipFill>
          <p:spPr>
            <a:xfrm>
              <a:off x="689124" y="457232"/>
              <a:ext cx="74703" cy="74704"/>
            </a:xfrm>
            <a:prstGeom prst="rect">
              <a:avLst/>
            </a:prstGeom>
          </p:spPr>
        </p:pic>
        <p:pic>
          <p:nvPicPr>
            <p:cNvPr id="13" name="object 13"/>
            <p:cNvPicPr/>
            <p:nvPr/>
          </p:nvPicPr>
          <p:blipFill>
            <a:blip r:embed="rId8"/>
            <a:stretch>
              <a:fillRect/>
            </a:stretch>
          </p:blipFill>
          <p:spPr>
            <a:xfrm>
              <a:off x="799767" y="466202"/>
              <a:ext cx="69237" cy="69237"/>
            </a:xfrm>
            <a:prstGeom prst="rect">
              <a:avLst/>
            </a:prstGeom>
          </p:spPr>
        </p:pic>
        <p:pic>
          <p:nvPicPr>
            <p:cNvPr id="14" name="object 14"/>
            <p:cNvPicPr/>
            <p:nvPr/>
          </p:nvPicPr>
          <p:blipFill>
            <a:blip r:embed="rId5"/>
            <a:stretch>
              <a:fillRect/>
            </a:stretch>
          </p:blipFill>
          <p:spPr>
            <a:xfrm>
              <a:off x="904944" y="462069"/>
              <a:ext cx="65594" cy="65594"/>
            </a:xfrm>
            <a:prstGeom prst="rect">
              <a:avLst/>
            </a:prstGeom>
          </p:spPr>
        </p:pic>
        <p:pic>
          <p:nvPicPr>
            <p:cNvPr id="15" name="object 15"/>
            <p:cNvPicPr/>
            <p:nvPr/>
          </p:nvPicPr>
          <p:blipFill>
            <a:blip r:embed="rId7"/>
            <a:stretch>
              <a:fillRect/>
            </a:stretch>
          </p:blipFill>
          <p:spPr>
            <a:xfrm>
              <a:off x="454963" y="566714"/>
              <a:ext cx="84147" cy="84146"/>
            </a:xfrm>
            <a:prstGeom prst="rect">
              <a:avLst/>
            </a:prstGeom>
          </p:spPr>
        </p:pic>
        <p:pic>
          <p:nvPicPr>
            <p:cNvPr id="16" name="object 16"/>
            <p:cNvPicPr/>
            <p:nvPr/>
          </p:nvPicPr>
          <p:blipFill>
            <a:blip r:embed="rId9"/>
            <a:stretch>
              <a:fillRect/>
            </a:stretch>
          </p:blipFill>
          <p:spPr>
            <a:xfrm>
              <a:off x="575049" y="573290"/>
              <a:ext cx="78137" cy="78136"/>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8"/>
            <a:stretch>
              <a:fillRect/>
            </a:stretch>
          </p:blipFill>
          <p:spPr>
            <a:xfrm>
              <a:off x="799767" y="583976"/>
              <a:ext cx="69237" cy="69237"/>
            </a:xfrm>
            <a:prstGeom prst="rect">
              <a:avLst/>
            </a:prstGeom>
          </p:spPr>
        </p:pic>
        <p:pic>
          <p:nvPicPr>
            <p:cNvPr id="19" name="object 19"/>
            <p:cNvPicPr/>
            <p:nvPr/>
          </p:nvPicPr>
          <p:blipFill>
            <a:blip r:embed="rId5"/>
            <a:stretch>
              <a:fillRect/>
            </a:stretch>
          </p:blipFill>
          <p:spPr>
            <a:xfrm>
              <a:off x="904944" y="579843"/>
              <a:ext cx="65594" cy="65594"/>
            </a:xfrm>
            <a:prstGeom prst="rect">
              <a:avLst/>
            </a:prstGeom>
          </p:spPr>
        </p:pic>
        <p:pic>
          <p:nvPicPr>
            <p:cNvPr id="20" name="object 20"/>
            <p:cNvPicPr/>
            <p:nvPr/>
          </p:nvPicPr>
          <p:blipFill>
            <a:blip r:embed="rId2"/>
            <a:stretch>
              <a:fillRect/>
            </a:stretch>
          </p:blipFill>
          <p:spPr>
            <a:xfrm>
              <a:off x="454963" y="684488"/>
              <a:ext cx="84147" cy="84146"/>
            </a:xfrm>
            <a:prstGeom prst="rect">
              <a:avLst/>
            </a:prstGeom>
          </p:spPr>
        </p:pic>
        <p:pic>
          <p:nvPicPr>
            <p:cNvPr id="21" name="object 21"/>
            <p:cNvPicPr/>
            <p:nvPr/>
          </p:nvPicPr>
          <p:blipFill>
            <a:blip r:embed="rId9"/>
            <a:stretch>
              <a:fillRect/>
            </a:stretch>
          </p:blipFill>
          <p:spPr>
            <a:xfrm>
              <a:off x="575049" y="691063"/>
              <a:ext cx="78137" cy="78136"/>
            </a:xfrm>
            <a:prstGeom prst="rect">
              <a:avLst/>
            </a:prstGeom>
          </p:spPr>
        </p:pic>
        <p:pic>
          <p:nvPicPr>
            <p:cNvPr id="22" name="object 22"/>
            <p:cNvPicPr/>
            <p:nvPr/>
          </p:nvPicPr>
          <p:blipFill>
            <a:blip r:embed="rId4"/>
            <a:stretch>
              <a:fillRect/>
            </a:stretch>
          </p:blipFill>
          <p:spPr>
            <a:xfrm>
              <a:off x="689124" y="692780"/>
              <a:ext cx="74703" cy="7470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5"/>
            <a:stretch>
              <a:fillRect/>
            </a:stretch>
          </p:blipFill>
          <p:spPr>
            <a:xfrm>
              <a:off x="904944" y="697617"/>
              <a:ext cx="65594" cy="65594"/>
            </a:xfrm>
            <a:prstGeom prst="rect">
              <a:avLst/>
            </a:prstGeom>
          </p:spPr>
        </p:pic>
      </p:grpSp>
      <p:sp>
        <p:nvSpPr>
          <p:cNvPr id="25" name="object 25"/>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国内外市场需求对比</a:t>
            </a:r>
          </a:p>
        </p:txBody>
      </p:sp>
      <p:sp>
        <p:nvSpPr>
          <p:cNvPr id="26" name="object 26"/>
          <p:cNvSpPr txBox="1"/>
          <p:nvPr/>
        </p:nvSpPr>
        <p:spPr>
          <a:xfrm>
            <a:off x="3620679" y="1640750"/>
            <a:ext cx="7264400" cy="1776095"/>
          </a:xfrm>
          <a:prstGeom prst="rect">
            <a:avLst/>
          </a:prstGeom>
        </p:spPr>
        <p:txBody>
          <a:bodyPr vert="horz" wrap="square" lIns="0" tIns="15875" rIns="0" bIns="0" rtlCol="0">
            <a:spAutoFit/>
          </a:bodyPr>
          <a:lstStyle/>
          <a:p>
            <a:pPr algn="ctr">
              <a:lnSpc>
                <a:spcPct val="100000"/>
              </a:lnSpc>
              <a:spcBef>
                <a:spcPts val="125"/>
              </a:spcBef>
            </a:pPr>
            <a:r>
              <a:rPr sz="1700" b="1">
                <a:solidFill>
                  <a:srgbClr val="262626"/>
                </a:solidFill>
                <a:latin typeface="微软雅黑"/>
                <a:cs typeface="微软雅黑"/>
              </a:rPr>
              <a:t>国内市</a:t>
            </a:r>
            <a:r>
              <a:rPr sz="1700" b="1" spc="-50">
                <a:solidFill>
                  <a:srgbClr val="262626"/>
                </a:solidFill>
                <a:latin typeface="微软雅黑"/>
                <a:cs typeface="微软雅黑"/>
              </a:rPr>
              <a:t>场</a:t>
            </a:r>
            <a:endParaRPr sz="1700">
              <a:latin typeface="微软雅黑"/>
              <a:cs typeface="微软雅黑"/>
            </a:endParaRPr>
          </a:p>
          <a:p>
            <a:pPr marL="12065" marR="5080" algn="ctr">
              <a:lnSpc>
                <a:spcPct val="187000"/>
              </a:lnSpc>
              <a:spcBef>
                <a:spcPts val="1614"/>
              </a:spcBef>
            </a:pPr>
            <a:r>
              <a:rPr sz="1500" spc="-5">
                <a:latin typeface="微软雅黑"/>
                <a:cs typeface="微软雅黑"/>
              </a:rPr>
              <a:t>中国作为全球最大的工程机械市场之一，对工程机械驱动器的需求巨大。随着国内基础设施建设的不断推进和制造业的持续升级，国内市场对高品质、高性能的驱动器需求不</a:t>
            </a:r>
            <a:r>
              <a:rPr sz="1500" spc="-15">
                <a:latin typeface="微软雅黑"/>
                <a:cs typeface="微软雅黑"/>
              </a:rPr>
              <a:t>断增加。</a:t>
            </a:r>
            <a:endParaRPr sz="1500">
              <a:latin typeface="微软雅黑"/>
              <a:cs typeface="微软雅黑"/>
            </a:endParaRPr>
          </a:p>
        </p:txBody>
      </p:sp>
      <p:sp>
        <p:nvSpPr>
          <p:cNvPr id="27" name="object 27"/>
          <p:cNvSpPr txBox="1"/>
          <p:nvPr/>
        </p:nvSpPr>
        <p:spPr>
          <a:xfrm>
            <a:off x="3620679" y="4002442"/>
            <a:ext cx="7264400" cy="1776095"/>
          </a:xfrm>
          <a:prstGeom prst="rect">
            <a:avLst/>
          </a:prstGeom>
        </p:spPr>
        <p:txBody>
          <a:bodyPr vert="horz" wrap="square" lIns="0" tIns="15875" rIns="0" bIns="0" rtlCol="0">
            <a:spAutoFit/>
          </a:bodyPr>
          <a:lstStyle/>
          <a:p>
            <a:pPr algn="ctr">
              <a:lnSpc>
                <a:spcPct val="100000"/>
              </a:lnSpc>
              <a:spcBef>
                <a:spcPts val="125"/>
              </a:spcBef>
            </a:pPr>
            <a:r>
              <a:rPr sz="1700" b="1">
                <a:solidFill>
                  <a:srgbClr val="262626"/>
                </a:solidFill>
                <a:latin typeface="微软雅黑"/>
                <a:cs typeface="微软雅黑"/>
              </a:rPr>
              <a:t>国际市</a:t>
            </a:r>
            <a:r>
              <a:rPr sz="1700" b="1" spc="-50">
                <a:solidFill>
                  <a:srgbClr val="262626"/>
                </a:solidFill>
                <a:latin typeface="微软雅黑"/>
                <a:cs typeface="微软雅黑"/>
              </a:rPr>
              <a:t>场</a:t>
            </a:r>
            <a:endParaRPr sz="1700">
              <a:latin typeface="微软雅黑"/>
              <a:cs typeface="微软雅黑"/>
            </a:endParaRPr>
          </a:p>
          <a:p>
            <a:pPr marL="12065" marR="5080" algn="ctr">
              <a:lnSpc>
                <a:spcPct val="187000"/>
              </a:lnSpc>
              <a:spcBef>
                <a:spcPts val="1614"/>
              </a:spcBef>
            </a:pPr>
            <a:r>
              <a:rPr sz="1500" spc="-5">
                <a:latin typeface="微软雅黑"/>
                <a:cs typeface="微软雅黑"/>
              </a:rPr>
              <a:t>国际市场对工程机械驱动器的需求同样旺盛，尤其在欧美等发达国家和地区。这些地区的工业化程度较高，对工程机械的性能和品质要求更严格，因此对驱动器的需求也更加</a:t>
            </a:r>
            <a:r>
              <a:rPr sz="1500" spc="-20">
                <a:latin typeface="微软雅黑"/>
                <a:cs typeface="微软雅黑"/>
              </a:rPr>
              <a:t>高端。</a:t>
            </a:r>
            <a:endParaRPr sz="1500">
              <a:latin typeface="微软雅黑"/>
              <a:cs typeface="微软雅黑"/>
            </a:endParaRPr>
          </a:p>
        </p:txBody>
      </p:sp>
      <p:grpSp>
        <p:nvGrpSpPr>
          <p:cNvPr id="28" name="object 28"/>
          <p:cNvGrpSpPr/>
          <p:nvPr/>
        </p:nvGrpSpPr>
        <p:grpSpPr>
          <a:xfrm>
            <a:off x="1075312" y="4179054"/>
            <a:ext cx="1748155" cy="1748155"/>
            <a:chOff x="1075312" y="4179054"/>
            <a:chExt cx="1748155" cy="1748155"/>
          </a:xfrm>
        </p:grpSpPr>
        <p:sp>
          <p:nvSpPr>
            <p:cNvPr id="29" name="object 29"/>
            <p:cNvSpPr/>
            <p:nvPr/>
          </p:nvSpPr>
          <p:spPr>
            <a:xfrm>
              <a:off x="1075312" y="4179054"/>
              <a:ext cx="1748155" cy="1748155"/>
            </a:xfrm>
            <a:custGeom>
              <a:rect l="l" t="t" r="r" b="b"/>
              <a:pathLst>
                <a:path w="1748155" h="1748154">
                  <a:moveTo>
                    <a:pt x="1747957" y="873979"/>
                  </a:moveTo>
                  <a:lnTo>
                    <a:pt x="1" y="873979"/>
                  </a:lnTo>
                  <a:lnTo>
                    <a:pt x="1294" y="826025"/>
                  </a:lnTo>
                  <a:lnTo>
                    <a:pt x="5129" y="778748"/>
                  </a:lnTo>
                  <a:lnTo>
                    <a:pt x="11440" y="732214"/>
                  </a:lnTo>
                  <a:lnTo>
                    <a:pt x="20159" y="686489"/>
                  </a:lnTo>
                  <a:lnTo>
                    <a:pt x="31220" y="641639"/>
                  </a:lnTo>
                  <a:lnTo>
                    <a:pt x="44557" y="597733"/>
                  </a:lnTo>
                  <a:lnTo>
                    <a:pt x="60102" y="554835"/>
                  </a:lnTo>
                  <a:lnTo>
                    <a:pt x="77790" y="513013"/>
                  </a:lnTo>
                  <a:lnTo>
                    <a:pt x="97553" y="472334"/>
                  </a:lnTo>
                  <a:lnTo>
                    <a:pt x="119325" y="432864"/>
                  </a:lnTo>
                  <a:lnTo>
                    <a:pt x="143039" y="394669"/>
                  </a:lnTo>
                  <a:lnTo>
                    <a:pt x="168629" y="357817"/>
                  </a:lnTo>
                  <a:lnTo>
                    <a:pt x="196027" y="322374"/>
                  </a:lnTo>
                  <a:lnTo>
                    <a:pt x="225168" y="288406"/>
                  </a:lnTo>
                  <a:lnTo>
                    <a:pt x="255984" y="255981"/>
                  </a:lnTo>
                  <a:lnTo>
                    <a:pt x="288409" y="225165"/>
                  </a:lnTo>
                  <a:lnTo>
                    <a:pt x="322377" y="196024"/>
                  </a:lnTo>
                  <a:lnTo>
                    <a:pt x="357820" y="168626"/>
                  </a:lnTo>
                  <a:lnTo>
                    <a:pt x="394673" y="143037"/>
                  </a:lnTo>
                  <a:lnTo>
                    <a:pt x="432867" y="119323"/>
                  </a:lnTo>
                  <a:lnTo>
                    <a:pt x="472338" y="97551"/>
                  </a:lnTo>
                  <a:lnTo>
                    <a:pt x="513017" y="77788"/>
                  </a:lnTo>
                  <a:lnTo>
                    <a:pt x="554839" y="60100"/>
                  </a:lnTo>
                  <a:lnTo>
                    <a:pt x="597737" y="44555"/>
                  </a:lnTo>
                  <a:lnTo>
                    <a:pt x="641644" y="31219"/>
                  </a:lnTo>
                  <a:lnTo>
                    <a:pt x="686494" y="20157"/>
                  </a:lnTo>
                  <a:lnTo>
                    <a:pt x="732220" y="11438"/>
                  </a:lnTo>
                  <a:lnTo>
                    <a:pt x="778756" y="5128"/>
                  </a:lnTo>
                  <a:lnTo>
                    <a:pt x="826044" y="1293"/>
                  </a:lnTo>
                  <a:lnTo>
                    <a:pt x="873978" y="0"/>
                  </a:lnTo>
                  <a:lnTo>
                    <a:pt x="921936" y="1293"/>
                  </a:lnTo>
                  <a:lnTo>
                    <a:pt x="969211" y="5128"/>
                  </a:lnTo>
                  <a:lnTo>
                    <a:pt x="1015744" y="11439"/>
                  </a:lnTo>
                  <a:lnTo>
                    <a:pt x="1061469" y="20158"/>
                  </a:lnTo>
                  <a:lnTo>
                    <a:pt x="1106318" y="31219"/>
                  </a:lnTo>
                  <a:lnTo>
                    <a:pt x="1150224" y="44556"/>
                  </a:lnTo>
                  <a:lnTo>
                    <a:pt x="1193122" y="60102"/>
                  </a:lnTo>
                  <a:lnTo>
                    <a:pt x="1234943" y="77789"/>
                  </a:lnTo>
                  <a:lnTo>
                    <a:pt x="1275623" y="97552"/>
                  </a:lnTo>
                  <a:lnTo>
                    <a:pt x="1315093" y="119324"/>
                  </a:lnTo>
                  <a:lnTo>
                    <a:pt x="1353287" y="143038"/>
                  </a:lnTo>
                  <a:lnTo>
                    <a:pt x="1390139" y="168627"/>
                  </a:lnTo>
                  <a:lnTo>
                    <a:pt x="1425582" y="196026"/>
                  </a:lnTo>
                  <a:lnTo>
                    <a:pt x="1459550" y="225167"/>
                  </a:lnTo>
                  <a:lnTo>
                    <a:pt x="1491975" y="255983"/>
                  </a:lnTo>
                  <a:lnTo>
                    <a:pt x="1522791" y="288408"/>
                  </a:lnTo>
                  <a:lnTo>
                    <a:pt x="1551931" y="322376"/>
                  </a:lnTo>
                  <a:lnTo>
                    <a:pt x="1579330" y="357819"/>
                  </a:lnTo>
                  <a:lnTo>
                    <a:pt x="1604919" y="394671"/>
                  </a:lnTo>
                  <a:lnTo>
                    <a:pt x="1628633" y="432865"/>
                  </a:lnTo>
                  <a:lnTo>
                    <a:pt x="1650405" y="472336"/>
                  </a:lnTo>
                  <a:lnTo>
                    <a:pt x="1670168" y="513015"/>
                  </a:lnTo>
                  <a:lnTo>
                    <a:pt x="1687855" y="554837"/>
                  </a:lnTo>
                  <a:lnTo>
                    <a:pt x="1703401" y="597734"/>
                  </a:lnTo>
                  <a:lnTo>
                    <a:pt x="1716737" y="641641"/>
                  </a:lnTo>
                  <a:lnTo>
                    <a:pt x="1727799" y="686490"/>
                  </a:lnTo>
                  <a:lnTo>
                    <a:pt x="1736518" y="732215"/>
                  </a:lnTo>
                  <a:lnTo>
                    <a:pt x="1742828" y="778750"/>
                  </a:lnTo>
                  <a:lnTo>
                    <a:pt x="1746663" y="826026"/>
                  </a:lnTo>
                  <a:lnTo>
                    <a:pt x="1747957"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1" y="1275621"/>
                  </a:lnTo>
                  <a:lnTo>
                    <a:pt x="77788" y="1234942"/>
                  </a:lnTo>
                  <a:lnTo>
                    <a:pt x="60101" y="1193120"/>
                  </a:lnTo>
                  <a:lnTo>
                    <a:pt x="44556" y="1150223"/>
                  </a:lnTo>
                  <a:lnTo>
                    <a:pt x="31219" y="1106316"/>
                  </a:lnTo>
                  <a:lnTo>
                    <a:pt x="20158" y="1061467"/>
                  </a:lnTo>
                  <a:lnTo>
                    <a:pt x="11438" y="1015742"/>
                  </a:lnTo>
                  <a:lnTo>
                    <a:pt x="5128" y="969208"/>
                  </a:lnTo>
                  <a:lnTo>
                    <a:pt x="1293" y="921931"/>
                  </a:lnTo>
                  <a:lnTo>
                    <a:pt x="0" y="873978"/>
                  </a:lnTo>
                  <a:lnTo>
                    <a:pt x="1747957" y="873979"/>
                  </a:lnTo>
                  <a:lnTo>
                    <a:pt x="1746663" y="921931"/>
                  </a:lnTo>
                  <a:lnTo>
                    <a:pt x="1742828" y="969208"/>
                  </a:lnTo>
                  <a:lnTo>
                    <a:pt x="1736517" y="1015742"/>
                  </a:lnTo>
                  <a:lnTo>
                    <a:pt x="1727798" y="1061467"/>
                  </a:lnTo>
                  <a:lnTo>
                    <a:pt x="1716737" y="1106316"/>
                  </a:lnTo>
                  <a:lnTo>
                    <a:pt x="1703400" y="1150223"/>
                  </a:lnTo>
                  <a:lnTo>
                    <a:pt x="1687855" y="1193121"/>
                  </a:lnTo>
                  <a:lnTo>
                    <a:pt x="1670167" y="1234942"/>
                  </a:lnTo>
                  <a:lnTo>
                    <a:pt x="1650404" y="1275622"/>
                  </a:lnTo>
                  <a:lnTo>
                    <a:pt x="1628632" y="1315092"/>
                  </a:lnTo>
                  <a:lnTo>
                    <a:pt x="1604918" y="1353286"/>
                  </a:lnTo>
                  <a:lnTo>
                    <a:pt x="1579329" y="1390138"/>
                  </a:lnTo>
                  <a:lnTo>
                    <a:pt x="1551931" y="1425582"/>
                  </a:lnTo>
                  <a:lnTo>
                    <a:pt x="1522790" y="1459549"/>
                  </a:lnTo>
                  <a:lnTo>
                    <a:pt x="1491974" y="1491974"/>
                  </a:lnTo>
                  <a:lnTo>
                    <a:pt x="1459549" y="1522790"/>
                  </a:lnTo>
                  <a:lnTo>
                    <a:pt x="1425581" y="1551931"/>
                  </a:lnTo>
                  <a:lnTo>
                    <a:pt x="1390138" y="1579329"/>
                  </a:lnTo>
                  <a:lnTo>
                    <a:pt x="1353286" y="1604919"/>
                  </a:lnTo>
                  <a:lnTo>
                    <a:pt x="1315091" y="1628633"/>
                  </a:lnTo>
                  <a:lnTo>
                    <a:pt x="1275621" y="1650405"/>
                  </a:lnTo>
                  <a:lnTo>
                    <a:pt x="1234942" y="1670168"/>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262626"/>
            </a:solidFill>
          </p:spPr>
          <p:txBody>
            <a:bodyPr wrap="square" lIns="0" tIns="0" rIns="0" bIns="0" rtlCol="0"/>
            <a:lstStyle/>
            <a:p/>
          </p:txBody>
        </p:sp>
        <p:sp>
          <p:nvSpPr>
            <p:cNvPr id="30" name="object 30"/>
            <p:cNvSpPr/>
            <p:nvPr/>
          </p:nvSpPr>
          <p:spPr>
            <a:xfrm>
              <a:off x="1537812" y="4641553"/>
              <a:ext cx="822960" cy="822960"/>
            </a:xfrm>
            <a:custGeom>
              <a:rect l="l" t="t" r="r" b="b"/>
              <a:pathLst>
                <a:path w="822960" h="822960">
                  <a:moveTo>
                    <a:pt x="542530" y="133809"/>
                  </a:moveTo>
                  <a:lnTo>
                    <a:pt x="278572" y="133809"/>
                  </a:lnTo>
                  <a:lnTo>
                    <a:pt x="285906" y="130480"/>
                  </a:lnTo>
                  <a:lnTo>
                    <a:pt x="293305" y="127400"/>
                  </a:lnTo>
                  <a:lnTo>
                    <a:pt x="300795" y="124509"/>
                  </a:lnTo>
                  <a:lnTo>
                    <a:pt x="308404" y="121745"/>
                  </a:lnTo>
                  <a:lnTo>
                    <a:pt x="359248" y="0"/>
                  </a:lnTo>
                  <a:lnTo>
                    <a:pt x="462118" y="0"/>
                  </a:lnTo>
                  <a:lnTo>
                    <a:pt x="514247" y="122158"/>
                  </a:lnTo>
                  <a:lnTo>
                    <a:pt x="521578" y="124860"/>
                  </a:lnTo>
                  <a:lnTo>
                    <a:pt x="528803" y="127709"/>
                  </a:lnTo>
                  <a:lnTo>
                    <a:pt x="535931" y="130747"/>
                  </a:lnTo>
                  <a:lnTo>
                    <a:pt x="542530" y="133809"/>
                  </a:lnTo>
                  <a:close/>
                </a:path>
                <a:path w="822960" h="822960">
                  <a:moveTo>
                    <a:pt x="715891" y="134014"/>
                  </a:moveTo>
                  <a:lnTo>
                    <a:pt x="542972" y="134014"/>
                  </a:lnTo>
                  <a:lnTo>
                    <a:pt x="665439" y="83580"/>
                  </a:lnTo>
                  <a:lnTo>
                    <a:pt x="715891" y="134014"/>
                  </a:lnTo>
                  <a:close/>
                </a:path>
                <a:path w="822960" h="822960">
                  <a:moveTo>
                    <a:pt x="157418" y="739378"/>
                  </a:moveTo>
                  <a:lnTo>
                    <a:pt x="84688" y="666648"/>
                  </a:lnTo>
                  <a:lnTo>
                    <a:pt x="133601" y="544697"/>
                  </a:lnTo>
                  <a:lnTo>
                    <a:pt x="130136" y="537192"/>
                  </a:lnTo>
                  <a:lnTo>
                    <a:pt x="126921" y="529603"/>
                  </a:lnTo>
                  <a:lnTo>
                    <a:pt x="123819" y="521678"/>
                  </a:lnTo>
                  <a:lnTo>
                    <a:pt x="121051" y="514144"/>
                  </a:lnTo>
                  <a:lnTo>
                    <a:pt x="0" y="463711"/>
                  </a:lnTo>
                  <a:lnTo>
                    <a:pt x="0" y="360841"/>
                  </a:lnTo>
                  <a:lnTo>
                    <a:pt x="120949" y="309125"/>
                  </a:lnTo>
                  <a:lnTo>
                    <a:pt x="123791" y="301335"/>
                  </a:lnTo>
                  <a:lnTo>
                    <a:pt x="126771" y="293655"/>
                  </a:lnTo>
                  <a:lnTo>
                    <a:pt x="129958" y="286072"/>
                  </a:lnTo>
                  <a:lnTo>
                    <a:pt x="133423" y="278572"/>
                  </a:lnTo>
                  <a:lnTo>
                    <a:pt x="83581" y="157417"/>
                  </a:lnTo>
                  <a:lnTo>
                    <a:pt x="156311" y="84688"/>
                  </a:lnTo>
                  <a:lnTo>
                    <a:pt x="278572" y="133809"/>
                  </a:lnTo>
                  <a:lnTo>
                    <a:pt x="542530" y="133809"/>
                  </a:lnTo>
                  <a:lnTo>
                    <a:pt x="542972" y="134014"/>
                  </a:lnTo>
                  <a:lnTo>
                    <a:pt x="715891" y="134014"/>
                  </a:lnTo>
                  <a:lnTo>
                    <a:pt x="738196" y="156311"/>
                  </a:lnTo>
                  <a:lnTo>
                    <a:pt x="697681" y="257175"/>
                  </a:lnTo>
                  <a:lnTo>
                    <a:pt x="410683" y="257175"/>
                  </a:lnTo>
                  <a:lnTo>
                    <a:pt x="361927" y="265045"/>
                  </a:lnTo>
                  <a:lnTo>
                    <a:pt x="319571" y="286959"/>
                  </a:lnTo>
                  <a:lnTo>
                    <a:pt x="286162" y="320368"/>
                  </a:lnTo>
                  <a:lnTo>
                    <a:pt x="264249" y="362724"/>
                  </a:lnTo>
                  <a:lnTo>
                    <a:pt x="256378" y="411479"/>
                  </a:lnTo>
                  <a:lnTo>
                    <a:pt x="264249" y="460235"/>
                  </a:lnTo>
                  <a:lnTo>
                    <a:pt x="286162" y="502591"/>
                  </a:lnTo>
                  <a:lnTo>
                    <a:pt x="319571" y="536000"/>
                  </a:lnTo>
                  <a:lnTo>
                    <a:pt x="361927" y="557914"/>
                  </a:lnTo>
                  <a:lnTo>
                    <a:pt x="410683" y="565784"/>
                  </a:lnTo>
                  <a:lnTo>
                    <a:pt x="698240" y="565784"/>
                  </a:lnTo>
                  <a:lnTo>
                    <a:pt x="739351" y="665439"/>
                  </a:lnTo>
                  <a:lnTo>
                    <a:pt x="716051" y="688740"/>
                  </a:lnTo>
                  <a:lnTo>
                    <a:pt x="543256" y="688740"/>
                  </a:lnTo>
                  <a:lnTo>
                    <a:pt x="541907" y="689358"/>
                  </a:lnTo>
                  <a:lnTo>
                    <a:pt x="278880" y="689358"/>
                  </a:lnTo>
                  <a:lnTo>
                    <a:pt x="157418" y="739378"/>
                  </a:lnTo>
                  <a:close/>
                </a:path>
                <a:path w="822960" h="822960">
                  <a:moveTo>
                    <a:pt x="698240" y="565784"/>
                  </a:moveTo>
                  <a:lnTo>
                    <a:pt x="410683" y="565784"/>
                  </a:lnTo>
                  <a:lnTo>
                    <a:pt x="459439" y="557914"/>
                  </a:lnTo>
                  <a:lnTo>
                    <a:pt x="501795" y="536000"/>
                  </a:lnTo>
                  <a:lnTo>
                    <a:pt x="535204" y="502591"/>
                  </a:lnTo>
                  <a:lnTo>
                    <a:pt x="557117" y="460235"/>
                  </a:lnTo>
                  <a:lnTo>
                    <a:pt x="564988" y="411479"/>
                  </a:lnTo>
                  <a:lnTo>
                    <a:pt x="557117" y="362724"/>
                  </a:lnTo>
                  <a:lnTo>
                    <a:pt x="535204" y="320368"/>
                  </a:lnTo>
                  <a:lnTo>
                    <a:pt x="501795" y="286959"/>
                  </a:lnTo>
                  <a:lnTo>
                    <a:pt x="459439" y="265045"/>
                  </a:lnTo>
                  <a:lnTo>
                    <a:pt x="410683" y="257175"/>
                  </a:lnTo>
                  <a:lnTo>
                    <a:pt x="697681" y="257175"/>
                  </a:lnTo>
                  <a:lnTo>
                    <a:pt x="688559" y="279884"/>
                  </a:lnTo>
                  <a:lnTo>
                    <a:pt x="691806" y="286959"/>
                  </a:lnTo>
                  <a:lnTo>
                    <a:pt x="694658" y="293767"/>
                  </a:lnTo>
                  <a:lnTo>
                    <a:pt x="697395" y="300841"/>
                  </a:lnTo>
                  <a:lnTo>
                    <a:pt x="700004" y="308018"/>
                  </a:lnTo>
                  <a:lnTo>
                    <a:pt x="822959" y="359248"/>
                  </a:lnTo>
                  <a:lnTo>
                    <a:pt x="822959" y="462118"/>
                  </a:lnTo>
                  <a:lnTo>
                    <a:pt x="699977" y="514555"/>
                  </a:lnTo>
                  <a:lnTo>
                    <a:pt x="697289" y="521923"/>
                  </a:lnTo>
                  <a:lnTo>
                    <a:pt x="694684" y="528738"/>
                  </a:lnTo>
                  <a:lnTo>
                    <a:pt x="691700" y="536000"/>
                  </a:lnTo>
                  <a:lnTo>
                    <a:pt x="688713" y="542691"/>
                  </a:lnTo>
                  <a:lnTo>
                    <a:pt x="698240" y="565784"/>
                  </a:lnTo>
                  <a:close/>
                </a:path>
                <a:path w="822960" h="822960">
                  <a:moveTo>
                    <a:pt x="666624" y="738169"/>
                  </a:moveTo>
                  <a:lnTo>
                    <a:pt x="543256" y="688740"/>
                  </a:lnTo>
                  <a:lnTo>
                    <a:pt x="716051" y="688740"/>
                  </a:lnTo>
                  <a:lnTo>
                    <a:pt x="666624" y="738169"/>
                  </a:lnTo>
                  <a:close/>
                </a:path>
                <a:path w="822960" h="822960">
                  <a:moveTo>
                    <a:pt x="463711" y="822959"/>
                  </a:moveTo>
                  <a:lnTo>
                    <a:pt x="360841" y="822959"/>
                  </a:lnTo>
                  <a:lnTo>
                    <a:pt x="308815" y="701214"/>
                  </a:lnTo>
                  <a:lnTo>
                    <a:pt x="301190" y="698526"/>
                  </a:lnTo>
                  <a:lnTo>
                    <a:pt x="293664" y="695700"/>
                  </a:lnTo>
                  <a:lnTo>
                    <a:pt x="286230" y="692667"/>
                  </a:lnTo>
                  <a:lnTo>
                    <a:pt x="278880" y="689358"/>
                  </a:lnTo>
                  <a:lnTo>
                    <a:pt x="541907" y="689358"/>
                  </a:lnTo>
                  <a:lnTo>
                    <a:pt x="536260" y="691948"/>
                  </a:lnTo>
                  <a:lnTo>
                    <a:pt x="529138" y="694966"/>
                  </a:lnTo>
                  <a:lnTo>
                    <a:pt x="521919" y="697835"/>
                  </a:lnTo>
                  <a:lnTo>
                    <a:pt x="514633" y="700595"/>
                  </a:lnTo>
                  <a:lnTo>
                    <a:pt x="463711" y="822959"/>
                  </a:lnTo>
                  <a:close/>
                </a:path>
              </a:pathLst>
            </a:custGeom>
            <a:solidFill>
              <a:srgbClr val="FCFBFB"/>
            </a:solidFill>
          </p:spPr>
          <p:txBody>
            <a:bodyPr wrap="square" lIns="0" tIns="0" rIns="0" bIns="0" rtlCol="0"/>
            <a:lstStyle/>
            <a:p/>
          </p:txBody>
        </p:sp>
      </p:grpSp>
      <p:grpSp>
        <p:nvGrpSpPr>
          <p:cNvPr id="31" name="object 31"/>
          <p:cNvGrpSpPr/>
          <p:nvPr/>
        </p:nvGrpSpPr>
        <p:grpSpPr>
          <a:xfrm>
            <a:off x="1075312" y="1789317"/>
            <a:ext cx="1748155" cy="1748155"/>
            <a:chOff x="1075312" y="1789317"/>
            <a:chExt cx="1748155" cy="1748155"/>
          </a:xfrm>
        </p:grpSpPr>
        <p:sp>
          <p:nvSpPr>
            <p:cNvPr id="32" name="object 32"/>
            <p:cNvSpPr/>
            <p:nvPr/>
          </p:nvSpPr>
          <p:spPr>
            <a:xfrm>
              <a:off x="1075312" y="1789317"/>
              <a:ext cx="1748155" cy="1748155"/>
            </a:xfrm>
            <a:custGeom>
              <a:rect l="l" t="t" r="r" b="b"/>
              <a:pathLst>
                <a:path w="1748155" h="1748154">
                  <a:moveTo>
                    <a:pt x="873977" y="0"/>
                  </a:moveTo>
                  <a:close/>
                </a:path>
                <a:path w="1748155" h="1748154">
                  <a:moveTo>
                    <a:pt x="1747956" y="873979"/>
                  </a:moveTo>
                  <a:lnTo>
                    <a:pt x="1" y="873979"/>
                  </a:lnTo>
                  <a:lnTo>
                    <a:pt x="1294" y="826025"/>
                  </a:lnTo>
                  <a:lnTo>
                    <a:pt x="5129" y="778748"/>
                  </a:lnTo>
                  <a:lnTo>
                    <a:pt x="11440" y="732214"/>
                  </a:lnTo>
                  <a:lnTo>
                    <a:pt x="20159" y="686488"/>
                  </a:lnTo>
                  <a:lnTo>
                    <a:pt x="31220" y="641639"/>
                  </a:lnTo>
                  <a:lnTo>
                    <a:pt x="44557" y="597732"/>
                  </a:lnTo>
                  <a:lnTo>
                    <a:pt x="60102" y="554835"/>
                  </a:lnTo>
                  <a:lnTo>
                    <a:pt x="77790" y="513013"/>
                  </a:lnTo>
                  <a:lnTo>
                    <a:pt x="97553" y="472334"/>
                  </a:lnTo>
                  <a:lnTo>
                    <a:pt x="119325" y="432863"/>
                  </a:lnTo>
                  <a:lnTo>
                    <a:pt x="143039" y="394669"/>
                  </a:lnTo>
                  <a:lnTo>
                    <a:pt x="168628" y="357817"/>
                  </a:lnTo>
                  <a:lnTo>
                    <a:pt x="196027" y="322374"/>
                  </a:lnTo>
                  <a:lnTo>
                    <a:pt x="225168" y="288406"/>
                  </a:lnTo>
                  <a:lnTo>
                    <a:pt x="255984" y="255981"/>
                  </a:lnTo>
                  <a:lnTo>
                    <a:pt x="288409" y="225165"/>
                  </a:lnTo>
                  <a:lnTo>
                    <a:pt x="322377" y="196024"/>
                  </a:lnTo>
                  <a:lnTo>
                    <a:pt x="357820" y="168626"/>
                  </a:lnTo>
                  <a:lnTo>
                    <a:pt x="394672" y="143036"/>
                  </a:lnTo>
                  <a:lnTo>
                    <a:pt x="432867" y="119323"/>
                  </a:lnTo>
                  <a:lnTo>
                    <a:pt x="472337" y="97551"/>
                  </a:lnTo>
                  <a:lnTo>
                    <a:pt x="513016" y="77788"/>
                  </a:lnTo>
                  <a:lnTo>
                    <a:pt x="554838" y="60100"/>
                  </a:lnTo>
                  <a:lnTo>
                    <a:pt x="597736" y="44555"/>
                  </a:lnTo>
                  <a:lnTo>
                    <a:pt x="641642" y="31218"/>
                  </a:lnTo>
                  <a:lnTo>
                    <a:pt x="686492" y="20157"/>
                  </a:lnTo>
                  <a:lnTo>
                    <a:pt x="732217" y="11438"/>
                  </a:lnTo>
                  <a:lnTo>
                    <a:pt x="778751" y="5128"/>
                  </a:lnTo>
                  <a:lnTo>
                    <a:pt x="826030" y="1293"/>
                  </a:lnTo>
                  <a:lnTo>
                    <a:pt x="873977" y="0"/>
                  </a:lnTo>
                  <a:lnTo>
                    <a:pt x="921931" y="1293"/>
                  </a:lnTo>
                  <a:lnTo>
                    <a:pt x="969208" y="5128"/>
                  </a:lnTo>
                  <a:lnTo>
                    <a:pt x="1015742" y="11439"/>
                  </a:lnTo>
                  <a:lnTo>
                    <a:pt x="1061467" y="20158"/>
                  </a:lnTo>
                  <a:lnTo>
                    <a:pt x="1106317" y="31219"/>
                  </a:lnTo>
                  <a:lnTo>
                    <a:pt x="1150223" y="44556"/>
                  </a:lnTo>
                  <a:lnTo>
                    <a:pt x="1193121" y="60101"/>
                  </a:lnTo>
                  <a:lnTo>
                    <a:pt x="1234943" y="77789"/>
                  </a:lnTo>
                  <a:lnTo>
                    <a:pt x="1275622" y="97552"/>
                  </a:lnTo>
                  <a:lnTo>
                    <a:pt x="1315092" y="119324"/>
                  </a:lnTo>
                  <a:lnTo>
                    <a:pt x="1353287" y="143038"/>
                  </a:lnTo>
                  <a:lnTo>
                    <a:pt x="1390139" y="168627"/>
                  </a:lnTo>
                  <a:lnTo>
                    <a:pt x="1425582" y="196025"/>
                  </a:lnTo>
                  <a:lnTo>
                    <a:pt x="1459549" y="225166"/>
                  </a:lnTo>
                  <a:lnTo>
                    <a:pt x="1491974" y="255982"/>
                  </a:lnTo>
                  <a:lnTo>
                    <a:pt x="1522791" y="288408"/>
                  </a:lnTo>
                  <a:lnTo>
                    <a:pt x="1551931" y="322375"/>
                  </a:lnTo>
                  <a:lnTo>
                    <a:pt x="1579330" y="357818"/>
                  </a:lnTo>
                  <a:lnTo>
                    <a:pt x="1604919" y="394670"/>
                  </a:lnTo>
                  <a:lnTo>
                    <a:pt x="1628633" y="432865"/>
                  </a:lnTo>
                  <a:lnTo>
                    <a:pt x="1650405" y="472335"/>
                  </a:lnTo>
                  <a:lnTo>
                    <a:pt x="1670168" y="513014"/>
                  </a:lnTo>
                  <a:lnTo>
                    <a:pt x="1687855" y="554836"/>
                  </a:lnTo>
                  <a:lnTo>
                    <a:pt x="1703401" y="597734"/>
                  </a:lnTo>
                  <a:lnTo>
                    <a:pt x="1716737" y="641640"/>
                  </a:lnTo>
                  <a:lnTo>
                    <a:pt x="1727798" y="686490"/>
                  </a:lnTo>
                  <a:lnTo>
                    <a:pt x="1736518" y="732215"/>
                  </a:lnTo>
                  <a:lnTo>
                    <a:pt x="1742828" y="778749"/>
                  </a:lnTo>
                  <a:lnTo>
                    <a:pt x="1746663" y="826026"/>
                  </a:lnTo>
                  <a:lnTo>
                    <a:pt x="1747956"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2" y="1275621"/>
                  </a:lnTo>
                  <a:lnTo>
                    <a:pt x="77789" y="1234942"/>
                  </a:lnTo>
                  <a:lnTo>
                    <a:pt x="60101" y="1193120"/>
                  </a:lnTo>
                  <a:lnTo>
                    <a:pt x="44556" y="1150223"/>
                  </a:lnTo>
                  <a:lnTo>
                    <a:pt x="31219" y="1106316"/>
                  </a:lnTo>
                  <a:lnTo>
                    <a:pt x="20158" y="1061467"/>
                  </a:lnTo>
                  <a:lnTo>
                    <a:pt x="11438" y="1015742"/>
                  </a:lnTo>
                  <a:lnTo>
                    <a:pt x="5128" y="969207"/>
                  </a:lnTo>
                  <a:lnTo>
                    <a:pt x="1293" y="921931"/>
                  </a:lnTo>
                  <a:lnTo>
                    <a:pt x="0" y="873978"/>
                  </a:lnTo>
                  <a:lnTo>
                    <a:pt x="1747956" y="873979"/>
                  </a:lnTo>
                  <a:lnTo>
                    <a:pt x="1746663" y="921931"/>
                  </a:lnTo>
                  <a:lnTo>
                    <a:pt x="1742828" y="969208"/>
                  </a:lnTo>
                  <a:lnTo>
                    <a:pt x="1736517" y="1015742"/>
                  </a:lnTo>
                  <a:lnTo>
                    <a:pt x="1727798" y="1061467"/>
                  </a:lnTo>
                  <a:lnTo>
                    <a:pt x="1716737" y="1106316"/>
                  </a:lnTo>
                  <a:lnTo>
                    <a:pt x="1703400" y="1150223"/>
                  </a:lnTo>
                  <a:lnTo>
                    <a:pt x="1687855" y="1193120"/>
                  </a:lnTo>
                  <a:lnTo>
                    <a:pt x="1670167" y="1234942"/>
                  </a:lnTo>
                  <a:lnTo>
                    <a:pt x="1650404" y="1275622"/>
                  </a:lnTo>
                  <a:lnTo>
                    <a:pt x="1628632" y="1315092"/>
                  </a:lnTo>
                  <a:lnTo>
                    <a:pt x="1604919" y="1353286"/>
                  </a:lnTo>
                  <a:lnTo>
                    <a:pt x="1579329" y="1390138"/>
                  </a:lnTo>
                  <a:lnTo>
                    <a:pt x="1551931" y="1425581"/>
                  </a:lnTo>
                  <a:lnTo>
                    <a:pt x="1522790" y="1459549"/>
                  </a:lnTo>
                  <a:lnTo>
                    <a:pt x="1491974" y="1491974"/>
                  </a:lnTo>
                  <a:lnTo>
                    <a:pt x="1459549" y="1522790"/>
                  </a:lnTo>
                  <a:lnTo>
                    <a:pt x="1425581" y="1551931"/>
                  </a:lnTo>
                  <a:lnTo>
                    <a:pt x="1390138" y="1579329"/>
                  </a:lnTo>
                  <a:lnTo>
                    <a:pt x="1353286" y="1604919"/>
                  </a:lnTo>
                  <a:lnTo>
                    <a:pt x="1315091" y="1628633"/>
                  </a:lnTo>
                  <a:lnTo>
                    <a:pt x="1275621" y="1650404"/>
                  </a:lnTo>
                  <a:lnTo>
                    <a:pt x="1234942" y="1670167"/>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262626"/>
            </a:solidFill>
          </p:spPr>
          <p:txBody>
            <a:bodyPr wrap="square" lIns="0" tIns="0" rIns="0" bIns="0" rtlCol="0"/>
            <a:lstStyle/>
            <a:p/>
          </p:txBody>
        </p:sp>
        <p:sp>
          <p:nvSpPr>
            <p:cNvPr id="33" name="object 33"/>
            <p:cNvSpPr/>
            <p:nvPr/>
          </p:nvSpPr>
          <p:spPr>
            <a:xfrm>
              <a:off x="1537812" y="2251817"/>
              <a:ext cx="822960" cy="822960"/>
            </a:xfrm>
            <a:custGeom>
              <a:rect l="l" t="t" r="r" b="b"/>
              <a:pathLst>
                <a:path w="822960" h="822960">
                  <a:moveTo>
                    <a:pt x="822959" y="329184"/>
                  </a:moveTo>
                  <a:lnTo>
                    <a:pt x="0" y="329184"/>
                  </a:lnTo>
                  <a:lnTo>
                    <a:pt x="0" y="246888"/>
                  </a:lnTo>
                  <a:lnTo>
                    <a:pt x="411480" y="0"/>
                  </a:lnTo>
                  <a:lnTo>
                    <a:pt x="822959" y="246888"/>
                  </a:lnTo>
                  <a:lnTo>
                    <a:pt x="822959" y="329184"/>
                  </a:lnTo>
                  <a:close/>
                </a:path>
                <a:path w="822960" h="822960">
                  <a:moveTo>
                    <a:pt x="740663" y="740664"/>
                  </a:moveTo>
                  <a:lnTo>
                    <a:pt x="82295" y="740664"/>
                  </a:lnTo>
                  <a:lnTo>
                    <a:pt x="82295" y="329184"/>
                  </a:lnTo>
                  <a:lnTo>
                    <a:pt x="246887" y="329184"/>
                  </a:lnTo>
                  <a:lnTo>
                    <a:pt x="246887" y="658368"/>
                  </a:lnTo>
                  <a:lnTo>
                    <a:pt x="740663" y="658368"/>
                  </a:lnTo>
                  <a:lnTo>
                    <a:pt x="740663" y="740664"/>
                  </a:lnTo>
                  <a:close/>
                </a:path>
                <a:path w="822960" h="822960">
                  <a:moveTo>
                    <a:pt x="493775" y="658368"/>
                  </a:moveTo>
                  <a:lnTo>
                    <a:pt x="329184" y="658368"/>
                  </a:lnTo>
                  <a:lnTo>
                    <a:pt x="329184" y="329184"/>
                  </a:lnTo>
                  <a:lnTo>
                    <a:pt x="493775" y="329184"/>
                  </a:lnTo>
                  <a:lnTo>
                    <a:pt x="493775" y="658368"/>
                  </a:lnTo>
                  <a:close/>
                </a:path>
                <a:path w="822960" h="822960">
                  <a:moveTo>
                    <a:pt x="740663" y="658368"/>
                  </a:moveTo>
                  <a:lnTo>
                    <a:pt x="576072" y="658368"/>
                  </a:lnTo>
                  <a:lnTo>
                    <a:pt x="576072" y="329184"/>
                  </a:lnTo>
                  <a:lnTo>
                    <a:pt x="740663" y="329184"/>
                  </a:lnTo>
                  <a:lnTo>
                    <a:pt x="740663" y="658368"/>
                  </a:lnTo>
                  <a:close/>
                </a:path>
                <a:path w="822960" h="822960">
                  <a:moveTo>
                    <a:pt x="822959" y="822960"/>
                  </a:moveTo>
                  <a:lnTo>
                    <a:pt x="0" y="822960"/>
                  </a:lnTo>
                  <a:lnTo>
                    <a:pt x="0" y="740664"/>
                  </a:lnTo>
                  <a:lnTo>
                    <a:pt x="822959" y="740664"/>
                  </a:lnTo>
                  <a:lnTo>
                    <a:pt x="822959" y="822960"/>
                  </a:lnTo>
                  <a:close/>
                </a:path>
              </a:pathLst>
            </a:custGeom>
            <a:solidFill>
              <a:srgbClr val="FCFBFB"/>
            </a:solidFill>
          </p:spPr>
          <p:txBody>
            <a:bodyPr wrap="square" lIns="0" tIns="0" rIns="0" bIns="0" rtlCol="0"/>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p:nvPr/>
        </p:nvSpPr>
        <p:spPr>
          <a:xfrm>
            <a:off x="6270199" y="1337639"/>
            <a:ext cx="5127625" cy="4704715"/>
          </a:xfrm>
          <a:custGeom>
            <a:rect l="l" t="t" r="r" b="b"/>
            <a:pathLst>
              <a:path w="5127625" h="4704715">
                <a:moveTo>
                  <a:pt x="5127218" y="4704521"/>
                </a:moveTo>
                <a:lnTo>
                  <a:pt x="0" y="4704521"/>
                </a:lnTo>
                <a:lnTo>
                  <a:pt x="0" y="0"/>
                </a:lnTo>
                <a:lnTo>
                  <a:pt x="5127218" y="0"/>
                </a:lnTo>
                <a:lnTo>
                  <a:pt x="5127218" y="4704521"/>
                </a:lnTo>
                <a:close/>
              </a:path>
            </a:pathLst>
          </a:custGeom>
          <a:solidFill>
            <a:srgbClr val="7D7D7D">
              <a:alpha val="12156"/>
            </a:srgbClr>
          </a:solidFill>
        </p:spPr>
        <p:txBody>
          <a:bodyPr wrap="square" lIns="0" tIns="0" rIns="0" bIns="0" rtlCol="0"/>
          <a:lstStyle/>
          <a:p/>
        </p:txBody>
      </p:sp>
      <p:grpSp>
        <p:nvGrpSpPr>
          <p:cNvPr id="4" name="object 4"/>
          <p:cNvGrpSpPr/>
          <p:nvPr/>
        </p:nvGrpSpPr>
        <p:grpSpPr>
          <a:xfrm>
            <a:off x="756128" y="1337639"/>
            <a:ext cx="5135245" cy="4704715"/>
            <a:chOff x="756128" y="1337639"/>
            <a:chExt cx="5135245" cy="4704715"/>
          </a:xfrm>
        </p:grpSpPr>
        <p:sp>
          <p:nvSpPr>
            <p:cNvPr id="5" name="object 5"/>
            <p:cNvSpPr/>
            <p:nvPr/>
          </p:nvSpPr>
          <p:spPr>
            <a:xfrm>
              <a:off x="763828" y="1337639"/>
              <a:ext cx="5127625" cy="4704715"/>
            </a:xfrm>
            <a:custGeom>
              <a:rect l="l" t="t" r="r" b="b"/>
              <a:pathLst>
                <a:path w="5127625" h="4704715">
                  <a:moveTo>
                    <a:pt x="5127218" y="4704521"/>
                  </a:moveTo>
                  <a:lnTo>
                    <a:pt x="0" y="4704521"/>
                  </a:lnTo>
                  <a:lnTo>
                    <a:pt x="0" y="0"/>
                  </a:lnTo>
                  <a:lnTo>
                    <a:pt x="5127218" y="0"/>
                  </a:lnTo>
                  <a:lnTo>
                    <a:pt x="5127218" y="4704521"/>
                  </a:lnTo>
                  <a:close/>
                </a:path>
              </a:pathLst>
            </a:custGeom>
            <a:solidFill>
              <a:srgbClr val="7D7D7D">
                <a:alpha val="12156"/>
              </a:srgbClr>
            </a:solidFill>
          </p:spPr>
          <p:txBody>
            <a:bodyPr wrap="square" lIns="0" tIns="0" rIns="0" bIns="0" rtlCol="0"/>
            <a:lstStyle/>
            <a:p/>
          </p:txBody>
        </p:sp>
        <p:sp>
          <p:nvSpPr>
            <p:cNvPr id="6" name="object 6"/>
            <p:cNvSpPr/>
            <p:nvPr/>
          </p:nvSpPr>
          <p:spPr>
            <a:xfrm>
              <a:off x="756119" y="1337639"/>
              <a:ext cx="2292985" cy="506095"/>
            </a:xfrm>
            <a:custGeom>
              <a:rect l="l" t="t" r="r" b="b"/>
              <a:pathLst>
                <a:path w="2292985" h="506094">
                  <a:moveTo>
                    <a:pt x="2292985" y="0"/>
                  </a:moveTo>
                  <a:lnTo>
                    <a:pt x="2037626" y="0"/>
                  </a:lnTo>
                  <a:lnTo>
                    <a:pt x="1756321" y="0"/>
                  </a:lnTo>
                  <a:lnTo>
                    <a:pt x="0" y="0"/>
                  </a:lnTo>
                  <a:lnTo>
                    <a:pt x="0" y="505955"/>
                  </a:lnTo>
                  <a:lnTo>
                    <a:pt x="1629829" y="505955"/>
                  </a:lnTo>
                  <a:lnTo>
                    <a:pt x="2037626" y="505955"/>
                  </a:lnTo>
                  <a:lnTo>
                    <a:pt x="2166505" y="505955"/>
                  </a:lnTo>
                  <a:lnTo>
                    <a:pt x="2292985" y="0"/>
                  </a:lnTo>
                  <a:close/>
                </a:path>
              </a:pathLst>
            </a:custGeom>
            <a:solidFill>
              <a:srgbClr val="262626"/>
            </a:solidFill>
          </p:spPr>
          <p:txBody>
            <a:bodyPr wrap="square" lIns="0" tIns="0" rIns="0" bIns="0" rtlCol="0"/>
            <a:lstStyle/>
            <a:p/>
          </p:txBody>
        </p:sp>
      </p:grpSp>
      <p:sp>
        <p:nvSpPr>
          <p:cNvPr id="7" name="object 7"/>
          <p:cNvSpPr/>
          <p:nvPr/>
        </p:nvSpPr>
        <p:spPr>
          <a:xfrm>
            <a:off x="6270193" y="1337639"/>
            <a:ext cx="2292985" cy="506095"/>
          </a:xfrm>
          <a:custGeom>
            <a:rect l="l" t="t" r="r" b="b"/>
            <a:pathLst>
              <a:path w="2292984" h="506094">
                <a:moveTo>
                  <a:pt x="2292985" y="0"/>
                </a:moveTo>
                <a:lnTo>
                  <a:pt x="2037626" y="0"/>
                </a:lnTo>
                <a:lnTo>
                  <a:pt x="1756321" y="0"/>
                </a:lnTo>
                <a:lnTo>
                  <a:pt x="0" y="0"/>
                </a:lnTo>
                <a:lnTo>
                  <a:pt x="0" y="505955"/>
                </a:lnTo>
                <a:lnTo>
                  <a:pt x="1629829" y="505955"/>
                </a:lnTo>
                <a:lnTo>
                  <a:pt x="2037626" y="505955"/>
                </a:lnTo>
                <a:lnTo>
                  <a:pt x="2166493" y="505955"/>
                </a:lnTo>
                <a:lnTo>
                  <a:pt x="2292985" y="0"/>
                </a:lnTo>
                <a:close/>
              </a:path>
            </a:pathLst>
          </a:custGeom>
          <a:solidFill>
            <a:srgbClr val="262626"/>
          </a:solidFill>
        </p:spPr>
        <p:txBody>
          <a:bodyPr wrap="square" lIns="0" tIns="0" rIns="0" bIns="0" rtlCol="0"/>
          <a:lstStyle/>
          <a:p/>
        </p:txBody>
      </p:sp>
      <p:sp>
        <p:nvSpPr>
          <p:cNvPr id="8" name="object 8"/>
          <p:cNvSpPr txBox="1"/>
          <p:nvPr/>
        </p:nvSpPr>
        <p:spPr>
          <a:xfrm>
            <a:off x="1150975" y="2192392"/>
            <a:ext cx="1784350" cy="379730"/>
          </a:xfrm>
          <a:prstGeom prst="rect">
            <a:avLst/>
          </a:prstGeom>
        </p:spPr>
        <p:txBody>
          <a:bodyPr vert="horz" wrap="square" lIns="0" tIns="15875" rIns="0" bIns="0" rtlCol="0">
            <a:spAutoFit/>
          </a:bodyPr>
          <a:lstStyle/>
          <a:p>
            <a:pPr>
              <a:lnSpc>
                <a:spcPct val="100000"/>
              </a:lnSpc>
              <a:spcBef>
                <a:spcPts val="125"/>
              </a:spcBef>
            </a:pPr>
            <a:r>
              <a:rPr sz="2300" b="1">
                <a:solidFill>
                  <a:srgbClr val="262626"/>
                </a:solidFill>
                <a:latin typeface="微软雅黑"/>
                <a:cs typeface="微软雅黑"/>
              </a:rPr>
              <a:t>客户需求特</a:t>
            </a:r>
            <a:r>
              <a:rPr sz="2300" b="1" spc="-50">
                <a:solidFill>
                  <a:srgbClr val="262626"/>
                </a:solidFill>
                <a:latin typeface="微软雅黑"/>
                <a:cs typeface="微软雅黑"/>
              </a:rPr>
              <a:t>点</a:t>
            </a:r>
            <a:endParaRPr sz="2300">
              <a:latin typeface="微软雅黑"/>
              <a:cs typeface="微软雅黑"/>
            </a:endParaRPr>
          </a:p>
        </p:txBody>
      </p:sp>
      <p:sp>
        <p:nvSpPr>
          <p:cNvPr id="9" name="object 9"/>
          <p:cNvSpPr txBox="1"/>
          <p:nvPr/>
        </p:nvSpPr>
        <p:spPr>
          <a:xfrm>
            <a:off x="1150975" y="3352431"/>
            <a:ext cx="4298950" cy="1259840"/>
          </a:xfrm>
          <a:prstGeom prst="rect">
            <a:avLst/>
          </a:prstGeom>
        </p:spPr>
        <p:txBody>
          <a:bodyPr vert="horz" wrap="square" lIns="0" tIns="12700" rIns="0" bIns="0" rtlCol="0">
            <a:spAutoFit/>
          </a:bodyPr>
          <a:lstStyle/>
          <a:p>
            <a:pPr marR="5080" algn="just">
              <a:lnSpc>
                <a:spcPct val="150000"/>
              </a:lnSpc>
              <a:spcBef>
                <a:spcPts val="100"/>
              </a:spcBef>
            </a:pPr>
            <a:r>
              <a:rPr sz="1350" spc="-5">
                <a:latin typeface="微软雅黑"/>
                <a:cs typeface="微软雅黑"/>
              </a:rPr>
              <a:t>客户对工程机械驱动器的需求主要表现为对高性能、高可靠性、低噪音、低能耗等方面的追求。同时，客户还希望驱动器能够适应各种恶劣的工作环境，并具有较长的使用</a:t>
            </a:r>
            <a:r>
              <a:rPr sz="1350" spc="-20">
                <a:latin typeface="微软雅黑"/>
                <a:cs typeface="微软雅黑"/>
              </a:rPr>
              <a:t>寿命。</a:t>
            </a:r>
            <a:endParaRPr sz="1350">
              <a:latin typeface="微软雅黑"/>
              <a:cs typeface="微软雅黑"/>
            </a:endParaRPr>
          </a:p>
        </p:txBody>
      </p:sp>
      <p:sp>
        <p:nvSpPr>
          <p:cNvPr id="10" name="object 10"/>
          <p:cNvSpPr txBox="1"/>
          <p:nvPr/>
        </p:nvSpPr>
        <p:spPr>
          <a:xfrm>
            <a:off x="763828" y="1337639"/>
            <a:ext cx="2030095" cy="506095"/>
          </a:xfrm>
          <a:prstGeom prst="rect">
            <a:avLst/>
          </a:prstGeom>
        </p:spPr>
        <p:txBody>
          <a:bodyPr vert="horz" wrap="square" lIns="0" tIns="108585" rIns="0" bIns="0" rtlCol="0">
            <a:spAutoFit/>
          </a:bodyPr>
          <a:lstStyle/>
          <a:p>
            <a:pPr marL="577850">
              <a:lnSpc>
                <a:spcPct val="100000"/>
              </a:lnSpc>
              <a:spcBef>
                <a:spcPts val="855"/>
              </a:spcBef>
            </a:pPr>
            <a:r>
              <a:rPr sz="1950" b="1" spc="-20">
                <a:solidFill>
                  <a:srgbClr val="FFFFFF"/>
                </a:solidFill>
                <a:latin typeface="微软雅黑"/>
                <a:cs typeface="微软雅黑"/>
              </a:rPr>
              <a:t>要点一</a:t>
            </a:r>
            <a:endParaRPr sz="1950">
              <a:latin typeface="微软雅黑"/>
              <a:cs typeface="微软雅黑"/>
            </a:endParaRPr>
          </a:p>
        </p:txBody>
      </p:sp>
      <p:sp>
        <p:nvSpPr>
          <p:cNvPr id="11" name="object 11"/>
          <p:cNvSpPr txBox="1"/>
          <p:nvPr/>
        </p:nvSpPr>
        <p:spPr>
          <a:xfrm>
            <a:off x="6270199" y="1337639"/>
            <a:ext cx="2037714" cy="506095"/>
          </a:xfrm>
          <a:prstGeom prst="rect">
            <a:avLst/>
          </a:prstGeom>
        </p:spPr>
        <p:txBody>
          <a:bodyPr vert="horz" wrap="square" lIns="0" tIns="123189" rIns="0" bIns="0" rtlCol="0">
            <a:spAutoFit/>
          </a:bodyPr>
          <a:lstStyle/>
          <a:p>
            <a:pPr marL="628650">
              <a:lnSpc>
                <a:spcPct val="100000"/>
              </a:lnSpc>
              <a:spcBef>
                <a:spcPts val="969"/>
              </a:spcBef>
            </a:pPr>
            <a:r>
              <a:rPr sz="1950" b="1" spc="-20">
                <a:solidFill>
                  <a:srgbClr val="FFFFFF"/>
                </a:solidFill>
                <a:latin typeface="微软雅黑"/>
                <a:cs typeface="微软雅黑"/>
              </a:rPr>
              <a:t>要点二</a:t>
            </a:r>
            <a:endParaRPr sz="1950">
              <a:latin typeface="微软雅黑"/>
              <a:cs typeface="微软雅黑"/>
            </a:endParaRPr>
          </a:p>
        </p:txBody>
      </p:sp>
      <p:sp>
        <p:nvSpPr>
          <p:cNvPr id="12" name="object 12"/>
          <p:cNvSpPr txBox="1"/>
          <p:nvPr/>
        </p:nvSpPr>
        <p:spPr>
          <a:xfrm>
            <a:off x="6657347" y="2192392"/>
            <a:ext cx="2374900" cy="379730"/>
          </a:xfrm>
          <a:prstGeom prst="rect">
            <a:avLst/>
          </a:prstGeom>
        </p:spPr>
        <p:txBody>
          <a:bodyPr vert="horz" wrap="square" lIns="0" tIns="15875" rIns="0" bIns="0" rtlCol="0">
            <a:spAutoFit/>
          </a:bodyPr>
          <a:lstStyle/>
          <a:p>
            <a:pPr>
              <a:lnSpc>
                <a:spcPct val="100000"/>
              </a:lnSpc>
              <a:spcBef>
                <a:spcPts val="125"/>
              </a:spcBef>
            </a:pPr>
            <a:r>
              <a:rPr sz="2300" b="1">
                <a:solidFill>
                  <a:srgbClr val="262626"/>
                </a:solidFill>
                <a:latin typeface="微软雅黑"/>
                <a:cs typeface="微软雅黑"/>
              </a:rPr>
              <a:t>客户需求变化趋</a:t>
            </a:r>
            <a:r>
              <a:rPr sz="2300" b="1" spc="-50">
                <a:solidFill>
                  <a:srgbClr val="262626"/>
                </a:solidFill>
                <a:latin typeface="微软雅黑"/>
                <a:cs typeface="微软雅黑"/>
              </a:rPr>
              <a:t>势</a:t>
            </a:r>
            <a:endParaRPr sz="2300">
              <a:latin typeface="微软雅黑"/>
              <a:cs typeface="微软雅黑"/>
            </a:endParaRPr>
          </a:p>
        </p:txBody>
      </p:sp>
      <p:sp>
        <p:nvSpPr>
          <p:cNvPr id="13" name="object 13"/>
          <p:cNvSpPr txBox="1"/>
          <p:nvPr/>
        </p:nvSpPr>
        <p:spPr>
          <a:xfrm>
            <a:off x="6671634" y="3352431"/>
            <a:ext cx="4298950" cy="1877060"/>
          </a:xfrm>
          <a:prstGeom prst="rect">
            <a:avLst/>
          </a:prstGeom>
        </p:spPr>
        <p:txBody>
          <a:bodyPr vert="horz" wrap="square" lIns="0" tIns="12700" rIns="0" bIns="0" rtlCol="0">
            <a:spAutoFit/>
          </a:bodyPr>
          <a:lstStyle/>
          <a:p>
            <a:pPr marR="5080" algn="just">
              <a:lnSpc>
                <a:spcPct val="150000"/>
              </a:lnSpc>
              <a:spcBef>
                <a:spcPts val="100"/>
              </a:spcBef>
            </a:pPr>
            <a:r>
              <a:rPr sz="1350" spc="-5">
                <a:latin typeface="微软雅黑"/>
                <a:cs typeface="微软雅黑"/>
              </a:rPr>
              <a:t>随着环保意识的日益增强和技术的不断进步，客户对工程机械驱动器的需求将呈现以下变化趋势：一是更加注重环保性能，如低排放、低噪音等；二是追求更高的智能化和自动化水平，以提高工作效率和降低人力成本；三是要求驱动器具有更高的适应性和可扩展性，以适应不同工况和复杂地形条件下的使用需求。</a:t>
            </a:r>
            <a:endParaRPr sz="1350">
              <a:latin typeface="微软雅黑"/>
              <a:cs typeface="微软雅黑"/>
            </a:endParaRPr>
          </a:p>
        </p:txBody>
      </p:sp>
      <p:grpSp>
        <p:nvGrpSpPr>
          <p:cNvPr id="14" name="object 14"/>
          <p:cNvGrpSpPr/>
          <p:nvPr/>
        </p:nvGrpSpPr>
        <p:grpSpPr>
          <a:xfrm>
            <a:off x="454962" y="6318934"/>
            <a:ext cx="11737340" cy="123189"/>
            <a:chOff x="454962" y="6318934"/>
            <a:chExt cx="11737340" cy="123189"/>
          </a:xfrm>
        </p:grpSpPr>
        <p:sp>
          <p:nvSpPr>
            <p:cNvPr id="15" name="object 15"/>
            <p:cNvSpPr/>
            <p:nvPr/>
          </p:nvSpPr>
          <p:spPr>
            <a:xfrm>
              <a:off x="507873" y="6318934"/>
              <a:ext cx="701675" cy="123189"/>
            </a:xfrm>
            <a:custGeom>
              <a:rect l="l" t="t" r="r" b="b"/>
              <a:pathLst>
                <a:path w="701675" h="123188">
                  <a:moveTo>
                    <a:pt x="701468" y="122998"/>
                  </a:moveTo>
                  <a:lnTo>
                    <a:pt x="0" y="122998"/>
                  </a:lnTo>
                  <a:lnTo>
                    <a:pt x="0" y="0"/>
                  </a:lnTo>
                  <a:lnTo>
                    <a:pt x="701468" y="0"/>
                  </a:lnTo>
                  <a:lnTo>
                    <a:pt x="701468" y="122998"/>
                  </a:lnTo>
                  <a:close/>
                </a:path>
              </a:pathLst>
            </a:custGeom>
            <a:solidFill>
              <a:srgbClr val="6C6C6C"/>
            </a:solidFill>
          </p:spPr>
          <p:txBody>
            <a:bodyPr wrap="square" lIns="0" tIns="0" rIns="0" bIns="0" rtlCol="0"/>
            <a:lstStyle/>
            <a:p/>
          </p:txBody>
        </p:sp>
        <p:pic>
          <p:nvPicPr>
            <p:cNvPr id="16" name="object 16"/>
            <p:cNvPicPr/>
            <p:nvPr/>
          </p:nvPicPr>
          <p:blipFill>
            <a:blip r:embed="rId3"/>
            <a:stretch>
              <a:fillRect/>
            </a:stretch>
          </p:blipFill>
          <p:spPr>
            <a:xfrm>
              <a:off x="454962" y="6318934"/>
              <a:ext cx="122997" cy="122998"/>
            </a:xfrm>
            <a:prstGeom prst="rect">
              <a:avLst/>
            </a:prstGeom>
          </p:spPr>
        </p:pic>
        <p:pic>
          <p:nvPicPr>
            <p:cNvPr id="17" name="object 17"/>
            <p:cNvPicPr/>
            <p:nvPr/>
          </p:nvPicPr>
          <p:blipFill>
            <a:blip r:embed="rId4"/>
            <a:stretch>
              <a:fillRect/>
            </a:stretch>
          </p:blipFill>
          <p:spPr>
            <a:xfrm>
              <a:off x="1137714" y="6318934"/>
              <a:ext cx="122997" cy="122998"/>
            </a:xfrm>
            <a:prstGeom prst="rect">
              <a:avLst/>
            </a:prstGeom>
          </p:spPr>
        </p:pic>
        <p:sp>
          <p:nvSpPr>
            <p:cNvPr id="18" name="object 18"/>
            <p:cNvSpPr/>
            <p:nvPr/>
          </p:nvSpPr>
          <p:spPr>
            <a:xfrm>
              <a:off x="1209342" y="6393164"/>
              <a:ext cx="10982960" cy="0"/>
            </a:xfrm>
            <a:custGeom>
              <a:rect l="l" t="t" r="r" b="b"/>
              <a:pathLst>
                <a:path w="10982960">
                  <a:moveTo>
                    <a:pt x="10982657" y="0"/>
                  </a:moveTo>
                  <a:lnTo>
                    <a:pt x="0" y="0"/>
                  </a:lnTo>
                  <a:lnTo>
                    <a:pt x="10982657" y="0"/>
                  </a:lnTo>
                  <a:close/>
                </a:path>
              </a:pathLst>
            </a:custGeom>
            <a:solidFill>
              <a:srgbClr val="6C6C6C"/>
            </a:solidFill>
          </p:spPr>
          <p:txBody>
            <a:bodyPr wrap="square" lIns="0" tIns="0" rIns="0" bIns="0" rtlCol="0"/>
            <a:lstStyle/>
            <a:p/>
          </p:txBody>
        </p:sp>
        <p:sp>
          <p:nvSpPr>
            <p:cNvPr id="19" name="object 19"/>
            <p:cNvSpPr/>
            <p:nvPr/>
          </p:nvSpPr>
          <p:spPr>
            <a:xfrm>
              <a:off x="1209342" y="6393164"/>
              <a:ext cx="10982960" cy="0"/>
            </a:xfrm>
            <a:custGeom>
              <a:rect l="l" t="t" r="r" b="b"/>
              <a:pathLst>
                <a:path w="10982960">
                  <a:moveTo>
                    <a:pt x="0" y="0"/>
                  </a:moveTo>
                  <a:lnTo>
                    <a:pt x="10982657" y="0"/>
                  </a:lnTo>
                </a:path>
              </a:pathLst>
            </a:custGeom>
            <a:ln w="14287">
              <a:solidFill>
                <a:srgbClr val="6C6C6C"/>
              </a:solidFill>
              <a:prstDash val="sysDash"/>
            </a:ln>
          </p:spPr>
          <p:txBody>
            <a:bodyPr wrap="square" lIns="0" tIns="0" rIns="0" bIns="0" rtlCol="0"/>
            <a:lstStyle/>
            <a:p/>
          </p:txBody>
        </p:sp>
      </p:grpSp>
      <p:grpSp>
        <p:nvGrpSpPr>
          <p:cNvPr id="20" name="object 20"/>
          <p:cNvGrpSpPr/>
          <p:nvPr/>
        </p:nvGrpSpPr>
        <p:grpSpPr>
          <a:xfrm>
            <a:off x="454963" y="331167"/>
            <a:ext cx="515620" cy="440055"/>
            <a:chOff x="454963" y="331167"/>
            <a:chExt cx="515620" cy="440055"/>
          </a:xfrm>
        </p:grpSpPr>
        <p:pic>
          <p:nvPicPr>
            <p:cNvPr id="21" name="object 21"/>
            <p:cNvPicPr/>
            <p:nvPr/>
          </p:nvPicPr>
          <p:blipFill>
            <a:blip r:embed="rId5"/>
            <a:stretch>
              <a:fillRect/>
            </a:stretch>
          </p:blipFill>
          <p:spPr>
            <a:xfrm>
              <a:off x="454963" y="331167"/>
              <a:ext cx="84147" cy="84146"/>
            </a:xfrm>
            <a:prstGeom prst="rect">
              <a:avLst/>
            </a:prstGeom>
          </p:spPr>
        </p:pic>
        <p:pic>
          <p:nvPicPr>
            <p:cNvPr id="22" name="object 22"/>
            <p:cNvPicPr/>
            <p:nvPr/>
          </p:nvPicPr>
          <p:blipFill>
            <a:blip r:embed="rId6"/>
            <a:stretch>
              <a:fillRect/>
            </a:stretch>
          </p:blipFill>
          <p:spPr>
            <a:xfrm>
              <a:off x="689124" y="339459"/>
              <a:ext cx="74704" cy="74703"/>
            </a:xfrm>
            <a:prstGeom prst="rect">
              <a:avLst/>
            </a:prstGeom>
          </p:spPr>
        </p:pic>
        <p:pic>
          <p:nvPicPr>
            <p:cNvPr id="23" name="object 23"/>
            <p:cNvPicPr/>
            <p:nvPr/>
          </p:nvPicPr>
          <p:blipFill>
            <a:blip r:embed="rId7"/>
            <a:stretch>
              <a:fillRect/>
            </a:stretch>
          </p:blipFill>
          <p:spPr>
            <a:xfrm>
              <a:off x="575049" y="337742"/>
              <a:ext cx="78137" cy="78136"/>
            </a:xfrm>
            <a:prstGeom prst="rect">
              <a:avLst/>
            </a:prstGeom>
          </p:spPr>
        </p:pic>
        <p:pic>
          <p:nvPicPr>
            <p:cNvPr id="24" name="object 24"/>
            <p:cNvPicPr/>
            <p:nvPr/>
          </p:nvPicPr>
          <p:blipFill>
            <a:blip r:embed="rId8"/>
            <a:stretch>
              <a:fillRect/>
            </a:stretch>
          </p:blipFill>
          <p:spPr>
            <a:xfrm>
              <a:off x="799767" y="348429"/>
              <a:ext cx="69238" cy="69237"/>
            </a:xfrm>
            <a:prstGeom prst="rect">
              <a:avLst/>
            </a:prstGeom>
          </p:spPr>
        </p:pic>
        <p:pic>
          <p:nvPicPr>
            <p:cNvPr id="25" name="object 25"/>
            <p:cNvPicPr/>
            <p:nvPr/>
          </p:nvPicPr>
          <p:blipFill>
            <a:blip r:embed="rId9"/>
            <a:stretch>
              <a:fillRect/>
            </a:stretch>
          </p:blipFill>
          <p:spPr>
            <a:xfrm>
              <a:off x="904944" y="344296"/>
              <a:ext cx="65594" cy="65593"/>
            </a:xfrm>
            <a:prstGeom prst="rect">
              <a:avLst/>
            </a:prstGeom>
          </p:spPr>
        </p:pic>
        <p:pic>
          <p:nvPicPr>
            <p:cNvPr id="26" name="object 26"/>
            <p:cNvPicPr/>
            <p:nvPr/>
          </p:nvPicPr>
          <p:blipFill>
            <a:blip r:embed="rId10"/>
            <a:stretch>
              <a:fillRect/>
            </a:stretch>
          </p:blipFill>
          <p:spPr>
            <a:xfrm>
              <a:off x="454963" y="448941"/>
              <a:ext cx="84147" cy="84146"/>
            </a:xfrm>
            <a:prstGeom prst="rect">
              <a:avLst/>
            </a:prstGeom>
          </p:spPr>
        </p:pic>
        <p:pic>
          <p:nvPicPr>
            <p:cNvPr id="27" name="object 27"/>
            <p:cNvPicPr/>
            <p:nvPr/>
          </p:nvPicPr>
          <p:blipFill>
            <a:blip r:embed="rId7"/>
            <a:stretch>
              <a:fillRect/>
            </a:stretch>
          </p:blipFill>
          <p:spPr>
            <a:xfrm>
              <a:off x="575049" y="455516"/>
              <a:ext cx="78137" cy="78136"/>
            </a:xfrm>
            <a:prstGeom prst="rect">
              <a:avLst/>
            </a:prstGeom>
          </p:spPr>
        </p:pic>
        <p:pic>
          <p:nvPicPr>
            <p:cNvPr id="28" name="object 28"/>
            <p:cNvPicPr/>
            <p:nvPr/>
          </p:nvPicPr>
          <p:blipFill>
            <a:blip r:embed="rId6"/>
            <a:stretch>
              <a:fillRect/>
            </a:stretch>
          </p:blipFill>
          <p:spPr>
            <a:xfrm>
              <a:off x="689124" y="457232"/>
              <a:ext cx="74703" cy="74704"/>
            </a:xfrm>
            <a:prstGeom prst="rect">
              <a:avLst/>
            </a:prstGeom>
          </p:spPr>
        </p:pic>
        <p:pic>
          <p:nvPicPr>
            <p:cNvPr id="29" name="object 29"/>
            <p:cNvPicPr/>
            <p:nvPr/>
          </p:nvPicPr>
          <p:blipFill>
            <a:blip r:embed="rId11"/>
            <a:stretch>
              <a:fillRect/>
            </a:stretch>
          </p:blipFill>
          <p:spPr>
            <a:xfrm>
              <a:off x="799767" y="466202"/>
              <a:ext cx="69237" cy="69237"/>
            </a:xfrm>
            <a:prstGeom prst="rect">
              <a:avLst/>
            </a:prstGeom>
          </p:spPr>
        </p:pic>
        <p:pic>
          <p:nvPicPr>
            <p:cNvPr id="30" name="object 30"/>
            <p:cNvPicPr/>
            <p:nvPr/>
          </p:nvPicPr>
          <p:blipFill>
            <a:blip r:embed="rId9"/>
            <a:stretch>
              <a:fillRect/>
            </a:stretch>
          </p:blipFill>
          <p:spPr>
            <a:xfrm>
              <a:off x="904944" y="462069"/>
              <a:ext cx="65594" cy="65594"/>
            </a:xfrm>
            <a:prstGeom prst="rect">
              <a:avLst/>
            </a:prstGeom>
          </p:spPr>
        </p:pic>
        <p:pic>
          <p:nvPicPr>
            <p:cNvPr id="31" name="object 31"/>
            <p:cNvPicPr/>
            <p:nvPr/>
          </p:nvPicPr>
          <p:blipFill>
            <a:blip r:embed="rId10"/>
            <a:stretch>
              <a:fillRect/>
            </a:stretch>
          </p:blipFill>
          <p:spPr>
            <a:xfrm>
              <a:off x="454963" y="566714"/>
              <a:ext cx="84147" cy="84146"/>
            </a:xfrm>
            <a:prstGeom prst="rect">
              <a:avLst/>
            </a:prstGeom>
          </p:spPr>
        </p:pic>
        <p:pic>
          <p:nvPicPr>
            <p:cNvPr id="32" name="object 32"/>
            <p:cNvPicPr/>
            <p:nvPr/>
          </p:nvPicPr>
          <p:blipFill>
            <a:blip r:embed="rId12"/>
            <a:stretch>
              <a:fillRect/>
            </a:stretch>
          </p:blipFill>
          <p:spPr>
            <a:xfrm>
              <a:off x="575049" y="573290"/>
              <a:ext cx="78137" cy="78136"/>
            </a:xfrm>
            <a:prstGeom prst="rect">
              <a:avLst/>
            </a:prstGeom>
          </p:spPr>
        </p:pic>
        <p:pic>
          <p:nvPicPr>
            <p:cNvPr id="33" name="object 33"/>
            <p:cNvPicPr/>
            <p:nvPr/>
          </p:nvPicPr>
          <p:blipFill>
            <a:blip r:embed="rId13"/>
            <a:stretch>
              <a:fillRect/>
            </a:stretch>
          </p:blipFill>
          <p:spPr>
            <a:xfrm>
              <a:off x="689124" y="575006"/>
              <a:ext cx="74703" cy="74704"/>
            </a:xfrm>
            <a:prstGeom prst="rect">
              <a:avLst/>
            </a:prstGeom>
          </p:spPr>
        </p:pic>
        <p:pic>
          <p:nvPicPr>
            <p:cNvPr id="34" name="object 34"/>
            <p:cNvPicPr/>
            <p:nvPr/>
          </p:nvPicPr>
          <p:blipFill>
            <a:blip r:embed="rId11"/>
            <a:stretch>
              <a:fillRect/>
            </a:stretch>
          </p:blipFill>
          <p:spPr>
            <a:xfrm>
              <a:off x="799767" y="583976"/>
              <a:ext cx="69237" cy="69237"/>
            </a:xfrm>
            <a:prstGeom prst="rect">
              <a:avLst/>
            </a:prstGeom>
          </p:spPr>
        </p:pic>
        <p:pic>
          <p:nvPicPr>
            <p:cNvPr id="35" name="object 35"/>
            <p:cNvPicPr/>
            <p:nvPr/>
          </p:nvPicPr>
          <p:blipFill>
            <a:blip r:embed="rId9"/>
            <a:stretch>
              <a:fillRect/>
            </a:stretch>
          </p:blipFill>
          <p:spPr>
            <a:xfrm>
              <a:off x="904944" y="579843"/>
              <a:ext cx="65594" cy="65594"/>
            </a:xfrm>
            <a:prstGeom prst="rect">
              <a:avLst/>
            </a:prstGeom>
          </p:spPr>
        </p:pic>
        <p:pic>
          <p:nvPicPr>
            <p:cNvPr id="36" name="object 36"/>
            <p:cNvPicPr/>
            <p:nvPr/>
          </p:nvPicPr>
          <p:blipFill>
            <a:blip r:embed="rId5"/>
            <a:stretch>
              <a:fillRect/>
            </a:stretch>
          </p:blipFill>
          <p:spPr>
            <a:xfrm>
              <a:off x="454963" y="684488"/>
              <a:ext cx="84147" cy="84146"/>
            </a:xfrm>
            <a:prstGeom prst="rect">
              <a:avLst/>
            </a:prstGeom>
          </p:spPr>
        </p:pic>
        <p:pic>
          <p:nvPicPr>
            <p:cNvPr id="37" name="object 37"/>
            <p:cNvPicPr/>
            <p:nvPr/>
          </p:nvPicPr>
          <p:blipFill>
            <a:blip r:embed="rId12"/>
            <a:stretch>
              <a:fillRect/>
            </a:stretch>
          </p:blipFill>
          <p:spPr>
            <a:xfrm>
              <a:off x="575049" y="691063"/>
              <a:ext cx="78137" cy="78136"/>
            </a:xfrm>
            <a:prstGeom prst="rect">
              <a:avLst/>
            </a:prstGeom>
          </p:spPr>
        </p:pic>
        <p:pic>
          <p:nvPicPr>
            <p:cNvPr id="38" name="object 38"/>
            <p:cNvPicPr/>
            <p:nvPr/>
          </p:nvPicPr>
          <p:blipFill>
            <a:blip r:embed="rId6"/>
            <a:stretch>
              <a:fillRect/>
            </a:stretch>
          </p:blipFill>
          <p:spPr>
            <a:xfrm>
              <a:off x="689124" y="692780"/>
              <a:ext cx="74703" cy="74704"/>
            </a:xfrm>
            <a:prstGeom prst="rect">
              <a:avLst/>
            </a:prstGeom>
          </p:spPr>
        </p:pic>
        <p:pic>
          <p:nvPicPr>
            <p:cNvPr id="39" name="object 39"/>
            <p:cNvPicPr/>
            <p:nvPr/>
          </p:nvPicPr>
          <p:blipFill>
            <a:blip r:embed="rId8"/>
            <a:stretch>
              <a:fillRect/>
            </a:stretch>
          </p:blipFill>
          <p:spPr>
            <a:xfrm>
              <a:off x="799767" y="701750"/>
              <a:ext cx="69237" cy="69237"/>
            </a:xfrm>
            <a:prstGeom prst="rect">
              <a:avLst/>
            </a:prstGeom>
          </p:spPr>
        </p:pic>
        <p:pic>
          <p:nvPicPr>
            <p:cNvPr id="40" name="object 40"/>
            <p:cNvPicPr/>
            <p:nvPr/>
          </p:nvPicPr>
          <p:blipFill>
            <a:blip r:embed="rId9"/>
            <a:stretch>
              <a:fillRect/>
            </a:stretch>
          </p:blipFill>
          <p:spPr>
            <a:xfrm>
              <a:off x="904944" y="697617"/>
              <a:ext cx="65594" cy="65594"/>
            </a:xfrm>
            <a:prstGeom prst="rect">
              <a:avLst/>
            </a:prstGeom>
          </p:spPr>
        </p:pic>
      </p:grpSp>
      <p:sp>
        <p:nvSpPr>
          <p:cNvPr id="41" name="object 41"/>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客户需求特点与变化趋势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41316" y="3519497"/>
            <a:ext cx="472440" cy="482600"/>
          </a:xfrm>
          <a:prstGeom prst="rect">
            <a:avLst/>
          </a:prstGeom>
        </p:spPr>
        <p:txBody>
          <a:bodyPr vert="horz" wrap="square" lIns="0" tIns="12700" rIns="0" bIns="0" rtlCol="0">
            <a:spAutoFit/>
          </a:bodyPr>
          <a:lstStyle/>
          <a:p>
            <a:pPr marL="12700">
              <a:lnSpc>
                <a:spcPct val="100000"/>
              </a:lnSpc>
              <a:spcBef>
                <a:spcPts val="100"/>
              </a:spcBef>
            </a:pPr>
            <a:r>
              <a:rPr sz="3000" spc="-25">
                <a:latin typeface="微软雅黑"/>
                <a:cs typeface="微软雅黑"/>
              </a:rPr>
              <a:t>03</a:t>
            </a:r>
            <a:endParaRPr sz="3000">
              <a:latin typeface="微软雅黑"/>
              <a:cs typeface="微软雅黑"/>
            </a:endParaRPr>
          </a:p>
        </p:txBody>
      </p:sp>
      <p:sp>
        <p:nvSpPr>
          <p:cNvPr id="3" name="object 3"/>
          <p:cNvSpPr txBox="1"/>
          <p:nvPr/>
        </p:nvSpPr>
        <p:spPr>
          <a:xfrm>
            <a:off x="5768625" y="3151125"/>
            <a:ext cx="4845050" cy="551180"/>
          </a:xfrm>
          <a:prstGeom prst="rect">
            <a:avLst/>
          </a:prstGeom>
        </p:spPr>
        <p:txBody>
          <a:bodyPr vert="horz" wrap="square" lIns="0" tIns="12700" rIns="0" bIns="0" rtlCol="0">
            <a:spAutoFit/>
          </a:bodyPr>
          <a:lstStyle/>
          <a:p>
            <a:pPr marL="12700">
              <a:lnSpc>
                <a:spcPct val="100000"/>
              </a:lnSpc>
              <a:spcBef>
                <a:spcPts val="100"/>
              </a:spcBef>
            </a:pPr>
            <a:r>
              <a:rPr sz="3450" spc="-5">
                <a:latin typeface="微软雅黑"/>
                <a:cs typeface="微软雅黑"/>
              </a:rPr>
              <a:t>竞争格局与主要厂商分析</a:t>
            </a:r>
            <a:endParaRPr sz="3450">
              <a:latin typeface="微软雅黑"/>
              <a:cs typeface="微软雅黑"/>
            </a:endParaRPr>
          </a:p>
        </p:txBody>
      </p:sp>
      <p:sp>
        <p:nvSpPr>
          <p:cNvPr id="4" name="object 4"/>
          <p:cNvSpPr txBox="1">
            <a:spLocks noGrp="1"/>
          </p:cNvSpPr>
          <p:nvPr>
            <p:ph type="title"/>
          </p:nvPr>
        </p:nvSpPr>
        <p:spPr>
          <a:xfrm>
            <a:off x="3115892" y="3094824"/>
            <a:ext cx="972819"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00"/>
                </a:solidFill>
              </a:rPr>
              <a:t>Part</a:t>
            </a:r>
            <a:endParaRPr sz="3600"/>
          </a:p>
        </p:txBody>
      </p:sp>
      <p:grpSp>
        <p:nvGrpSpPr>
          <p:cNvPr id="5" name="object 5"/>
          <p:cNvGrpSpPr/>
          <p:nvPr/>
        </p:nvGrpSpPr>
        <p:grpSpPr>
          <a:xfrm>
            <a:off x="3701557" y="3100222"/>
            <a:ext cx="700405" cy="721360"/>
            <a:chOff x="3701557" y="3100222"/>
            <a:chExt cx="700405" cy="721360"/>
          </a:xfrm>
        </p:grpSpPr>
        <p:sp>
          <p:nvSpPr>
            <p:cNvPr id="6" name="object 6"/>
            <p:cNvSpPr/>
            <p:nvPr/>
          </p:nvSpPr>
          <p:spPr>
            <a:xfrm>
              <a:off x="3706319" y="3104985"/>
              <a:ext cx="690880" cy="711835"/>
            </a:xfrm>
            <a:custGeom>
              <a:rect l="l" t="t" r="r" b="b"/>
              <a:pathLst>
                <a:path w="690879" h="711835">
                  <a:moveTo>
                    <a:pt x="0" y="711330"/>
                  </a:moveTo>
                  <a:lnTo>
                    <a:pt x="690409" y="0"/>
                  </a:lnTo>
                </a:path>
              </a:pathLst>
            </a:custGeom>
            <a:solidFill>
              <a:srgbClr val="000000"/>
            </a:solidFill>
          </p:spPr>
          <p:txBody>
            <a:bodyPr wrap="square" lIns="0" tIns="0" rIns="0" bIns="0" rtlCol="0"/>
            <a:lstStyle/>
            <a:p/>
          </p:txBody>
        </p:sp>
        <p:sp>
          <p:nvSpPr>
            <p:cNvPr id="7" name="object 7"/>
            <p:cNvSpPr/>
            <p:nvPr/>
          </p:nvSpPr>
          <p:spPr>
            <a:xfrm>
              <a:off x="3706319" y="3104985"/>
              <a:ext cx="690880" cy="711835"/>
            </a:xfrm>
            <a:custGeom>
              <a:rect l="l" t="t" r="r" b="b"/>
              <a:pathLst>
                <a:path w="690879" h="711835">
                  <a:moveTo>
                    <a:pt x="690409" y="0"/>
                  </a:moveTo>
                  <a:lnTo>
                    <a:pt x="0" y="711330"/>
                  </a:lnTo>
                </a:path>
              </a:pathLst>
            </a:custGeom>
            <a:ln w="9524">
              <a:solidFill>
                <a:srgbClr val="000000"/>
              </a:solidFill>
            </a:ln>
          </p:spPr>
          <p:txBody>
            <a:bodyPr wrap="square" lIns="0" tIns="0" rIns="0" bIns="0" rtlCol="0"/>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3776917" y="3720617"/>
            <a:ext cx="4640580" cy="1971039"/>
            <a:chOff x="3776917" y="3720617"/>
            <a:chExt cx="4640580" cy="1971039"/>
          </a:xfrm>
        </p:grpSpPr>
        <p:sp>
          <p:nvSpPr>
            <p:cNvPr id="3" name="object 3"/>
            <p:cNvSpPr/>
            <p:nvPr/>
          </p:nvSpPr>
          <p:spPr>
            <a:xfrm>
              <a:off x="5012266" y="3720617"/>
              <a:ext cx="2167890" cy="1834514"/>
            </a:xfrm>
            <a:custGeom>
              <a:rect l="l" t="t" r="r" b="b"/>
              <a:pathLst>
                <a:path w="2167890" h="1834514">
                  <a:moveTo>
                    <a:pt x="1083733" y="1834100"/>
                  </a:moveTo>
                  <a:lnTo>
                    <a:pt x="0" y="0"/>
                  </a:lnTo>
                  <a:lnTo>
                    <a:pt x="2167466" y="0"/>
                  </a:lnTo>
                  <a:lnTo>
                    <a:pt x="1083733" y="1834100"/>
                  </a:lnTo>
                  <a:close/>
                </a:path>
              </a:pathLst>
            </a:custGeom>
            <a:solidFill>
              <a:srgbClr val="131313"/>
            </a:solidFill>
          </p:spPr>
          <p:txBody>
            <a:bodyPr wrap="square" lIns="0" tIns="0" rIns="0" bIns="0" rtlCol="0"/>
            <a:lstStyle/>
            <a:p/>
          </p:txBody>
        </p:sp>
        <p:sp>
          <p:nvSpPr>
            <p:cNvPr id="4" name="object 4"/>
            <p:cNvSpPr/>
            <p:nvPr/>
          </p:nvSpPr>
          <p:spPr>
            <a:xfrm>
              <a:off x="3776916" y="3865016"/>
              <a:ext cx="4640580" cy="1826895"/>
            </a:xfrm>
            <a:custGeom>
              <a:rect l="l" t="t" r="r" b="b"/>
              <a:pathLst>
                <a:path w="4640580" h="1826895">
                  <a:moveTo>
                    <a:pt x="2167458" y="1826285"/>
                  </a:moveTo>
                  <a:lnTo>
                    <a:pt x="1083729" y="0"/>
                  </a:lnTo>
                  <a:lnTo>
                    <a:pt x="0" y="1826285"/>
                  </a:lnTo>
                  <a:lnTo>
                    <a:pt x="2167458" y="1826285"/>
                  </a:lnTo>
                  <a:close/>
                </a:path>
                <a:path w="4640580" h="1826895">
                  <a:moveTo>
                    <a:pt x="4640237" y="1826285"/>
                  </a:moveTo>
                  <a:lnTo>
                    <a:pt x="3556508" y="0"/>
                  </a:lnTo>
                  <a:lnTo>
                    <a:pt x="2472779" y="1826285"/>
                  </a:lnTo>
                  <a:lnTo>
                    <a:pt x="4640237" y="1826285"/>
                  </a:lnTo>
                  <a:close/>
                </a:path>
              </a:pathLst>
            </a:custGeom>
            <a:solidFill>
              <a:srgbClr val="262626"/>
            </a:solidFill>
          </p:spPr>
          <p:txBody>
            <a:bodyPr wrap="square" lIns="0" tIns="0" rIns="0" bIns="0" rtlCol="0"/>
            <a:lstStyle/>
            <a:p/>
          </p:txBody>
        </p:sp>
      </p:grpSp>
      <p:grpSp>
        <p:nvGrpSpPr>
          <p:cNvPr id="5" name="object 5"/>
          <p:cNvGrpSpPr/>
          <p:nvPr/>
        </p:nvGrpSpPr>
        <p:grpSpPr>
          <a:xfrm>
            <a:off x="5012266" y="1711093"/>
            <a:ext cx="2167890" cy="1831975"/>
            <a:chOff x="5012266" y="1711093"/>
            <a:chExt cx="2167890" cy="1831975"/>
          </a:xfrm>
        </p:grpSpPr>
        <p:sp>
          <p:nvSpPr>
            <p:cNvPr id="6" name="object 6"/>
            <p:cNvSpPr/>
            <p:nvPr/>
          </p:nvSpPr>
          <p:spPr>
            <a:xfrm>
              <a:off x="5012266" y="1711093"/>
              <a:ext cx="2167890" cy="1826895"/>
            </a:xfrm>
            <a:custGeom>
              <a:rect l="l" t="t" r="r" b="b"/>
              <a:pathLst>
                <a:path w="2167890" h="1826895">
                  <a:moveTo>
                    <a:pt x="2167466" y="1826279"/>
                  </a:moveTo>
                  <a:lnTo>
                    <a:pt x="0" y="1826279"/>
                  </a:lnTo>
                  <a:lnTo>
                    <a:pt x="1083733" y="0"/>
                  </a:lnTo>
                  <a:lnTo>
                    <a:pt x="2167466" y="1826279"/>
                  </a:lnTo>
                  <a:close/>
                </a:path>
              </a:pathLst>
            </a:custGeom>
            <a:solidFill>
              <a:srgbClr val="262626"/>
            </a:solidFill>
          </p:spPr>
          <p:txBody>
            <a:bodyPr wrap="square" lIns="0" tIns="0" rIns="0" bIns="0" rtlCol="0"/>
            <a:lstStyle/>
            <a:p/>
          </p:txBody>
        </p:sp>
        <p:sp>
          <p:nvSpPr>
            <p:cNvPr id="7" name="object 7"/>
            <p:cNvSpPr/>
            <p:nvPr/>
          </p:nvSpPr>
          <p:spPr>
            <a:xfrm>
              <a:off x="5743787" y="3022600"/>
              <a:ext cx="704850" cy="520700"/>
            </a:xfrm>
            <a:custGeom>
              <a:rect l="l" t="t" r="r" b="b"/>
              <a:pathLst>
                <a:path w="704850" h="520700">
                  <a:moveTo>
                    <a:pt x="528320" y="520192"/>
                  </a:moveTo>
                  <a:lnTo>
                    <a:pt x="176106" y="520192"/>
                  </a:lnTo>
                  <a:lnTo>
                    <a:pt x="176106" y="260095"/>
                  </a:lnTo>
                  <a:lnTo>
                    <a:pt x="0" y="260095"/>
                  </a:lnTo>
                  <a:lnTo>
                    <a:pt x="352213" y="0"/>
                  </a:lnTo>
                  <a:lnTo>
                    <a:pt x="704427" y="260095"/>
                  </a:lnTo>
                  <a:lnTo>
                    <a:pt x="528320" y="260095"/>
                  </a:lnTo>
                  <a:lnTo>
                    <a:pt x="528320" y="520192"/>
                  </a:lnTo>
                  <a:close/>
                </a:path>
              </a:pathLst>
            </a:custGeom>
            <a:solidFill>
              <a:srgbClr val="F2F2F2"/>
            </a:solidFill>
          </p:spPr>
          <p:txBody>
            <a:bodyPr wrap="square" lIns="0" tIns="0" rIns="0" bIns="0" rtlCol="0"/>
            <a:lstStyle/>
            <a:p/>
          </p:txBody>
        </p:sp>
      </p:grpSp>
      <p:sp>
        <p:nvSpPr>
          <p:cNvPr id="8" name="object 8"/>
          <p:cNvSpPr/>
          <p:nvPr/>
        </p:nvSpPr>
        <p:spPr>
          <a:xfrm>
            <a:off x="6627667" y="4632503"/>
            <a:ext cx="537210" cy="604520"/>
          </a:xfrm>
          <a:custGeom>
            <a:rect l="l" t="t" r="r" b="b"/>
            <a:pathLst>
              <a:path w="537209" h="604520">
                <a:moveTo>
                  <a:pt x="0" y="319014"/>
                </a:moveTo>
                <a:lnTo>
                  <a:pt x="181333" y="17066"/>
                </a:lnTo>
                <a:lnTo>
                  <a:pt x="404310" y="150974"/>
                </a:lnTo>
                <a:lnTo>
                  <a:pt x="494977" y="0"/>
                </a:lnTo>
                <a:lnTo>
                  <a:pt x="536620" y="435855"/>
                </a:lnTo>
                <a:lnTo>
                  <a:pt x="132309" y="603896"/>
                </a:lnTo>
                <a:lnTo>
                  <a:pt x="222976" y="452921"/>
                </a:lnTo>
                <a:lnTo>
                  <a:pt x="0" y="319014"/>
                </a:lnTo>
                <a:close/>
              </a:path>
            </a:pathLst>
          </a:custGeom>
          <a:solidFill>
            <a:srgbClr val="F2F2F2"/>
          </a:solidFill>
        </p:spPr>
        <p:txBody>
          <a:bodyPr wrap="square" lIns="0" tIns="0" rIns="0" bIns="0" rtlCol="0"/>
          <a:lstStyle/>
          <a:p/>
        </p:txBody>
      </p:sp>
      <p:sp>
        <p:nvSpPr>
          <p:cNvPr id="9" name="object 9"/>
          <p:cNvSpPr/>
          <p:nvPr/>
        </p:nvSpPr>
        <p:spPr>
          <a:xfrm>
            <a:off x="5038631" y="4614591"/>
            <a:ext cx="538480" cy="608330"/>
          </a:xfrm>
          <a:custGeom>
            <a:rect l="l" t="t" r="r" b="b"/>
            <a:pathLst>
              <a:path w="538479" h="608329">
                <a:moveTo>
                  <a:pt x="359898" y="20535"/>
                </a:moveTo>
                <a:lnTo>
                  <a:pt x="537880" y="324470"/>
                </a:lnTo>
                <a:lnTo>
                  <a:pt x="313435" y="455903"/>
                </a:lnTo>
                <a:lnTo>
                  <a:pt x="402426" y="607871"/>
                </a:lnTo>
                <a:lnTo>
                  <a:pt x="0" y="435368"/>
                </a:lnTo>
                <a:lnTo>
                  <a:pt x="46463" y="0"/>
                </a:lnTo>
                <a:lnTo>
                  <a:pt x="135454" y="151967"/>
                </a:lnTo>
                <a:lnTo>
                  <a:pt x="359898" y="20535"/>
                </a:lnTo>
                <a:close/>
              </a:path>
            </a:pathLst>
          </a:custGeom>
          <a:solidFill>
            <a:srgbClr val="F2F2F2"/>
          </a:solidFill>
        </p:spPr>
        <p:txBody>
          <a:bodyPr wrap="square" lIns="0" tIns="0" rIns="0" bIns="0" rtlCol="0"/>
          <a:lstStyle/>
          <a:p/>
        </p:txBody>
      </p:sp>
      <p:grpSp>
        <p:nvGrpSpPr>
          <p:cNvPr id="10" name="object 10"/>
          <p:cNvGrpSpPr/>
          <p:nvPr/>
        </p:nvGrpSpPr>
        <p:grpSpPr>
          <a:xfrm>
            <a:off x="6818376" y="3216316"/>
            <a:ext cx="4231005" cy="151765"/>
            <a:chOff x="6818376" y="3216316"/>
            <a:chExt cx="4231005" cy="151765"/>
          </a:xfrm>
        </p:grpSpPr>
        <p:sp>
          <p:nvSpPr>
            <p:cNvPr id="11" name="object 11"/>
            <p:cNvSpPr/>
            <p:nvPr/>
          </p:nvSpPr>
          <p:spPr>
            <a:xfrm>
              <a:off x="6818376" y="3284051"/>
              <a:ext cx="4107815" cy="0"/>
            </a:xfrm>
            <a:custGeom>
              <a:rect l="l" t="t" r="r" b="b"/>
              <a:pathLst>
                <a:path w="4107815">
                  <a:moveTo>
                    <a:pt x="4107349" y="0"/>
                  </a:moveTo>
                  <a:lnTo>
                    <a:pt x="0" y="0"/>
                  </a:lnTo>
                </a:path>
              </a:pathLst>
            </a:custGeom>
            <a:solidFill>
              <a:srgbClr val="262626"/>
            </a:solidFill>
          </p:spPr>
          <p:txBody>
            <a:bodyPr wrap="square" lIns="0" tIns="0" rIns="0" bIns="0" rtlCol="0"/>
            <a:lstStyle/>
            <a:p/>
          </p:txBody>
        </p:sp>
        <p:sp>
          <p:nvSpPr>
            <p:cNvPr id="12" name="object 12"/>
            <p:cNvSpPr/>
            <p:nvPr/>
          </p:nvSpPr>
          <p:spPr>
            <a:xfrm>
              <a:off x="6818376" y="3284051"/>
              <a:ext cx="4107815" cy="0"/>
            </a:xfrm>
            <a:custGeom>
              <a:rect l="l" t="t" r="r" b="b"/>
              <a:pathLst>
                <a:path w="4107815">
                  <a:moveTo>
                    <a:pt x="0" y="0"/>
                  </a:moveTo>
                  <a:lnTo>
                    <a:pt x="4107349" y="0"/>
                  </a:lnTo>
                </a:path>
              </a:pathLst>
            </a:custGeom>
            <a:ln w="9525">
              <a:solidFill>
                <a:srgbClr val="262626"/>
              </a:solidFill>
            </a:ln>
          </p:spPr>
          <p:txBody>
            <a:bodyPr wrap="square" lIns="0" tIns="0" rIns="0" bIns="0" rtlCol="0"/>
            <a:lstStyle/>
            <a:p/>
          </p:txBody>
        </p:sp>
        <p:pic>
          <p:nvPicPr>
            <p:cNvPr id="13" name="object 13"/>
            <p:cNvPicPr/>
            <p:nvPr/>
          </p:nvPicPr>
          <p:blipFill>
            <a:blip r:embed="rId2"/>
            <a:stretch>
              <a:fillRect/>
            </a:stretch>
          </p:blipFill>
          <p:spPr>
            <a:xfrm>
              <a:off x="10897276" y="3216316"/>
              <a:ext cx="151723" cy="151722"/>
            </a:xfrm>
            <a:prstGeom prst="rect">
              <a:avLst/>
            </a:prstGeom>
          </p:spPr>
        </p:pic>
      </p:grpSp>
      <p:sp>
        <p:nvSpPr>
          <p:cNvPr id="14" name="object 14"/>
          <p:cNvSpPr txBox="1"/>
          <p:nvPr/>
        </p:nvSpPr>
        <p:spPr>
          <a:xfrm>
            <a:off x="7107448" y="1358390"/>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262626"/>
                </a:solidFill>
                <a:latin typeface="微软雅黑"/>
                <a:cs typeface="微软雅黑"/>
              </a:rPr>
              <a:t>国内厂</a:t>
            </a:r>
            <a:r>
              <a:rPr sz="2300" b="1" spc="-50">
                <a:solidFill>
                  <a:srgbClr val="262626"/>
                </a:solidFill>
                <a:latin typeface="微软雅黑"/>
                <a:cs typeface="微软雅黑"/>
              </a:rPr>
              <a:t>商</a:t>
            </a:r>
            <a:endParaRPr sz="2300">
              <a:latin typeface="微软雅黑"/>
              <a:cs typeface="微软雅黑"/>
            </a:endParaRPr>
          </a:p>
        </p:txBody>
      </p:sp>
      <p:sp>
        <p:nvSpPr>
          <p:cNvPr id="15" name="object 15"/>
          <p:cNvSpPr txBox="1"/>
          <p:nvPr/>
        </p:nvSpPr>
        <p:spPr>
          <a:xfrm>
            <a:off x="7107449" y="2122200"/>
            <a:ext cx="39687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近年来发展迅速，凭借成本优势和本土化服务，逐</a:t>
            </a:r>
            <a:r>
              <a:rPr sz="1350" spc="-50">
                <a:latin typeface="微软雅黑"/>
                <a:cs typeface="微软雅黑"/>
              </a:rPr>
              <a:t> </a:t>
            </a:r>
            <a:r>
              <a:rPr sz="1350" spc="-5">
                <a:latin typeface="微软雅黑"/>
                <a:cs typeface="微软雅黑"/>
              </a:rPr>
              <a:t>渐在中低端市场取得突破，并积极向高端市场进军。</a:t>
            </a:r>
            <a:endParaRPr sz="1350">
              <a:latin typeface="微软雅黑"/>
              <a:cs typeface="微软雅黑"/>
            </a:endParaRPr>
          </a:p>
        </p:txBody>
      </p:sp>
      <p:sp>
        <p:nvSpPr>
          <p:cNvPr id="16" name="object 16"/>
          <p:cNvSpPr txBox="1"/>
          <p:nvPr/>
        </p:nvSpPr>
        <p:spPr>
          <a:xfrm>
            <a:off x="8240458" y="3652519"/>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262626"/>
                </a:solidFill>
                <a:latin typeface="微软雅黑"/>
                <a:cs typeface="微软雅黑"/>
              </a:rPr>
              <a:t>竞争格局变</a:t>
            </a:r>
            <a:r>
              <a:rPr sz="2300" b="1" spc="-50">
                <a:solidFill>
                  <a:srgbClr val="262626"/>
                </a:solidFill>
                <a:latin typeface="微软雅黑"/>
                <a:cs typeface="微软雅黑"/>
              </a:rPr>
              <a:t>化</a:t>
            </a:r>
            <a:endParaRPr sz="2300">
              <a:latin typeface="微软雅黑"/>
              <a:cs typeface="微软雅黑"/>
            </a:endParaRPr>
          </a:p>
        </p:txBody>
      </p:sp>
      <p:sp>
        <p:nvSpPr>
          <p:cNvPr id="17" name="object 17"/>
          <p:cNvSpPr txBox="1"/>
          <p:nvPr/>
        </p:nvSpPr>
        <p:spPr>
          <a:xfrm>
            <a:off x="8252651" y="4504372"/>
            <a:ext cx="32829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随着技术不断进步和市场需求变化，国内外厂商间的竞争日益激烈，行业整合加速。</a:t>
            </a:r>
            <a:endParaRPr sz="1350">
              <a:latin typeface="微软雅黑"/>
              <a:cs typeface="微软雅黑"/>
            </a:endParaRPr>
          </a:p>
        </p:txBody>
      </p:sp>
      <p:grpSp>
        <p:nvGrpSpPr>
          <p:cNvPr id="18" name="object 18"/>
          <p:cNvGrpSpPr/>
          <p:nvPr/>
        </p:nvGrpSpPr>
        <p:grpSpPr>
          <a:xfrm>
            <a:off x="7345622" y="5559890"/>
            <a:ext cx="4231005" cy="151765"/>
            <a:chOff x="7345622" y="5559890"/>
            <a:chExt cx="4231005" cy="151765"/>
          </a:xfrm>
        </p:grpSpPr>
        <p:sp>
          <p:nvSpPr>
            <p:cNvPr id="19" name="object 19"/>
            <p:cNvSpPr/>
            <p:nvPr/>
          </p:nvSpPr>
          <p:spPr>
            <a:xfrm>
              <a:off x="7345622" y="5627623"/>
              <a:ext cx="4107815" cy="0"/>
            </a:xfrm>
            <a:custGeom>
              <a:rect l="l" t="t" r="r" b="b"/>
              <a:pathLst>
                <a:path w="4107815">
                  <a:moveTo>
                    <a:pt x="4107349" y="0"/>
                  </a:moveTo>
                  <a:lnTo>
                    <a:pt x="0" y="0"/>
                  </a:lnTo>
                </a:path>
              </a:pathLst>
            </a:custGeom>
            <a:solidFill>
              <a:srgbClr val="262626"/>
            </a:solidFill>
          </p:spPr>
          <p:txBody>
            <a:bodyPr wrap="square" lIns="0" tIns="0" rIns="0" bIns="0" rtlCol="0"/>
            <a:lstStyle/>
            <a:p/>
          </p:txBody>
        </p:sp>
        <p:sp>
          <p:nvSpPr>
            <p:cNvPr id="20" name="object 20"/>
            <p:cNvSpPr/>
            <p:nvPr/>
          </p:nvSpPr>
          <p:spPr>
            <a:xfrm>
              <a:off x="7345622" y="5627623"/>
              <a:ext cx="4107815" cy="0"/>
            </a:xfrm>
            <a:custGeom>
              <a:rect l="l" t="t" r="r" b="b"/>
              <a:pathLst>
                <a:path w="4107815">
                  <a:moveTo>
                    <a:pt x="0" y="0"/>
                  </a:moveTo>
                  <a:lnTo>
                    <a:pt x="4107349" y="0"/>
                  </a:lnTo>
                </a:path>
              </a:pathLst>
            </a:custGeom>
            <a:ln w="9525">
              <a:solidFill>
                <a:srgbClr val="262626"/>
              </a:solidFill>
            </a:ln>
          </p:spPr>
          <p:txBody>
            <a:bodyPr wrap="square" lIns="0" tIns="0" rIns="0" bIns="0" rtlCol="0"/>
            <a:lstStyle/>
            <a:p/>
          </p:txBody>
        </p:sp>
        <p:pic>
          <p:nvPicPr>
            <p:cNvPr id="21" name="object 21"/>
            <p:cNvPicPr/>
            <p:nvPr/>
          </p:nvPicPr>
          <p:blipFill>
            <a:blip r:embed="rId2"/>
            <a:stretch>
              <a:fillRect/>
            </a:stretch>
          </p:blipFill>
          <p:spPr>
            <a:xfrm>
              <a:off x="11424522" y="5559890"/>
              <a:ext cx="151723" cy="151722"/>
            </a:xfrm>
            <a:prstGeom prst="rect">
              <a:avLst/>
            </a:prstGeom>
          </p:spPr>
        </p:pic>
      </p:grpSp>
      <p:grpSp>
        <p:nvGrpSpPr>
          <p:cNvPr id="22" name="object 22"/>
          <p:cNvGrpSpPr/>
          <p:nvPr/>
        </p:nvGrpSpPr>
        <p:grpSpPr>
          <a:xfrm>
            <a:off x="904944" y="4510023"/>
            <a:ext cx="3793490" cy="151765"/>
            <a:chOff x="904944" y="4510023"/>
            <a:chExt cx="3793490" cy="151765"/>
          </a:xfrm>
        </p:grpSpPr>
        <p:sp>
          <p:nvSpPr>
            <p:cNvPr id="23" name="object 23"/>
            <p:cNvSpPr/>
            <p:nvPr/>
          </p:nvSpPr>
          <p:spPr>
            <a:xfrm>
              <a:off x="904944" y="4589948"/>
              <a:ext cx="3793490" cy="0"/>
            </a:xfrm>
            <a:custGeom>
              <a:rect l="l" t="t" r="r" b="b"/>
              <a:pathLst>
                <a:path w="3793490">
                  <a:moveTo>
                    <a:pt x="3793067" y="0"/>
                  </a:moveTo>
                  <a:lnTo>
                    <a:pt x="0" y="0"/>
                  </a:lnTo>
                </a:path>
              </a:pathLst>
            </a:custGeom>
            <a:solidFill>
              <a:srgbClr val="262626"/>
            </a:solidFill>
          </p:spPr>
          <p:txBody>
            <a:bodyPr wrap="square" lIns="0" tIns="0" rIns="0" bIns="0" rtlCol="0"/>
            <a:lstStyle/>
            <a:p/>
          </p:txBody>
        </p:sp>
        <p:sp>
          <p:nvSpPr>
            <p:cNvPr id="24" name="object 24"/>
            <p:cNvSpPr/>
            <p:nvPr/>
          </p:nvSpPr>
          <p:spPr>
            <a:xfrm>
              <a:off x="904944" y="4589948"/>
              <a:ext cx="3793490" cy="0"/>
            </a:xfrm>
            <a:custGeom>
              <a:rect l="l" t="t" r="r" b="b"/>
              <a:pathLst>
                <a:path w="3793490">
                  <a:moveTo>
                    <a:pt x="0" y="0"/>
                  </a:moveTo>
                  <a:lnTo>
                    <a:pt x="3793067" y="0"/>
                  </a:lnTo>
                </a:path>
              </a:pathLst>
            </a:custGeom>
            <a:ln w="9525">
              <a:solidFill>
                <a:srgbClr val="262626"/>
              </a:solidFill>
            </a:ln>
          </p:spPr>
          <p:txBody>
            <a:bodyPr wrap="square" lIns="0" tIns="0" rIns="0" bIns="0" rtlCol="0"/>
            <a:lstStyle/>
            <a:p/>
          </p:txBody>
        </p:sp>
        <p:pic>
          <p:nvPicPr>
            <p:cNvPr id="25" name="object 25"/>
            <p:cNvPicPr/>
            <p:nvPr/>
          </p:nvPicPr>
          <p:blipFill>
            <a:blip r:embed="rId2"/>
            <a:stretch>
              <a:fillRect/>
            </a:stretch>
          </p:blipFill>
          <p:spPr>
            <a:xfrm>
              <a:off x="904945" y="4510023"/>
              <a:ext cx="151722" cy="151722"/>
            </a:xfrm>
            <a:prstGeom prst="rect">
              <a:avLst/>
            </a:prstGeom>
          </p:spPr>
        </p:pic>
      </p:grpSp>
      <p:sp>
        <p:nvSpPr>
          <p:cNvPr id="26" name="object 26"/>
          <p:cNvSpPr txBox="1"/>
          <p:nvPr/>
        </p:nvSpPr>
        <p:spPr>
          <a:xfrm>
            <a:off x="980130" y="2446743"/>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262626"/>
                </a:solidFill>
                <a:latin typeface="微软雅黑"/>
                <a:cs typeface="微软雅黑"/>
              </a:rPr>
              <a:t>国际厂</a:t>
            </a:r>
            <a:r>
              <a:rPr sz="2300" b="1" spc="-50">
                <a:solidFill>
                  <a:srgbClr val="262626"/>
                </a:solidFill>
                <a:latin typeface="微软雅黑"/>
                <a:cs typeface="微软雅黑"/>
              </a:rPr>
              <a:t>商</a:t>
            </a:r>
            <a:endParaRPr sz="2300">
              <a:latin typeface="微软雅黑"/>
              <a:cs typeface="微软雅黑"/>
            </a:endParaRPr>
          </a:p>
        </p:txBody>
      </p:sp>
      <p:sp>
        <p:nvSpPr>
          <p:cNvPr id="27" name="object 27"/>
          <p:cNvSpPr txBox="1"/>
          <p:nvPr/>
        </p:nvSpPr>
        <p:spPr>
          <a:xfrm>
            <a:off x="980130" y="3298597"/>
            <a:ext cx="32829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以欧美和日本为主导，拥有先进的技术和品牌影响力，在高端产品市场占据主导地位。</a:t>
            </a:r>
            <a:endParaRPr sz="1350">
              <a:latin typeface="微软雅黑"/>
              <a:cs typeface="微软雅黑"/>
            </a:endParaRPr>
          </a:p>
        </p:txBody>
      </p:sp>
      <p:sp>
        <p:nvSpPr>
          <p:cNvPr id="28" name="object 28"/>
          <p:cNvSpPr/>
          <p:nvPr/>
        </p:nvSpPr>
        <p:spPr>
          <a:xfrm>
            <a:off x="5786411" y="4041306"/>
            <a:ext cx="662305" cy="579120"/>
          </a:xfrm>
          <a:custGeom>
            <a:rect l="l" t="t" r="r" b="b"/>
            <a:pathLst>
              <a:path w="662304" h="579120">
                <a:moveTo>
                  <a:pt x="330923" y="248176"/>
                </a:moveTo>
                <a:lnTo>
                  <a:pt x="0" y="165450"/>
                </a:lnTo>
                <a:lnTo>
                  <a:pt x="0" y="82725"/>
                </a:lnTo>
                <a:lnTo>
                  <a:pt x="330923" y="0"/>
                </a:lnTo>
                <a:lnTo>
                  <a:pt x="661803" y="82725"/>
                </a:lnTo>
                <a:lnTo>
                  <a:pt x="661803" y="165450"/>
                </a:lnTo>
                <a:lnTo>
                  <a:pt x="330923" y="248176"/>
                </a:lnTo>
                <a:close/>
              </a:path>
              <a:path w="662304" h="579120">
                <a:moveTo>
                  <a:pt x="330923" y="413627"/>
                </a:moveTo>
                <a:lnTo>
                  <a:pt x="0" y="330901"/>
                </a:lnTo>
                <a:lnTo>
                  <a:pt x="0" y="248176"/>
                </a:lnTo>
                <a:lnTo>
                  <a:pt x="330923" y="330901"/>
                </a:lnTo>
                <a:lnTo>
                  <a:pt x="661803" y="330901"/>
                </a:lnTo>
                <a:lnTo>
                  <a:pt x="330923" y="413627"/>
                </a:lnTo>
                <a:close/>
              </a:path>
              <a:path w="662304" h="579120">
                <a:moveTo>
                  <a:pt x="661803" y="330901"/>
                </a:moveTo>
                <a:lnTo>
                  <a:pt x="330923" y="330901"/>
                </a:lnTo>
                <a:lnTo>
                  <a:pt x="661803" y="248176"/>
                </a:lnTo>
                <a:lnTo>
                  <a:pt x="661803" y="330901"/>
                </a:lnTo>
                <a:close/>
              </a:path>
              <a:path w="662304" h="579120">
                <a:moveTo>
                  <a:pt x="330923" y="579077"/>
                </a:moveTo>
                <a:lnTo>
                  <a:pt x="0" y="496352"/>
                </a:lnTo>
                <a:lnTo>
                  <a:pt x="0" y="413627"/>
                </a:lnTo>
                <a:lnTo>
                  <a:pt x="330923" y="496352"/>
                </a:lnTo>
                <a:lnTo>
                  <a:pt x="661803" y="496352"/>
                </a:lnTo>
                <a:lnTo>
                  <a:pt x="330923" y="579077"/>
                </a:lnTo>
                <a:close/>
              </a:path>
              <a:path w="662304" h="579120">
                <a:moveTo>
                  <a:pt x="661803" y="496352"/>
                </a:moveTo>
                <a:lnTo>
                  <a:pt x="330923" y="496352"/>
                </a:lnTo>
                <a:lnTo>
                  <a:pt x="661803" y="413627"/>
                </a:lnTo>
                <a:lnTo>
                  <a:pt x="661803" y="496352"/>
                </a:lnTo>
                <a:close/>
              </a:path>
            </a:pathLst>
          </a:custGeom>
          <a:solidFill>
            <a:srgbClr val="D4D4D4"/>
          </a:solidFill>
        </p:spPr>
        <p:txBody>
          <a:bodyPr wrap="square" lIns="0" tIns="0" rIns="0" bIns="0" rtlCol="0"/>
          <a:lstStyle/>
          <a:p/>
        </p:txBody>
      </p:sp>
      <p:grpSp>
        <p:nvGrpSpPr>
          <p:cNvPr id="29" name="object 29"/>
          <p:cNvGrpSpPr/>
          <p:nvPr/>
        </p:nvGrpSpPr>
        <p:grpSpPr>
          <a:xfrm>
            <a:off x="454963" y="331167"/>
            <a:ext cx="515620" cy="440055"/>
            <a:chOff x="454963" y="331167"/>
            <a:chExt cx="515620" cy="440055"/>
          </a:xfrm>
        </p:grpSpPr>
        <p:pic>
          <p:nvPicPr>
            <p:cNvPr id="30" name="object 30"/>
            <p:cNvPicPr/>
            <p:nvPr/>
          </p:nvPicPr>
          <p:blipFill>
            <a:blip r:embed="rId3"/>
            <a:stretch>
              <a:fillRect/>
            </a:stretch>
          </p:blipFill>
          <p:spPr>
            <a:xfrm>
              <a:off x="454963" y="331167"/>
              <a:ext cx="84147" cy="84146"/>
            </a:xfrm>
            <a:prstGeom prst="rect">
              <a:avLst/>
            </a:prstGeom>
          </p:spPr>
        </p:pic>
        <p:pic>
          <p:nvPicPr>
            <p:cNvPr id="31" name="object 31"/>
            <p:cNvPicPr/>
            <p:nvPr/>
          </p:nvPicPr>
          <p:blipFill>
            <a:blip r:embed="rId4"/>
            <a:stretch>
              <a:fillRect/>
            </a:stretch>
          </p:blipFill>
          <p:spPr>
            <a:xfrm>
              <a:off x="575049" y="337742"/>
              <a:ext cx="78137" cy="78136"/>
            </a:xfrm>
            <a:prstGeom prst="rect">
              <a:avLst/>
            </a:prstGeom>
          </p:spPr>
        </p:pic>
        <p:pic>
          <p:nvPicPr>
            <p:cNvPr id="32" name="object 32"/>
            <p:cNvPicPr/>
            <p:nvPr/>
          </p:nvPicPr>
          <p:blipFill>
            <a:blip r:embed="rId5"/>
            <a:stretch>
              <a:fillRect/>
            </a:stretch>
          </p:blipFill>
          <p:spPr>
            <a:xfrm>
              <a:off x="689124" y="339459"/>
              <a:ext cx="74704" cy="74703"/>
            </a:xfrm>
            <a:prstGeom prst="rect">
              <a:avLst/>
            </a:prstGeom>
          </p:spPr>
        </p:pic>
        <p:pic>
          <p:nvPicPr>
            <p:cNvPr id="33" name="object 33"/>
            <p:cNvPicPr/>
            <p:nvPr/>
          </p:nvPicPr>
          <p:blipFill>
            <a:blip r:embed="rId6"/>
            <a:stretch>
              <a:fillRect/>
            </a:stretch>
          </p:blipFill>
          <p:spPr>
            <a:xfrm>
              <a:off x="799767" y="348429"/>
              <a:ext cx="69238" cy="69237"/>
            </a:xfrm>
            <a:prstGeom prst="rect">
              <a:avLst/>
            </a:prstGeom>
          </p:spPr>
        </p:pic>
        <p:pic>
          <p:nvPicPr>
            <p:cNvPr id="34" name="object 34"/>
            <p:cNvPicPr/>
            <p:nvPr/>
          </p:nvPicPr>
          <p:blipFill>
            <a:blip r:embed="rId7"/>
            <a:stretch>
              <a:fillRect/>
            </a:stretch>
          </p:blipFill>
          <p:spPr>
            <a:xfrm>
              <a:off x="904944" y="344296"/>
              <a:ext cx="65594" cy="65593"/>
            </a:xfrm>
            <a:prstGeom prst="rect">
              <a:avLst/>
            </a:prstGeom>
          </p:spPr>
        </p:pic>
        <p:pic>
          <p:nvPicPr>
            <p:cNvPr id="35" name="object 35"/>
            <p:cNvPicPr/>
            <p:nvPr/>
          </p:nvPicPr>
          <p:blipFill>
            <a:blip r:embed="rId8"/>
            <a:stretch>
              <a:fillRect/>
            </a:stretch>
          </p:blipFill>
          <p:spPr>
            <a:xfrm>
              <a:off x="454963" y="448941"/>
              <a:ext cx="84147" cy="84146"/>
            </a:xfrm>
            <a:prstGeom prst="rect">
              <a:avLst/>
            </a:prstGeom>
          </p:spPr>
        </p:pic>
        <p:pic>
          <p:nvPicPr>
            <p:cNvPr id="36" name="object 36"/>
            <p:cNvPicPr/>
            <p:nvPr/>
          </p:nvPicPr>
          <p:blipFill>
            <a:blip r:embed="rId4"/>
            <a:stretch>
              <a:fillRect/>
            </a:stretch>
          </p:blipFill>
          <p:spPr>
            <a:xfrm>
              <a:off x="575049" y="455516"/>
              <a:ext cx="78137" cy="78136"/>
            </a:xfrm>
            <a:prstGeom prst="rect">
              <a:avLst/>
            </a:prstGeom>
          </p:spPr>
        </p:pic>
        <p:pic>
          <p:nvPicPr>
            <p:cNvPr id="37" name="object 37"/>
            <p:cNvPicPr/>
            <p:nvPr/>
          </p:nvPicPr>
          <p:blipFill>
            <a:blip r:embed="rId5"/>
            <a:stretch>
              <a:fillRect/>
            </a:stretch>
          </p:blipFill>
          <p:spPr>
            <a:xfrm>
              <a:off x="689124" y="457232"/>
              <a:ext cx="74703" cy="74704"/>
            </a:xfrm>
            <a:prstGeom prst="rect">
              <a:avLst/>
            </a:prstGeom>
          </p:spPr>
        </p:pic>
        <p:pic>
          <p:nvPicPr>
            <p:cNvPr id="38" name="object 38"/>
            <p:cNvPicPr/>
            <p:nvPr/>
          </p:nvPicPr>
          <p:blipFill>
            <a:blip r:embed="rId9"/>
            <a:stretch>
              <a:fillRect/>
            </a:stretch>
          </p:blipFill>
          <p:spPr>
            <a:xfrm>
              <a:off x="799767" y="466202"/>
              <a:ext cx="69237" cy="69237"/>
            </a:xfrm>
            <a:prstGeom prst="rect">
              <a:avLst/>
            </a:prstGeom>
          </p:spPr>
        </p:pic>
        <p:pic>
          <p:nvPicPr>
            <p:cNvPr id="39" name="object 39"/>
            <p:cNvPicPr/>
            <p:nvPr/>
          </p:nvPicPr>
          <p:blipFill>
            <a:blip r:embed="rId7"/>
            <a:stretch>
              <a:fillRect/>
            </a:stretch>
          </p:blipFill>
          <p:spPr>
            <a:xfrm>
              <a:off x="904944" y="462069"/>
              <a:ext cx="65594" cy="65594"/>
            </a:xfrm>
            <a:prstGeom prst="rect">
              <a:avLst/>
            </a:prstGeom>
          </p:spPr>
        </p:pic>
        <p:pic>
          <p:nvPicPr>
            <p:cNvPr id="40" name="object 40"/>
            <p:cNvPicPr/>
            <p:nvPr/>
          </p:nvPicPr>
          <p:blipFill>
            <a:blip r:embed="rId8"/>
            <a:stretch>
              <a:fillRect/>
            </a:stretch>
          </p:blipFill>
          <p:spPr>
            <a:xfrm>
              <a:off x="454963" y="566714"/>
              <a:ext cx="84147" cy="84146"/>
            </a:xfrm>
            <a:prstGeom prst="rect">
              <a:avLst/>
            </a:prstGeom>
          </p:spPr>
        </p:pic>
        <p:pic>
          <p:nvPicPr>
            <p:cNvPr id="41" name="object 41"/>
            <p:cNvPicPr/>
            <p:nvPr/>
          </p:nvPicPr>
          <p:blipFill>
            <a:blip r:embed="rId10"/>
            <a:stretch>
              <a:fillRect/>
            </a:stretch>
          </p:blipFill>
          <p:spPr>
            <a:xfrm>
              <a:off x="575049" y="573290"/>
              <a:ext cx="78137" cy="78136"/>
            </a:xfrm>
            <a:prstGeom prst="rect">
              <a:avLst/>
            </a:prstGeom>
          </p:spPr>
        </p:pic>
        <p:pic>
          <p:nvPicPr>
            <p:cNvPr id="42" name="object 42"/>
            <p:cNvPicPr/>
            <p:nvPr/>
          </p:nvPicPr>
          <p:blipFill>
            <a:blip r:embed="rId11"/>
            <a:stretch>
              <a:fillRect/>
            </a:stretch>
          </p:blipFill>
          <p:spPr>
            <a:xfrm>
              <a:off x="689124" y="575006"/>
              <a:ext cx="74703" cy="74704"/>
            </a:xfrm>
            <a:prstGeom prst="rect">
              <a:avLst/>
            </a:prstGeom>
          </p:spPr>
        </p:pic>
        <p:pic>
          <p:nvPicPr>
            <p:cNvPr id="43" name="object 43"/>
            <p:cNvPicPr/>
            <p:nvPr/>
          </p:nvPicPr>
          <p:blipFill>
            <a:blip r:embed="rId9"/>
            <a:stretch>
              <a:fillRect/>
            </a:stretch>
          </p:blipFill>
          <p:spPr>
            <a:xfrm>
              <a:off x="799767" y="583976"/>
              <a:ext cx="69237" cy="69237"/>
            </a:xfrm>
            <a:prstGeom prst="rect">
              <a:avLst/>
            </a:prstGeom>
          </p:spPr>
        </p:pic>
        <p:pic>
          <p:nvPicPr>
            <p:cNvPr id="44" name="object 44"/>
            <p:cNvPicPr/>
            <p:nvPr/>
          </p:nvPicPr>
          <p:blipFill>
            <a:blip r:embed="rId7"/>
            <a:stretch>
              <a:fillRect/>
            </a:stretch>
          </p:blipFill>
          <p:spPr>
            <a:xfrm>
              <a:off x="904944" y="579843"/>
              <a:ext cx="65594" cy="65594"/>
            </a:xfrm>
            <a:prstGeom prst="rect">
              <a:avLst/>
            </a:prstGeom>
          </p:spPr>
        </p:pic>
        <p:pic>
          <p:nvPicPr>
            <p:cNvPr id="45" name="object 45"/>
            <p:cNvPicPr/>
            <p:nvPr/>
          </p:nvPicPr>
          <p:blipFill>
            <a:blip r:embed="rId3"/>
            <a:stretch>
              <a:fillRect/>
            </a:stretch>
          </p:blipFill>
          <p:spPr>
            <a:xfrm>
              <a:off x="454963" y="684488"/>
              <a:ext cx="84147" cy="84146"/>
            </a:xfrm>
            <a:prstGeom prst="rect">
              <a:avLst/>
            </a:prstGeom>
          </p:spPr>
        </p:pic>
        <p:pic>
          <p:nvPicPr>
            <p:cNvPr id="46" name="object 46"/>
            <p:cNvPicPr/>
            <p:nvPr/>
          </p:nvPicPr>
          <p:blipFill>
            <a:blip r:embed="rId10"/>
            <a:stretch>
              <a:fillRect/>
            </a:stretch>
          </p:blipFill>
          <p:spPr>
            <a:xfrm>
              <a:off x="575049" y="691063"/>
              <a:ext cx="78137" cy="78136"/>
            </a:xfrm>
            <a:prstGeom prst="rect">
              <a:avLst/>
            </a:prstGeom>
          </p:spPr>
        </p:pic>
        <p:pic>
          <p:nvPicPr>
            <p:cNvPr id="47" name="object 47"/>
            <p:cNvPicPr/>
            <p:nvPr/>
          </p:nvPicPr>
          <p:blipFill>
            <a:blip r:embed="rId5"/>
            <a:stretch>
              <a:fillRect/>
            </a:stretch>
          </p:blipFill>
          <p:spPr>
            <a:xfrm>
              <a:off x="689124" y="692780"/>
              <a:ext cx="74703" cy="74704"/>
            </a:xfrm>
            <a:prstGeom prst="rect">
              <a:avLst/>
            </a:prstGeom>
          </p:spPr>
        </p:pic>
        <p:pic>
          <p:nvPicPr>
            <p:cNvPr id="48" name="object 48"/>
            <p:cNvPicPr/>
            <p:nvPr/>
          </p:nvPicPr>
          <p:blipFill>
            <a:blip r:embed="rId6"/>
            <a:stretch>
              <a:fillRect/>
            </a:stretch>
          </p:blipFill>
          <p:spPr>
            <a:xfrm>
              <a:off x="799767" y="701750"/>
              <a:ext cx="69237" cy="69237"/>
            </a:xfrm>
            <a:prstGeom prst="rect">
              <a:avLst/>
            </a:prstGeom>
          </p:spPr>
        </p:pic>
        <p:pic>
          <p:nvPicPr>
            <p:cNvPr id="49" name="object 49"/>
            <p:cNvPicPr/>
            <p:nvPr/>
          </p:nvPicPr>
          <p:blipFill>
            <a:blip r:embed="rId7"/>
            <a:stretch>
              <a:fillRect/>
            </a:stretch>
          </p:blipFill>
          <p:spPr>
            <a:xfrm>
              <a:off x="904944" y="697617"/>
              <a:ext cx="65594" cy="65594"/>
            </a:xfrm>
            <a:prstGeom prst="rect">
              <a:avLst/>
            </a:prstGeom>
          </p:spPr>
        </p:pic>
      </p:grpSp>
      <p:sp>
        <p:nvSpPr>
          <p:cNvPr id="50" name="object 50"/>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国内外厂商竞争格局概述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482091" y="4861534"/>
            <a:ext cx="810260" cy="810260"/>
            <a:chOff x="4482091" y="4861534"/>
            <a:chExt cx="810260" cy="810260"/>
          </a:xfrm>
        </p:grpSpPr>
        <p:sp>
          <p:nvSpPr>
            <p:cNvPr id="3" name="object 3"/>
            <p:cNvSpPr/>
            <p:nvPr/>
          </p:nvSpPr>
          <p:spPr>
            <a:xfrm>
              <a:off x="4482091" y="4861534"/>
              <a:ext cx="810260" cy="810260"/>
            </a:xfrm>
            <a:custGeom>
              <a:rect l="l" t="t" r="r" b="b"/>
              <a:pathLst>
                <a:path w="810260" h="810260">
                  <a:moveTo>
                    <a:pt x="810236" y="405118"/>
                  </a:moveTo>
                  <a:lnTo>
                    <a:pt x="0" y="405118"/>
                  </a:lnTo>
                  <a:lnTo>
                    <a:pt x="2726" y="357872"/>
                  </a:lnTo>
                  <a:lnTo>
                    <a:pt x="10700" y="312227"/>
                  </a:lnTo>
                  <a:lnTo>
                    <a:pt x="23619" y="268488"/>
                  </a:lnTo>
                  <a:lnTo>
                    <a:pt x="41178" y="226957"/>
                  </a:lnTo>
                  <a:lnTo>
                    <a:pt x="63073" y="187938"/>
                  </a:lnTo>
                  <a:lnTo>
                    <a:pt x="89001" y="151736"/>
                  </a:lnTo>
                  <a:lnTo>
                    <a:pt x="118658" y="118655"/>
                  </a:lnTo>
                  <a:lnTo>
                    <a:pt x="151739" y="88999"/>
                  </a:lnTo>
                  <a:lnTo>
                    <a:pt x="187941" y="63071"/>
                  </a:lnTo>
                  <a:lnTo>
                    <a:pt x="226960" y="41176"/>
                  </a:lnTo>
                  <a:lnTo>
                    <a:pt x="268491" y="23617"/>
                  </a:lnTo>
                  <a:lnTo>
                    <a:pt x="312232" y="10699"/>
                  </a:lnTo>
                  <a:lnTo>
                    <a:pt x="357882" y="2725"/>
                  </a:lnTo>
                  <a:lnTo>
                    <a:pt x="405118" y="0"/>
                  </a:lnTo>
                  <a:lnTo>
                    <a:pt x="452365" y="2725"/>
                  </a:lnTo>
                  <a:lnTo>
                    <a:pt x="498009" y="10699"/>
                  </a:lnTo>
                  <a:lnTo>
                    <a:pt x="541749" y="23618"/>
                  </a:lnTo>
                  <a:lnTo>
                    <a:pt x="583279" y="41177"/>
                  </a:lnTo>
                  <a:lnTo>
                    <a:pt x="622297" y="63072"/>
                  </a:lnTo>
                  <a:lnTo>
                    <a:pt x="658499" y="89000"/>
                  </a:lnTo>
                  <a:lnTo>
                    <a:pt x="691580" y="118657"/>
                  </a:lnTo>
                  <a:lnTo>
                    <a:pt x="721236" y="151738"/>
                  </a:lnTo>
                  <a:lnTo>
                    <a:pt x="747164" y="187939"/>
                  </a:lnTo>
                  <a:lnTo>
                    <a:pt x="769059" y="226958"/>
                  </a:lnTo>
                  <a:lnTo>
                    <a:pt x="786618" y="268489"/>
                  </a:lnTo>
                  <a:lnTo>
                    <a:pt x="799536" y="312228"/>
                  </a:lnTo>
                  <a:lnTo>
                    <a:pt x="807510" y="357873"/>
                  </a:lnTo>
                  <a:lnTo>
                    <a:pt x="810236" y="405118"/>
                  </a:lnTo>
                  <a:close/>
                </a:path>
                <a:path w="810260" h="810260">
                  <a:moveTo>
                    <a:pt x="405118" y="810236"/>
                  </a:moveTo>
                  <a:lnTo>
                    <a:pt x="357872" y="807510"/>
                  </a:lnTo>
                  <a:lnTo>
                    <a:pt x="312228" y="799536"/>
                  </a:lnTo>
                  <a:lnTo>
                    <a:pt x="268488" y="786618"/>
                  </a:lnTo>
                  <a:lnTo>
                    <a:pt x="226957" y="769059"/>
                  </a:lnTo>
                  <a:lnTo>
                    <a:pt x="187939" y="747164"/>
                  </a:lnTo>
                  <a:lnTo>
                    <a:pt x="151737" y="721236"/>
                  </a:lnTo>
                  <a:lnTo>
                    <a:pt x="118656" y="691579"/>
                  </a:lnTo>
                  <a:lnTo>
                    <a:pt x="88999" y="658498"/>
                  </a:lnTo>
                  <a:lnTo>
                    <a:pt x="63072" y="622297"/>
                  </a:lnTo>
                  <a:lnTo>
                    <a:pt x="41176" y="583278"/>
                  </a:lnTo>
                  <a:lnTo>
                    <a:pt x="23617" y="541747"/>
                  </a:lnTo>
                  <a:lnTo>
                    <a:pt x="10699" y="498007"/>
                  </a:lnTo>
                  <a:lnTo>
                    <a:pt x="2725" y="452363"/>
                  </a:lnTo>
                  <a:lnTo>
                    <a:pt x="0" y="405118"/>
                  </a:lnTo>
                  <a:lnTo>
                    <a:pt x="810236" y="405118"/>
                  </a:lnTo>
                  <a:lnTo>
                    <a:pt x="807510" y="452363"/>
                  </a:lnTo>
                  <a:lnTo>
                    <a:pt x="799536" y="498008"/>
                  </a:lnTo>
                  <a:lnTo>
                    <a:pt x="786618" y="541747"/>
                  </a:lnTo>
                  <a:lnTo>
                    <a:pt x="769059" y="583278"/>
                  </a:lnTo>
                  <a:lnTo>
                    <a:pt x="747163" y="622297"/>
                  </a:lnTo>
                  <a:lnTo>
                    <a:pt x="721236" y="658498"/>
                  </a:lnTo>
                  <a:lnTo>
                    <a:pt x="691579" y="691579"/>
                  </a:lnTo>
                  <a:lnTo>
                    <a:pt x="658498" y="721236"/>
                  </a:lnTo>
                  <a:lnTo>
                    <a:pt x="622296" y="747164"/>
                  </a:lnTo>
                  <a:lnTo>
                    <a:pt x="583278" y="769059"/>
                  </a:lnTo>
                  <a:lnTo>
                    <a:pt x="541747" y="786618"/>
                  </a:lnTo>
                  <a:lnTo>
                    <a:pt x="498007" y="799536"/>
                  </a:lnTo>
                  <a:lnTo>
                    <a:pt x="452363" y="807510"/>
                  </a:lnTo>
                  <a:lnTo>
                    <a:pt x="405118" y="810236"/>
                  </a:lnTo>
                  <a:close/>
                </a:path>
              </a:pathLst>
            </a:custGeom>
            <a:solidFill>
              <a:srgbClr val="B0B2B5"/>
            </a:solidFill>
          </p:spPr>
          <p:txBody>
            <a:bodyPr wrap="square" lIns="0" tIns="0" rIns="0" bIns="0" rtlCol="0"/>
            <a:lstStyle/>
            <a:p/>
          </p:txBody>
        </p:sp>
        <p:sp>
          <p:nvSpPr>
            <p:cNvPr id="4" name="object 4"/>
            <p:cNvSpPr/>
            <p:nvPr/>
          </p:nvSpPr>
          <p:spPr>
            <a:xfrm>
              <a:off x="4673181" y="5051049"/>
              <a:ext cx="428625" cy="431800"/>
            </a:xfrm>
            <a:custGeom>
              <a:rect l="l" t="t" r="r" b="b"/>
              <a:pathLst>
                <a:path w="428625" h="431800">
                  <a:moveTo>
                    <a:pt x="213163" y="431208"/>
                  </a:moveTo>
                  <a:lnTo>
                    <a:pt x="165464" y="424708"/>
                  </a:lnTo>
                  <a:lnTo>
                    <a:pt x="124781" y="410409"/>
                  </a:lnTo>
                  <a:lnTo>
                    <a:pt x="96455" y="396109"/>
                  </a:lnTo>
                  <a:lnTo>
                    <a:pt x="85826" y="389609"/>
                  </a:lnTo>
                  <a:lnTo>
                    <a:pt x="95060" y="379597"/>
                  </a:lnTo>
                  <a:lnTo>
                    <a:pt x="115375" y="348410"/>
                  </a:lnTo>
                  <a:lnTo>
                    <a:pt x="135690" y="294321"/>
                  </a:lnTo>
                  <a:lnTo>
                    <a:pt x="144924" y="215603"/>
                  </a:lnTo>
                  <a:lnTo>
                    <a:pt x="135749" y="134975"/>
                  </a:lnTo>
                  <a:lnTo>
                    <a:pt x="115565" y="81005"/>
                  </a:lnTo>
                  <a:lnTo>
                    <a:pt x="95381" y="50767"/>
                  </a:lnTo>
                  <a:lnTo>
                    <a:pt x="86206" y="41338"/>
                  </a:lnTo>
                  <a:lnTo>
                    <a:pt x="95404" y="34849"/>
                  </a:lnTo>
                  <a:lnTo>
                    <a:pt x="121222" y="20651"/>
                  </a:lnTo>
                  <a:lnTo>
                    <a:pt x="161295" y="6453"/>
                  </a:lnTo>
                  <a:lnTo>
                    <a:pt x="213163" y="0"/>
                  </a:lnTo>
                  <a:lnTo>
                    <a:pt x="265087" y="6459"/>
                  </a:lnTo>
                  <a:lnTo>
                    <a:pt x="305175" y="20669"/>
                  </a:lnTo>
                  <a:lnTo>
                    <a:pt x="331001" y="34879"/>
                  </a:lnTo>
                  <a:lnTo>
                    <a:pt x="340102" y="41303"/>
                  </a:lnTo>
                  <a:lnTo>
                    <a:pt x="331089" y="52844"/>
                  </a:lnTo>
                  <a:lnTo>
                    <a:pt x="311262" y="86602"/>
                  </a:lnTo>
                  <a:lnTo>
                    <a:pt x="291434" y="141287"/>
                  </a:lnTo>
                  <a:lnTo>
                    <a:pt x="282422" y="215603"/>
                  </a:lnTo>
                  <a:lnTo>
                    <a:pt x="291442" y="293509"/>
                  </a:lnTo>
                  <a:lnTo>
                    <a:pt x="311287" y="347770"/>
                  </a:lnTo>
                  <a:lnTo>
                    <a:pt x="331133" y="379505"/>
                  </a:lnTo>
                  <a:lnTo>
                    <a:pt x="340153" y="389835"/>
                  </a:lnTo>
                  <a:lnTo>
                    <a:pt x="329797" y="396299"/>
                  </a:lnTo>
                  <a:lnTo>
                    <a:pt x="301955" y="410521"/>
                  </a:lnTo>
                  <a:lnTo>
                    <a:pt x="261465" y="424743"/>
                  </a:lnTo>
                  <a:lnTo>
                    <a:pt x="213163" y="431208"/>
                  </a:lnTo>
                  <a:close/>
                </a:path>
                <a:path w="428625" h="431800">
                  <a:moveTo>
                    <a:pt x="72514" y="375415"/>
                  </a:moveTo>
                  <a:lnTo>
                    <a:pt x="61181" y="367411"/>
                  </a:lnTo>
                  <a:lnTo>
                    <a:pt x="36253" y="340814"/>
                  </a:lnTo>
                  <a:lnTo>
                    <a:pt x="11329" y="291746"/>
                  </a:lnTo>
                  <a:lnTo>
                    <a:pt x="0" y="216330"/>
                  </a:lnTo>
                  <a:lnTo>
                    <a:pt x="11205" y="140197"/>
                  </a:lnTo>
                  <a:lnTo>
                    <a:pt x="35859" y="89584"/>
                  </a:lnTo>
                  <a:lnTo>
                    <a:pt x="60512" y="61448"/>
                  </a:lnTo>
                  <a:lnTo>
                    <a:pt x="71718" y="52746"/>
                  </a:lnTo>
                  <a:lnTo>
                    <a:pt x="80100" y="61448"/>
                  </a:lnTo>
                  <a:lnTo>
                    <a:pt x="98540" y="89584"/>
                  </a:lnTo>
                  <a:lnTo>
                    <a:pt x="116981" y="140197"/>
                  </a:lnTo>
                  <a:lnTo>
                    <a:pt x="125363" y="216330"/>
                  </a:lnTo>
                  <a:lnTo>
                    <a:pt x="117103" y="291753"/>
                  </a:lnTo>
                  <a:lnTo>
                    <a:pt x="98934" y="340820"/>
                  </a:lnTo>
                  <a:lnTo>
                    <a:pt x="80769" y="367413"/>
                  </a:lnTo>
                  <a:lnTo>
                    <a:pt x="72514" y="375415"/>
                  </a:lnTo>
                  <a:close/>
                </a:path>
                <a:path w="428625" h="431800">
                  <a:moveTo>
                    <a:pt x="353794" y="375415"/>
                  </a:moveTo>
                  <a:lnTo>
                    <a:pt x="345540" y="367411"/>
                  </a:lnTo>
                  <a:lnTo>
                    <a:pt x="327384" y="340814"/>
                  </a:lnTo>
                  <a:lnTo>
                    <a:pt x="309231" y="291746"/>
                  </a:lnTo>
                  <a:lnTo>
                    <a:pt x="300979" y="216330"/>
                  </a:lnTo>
                  <a:lnTo>
                    <a:pt x="309359" y="140703"/>
                  </a:lnTo>
                  <a:lnTo>
                    <a:pt x="327794" y="91203"/>
                  </a:lnTo>
                  <a:lnTo>
                    <a:pt x="346229" y="64179"/>
                  </a:lnTo>
                  <a:lnTo>
                    <a:pt x="354608" y="55982"/>
                  </a:lnTo>
                  <a:lnTo>
                    <a:pt x="366082" y="64179"/>
                  </a:lnTo>
                  <a:lnTo>
                    <a:pt x="391324" y="91203"/>
                  </a:lnTo>
                  <a:lnTo>
                    <a:pt x="416566" y="140703"/>
                  </a:lnTo>
                  <a:lnTo>
                    <a:pt x="428040" y="216330"/>
                  </a:lnTo>
                  <a:lnTo>
                    <a:pt x="416436" y="291753"/>
                  </a:lnTo>
                  <a:lnTo>
                    <a:pt x="390911" y="340820"/>
                  </a:lnTo>
                  <a:lnTo>
                    <a:pt x="365392" y="367413"/>
                  </a:lnTo>
                  <a:lnTo>
                    <a:pt x="353794" y="375415"/>
                  </a:lnTo>
                  <a:close/>
                </a:path>
              </a:pathLst>
            </a:custGeom>
            <a:solidFill>
              <a:srgbClr val="FFFFFF"/>
            </a:solidFill>
          </p:spPr>
          <p:txBody>
            <a:bodyPr wrap="square" lIns="0" tIns="0" rIns="0" bIns="0" rtlCol="0"/>
            <a:lstStyle/>
            <a:p/>
          </p:txBody>
        </p:sp>
      </p:grpSp>
      <p:sp>
        <p:nvSpPr>
          <p:cNvPr id="5" name="object 5"/>
          <p:cNvSpPr txBox="1"/>
          <p:nvPr/>
        </p:nvSpPr>
        <p:spPr>
          <a:xfrm>
            <a:off x="5760842" y="1445928"/>
            <a:ext cx="5549900" cy="4382770"/>
          </a:xfrm>
          <a:prstGeom prst="rect">
            <a:avLst/>
          </a:prstGeom>
        </p:spPr>
        <p:txBody>
          <a:bodyPr vert="horz" wrap="square" lIns="0" tIns="15875" rIns="0" bIns="0" rtlCol="0">
            <a:spAutoFit/>
          </a:bodyPr>
          <a:lstStyle/>
          <a:p>
            <a:pPr marL="12700">
              <a:lnSpc>
                <a:spcPct val="100000"/>
              </a:lnSpc>
              <a:spcBef>
                <a:spcPts val="125"/>
              </a:spcBef>
            </a:pPr>
            <a:r>
              <a:rPr sz="2300" b="1">
                <a:solidFill>
                  <a:srgbClr val="262626"/>
                </a:solidFill>
                <a:latin typeface="微软雅黑"/>
                <a:cs typeface="微软雅黑"/>
              </a:rPr>
              <a:t>国际厂</a:t>
            </a:r>
            <a:r>
              <a:rPr sz="2300" b="1" spc="-50">
                <a:solidFill>
                  <a:srgbClr val="262626"/>
                </a:solidFill>
                <a:latin typeface="微软雅黑"/>
                <a:cs typeface="微软雅黑"/>
              </a:rPr>
              <a:t>商</a:t>
            </a:r>
            <a:endParaRPr sz="2300">
              <a:latin typeface="微软雅黑"/>
              <a:cs typeface="微软雅黑"/>
            </a:endParaRPr>
          </a:p>
          <a:p>
            <a:pPr marL="12700" marR="5080">
              <a:lnSpc>
                <a:spcPct val="120000"/>
              </a:lnSpc>
              <a:spcBef>
                <a:spcPts val="1205"/>
              </a:spcBef>
            </a:pPr>
            <a:r>
              <a:rPr sz="1500" spc="-5">
                <a:latin typeface="微软雅黑"/>
                <a:cs typeface="微软雅黑"/>
              </a:rPr>
              <a:t>注重技术创新和产品研发，提供高性能、高可靠性的工程机械驱动器，满足高端市场需求。</a:t>
            </a:r>
            <a:endParaRPr sz="1500">
              <a:latin typeface="微软雅黑"/>
              <a:cs typeface="微软雅黑"/>
            </a:endParaRPr>
          </a:p>
          <a:p>
            <a:pPr>
              <a:lnSpc>
                <a:spcPct val="100000"/>
              </a:lnSpc>
              <a:spcBef>
                <a:spcPts val="85"/>
              </a:spcBef>
            </a:pPr>
            <a:endParaRPr sz="2500">
              <a:latin typeface="微软雅黑"/>
              <a:cs typeface="微软雅黑"/>
            </a:endParaRPr>
          </a:p>
          <a:p>
            <a:pPr marL="12700">
              <a:lnSpc>
                <a:spcPct val="100000"/>
              </a:lnSpc>
            </a:pPr>
            <a:r>
              <a:rPr sz="2300" b="1">
                <a:solidFill>
                  <a:srgbClr val="262626"/>
                </a:solidFill>
                <a:latin typeface="微软雅黑"/>
                <a:cs typeface="微软雅黑"/>
              </a:rPr>
              <a:t>国内厂</a:t>
            </a:r>
            <a:r>
              <a:rPr sz="2300" b="1" spc="-50">
                <a:solidFill>
                  <a:srgbClr val="262626"/>
                </a:solidFill>
                <a:latin typeface="微软雅黑"/>
                <a:cs typeface="微软雅黑"/>
              </a:rPr>
              <a:t>商</a:t>
            </a:r>
            <a:endParaRPr sz="2300">
              <a:latin typeface="微软雅黑"/>
              <a:cs typeface="微软雅黑"/>
            </a:endParaRPr>
          </a:p>
          <a:p>
            <a:pPr marL="12700" marR="5080">
              <a:lnSpc>
                <a:spcPct val="120000"/>
              </a:lnSpc>
              <a:spcBef>
                <a:spcPts val="1210"/>
              </a:spcBef>
            </a:pPr>
            <a:r>
              <a:rPr sz="1500" spc="-5">
                <a:latin typeface="微软雅黑"/>
                <a:cs typeface="微软雅黑"/>
              </a:rPr>
              <a:t>以性价比高、适应性强为特点，积极开拓中低端市场，并通过不断提升产品品质和技术水平，逐渐向高端市场渗透。</a:t>
            </a:r>
            <a:endParaRPr sz="1500">
              <a:latin typeface="微软雅黑"/>
              <a:cs typeface="微软雅黑"/>
            </a:endParaRPr>
          </a:p>
          <a:p>
            <a:pPr>
              <a:lnSpc>
                <a:spcPct val="100000"/>
              </a:lnSpc>
              <a:spcBef>
                <a:spcPts val="25"/>
              </a:spcBef>
            </a:pPr>
            <a:endParaRPr sz="2550">
              <a:latin typeface="微软雅黑"/>
              <a:cs typeface="微软雅黑"/>
            </a:endParaRPr>
          </a:p>
          <a:p>
            <a:pPr marL="12700">
              <a:lnSpc>
                <a:spcPct val="100000"/>
              </a:lnSpc>
            </a:pPr>
            <a:r>
              <a:rPr sz="2300" b="1">
                <a:solidFill>
                  <a:srgbClr val="262626"/>
                </a:solidFill>
                <a:latin typeface="微软雅黑"/>
                <a:cs typeface="微软雅黑"/>
              </a:rPr>
              <a:t>产品差异</a:t>
            </a:r>
            <a:r>
              <a:rPr sz="2300" b="1" spc="-50">
                <a:solidFill>
                  <a:srgbClr val="262626"/>
                </a:solidFill>
                <a:latin typeface="微软雅黑"/>
                <a:cs typeface="微软雅黑"/>
              </a:rPr>
              <a:t>化</a:t>
            </a:r>
            <a:endParaRPr sz="2300">
              <a:latin typeface="微软雅黑"/>
              <a:cs typeface="微软雅黑"/>
            </a:endParaRPr>
          </a:p>
          <a:p>
            <a:pPr marL="12700" marR="5080">
              <a:lnSpc>
                <a:spcPct val="120000"/>
              </a:lnSpc>
              <a:spcBef>
                <a:spcPts val="1210"/>
              </a:spcBef>
            </a:pPr>
            <a:r>
              <a:rPr sz="1500" spc="-5">
                <a:latin typeface="微软雅黑"/>
                <a:cs typeface="微软雅黑"/>
              </a:rPr>
              <a:t>各厂商在产品性能、功能、可靠性等方面存在一定差异，为不同需求和应用场景提供多样化选择。</a:t>
            </a:r>
            <a:endParaRPr sz="1500">
              <a:latin typeface="微软雅黑"/>
              <a:cs typeface="微软雅黑"/>
            </a:endParaRPr>
          </a:p>
        </p:txBody>
      </p:sp>
      <p:grpSp>
        <p:nvGrpSpPr>
          <p:cNvPr id="6" name="object 6"/>
          <p:cNvGrpSpPr/>
          <p:nvPr/>
        </p:nvGrpSpPr>
        <p:grpSpPr>
          <a:xfrm>
            <a:off x="4482092" y="1560134"/>
            <a:ext cx="810260" cy="810260"/>
            <a:chOff x="4482092" y="1560134"/>
            <a:chExt cx="810260" cy="810260"/>
          </a:xfrm>
        </p:grpSpPr>
        <p:sp>
          <p:nvSpPr>
            <p:cNvPr id="7" name="object 7"/>
            <p:cNvSpPr/>
            <p:nvPr/>
          </p:nvSpPr>
          <p:spPr>
            <a:xfrm>
              <a:off x="4482092" y="1560134"/>
              <a:ext cx="810260" cy="810260"/>
            </a:xfrm>
            <a:custGeom>
              <a:rect l="l" t="t" r="r" b="b"/>
              <a:pathLst>
                <a:path w="810260" h="810260">
                  <a:moveTo>
                    <a:pt x="405117" y="810236"/>
                  </a:moveTo>
                  <a:lnTo>
                    <a:pt x="357871" y="807510"/>
                  </a:lnTo>
                  <a:lnTo>
                    <a:pt x="312227" y="799536"/>
                  </a:lnTo>
                  <a:lnTo>
                    <a:pt x="268487" y="786618"/>
                  </a:lnTo>
                  <a:lnTo>
                    <a:pt x="226956" y="769059"/>
                  </a:lnTo>
                  <a:lnTo>
                    <a:pt x="187938" y="747164"/>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8"/>
                  </a:lnTo>
                  <a:lnTo>
                    <a:pt x="41176" y="226957"/>
                  </a:lnTo>
                  <a:lnTo>
                    <a:pt x="63072" y="187938"/>
                  </a:lnTo>
                  <a:lnTo>
                    <a:pt x="89000" y="151737"/>
                  </a:lnTo>
                  <a:lnTo>
                    <a:pt x="118656" y="118655"/>
                  </a:lnTo>
                  <a:lnTo>
                    <a:pt x="151737" y="88999"/>
                  </a:lnTo>
                  <a:lnTo>
                    <a:pt x="187939" y="63071"/>
                  </a:lnTo>
                  <a:lnTo>
                    <a:pt x="226957" y="41176"/>
                  </a:lnTo>
                  <a:lnTo>
                    <a:pt x="268488" y="23617"/>
                  </a:lnTo>
                  <a:lnTo>
                    <a:pt x="312228" y="10699"/>
                  </a:lnTo>
                  <a:lnTo>
                    <a:pt x="357872" y="2725"/>
                  </a:lnTo>
                  <a:lnTo>
                    <a:pt x="405117" y="0"/>
                  </a:lnTo>
                  <a:lnTo>
                    <a:pt x="452362" y="2725"/>
                  </a:lnTo>
                  <a:lnTo>
                    <a:pt x="498006" y="10699"/>
                  </a:lnTo>
                  <a:lnTo>
                    <a:pt x="541746" y="23617"/>
                  </a:lnTo>
                  <a:lnTo>
                    <a:pt x="583277" y="41176"/>
                  </a:lnTo>
                  <a:lnTo>
                    <a:pt x="622296" y="63072"/>
                  </a:lnTo>
                  <a:lnTo>
                    <a:pt x="658497"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8"/>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6" y="799536"/>
                  </a:lnTo>
                  <a:lnTo>
                    <a:pt x="452362" y="807510"/>
                  </a:lnTo>
                  <a:lnTo>
                    <a:pt x="405117" y="810236"/>
                  </a:lnTo>
                  <a:close/>
                </a:path>
              </a:pathLst>
            </a:custGeom>
            <a:solidFill>
              <a:srgbClr val="6C6C6C"/>
            </a:solidFill>
          </p:spPr>
          <p:txBody>
            <a:bodyPr wrap="square" lIns="0" tIns="0" rIns="0" bIns="0" rtlCol="0"/>
            <a:lstStyle/>
            <a:p/>
          </p:txBody>
        </p:sp>
        <p:sp>
          <p:nvSpPr>
            <p:cNvPr id="8" name="object 8"/>
            <p:cNvSpPr/>
            <p:nvPr/>
          </p:nvSpPr>
          <p:spPr>
            <a:xfrm>
              <a:off x="4696603" y="1793308"/>
              <a:ext cx="345440" cy="344805"/>
            </a:xfrm>
            <a:custGeom>
              <a:rect l="l" t="t" r="r" b="b"/>
              <a:pathLst>
                <a:path w="345439" h="344805">
                  <a:moveTo>
                    <a:pt x="30526" y="176678"/>
                  </a:moveTo>
                  <a:lnTo>
                    <a:pt x="18221" y="161290"/>
                  </a:lnTo>
                  <a:lnTo>
                    <a:pt x="8565" y="143463"/>
                  </a:lnTo>
                  <a:lnTo>
                    <a:pt x="2258" y="123901"/>
                  </a:lnTo>
                  <a:lnTo>
                    <a:pt x="0" y="103304"/>
                  </a:lnTo>
                  <a:lnTo>
                    <a:pt x="8099" y="63095"/>
                  </a:lnTo>
                  <a:lnTo>
                    <a:pt x="30185" y="30259"/>
                  </a:lnTo>
                  <a:lnTo>
                    <a:pt x="62941" y="8118"/>
                  </a:lnTo>
                  <a:lnTo>
                    <a:pt x="103051" y="0"/>
                  </a:lnTo>
                  <a:lnTo>
                    <a:pt x="123780" y="2229"/>
                  </a:lnTo>
                  <a:lnTo>
                    <a:pt x="143326" y="8511"/>
                  </a:lnTo>
                  <a:lnTo>
                    <a:pt x="161081" y="18231"/>
                  </a:lnTo>
                  <a:lnTo>
                    <a:pt x="176439" y="30778"/>
                  </a:lnTo>
                  <a:lnTo>
                    <a:pt x="30526" y="176678"/>
                  </a:lnTo>
                  <a:close/>
                </a:path>
                <a:path w="345439" h="344805">
                  <a:moveTo>
                    <a:pt x="111671" y="206006"/>
                  </a:moveTo>
                  <a:lnTo>
                    <a:pt x="91240" y="205258"/>
                  </a:lnTo>
                  <a:lnTo>
                    <a:pt x="71227" y="200479"/>
                  </a:lnTo>
                  <a:lnTo>
                    <a:pt x="52387" y="191776"/>
                  </a:lnTo>
                  <a:lnTo>
                    <a:pt x="74533" y="170521"/>
                  </a:lnTo>
                  <a:lnTo>
                    <a:pt x="122267" y="122873"/>
                  </a:lnTo>
                  <a:lnTo>
                    <a:pt x="169756" y="74978"/>
                  </a:lnTo>
                  <a:lnTo>
                    <a:pt x="191168" y="52982"/>
                  </a:lnTo>
                  <a:lnTo>
                    <a:pt x="199897" y="72062"/>
                  </a:lnTo>
                  <a:lnTo>
                    <a:pt x="204458" y="92234"/>
                  </a:lnTo>
                  <a:lnTo>
                    <a:pt x="204850" y="112815"/>
                  </a:lnTo>
                  <a:lnTo>
                    <a:pt x="201074" y="133120"/>
                  </a:lnTo>
                  <a:lnTo>
                    <a:pt x="189983" y="143842"/>
                  </a:lnTo>
                  <a:lnTo>
                    <a:pt x="166139" y="167579"/>
                  </a:lnTo>
                  <a:lnTo>
                    <a:pt x="142436" y="191462"/>
                  </a:lnTo>
                  <a:lnTo>
                    <a:pt x="131765" y="202618"/>
                  </a:lnTo>
                  <a:lnTo>
                    <a:pt x="111671" y="206006"/>
                  </a:lnTo>
                  <a:close/>
                </a:path>
                <a:path w="345439" h="344805">
                  <a:moveTo>
                    <a:pt x="288173" y="323897"/>
                  </a:moveTo>
                  <a:lnTo>
                    <a:pt x="275457" y="322776"/>
                  </a:lnTo>
                  <a:lnTo>
                    <a:pt x="266202" y="318297"/>
                  </a:lnTo>
                  <a:lnTo>
                    <a:pt x="148649" y="220908"/>
                  </a:lnTo>
                  <a:lnTo>
                    <a:pt x="220301" y="149257"/>
                  </a:lnTo>
                  <a:lnTo>
                    <a:pt x="317146" y="267367"/>
                  </a:lnTo>
                  <a:lnTo>
                    <a:pt x="321474" y="276770"/>
                  </a:lnTo>
                  <a:lnTo>
                    <a:pt x="322809" y="289269"/>
                  </a:lnTo>
                  <a:lnTo>
                    <a:pt x="322569" y="300193"/>
                  </a:lnTo>
                  <a:lnTo>
                    <a:pt x="322174" y="304872"/>
                  </a:lnTo>
                  <a:lnTo>
                    <a:pt x="340084" y="322781"/>
                  </a:lnTo>
                  <a:lnTo>
                    <a:pt x="304264" y="322781"/>
                  </a:lnTo>
                  <a:lnTo>
                    <a:pt x="299420" y="323340"/>
                  </a:lnTo>
                  <a:lnTo>
                    <a:pt x="288173" y="323897"/>
                  </a:lnTo>
                  <a:close/>
                </a:path>
                <a:path w="345439" h="344805">
                  <a:moveTo>
                    <a:pt x="328329" y="344618"/>
                  </a:moveTo>
                  <a:lnTo>
                    <a:pt x="304264" y="322781"/>
                  </a:lnTo>
                  <a:lnTo>
                    <a:pt x="340084" y="322781"/>
                  </a:lnTo>
                  <a:lnTo>
                    <a:pt x="345125" y="327823"/>
                  </a:lnTo>
                  <a:lnTo>
                    <a:pt x="328329" y="344618"/>
                  </a:lnTo>
                  <a:close/>
                </a:path>
              </a:pathLst>
            </a:custGeom>
            <a:solidFill>
              <a:srgbClr val="FFFFFF"/>
            </a:solidFill>
          </p:spPr>
          <p:txBody>
            <a:bodyPr wrap="square" lIns="0" tIns="0" rIns="0" bIns="0" rtlCol="0"/>
            <a:lstStyle/>
            <a:p/>
          </p:txBody>
        </p:sp>
      </p:grpSp>
      <p:grpSp>
        <p:nvGrpSpPr>
          <p:cNvPr id="9" name="object 9"/>
          <p:cNvGrpSpPr/>
          <p:nvPr/>
        </p:nvGrpSpPr>
        <p:grpSpPr>
          <a:xfrm>
            <a:off x="4482092" y="3221071"/>
            <a:ext cx="810260" cy="810260"/>
            <a:chOff x="4482092" y="3221071"/>
            <a:chExt cx="810260" cy="810260"/>
          </a:xfrm>
        </p:grpSpPr>
        <p:sp>
          <p:nvSpPr>
            <p:cNvPr id="10" name="object 10"/>
            <p:cNvSpPr/>
            <p:nvPr/>
          </p:nvSpPr>
          <p:spPr>
            <a:xfrm>
              <a:off x="4482092" y="3221071"/>
              <a:ext cx="810260" cy="810260"/>
            </a:xfrm>
            <a:custGeom>
              <a:rect l="l" t="t" r="r" b="b"/>
              <a:pathLst>
                <a:path w="810260" h="810260">
                  <a:moveTo>
                    <a:pt x="405117" y="0"/>
                  </a:moveTo>
                  <a:close/>
                </a:path>
                <a:path w="810260" h="810260">
                  <a:moveTo>
                    <a:pt x="405117" y="810236"/>
                  </a:moveTo>
                  <a:lnTo>
                    <a:pt x="357872" y="807510"/>
                  </a:lnTo>
                  <a:lnTo>
                    <a:pt x="312227" y="799536"/>
                  </a:lnTo>
                  <a:lnTo>
                    <a:pt x="268487" y="786618"/>
                  </a:lnTo>
                  <a:lnTo>
                    <a:pt x="226956" y="769059"/>
                  </a:lnTo>
                  <a:lnTo>
                    <a:pt x="187938" y="747163"/>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7"/>
                  </a:lnTo>
                  <a:lnTo>
                    <a:pt x="41177" y="226956"/>
                  </a:lnTo>
                  <a:lnTo>
                    <a:pt x="63072" y="187938"/>
                  </a:lnTo>
                  <a:lnTo>
                    <a:pt x="89000" y="151736"/>
                  </a:lnTo>
                  <a:lnTo>
                    <a:pt x="118656" y="118655"/>
                  </a:lnTo>
                  <a:lnTo>
                    <a:pt x="151738" y="88999"/>
                  </a:lnTo>
                  <a:lnTo>
                    <a:pt x="187939" y="63071"/>
                  </a:lnTo>
                  <a:lnTo>
                    <a:pt x="226958" y="41176"/>
                  </a:lnTo>
                  <a:lnTo>
                    <a:pt x="268489" y="23617"/>
                  </a:lnTo>
                  <a:lnTo>
                    <a:pt x="312229" y="10699"/>
                  </a:lnTo>
                  <a:lnTo>
                    <a:pt x="357874" y="2725"/>
                  </a:lnTo>
                  <a:lnTo>
                    <a:pt x="405117" y="0"/>
                  </a:lnTo>
                  <a:lnTo>
                    <a:pt x="452362" y="2725"/>
                  </a:lnTo>
                  <a:lnTo>
                    <a:pt x="498007" y="10699"/>
                  </a:lnTo>
                  <a:lnTo>
                    <a:pt x="541747" y="23617"/>
                  </a:lnTo>
                  <a:lnTo>
                    <a:pt x="583278" y="41176"/>
                  </a:lnTo>
                  <a:lnTo>
                    <a:pt x="622296" y="63072"/>
                  </a:lnTo>
                  <a:lnTo>
                    <a:pt x="658498"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7"/>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7" y="799536"/>
                  </a:lnTo>
                  <a:lnTo>
                    <a:pt x="452362" y="807510"/>
                  </a:lnTo>
                  <a:lnTo>
                    <a:pt x="405117" y="810236"/>
                  </a:lnTo>
                  <a:close/>
                </a:path>
              </a:pathLst>
            </a:custGeom>
            <a:solidFill>
              <a:srgbClr val="262626"/>
            </a:solidFill>
          </p:spPr>
          <p:txBody>
            <a:bodyPr wrap="square" lIns="0" tIns="0" rIns="0" bIns="0" rtlCol="0"/>
            <a:lstStyle/>
            <a:p/>
          </p:txBody>
        </p:sp>
        <p:sp>
          <p:nvSpPr>
            <p:cNvPr id="11" name="object 11"/>
            <p:cNvSpPr/>
            <p:nvPr/>
          </p:nvSpPr>
          <p:spPr>
            <a:xfrm>
              <a:off x="4763536" y="3406733"/>
              <a:ext cx="276225" cy="424815"/>
            </a:xfrm>
            <a:custGeom>
              <a:rect l="l" t="t" r="r" b="b"/>
              <a:pathLst>
                <a:path w="276225" h="424814">
                  <a:moveTo>
                    <a:pt x="169711" y="84848"/>
                  </a:moveTo>
                  <a:lnTo>
                    <a:pt x="153199" y="81514"/>
                  </a:lnTo>
                  <a:lnTo>
                    <a:pt x="139714" y="72421"/>
                  </a:lnTo>
                  <a:lnTo>
                    <a:pt x="130621" y="58936"/>
                  </a:lnTo>
                  <a:lnTo>
                    <a:pt x="127287" y="42424"/>
                  </a:lnTo>
                  <a:lnTo>
                    <a:pt x="130621" y="25912"/>
                  </a:lnTo>
                  <a:lnTo>
                    <a:pt x="139714" y="12427"/>
                  </a:lnTo>
                  <a:lnTo>
                    <a:pt x="153199" y="3334"/>
                  </a:lnTo>
                  <a:lnTo>
                    <a:pt x="169711" y="0"/>
                  </a:lnTo>
                  <a:lnTo>
                    <a:pt x="186223" y="3334"/>
                  </a:lnTo>
                  <a:lnTo>
                    <a:pt x="199708" y="12427"/>
                  </a:lnTo>
                  <a:lnTo>
                    <a:pt x="208801" y="25912"/>
                  </a:lnTo>
                  <a:lnTo>
                    <a:pt x="212135" y="42424"/>
                  </a:lnTo>
                  <a:lnTo>
                    <a:pt x="208801" y="58936"/>
                  </a:lnTo>
                  <a:lnTo>
                    <a:pt x="199708" y="72421"/>
                  </a:lnTo>
                  <a:lnTo>
                    <a:pt x="186223" y="81514"/>
                  </a:lnTo>
                  <a:lnTo>
                    <a:pt x="169711" y="84848"/>
                  </a:lnTo>
                  <a:close/>
                </a:path>
                <a:path w="276225" h="424814">
                  <a:moveTo>
                    <a:pt x="42424" y="233348"/>
                  </a:moveTo>
                  <a:lnTo>
                    <a:pt x="0" y="233348"/>
                  </a:lnTo>
                  <a:lnTo>
                    <a:pt x="0" y="127287"/>
                  </a:lnTo>
                  <a:lnTo>
                    <a:pt x="87819" y="74679"/>
                  </a:lnTo>
                  <a:lnTo>
                    <a:pt x="92817" y="71936"/>
                  </a:lnTo>
                  <a:lnTo>
                    <a:pt x="98770" y="70318"/>
                  </a:lnTo>
                  <a:lnTo>
                    <a:pt x="112040" y="70318"/>
                  </a:lnTo>
                  <a:lnTo>
                    <a:pt x="152264" y="94434"/>
                  </a:lnTo>
                  <a:lnTo>
                    <a:pt x="181590" y="123880"/>
                  </a:lnTo>
                  <a:lnTo>
                    <a:pt x="183861" y="127287"/>
                  </a:lnTo>
                  <a:lnTo>
                    <a:pt x="84849" y="127287"/>
                  </a:lnTo>
                  <a:lnTo>
                    <a:pt x="42452" y="148485"/>
                  </a:lnTo>
                  <a:lnTo>
                    <a:pt x="42424" y="233348"/>
                  </a:lnTo>
                  <a:close/>
                </a:path>
                <a:path w="276225" h="424814">
                  <a:moveTo>
                    <a:pt x="87634" y="74772"/>
                  </a:moveTo>
                  <a:lnTo>
                    <a:pt x="87804" y="74679"/>
                  </a:lnTo>
                  <a:lnTo>
                    <a:pt x="87634" y="74772"/>
                  </a:lnTo>
                  <a:close/>
                </a:path>
                <a:path w="276225" h="424814">
                  <a:moveTo>
                    <a:pt x="63636" y="424258"/>
                  </a:moveTo>
                  <a:lnTo>
                    <a:pt x="21212" y="424258"/>
                  </a:lnTo>
                  <a:lnTo>
                    <a:pt x="84849" y="127287"/>
                  </a:lnTo>
                  <a:lnTo>
                    <a:pt x="183861" y="127287"/>
                  </a:lnTo>
                  <a:lnTo>
                    <a:pt x="197994" y="148485"/>
                  </a:lnTo>
                  <a:lnTo>
                    <a:pt x="148499" y="148485"/>
                  </a:lnTo>
                  <a:lnTo>
                    <a:pt x="133636" y="197287"/>
                  </a:lnTo>
                  <a:lnTo>
                    <a:pt x="190910" y="254560"/>
                  </a:lnTo>
                  <a:lnTo>
                    <a:pt x="190910" y="261984"/>
                  </a:lnTo>
                  <a:lnTo>
                    <a:pt x="113485" y="261984"/>
                  </a:lnTo>
                  <a:lnTo>
                    <a:pt x="63636" y="424258"/>
                  </a:lnTo>
                  <a:close/>
                </a:path>
                <a:path w="276225" h="424814">
                  <a:moveTo>
                    <a:pt x="275772" y="212121"/>
                  </a:moveTo>
                  <a:lnTo>
                    <a:pt x="212347" y="212121"/>
                  </a:lnTo>
                  <a:lnTo>
                    <a:pt x="203057" y="210739"/>
                  </a:lnTo>
                  <a:lnTo>
                    <a:pt x="193707" y="206951"/>
                  </a:lnTo>
                  <a:lnTo>
                    <a:pt x="185352" y="201293"/>
                  </a:lnTo>
                  <a:lnTo>
                    <a:pt x="179045" y="194303"/>
                  </a:lnTo>
                  <a:lnTo>
                    <a:pt x="148499" y="148485"/>
                  </a:lnTo>
                  <a:lnTo>
                    <a:pt x="197994" y="148485"/>
                  </a:lnTo>
                  <a:lnTo>
                    <a:pt x="212135" y="169697"/>
                  </a:lnTo>
                  <a:lnTo>
                    <a:pt x="275772" y="169697"/>
                  </a:lnTo>
                  <a:lnTo>
                    <a:pt x="275772" y="212121"/>
                  </a:lnTo>
                  <a:close/>
                </a:path>
                <a:path w="276225" h="424814">
                  <a:moveTo>
                    <a:pt x="190910" y="424258"/>
                  </a:moveTo>
                  <a:lnTo>
                    <a:pt x="148485" y="424258"/>
                  </a:lnTo>
                  <a:lnTo>
                    <a:pt x="148485" y="296984"/>
                  </a:lnTo>
                  <a:lnTo>
                    <a:pt x="113485" y="261984"/>
                  </a:lnTo>
                  <a:lnTo>
                    <a:pt x="190910" y="261984"/>
                  </a:lnTo>
                  <a:lnTo>
                    <a:pt x="190910" y="424258"/>
                  </a:lnTo>
                  <a:close/>
                </a:path>
              </a:pathLst>
            </a:custGeom>
            <a:solidFill>
              <a:srgbClr val="FFFFFF"/>
            </a:solidFill>
          </p:spPr>
          <p:txBody>
            <a:bodyPr wrap="square" lIns="0" tIns="0" rIns="0" bIns="0" rtlCol="0"/>
            <a:lstStyle/>
            <a:p/>
          </p:txBody>
        </p:sp>
      </p:grpSp>
      <p:grpSp>
        <p:nvGrpSpPr>
          <p:cNvPr id="12" name="object 12"/>
          <p:cNvGrpSpPr/>
          <p:nvPr/>
        </p:nvGrpSpPr>
        <p:grpSpPr>
          <a:xfrm>
            <a:off x="932439" y="2491844"/>
            <a:ext cx="2724785" cy="2423795"/>
            <a:chOff x="932439" y="2491844"/>
            <a:chExt cx="2724785" cy="2423795"/>
          </a:xfrm>
        </p:grpSpPr>
        <p:sp>
          <p:nvSpPr>
            <p:cNvPr id="13" name="object 13"/>
            <p:cNvSpPr/>
            <p:nvPr/>
          </p:nvSpPr>
          <p:spPr>
            <a:xfrm>
              <a:off x="970539" y="2529944"/>
              <a:ext cx="2648585" cy="2347595"/>
            </a:xfrm>
            <a:custGeom>
              <a:rect l="l" t="t" r="r" b="b"/>
              <a:pathLst>
                <a:path w="2648585" h="2347595">
                  <a:moveTo>
                    <a:pt x="1986430" y="2347183"/>
                  </a:moveTo>
                  <a:lnTo>
                    <a:pt x="662143" y="2347183"/>
                  </a:lnTo>
                  <a:lnTo>
                    <a:pt x="0" y="1173591"/>
                  </a:lnTo>
                  <a:lnTo>
                    <a:pt x="662143" y="0"/>
                  </a:lnTo>
                  <a:lnTo>
                    <a:pt x="1986430" y="0"/>
                  </a:lnTo>
                  <a:lnTo>
                    <a:pt x="2648573" y="1173591"/>
                  </a:lnTo>
                  <a:lnTo>
                    <a:pt x="1986430" y="2347183"/>
                  </a:lnTo>
                  <a:close/>
                </a:path>
              </a:pathLst>
            </a:custGeom>
            <a:solidFill>
              <a:srgbClr val="F2F2F2"/>
            </a:solidFill>
          </p:spPr>
          <p:txBody>
            <a:bodyPr wrap="square" lIns="0" tIns="0" rIns="0" bIns="0" rtlCol="0"/>
            <a:lstStyle/>
            <a:p/>
          </p:txBody>
        </p:sp>
        <p:sp>
          <p:nvSpPr>
            <p:cNvPr id="14" name="object 14"/>
            <p:cNvSpPr/>
            <p:nvPr/>
          </p:nvSpPr>
          <p:spPr>
            <a:xfrm>
              <a:off x="970539" y="2529944"/>
              <a:ext cx="2648585" cy="2347595"/>
            </a:xfrm>
            <a:custGeom>
              <a:rect l="l" t="t" r="r" b="b"/>
              <a:pathLst>
                <a:path w="2648585" h="2347595">
                  <a:moveTo>
                    <a:pt x="0" y="1173591"/>
                  </a:moveTo>
                  <a:lnTo>
                    <a:pt x="662143" y="0"/>
                  </a:lnTo>
                  <a:lnTo>
                    <a:pt x="1986430" y="0"/>
                  </a:lnTo>
                  <a:lnTo>
                    <a:pt x="2648573" y="1173591"/>
                  </a:lnTo>
                  <a:lnTo>
                    <a:pt x="1986430" y="2347183"/>
                  </a:lnTo>
                  <a:lnTo>
                    <a:pt x="662143" y="2347183"/>
                  </a:lnTo>
                  <a:lnTo>
                    <a:pt x="0" y="1173591"/>
                  </a:lnTo>
                  <a:close/>
                </a:path>
              </a:pathLst>
            </a:custGeom>
            <a:ln w="76200">
              <a:solidFill>
                <a:srgbClr val="262626"/>
              </a:solidFill>
            </a:ln>
          </p:spPr>
          <p:txBody>
            <a:bodyPr wrap="square" lIns="0" tIns="0" rIns="0" bIns="0" rtlCol="0"/>
            <a:lstStyle/>
            <a:p/>
          </p:txBody>
        </p:sp>
        <p:sp>
          <p:nvSpPr>
            <p:cNvPr id="15" name="object 15"/>
            <p:cNvSpPr/>
            <p:nvPr/>
          </p:nvSpPr>
          <p:spPr>
            <a:xfrm>
              <a:off x="1655515" y="3001353"/>
              <a:ext cx="1278890" cy="1195705"/>
            </a:xfrm>
            <a:custGeom>
              <a:rect l="l" t="t" r="r" b="b"/>
              <a:pathLst>
                <a:path w="1278889" h="1195704">
                  <a:moveTo>
                    <a:pt x="1278621" y="478075"/>
                  </a:moveTo>
                  <a:lnTo>
                    <a:pt x="0" y="478075"/>
                  </a:lnTo>
                  <a:lnTo>
                    <a:pt x="0" y="358557"/>
                  </a:lnTo>
                  <a:lnTo>
                    <a:pt x="639310" y="0"/>
                  </a:lnTo>
                  <a:lnTo>
                    <a:pt x="1278621" y="358557"/>
                  </a:lnTo>
                  <a:lnTo>
                    <a:pt x="1278621" y="478075"/>
                  </a:lnTo>
                  <a:close/>
                </a:path>
                <a:path w="1278889" h="1195704">
                  <a:moveTo>
                    <a:pt x="1150759" y="1075671"/>
                  </a:moveTo>
                  <a:lnTo>
                    <a:pt x="127862" y="1075671"/>
                  </a:lnTo>
                  <a:lnTo>
                    <a:pt x="127862" y="478075"/>
                  </a:lnTo>
                  <a:lnTo>
                    <a:pt x="383586" y="478075"/>
                  </a:lnTo>
                  <a:lnTo>
                    <a:pt x="383586" y="956152"/>
                  </a:lnTo>
                  <a:lnTo>
                    <a:pt x="1150759" y="956152"/>
                  </a:lnTo>
                  <a:lnTo>
                    <a:pt x="1150759" y="1075671"/>
                  </a:lnTo>
                  <a:close/>
                </a:path>
                <a:path w="1278889" h="1195704">
                  <a:moveTo>
                    <a:pt x="767173" y="956152"/>
                  </a:moveTo>
                  <a:lnTo>
                    <a:pt x="511448" y="956152"/>
                  </a:lnTo>
                  <a:lnTo>
                    <a:pt x="511448" y="478075"/>
                  </a:lnTo>
                  <a:lnTo>
                    <a:pt x="767173" y="478075"/>
                  </a:lnTo>
                  <a:lnTo>
                    <a:pt x="767173" y="956152"/>
                  </a:lnTo>
                  <a:close/>
                </a:path>
                <a:path w="1278889" h="1195704">
                  <a:moveTo>
                    <a:pt x="1150759" y="956152"/>
                  </a:moveTo>
                  <a:lnTo>
                    <a:pt x="895035" y="956152"/>
                  </a:lnTo>
                  <a:lnTo>
                    <a:pt x="895035" y="478075"/>
                  </a:lnTo>
                  <a:lnTo>
                    <a:pt x="1150759" y="478075"/>
                  </a:lnTo>
                  <a:lnTo>
                    <a:pt x="1150759" y="956152"/>
                  </a:lnTo>
                  <a:close/>
                </a:path>
                <a:path w="1278889" h="1195704">
                  <a:moveTo>
                    <a:pt x="1278621" y="1195189"/>
                  </a:moveTo>
                  <a:lnTo>
                    <a:pt x="0" y="1195189"/>
                  </a:lnTo>
                  <a:lnTo>
                    <a:pt x="0" y="1075671"/>
                  </a:lnTo>
                  <a:lnTo>
                    <a:pt x="1278621" y="1075671"/>
                  </a:lnTo>
                  <a:lnTo>
                    <a:pt x="1278621" y="1195189"/>
                  </a:lnTo>
                  <a:close/>
                </a:path>
              </a:pathLst>
            </a:custGeom>
            <a:solidFill>
              <a:srgbClr val="262626"/>
            </a:solidFill>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2"/>
            <a:stretch>
              <a:fillRect/>
            </a:stretch>
          </p:blipFill>
          <p:spPr>
            <a:xfrm>
              <a:off x="454963" y="331167"/>
              <a:ext cx="84147" cy="84146"/>
            </a:xfrm>
            <a:prstGeom prst="rect">
              <a:avLst/>
            </a:prstGeom>
          </p:spPr>
        </p:pic>
        <p:pic>
          <p:nvPicPr>
            <p:cNvPr id="18" name="object 18"/>
            <p:cNvPicPr/>
            <p:nvPr/>
          </p:nvPicPr>
          <p:blipFill>
            <a:blip r:embed="rId3"/>
            <a:stretch>
              <a:fillRect/>
            </a:stretch>
          </p:blipFill>
          <p:spPr>
            <a:xfrm>
              <a:off x="575049" y="337742"/>
              <a:ext cx="78137" cy="78136"/>
            </a:xfrm>
            <a:prstGeom prst="rect">
              <a:avLst/>
            </a:prstGeom>
          </p:spPr>
        </p:pic>
        <p:pic>
          <p:nvPicPr>
            <p:cNvPr id="19" name="object 19"/>
            <p:cNvPicPr/>
            <p:nvPr/>
          </p:nvPicPr>
          <p:blipFill>
            <a:blip r:embed="rId4"/>
            <a:stretch>
              <a:fillRect/>
            </a:stretch>
          </p:blipFill>
          <p:spPr>
            <a:xfrm>
              <a:off x="689124" y="339459"/>
              <a:ext cx="74704" cy="74703"/>
            </a:xfrm>
            <a:prstGeom prst="rect">
              <a:avLst/>
            </a:prstGeom>
          </p:spPr>
        </p:pic>
        <p:pic>
          <p:nvPicPr>
            <p:cNvPr id="20" name="object 20"/>
            <p:cNvPicPr/>
            <p:nvPr/>
          </p:nvPicPr>
          <p:blipFill>
            <a:blip r:embed="rId5"/>
            <a:stretch>
              <a:fillRect/>
            </a:stretch>
          </p:blipFill>
          <p:spPr>
            <a:xfrm>
              <a:off x="799767" y="348429"/>
              <a:ext cx="69238" cy="69237"/>
            </a:xfrm>
            <a:prstGeom prst="rect">
              <a:avLst/>
            </a:prstGeom>
          </p:spPr>
        </p:pic>
        <p:pic>
          <p:nvPicPr>
            <p:cNvPr id="21" name="object 21"/>
            <p:cNvPicPr/>
            <p:nvPr/>
          </p:nvPicPr>
          <p:blipFill>
            <a:blip r:embed="rId6"/>
            <a:stretch>
              <a:fillRect/>
            </a:stretch>
          </p:blipFill>
          <p:spPr>
            <a:xfrm>
              <a:off x="904944" y="344296"/>
              <a:ext cx="65594" cy="65593"/>
            </a:xfrm>
            <a:prstGeom prst="rect">
              <a:avLst/>
            </a:prstGeom>
          </p:spPr>
        </p:pic>
        <p:pic>
          <p:nvPicPr>
            <p:cNvPr id="22" name="object 22"/>
            <p:cNvPicPr/>
            <p:nvPr/>
          </p:nvPicPr>
          <p:blipFill>
            <a:blip r:embed="rId7"/>
            <a:stretch>
              <a:fillRect/>
            </a:stretch>
          </p:blipFill>
          <p:spPr>
            <a:xfrm>
              <a:off x="454963" y="448941"/>
              <a:ext cx="84147" cy="84146"/>
            </a:xfrm>
            <a:prstGeom prst="rect">
              <a:avLst/>
            </a:prstGeom>
          </p:spPr>
        </p:pic>
        <p:pic>
          <p:nvPicPr>
            <p:cNvPr id="23" name="object 23"/>
            <p:cNvPicPr/>
            <p:nvPr/>
          </p:nvPicPr>
          <p:blipFill>
            <a:blip r:embed="rId3"/>
            <a:stretch>
              <a:fillRect/>
            </a:stretch>
          </p:blipFill>
          <p:spPr>
            <a:xfrm>
              <a:off x="575049" y="455516"/>
              <a:ext cx="78137" cy="78136"/>
            </a:xfrm>
            <a:prstGeom prst="rect">
              <a:avLst/>
            </a:prstGeom>
          </p:spPr>
        </p:pic>
        <p:pic>
          <p:nvPicPr>
            <p:cNvPr id="24" name="object 24"/>
            <p:cNvPicPr/>
            <p:nvPr/>
          </p:nvPicPr>
          <p:blipFill>
            <a:blip r:embed="rId4"/>
            <a:stretch>
              <a:fillRect/>
            </a:stretch>
          </p:blipFill>
          <p:spPr>
            <a:xfrm>
              <a:off x="689124" y="457232"/>
              <a:ext cx="74703" cy="74704"/>
            </a:xfrm>
            <a:prstGeom prst="rect">
              <a:avLst/>
            </a:prstGeom>
          </p:spPr>
        </p:pic>
        <p:pic>
          <p:nvPicPr>
            <p:cNvPr id="25" name="object 25"/>
            <p:cNvPicPr/>
            <p:nvPr/>
          </p:nvPicPr>
          <p:blipFill>
            <a:blip r:embed="rId8"/>
            <a:stretch>
              <a:fillRect/>
            </a:stretch>
          </p:blipFill>
          <p:spPr>
            <a:xfrm>
              <a:off x="799767" y="466202"/>
              <a:ext cx="69237" cy="69237"/>
            </a:xfrm>
            <a:prstGeom prst="rect">
              <a:avLst/>
            </a:prstGeom>
          </p:spPr>
        </p:pic>
        <p:pic>
          <p:nvPicPr>
            <p:cNvPr id="26" name="object 26"/>
            <p:cNvPicPr/>
            <p:nvPr/>
          </p:nvPicPr>
          <p:blipFill>
            <a:blip r:embed="rId6"/>
            <a:stretch>
              <a:fillRect/>
            </a:stretch>
          </p:blipFill>
          <p:spPr>
            <a:xfrm>
              <a:off x="904944" y="462069"/>
              <a:ext cx="65594" cy="65594"/>
            </a:xfrm>
            <a:prstGeom prst="rect">
              <a:avLst/>
            </a:prstGeom>
          </p:spPr>
        </p:pic>
        <p:pic>
          <p:nvPicPr>
            <p:cNvPr id="27" name="object 27"/>
            <p:cNvPicPr/>
            <p:nvPr/>
          </p:nvPicPr>
          <p:blipFill>
            <a:blip r:embed="rId7"/>
            <a:stretch>
              <a:fillRect/>
            </a:stretch>
          </p:blipFill>
          <p:spPr>
            <a:xfrm>
              <a:off x="454963" y="566714"/>
              <a:ext cx="84147" cy="84146"/>
            </a:xfrm>
            <a:prstGeom prst="rect">
              <a:avLst/>
            </a:prstGeom>
          </p:spPr>
        </p:pic>
        <p:pic>
          <p:nvPicPr>
            <p:cNvPr id="28" name="object 28"/>
            <p:cNvPicPr/>
            <p:nvPr/>
          </p:nvPicPr>
          <p:blipFill>
            <a:blip r:embed="rId9"/>
            <a:stretch>
              <a:fillRect/>
            </a:stretch>
          </p:blipFill>
          <p:spPr>
            <a:xfrm>
              <a:off x="575049" y="573290"/>
              <a:ext cx="78137" cy="78136"/>
            </a:xfrm>
            <a:prstGeom prst="rect">
              <a:avLst/>
            </a:prstGeom>
          </p:spPr>
        </p:pic>
        <p:pic>
          <p:nvPicPr>
            <p:cNvPr id="29" name="object 29"/>
            <p:cNvPicPr/>
            <p:nvPr/>
          </p:nvPicPr>
          <p:blipFill>
            <a:blip r:embed="rId10"/>
            <a:stretch>
              <a:fillRect/>
            </a:stretch>
          </p:blipFill>
          <p:spPr>
            <a:xfrm>
              <a:off x="689124" y="575006"/>
              <a:ext cx="74703" cy="74704"/>
            </a:xfrm>
            <a:prstGeom prst="rect">
              <a:avLst/>
            </a:prstGeom>
          </p:spPr>
        </p:pic>
        <p:pic>
          <p:nvPicPr>
            <p:cNvPr id="30" name="object 30"/>
            <p:cNvPicPr/>
            <p:nvPr/>
          </p:nvPicPr>
          <p:blipFill>
            <a:blip r:embed="rId8"/>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2"/>
            <a:stretch>
              <a:fillRect/>
            </a:stretch>
          </p:blipFill>
          <p:spPr>
            <a:xfrm>
              <a:off x="454963" y="684488"/>
              <a:ext cx="84147" cy="84146"/>
            </a:xfrm>
            <a:prstGeom prst="rect">
              <a:avLst/>
            </a:prstGeom>
          </p:spPr>
        </p:pic>
        <p:pic>
          <p:nvPicPr>
            <p:cNvPr id="33" name="object 33"/>
            <p:cNvPicPr/>
            <p:nvPr/>
          </p:nvPicPr>
          <p:blipFill>
            <a:blip r:embed="rId9"/>
            <a:stretch>
              <a:fillRect/>
            </a:stretch>
          </p:blipFill>
          <p:spPr>
            <a:xfrm>
              <a:off x="575049" y="691063"/>
              <a:ext cx="78137" cy="78136"/>
            </a:xfrm>
            <a:prstGeom prst="rect">
              <a:avLst/>
            </a:prstGeom>
          </p:spPr>
        </p:pic>
        <p:pic>
          <p:nvPicPr>
            <p:cNvPr id="34" name="object 34"/>
            <p:cNvPicPr/>
            <p:nvPr/>
          </p:nvPicPr>
          <p:blipFill>
            <a:blip r:embed="rId4"/>
            <a:stretch>
              <a:fillRect/>
            </a:stretch>
          </p:blipFill>
          <p:spPr>
            <a:xfrm>
              <a:off x="689124" y="692780"/>
              <a:ext cx="74703" cy="74704"/>
            </a:xfrm>
            <a:prstGeom prst="rect">
              <a:avLst/>
            </a:prstGeom>
          </p:spPr>
        </p:pic>
        <p:pic>
          <p:nvPicPr>
            <p:cNvPr id="35" name="object 35"/>
            <p:cNvPicPr/>
            <p:nvPr/>
          </p:nvPicPr>
          <p:blipFill>
            <a:blip r:embed="rId5"/>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4978400" cy="482600"/>
          </a:xfrm>
          <a:prstGeom prst="rect">
            <a:avLst/>
          </a:prstGeom>
        </p:spPr>
        <p:txBody>
          <a:bodyPr vert="horz" wrap="square" lIns="0" tIns="12700" rIns="0" bIns="0" rtlCol="0">
            <a:spAutoFit/>
          </a:bodyPr>
          <a:lstStyle/>
          <a:p>
            <a:pPr marL="12700">
              <a:lnSpc>
                <a:spcPct val="100000"/>
              </a:lnSpc>
              <a:spcBef>
                <a:spcPts val="100"/>
              </a:spcBef>
            </a:pPr>
            <a:r>
              <a:rPr spc="-5"/>
              <a:t>主要厂商产品特点及优势分析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921287" y="2643640"/>
            <a:ext cx="7165340" cy="3105785"/>
            <a:chOff x="2921287" y="2643640"/>
            <a:chExt cx="7165340" cy="3105785"/>
          </a:xfrm>
        </p:grpSpPr>
        <p:sp>
          <p:nvSpPr>
            <p:cNvPr id="3" name="object 3"/>
            <p:cNvSpPr/>
            <p:nvPr/>
          </p:nvSpPr>
          <p:spPr>
            <a:xfrm>
              <a:off x="3518246" y="3031027"/>
              <a:ext cx="1788795" cy="673735"/>
            </a:xfrm>
            <a:custGeom>
              <a:rect l="l" t="t" r="r" b="b"/>
              <a:pathLst>
                <a:path w="1788795" h="673735">
                  <a:moveTo>
                    <a:pt x="1069422" y="673165"/>
                  </a:moveTo>
                  <a:lnTo>
                    <a:pt x="0" y="137954"/>
                  </a:lnTo>
                  <a:lnTo>
                    <a:pt x="359029" y="0"/>
                  </a:lnTo>
                  <a:lnTo>
                    <a:pt x="1788759" y="424081"/>
                  </a:lnTo>
                  <a:lnTo>
                    <a:pt x="1069422" y="673165"/>
                  </a:lnTo>
                  <a:close/>
                </a:path>
              </a:pathLst>
            </a:custGeom>
            <a:solidFill>
              <a:srgbClr val="262626"/>
            </a:solidFill>
          </p:spPr>
          <p:txBody>
            <a:bodyPr wrap="square" lIns="0" tIns="0" rIns="0" bIns="0" rtlCol="0"/>
            <a:lstStyle/>
            <a:p/>
          </p:txBody>
        </p:sp>
        <p:sp>
          <p:nvSpPr>
            <p:cNvPr id="4" name="object 4"/>
            <p:cNvSpPr/>
            <p:nvPr/>
          </p:nvSpPr>
          <p:spPr>
            <a:xfrm>
              <a:off x="4735450" y="3096650"/>
              <a:ext cx="2091689" cy="876935"/>
            </a:xfrm>
            <a:custGeom>
              <a:rect l="l" t="t" r="r" b="b"/>
              <a:pathLst>
                <a:path w="2091689" h="876935">
                  <a:moveTo>
                    <a:pt x="1234190" y="876386"/>
                  </a:moveTo>
                  <a:lnTo>
                    <a:pt x="0" y="249338"/>
                  </a:lnTo>
                  <a:lnTo>
                    <a:pt x="727950" y="0"/>
                  </a:lnTo>
                  <a:lnTo>
                    <a:pt x="2091472" y="451770"/>
                  </a:lnTo>
                  <a:lnTo>
                    <a:pt x="1234190" y="876386"/>
                  </a:lnTo>
                  <a:close/>
                </a:path>
              </a:pathLst>
            </a:custGeom>
            <a:solidFill>
              <a:srgbClr val="6C6C6C"/>
            </a:solidFill>
          </p:spPr>
          <p:txBody>
            <a:bodyPr wrap="square" lIns="0" tIns="0" rIns="0" bIns="0" rtlCol="0"/>
            <a:lstStyle/>
            <a:p/>
          </p:txBody>
        </p:sp>
        <p:sp>
          <p:nvSpPr>
            <p:cNvPr id="5" name="object 5"/>
            <p:cNvSpPr/>
            <p:nvPr/>
          </p:nvSpPr>
          <p:spPr>
            <a:xfrm>
              <a:off x="5893379" y="3977271"/>
              <a:ext cx="4192904" cy="1772285"/>
            </a:xfrm>
            <a:custGeom>
              <a:rect l="l" t="t" r="r" b="b"/>
              <a:pathLst>
                <a:path w="4192904" h="1772285">
                  <a:moveTo>
                    <a:pt x="4192690" y="1771824"/>
                  </a:moveTo>
                  <a:lnTo>
                    <a:pt x="226045" y="1771824"/>
                  </a:lnTo>
                  <a:lnTo>
                    <a:pt x="1360101" y="1109304"/>
                  </a:lnTo>
                  <a:lnTo>
                    <a:pt x="0" y="423808"/>
                  </a:lnTo>
                  <a:lnTo>
                    <a:pt x="874807" y="0"/>
                  </a:lnTo>
                  <a:lnTo>
                    <a:pt x="2529918" y="528483"/>
                  </a:lnTo>
                  <a:lnTo>
                    <a:pt x="3229763" y="122546"/>
                  </a:lnTo>
                  <a:lnTo>
                    <a:pt x="4192690" y="1771824"/>
                  </a:lnTo>
                  <a:close/>
                </a:path>
              </a:pathLst>
            </a:custGeom>
            <a:solidFill>
              <a:srgbClr val="7A7F83"/>
            </a:solidFill>
          </p:spPr>
          <p:txBody>
            <a:bodyPr wrap="square" lIns="0" tIns="0" rIns="0" bIns="0" rtlCol="0"/>
            <a:lstStyle/>
            <a:p/>
          </p:txBody>
        </p:sp>
        <p:sp>
          <p:nvSpPr>
            <p:cNvPr id="6" name="object 6"/>
            <p:cNvSpPr/>
            <p:nvPr/>
          </p:nvSpPr>
          <p:spPr>
            <a:xfrm>
              <a:off x="2921279" y="2643644"/>
              <a:ext cx="831215" cy="459105"/>
            </a:xfrm>
            <a:custGeom>
              <a:rect l="l" t="t" r="r" b="b"/>
              <a:pathLst>
                <a:path w="831214" h="459105">
                  <a:moveTo>
                    <a:pt x="830745" y="447446"/>
                  </a:moveTo>
                  <a:lnTo>
                    <a:pt x="69888" y="31013"/>
                  </a:lnTo>
                  <a:lnTo>
                    <a:pt x="85140" y="3162"/>
                  </a:lnTo>
                  <a:lnTo>
                    <a:pt x="0" y="0"/>
                  </a:lnTo>
                  <a:lnTo>
                    <a:pt x="7556" y="10896"/>
                  </a:lnTo>
                  <a:lnTo>
                    <a:pt x="48552" y="70002"/>
                  </a:lnTo>
                  <a:lnTo>
                    <a:pt x="63792" y="42151"/>
                  </a:lnTo>
                  <a:lnTo>
                    <a:pt x="824649" y="458584"/>
                  </a:lnTo>
                  <a:lnTo>
                    <a:pt x="827697" y="453009"/>
                  </a:lnTo>
                  <a:lnTo>
                    <a:pt x="830745" y="447446"/>
                  </a:lnTo>
                  <a:close/>
                </a:path>
              </a:pathLst>
            </a:custGeom>
            <a:solidFill>
              <a:srgbClr val="262626"/>
            </a:solidFill>
          </p:spPr>
          <p:txBody>
            <a:bodyPr wrap="square" lIns="0" tIns="0" rIns="0" bIns="0" rtlCol="0"/>
            <a:lstStyle/>
            <a:p/>
          </p:txBody>
        </p:sp>
        <p:sp>
          <p:nvSpPr>
            <p:cNvPr id="7" name="object 7"/>
            <p:cNvSpPr/>
            <p:nvPr/>
          </p:nvSpPr>
          <p:spPr>
            <a:xfrm>
              <a:off x="3748976" y="3698824"/>
              <a:ext cx="1669414" cy="1049020"/>
            </a:xfrm>
            <a:custGeom>
              <a:rect l="l" t="t" r="r" b="b"/>
              <a:pathLst>
                <a:path w="1669414" h="1049020">
                  <a:moveTo>
                    <a:pt x="1669351" y="10756"/>
                  </a:moveTo>
                  <a:lnTo>
                    <a:pt x="1665973" y="5384"/>
                  </a:lnTo>
                  <a:lnTo>
                    <a:pt x="1662607" y="0"/>
                  </a:lnTo>
                  <a:lnTo>
                    <a:pt x="61214" y="1003160"/>
                  </a:lnTo>
                  <a:lnTo>
                    <a:pt x="44348" y="976261"/>
                  </a:lnTo>
                  <a:lnTo>
                    <a:pt x="7823" y="1036180"/>
                  </a:lnTo>
                  <a:lnTo>
                    <a:pt x="0" y="1048994"/>
                  </a:lnTo>
                  <a:lnTo>
                    <a:pt x="84810" y="1040828"/>
                  </a:lnTo>
                  <a:lnTo>
                    <a:pt x="67945" y="1013929"/>
                  </a:lnTo>
                  <a:lnTo>
                    <a:pt x="1669351" y="10756"/>
                  </a:lnTo>
                  <a:close/>
                </a:path>
              </a:pathLst>
            </a:custGeom>
            <a:solidFill>
              <a:srgbClr val="6C6C6C"/>
            </a:solidFill>
          </p:spPr>
          <p:txBody>
            <a:bodyPr wrap="square" lIns="0" tIns="0" rIns="0" bIns="0" rtlCol="0"/>
            <a:lstStyle/>
            <a:p/>
          </p:txBody>
        </p:sp>
        <p:sp>
          <p:nvSpPr>
            <p:cNvPr id="8" name="object 8"/>
            <p:cNvSpPr/>
            <p:nvPr/>
          </p:nvSpPr>
          <p:spPr>
            <a:xfrm>
              <a:off x="7629614" y="3367620"/>
              <a:ext cx="1138555" cy="862965"/>
            </a:xfrm>
            <a:custGeom>
              <a:rect l="l" t="t" r="r" b="b"/>
              <a:pathLst>
                <a:path w="1138554" h="862964">
                  <a:moveTo>
                    <a:pt x="1138478" y="0"/>
                  </a:moveTo>
                  <a:lnTo>
                    <a:pt x="1054709" y="15532"/>
                  </a:lnTo>
                  <a:lnTo>
                    <a:pt x="1073848" y="40868"/>
                  </a:lnTo>
                  <a:lnTo>
                    <a:pt x="0" y="852258"/>
                  </a:lnTo>
                  <a:lnTo>
                    <a:pt x="7658" y="862393"/>
                  </a:lnTo>
                  <a:lnTo>
                    <a:pt x="1081506" y="51003"/>
                  </a:lnTo>
                  <a:lnTo>
                    <a:pt x="1100645" y="76327"/>
                  </a:lnTo>
                  <a:lnTo>
                    <a:pt x="1130744" y="15595"/>
                  </a:lnTo>
                  <a:lnTo>
                    <a:pt x="1138478" y="0"/>
                  </a:lnTo>
                  <a:close/>
                </a:path>
              </a:pathLst>
            </a:custGeom>
            <a:solidFill>
              <a:srgbClr val="7A7F83"/>
            </a:solidFill>
          </p:spPr>
          <p:txBody>
            <a:bodyPr wrap="square" lIns="0" tIns="0" rIns="0" bIns="0" rtlCol="0"/>
            <a:lstStyle/>
            <a:p/>
          </p:txBody>
        </p:sp>
      </p:grpSp>
      <p:grpSp>
        <p:nvGrpSpPr>
          <p:cNvPr id="9" name="object 9"/>
          <p:cNvGrpSpPr/>
          <p:nvPr/>
        </p:nvGrpSpPr>
        <p:grpSpPr>
          <a:xfrm>
            <a:off x="454963" y="331167"/>
            <a:ext cx="515620" cy="440055"/>
            <a:chOff x="454963" y="331167"/>
            <a:chExt cx="515620" cy="440055"/>
          </a:xfrm>
        </p:grpSpPr>
        <p:pic>
          <p:nvPicPr>
            <p:cNvPr id="10" name="object 10"/>
            <p:cNvPicPr/>
            <p:nvPr/>
          </p:nvPicPr>
          <p:blipFill>
            <a:blip r:embed="rId2"/>
            <a:stretch>
              <a:fillRect/>
            </a:stretch>
          </p:blipFill>
          <p:spPr>
            <a:xfrm>
              <a:off x="454963" y="331167"/>
              <a:ext cx="84147" cy="84146"/>
            </a:xfrm>
            <a:prstGeom prst="rect">
              <a:avLst/>
            </a:prstGeom>
          </p:spPr>
        </p:pic>
        <p:pic>
          <p:nvPicPr>
            <p:cNvPr id="11" name="object 11"/>
            <p:cNvPicPr/>
            <p:nvPr/>
          </p:nvPicPr>
          <p:blipFill>
            <a:blip r:embed="rId3"/>
            <a:stretch>
              <a:fillRect/>
            </a:stretch>
          </p:blipFill>
          <p:spPr>
            <a:xfrm>
              <a:off x="575049" y="337742"/>
              <a:ext cx="78137" cy="78136"/>
            </a:xfrm>
            <a:prstGeom prst="rect">
              <a:avLst/>
            </a:prstGeom>
          </p:spPr>
        </p:pic>
        <p:pic>
          <p:nvPicPr>
            <p:cNvPr id="12" name="object 12"/>
            <p:cNvPicPr/>
            <p:nvPr/>
          </p:nvPicPr>
          <p:blipFill>
            <a:blip r:embed="rId4"/>
            <a:stretch>
              <a:fillRect/>
            </a:stretch>
          </p:blipFill>
          <p:spPr>
            <a:xfrm>
              <a:off x="689124" y="339459"/>
              <a:ext cx="74704" cy="74703"/>
            </a:xfrm>
            <a:prstGeom prst="rect">
              <a:avLst/>
            </a:prstGeom>
          </p:spPr>
        </p:pic>
        <p:pic>
          <p:nvPicPr>
            <p:cNvPr id="13" name="object 13"/>
            <p:cNvPicPr/>
            <p:nvPr/>
          </p:nvPicPr>
          <p:blipFill>
            <a:blip r:embed="rId5"/>
            <a:stretch>
              <a:fillRect/>
            </a:stretch>
          </p:blipFill>
          <p:spPr>
            <a:xfrm>
              <a:off x="799767" y="348429"/>
              <a:ext cx="69238" cy="69237"/>
            </a:xfrm>
            <a:prstGeom prst="rect">
              <a:avLst/>
            </a:prstGeom>
          </p:spPr>
        </p:pic>
        <p:pic>
          <p:nvPicPr>
            <p:cNvPr id="14" name="object 14"/>
            <p:cNvPicPr/>
            <p:nvPr/>
          </p:nvPicPr>
          <p:blipFill>
            <a:blip r:embed="rId6"/>
            <a:stretch>
              <a:fillRect/>
            </a:stretch>
          </p:blipFill>
          <p:spPr>
            <a:xfrm>
              <a:off x="904944" y="344296"/>
              <a:ext cx="65594" cy="65593"/>
            </a:xfrm>
            <a:prstGeom prst="rect">
              <a:avLst/>
            </a:prstGeom>
          </p:spPr>
        </p:pic>
        <p:pic>
          <p:nvPicPr>
            <p:cNvPr id="15" name="object 15"/>
            <p:cNvPicPr/>
            <p:nvPr/>
          </p:nvPicPr>
          <p:blipFill>
            <a:blip r:embed="rId7"/>
            <a:stretch>
              <a:fillRect/>
            </a:stretch>
          </p:blipFill>
          <p:spPr>
            <a:xfrm>
              <a:off x="454963" y="448941"/>
              <a:ext cx="84147" cy="84146"/>
            </a:xfrm>
            <a:prstGeom prst="rect">
              <a:avLst/>
            </a:prstGeom>
          </p:spPr>
        </p:pic>
        <p:pic>
          <p:nvPicPr>
            <p:cNvPr id="16" name="object 16"/>
            <p:cNvPicPr/>
            <p:nvPr/>
          </p:nvPicPr>
          <p:blipFill>
            <a:blip r:embed="rId3"/>
            <a:stretch>
              <a:fillRect/>
            </a:stretch>
          </p:blipFill>
          <p:spPr>
            <a:xfrm>
              <a:off x="575049" y="455516"/>
              <a:ext cx="78137" cy="78136"/>
            </a:xfrm>
            <a:prstGeom prst="rect">
              <a:avLst/>
            </a:prstGeom>
          </p:spPr>
        </p:pic>
        <p:pic>
          <p:nvPicPr>
            <p:cNvPr id="17" name="object 17"/>
            <p:cNvPicPr/>
            <p:nvPr/>
          </p:nvPicPr>
          <p:blipFill>
            <a:blip r:embed="rId4"/>
            <a:stretch>
              <a:fillRect/>
            </a:stretch>
          </p:blipFill>
          <p:spPr>
            <a:xfrm>
              <a:off x="689124" y="457232"/>
              <a:ext cx="74703" cy="74704"/>
            </a:xfrm>
            <a:prstGeom prst="rect">
              <a:avLst/>
            </a:prstGeom>
          </p:spPr>
        </p:pic>
        <p:pic>
          <p:nvPicPr>
            <p:cNvPr id="18" name="object 18"/>
            <p:cNvPicPr/>
            <p:nvPr/>
          </p:nvPicPr>
          <p:blipFill>
            <a:blip r:embed="rId8"/>
            <a:stretch>
              <a:fillRect/>
            </a:stretch>
          </p:blipFill>
          <p:spPr>
            <a:xfrm>
              <a:off x="799767" y="466202"/>
              <a:ext cx="69237" cy="69237"/>
            </a:xfrm>
            <a:prstGeom prst="rect">
              <a:avLst/>
            </a:prstGeom>
          </p:spPr>
        </p:pic>
        <p:pic>
          <p:nvPicPr>
            <p:cNvPr id="19" name="object 19"/>
            <p:cNvPicPr/>
            <p:nvPr/>
          </p:nvPicPr>
          <p:blipFill>
            <a:blip r:embed="rId6"/>
            <a:stretch>
              <a:fillRect/>
            </a:stretch>
          </p:blipFill>
          <p:spPr>
            <a:xfrm>
              <a:off x="904944" y="462069"/>
              <a:ext cx="65594" cy="65594"/>
            </a:xfrm>
            <a:prstGeom prst="rect">
              <a:avLst/>
            </a:prstGeom>
          </p:spPr>
        </p:pic>
        <p:pic>
          <p:nvPicPr>
            <p:cNvPr id="20" name="object 20"/>
            <p:cNvPicPr/>
            <p:nvPr/>
          </p:nvPicPr>
          <p:blipFill>
            <a:blip r:embed="rId7"/>
            <a:stretch>
              <a:fillRect/>
            </a:stretch>
          </p:blipFill>
          <p:spPr>
            <a:xfrm>
              <a:off x="454963" y="566714"/>
              <a:ext cx="84147" cy="84146"/>
            </a:xfrm>
            <a:prstGeom prst="rect">
              <a:avLst/>
            </a:prstGeom>
          </p:spPr>
        </p:pic>
        <p:pic>
          <p:nvPicPr>
            <p:cNvPr id="21" name="object 21"/>
            <p:cNvPicPr/>
            <p:nvPr/>
          </p:nvPicPr>
          <p:blipFill>
            <a:blip r:embed="rId9"/>
            <a:stretch>
              <a:fillRect/>
            </a:stretch>
          </p:blipFill>
          <p:spPr>
            <a:xfrm>
              <a:off x="575049" y="573290"/>
              <a:ext cx="78137" cy="78136"/>
            </a:xfrm>
            <a:prstGeom prst="rect">
              <a:avLst/>
            </a:prstGeom>
          </p:spPr>
        </p:pic>
        <p:pic>
          <p:nvPicPr>
            <p:cNvPr id="22" name="object 22"/>
            <p:cNvPicPr/>
            <p:nvPr/>
          </p:nvPicPr>
          <p:blipFill>
            <a:blip r:embed="rId10"/>
            <a:stretch>
              <a:fillRect/>
            </a:stretch>
          </p:blipFill>
          <p:spPr>
            <a:xfrm>
              <a:off x="689124" y="575006"/>
              <a:ext cx="74703" cy="74704"/>
            </a:xfrm>
            <a:prstGeom prst="rect">
              <a:avLst/>
            </a:prstGeom>
          </p:spPr>
        </p:pic>
        <p:pic>
          <p:nvPicPr>
            <p:cNvPr id="23" name="object 23"/>
            <p:cNvPicPr/>
            <p:nvPr/>
          </p:nvPicPr>
          <p:blipFill>
            <a:blip r:embed="rId8"/>
            <a:stretch>
              <a:fillRect/>
            </a:stretch>
          </p:blipFill>
          <p:spPr>
            <a:xfrm>
              <a:off x="799767" y="583976"/>
              <a:ext cx="69237" cy="69237"/>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2"/>
            <a:stretch>
              <a:fillRect/>
            </a:stretch>
          </p:blipFill>
          <p:spPr>
            <a:xfrm>
              <a:off x="454963" y="684488"/>
              <a:ext cx="84147" cy="84146"/>
            </a:xfrm>
            <a:prstGeom prst="rect">
              <a:avLst/>
            </a:prstGeom>
          </p:spPr>
        </p:pic>
        <p:pic>
          <p:nvPicPr>
            <p:cNvPr id="26" name="object 26"/>
            <p:cNvPicPr/>
            <p:nvPr/>
          </p:nvPicPr>
          <p:blipFill>
            <a:blip r:embed="rId9"/>
            <a:stretch>
              <a:fillRect/>
            </a:stretch>
          </p:blipFill>
          <p:spPr>
            <a:xfrm>
              <a:off x="575049" y="691063"/>
              <a:ext cx="78137" cy="78136"/>
            </a:xfrm>
            <a:prstGeom prst="rect">
              <a:avLst/>
            </a:prstGeom>
          </p:spPr>
        </p:pic>
        <p:pic>
          <p:nvPicPr>
            <p:cNvPr id="27" name="object 27"/>
            <p:cNvPicPr/>
            <p:nvPr/>
          </p:nvPicPr>
          <p:blipFill>
            <a:blip r:embed="rId4"/>
            <a:stretch>
              <a:fillRect/>
            </a:stretch>
          </p:blipFill>
          <p:spPr>
            <a:xfrm>
              <a:off x="689124" y="692780"/>
              <a:ext cx="74703" cy="74704"/>
            </a:xfrm>
            <a:prstGeom prst="rect">
              <a:avLst/>
            </a:prstGeom>
          </p:spPr>
        </p:pic>
        <p:pic>
          <p:nvPicPr>
            <p:cNvPr id="28" name="object 28"/>
            <p:cNvPicPr/>
            <p:nvPr/>
          </p:nvPicPr>
          <p:blipFill>
            <a:blip r:embed="rId5"/>
            <a:stretch>
              <a:fillRect/>
            </a:stretch>
          </p:blipFill>
          <p:spPr>
            <a:xfrm>
              <a:off x="799767" y="701750"/>
              <a:ext cx="69237" cy="69237"/>
            </a:xfrm>
            <a:prstGeom prst="rect">
              <a:avLst/>
            </a:prstGeom>
          </p:spPr>
        </p:pic>
        <p:pic>
          <p:nvPicPr>
            <p:cNvPr id="29" name="object 29"/>
            <p:cNvPicPr/>
            <p:nvPr/>
          </p:nvPicPr>
          <p:blipFill>
            <a:blip r:embed="rId6"/>
            <a:stretch>
              <a:fillRect/>
            </a:stretch>
          </p:blipFill>
          <p:spPr>
            <a:xfrm>
              <a:off x="904944" y="697617"/>
              <a:ext cx="65594" cy="65594"/>
            </a:xfrm>
            <a:prstGeom prst="rect">
              <a:avLst/>
            </a:prstGeom>
          </p:spPr>
        </p:pic>
      </p:grpSp>
      <p:sp>
        <p:nvSpPr>
          <p:cNvPr id="30" name="object 30"/>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合作与兼并重组情况</a:t>
            </a:r>
          </a:p>
        </p:txBody>
      </p:sp>
      <p:sp>
        <p:nvSpPr>
          <p:cNvPr id="31" name="object 31"/>
          <p:cNvSpPr txBox="1"/>
          <p:nvPr/>
        </p:nvSpPr>
        <p:spPr>
          <a:xfrm>
            <a:off x="656867" y="1659855"/>
            <a:ext cx="2254250" cy="1289685"/>
          </a:xfrm>
          <a:prstGeom prst="rect">
            <a:avLst/>
          </a:prstGeom>
        </p:spPr>
        <p:txBody>
          <a:bodyPr vert="horz" wrap="square" lIns="0" tIns="15875" rIns="0" bIns="0" rtlCol="0">
            <a:spAutoFit/>
          </a:bodyPr>
          <a:lstStyle/>
          <a:p>
            <a:pPr marL="1269365">
              <a:lnSpc>
                <a:spcPct val="100000"/>
              </a:lnSpc>
              <a:spcBef>
                <a:spcPts val="125"/>
              </a:spcBef>
            </a:pPr>
            <a:r>
              <a:rPr sz="1550" b="1">
                <a:solidFill>
                  <a:srgbClr val="262626"/>
                </a:solidFill>
                <a:latin typeface="微软雅黑"/>
                <a:cs typeface="微软雅黑"/>
              </a:rPr>
              <a:t>国际合</a:t>
            </a:r>
            <a:r>
              <a:rPr sz="1550" b="1" spc="-50">
                <a:solidFill>
                  <a:srgbClr val="262626"/>
                </a:solidFill>
                <a:latin typeface="微软雅黑"/>
                <a:cs typeface="微软雅黑"/>
              </a:rPr>
              <a:t>作</a:t>
            </a:r>
            <a:endParaRPr sz="1550">
              <a:latin typeface="微软雅黑"/>
              <a:cs typeface="微软雅黑"/>
            </a:endParaRPr>
          </a:p>
          <a:p>
            <a:pPr marL="12700" marR="5080">
              <a:lnSpc>
                <a:spcPct val="150000"/>
              </a:lnSpc>
              <a:spcBef>
                <a:spcPts val="780"/>
              </a:spcBef>
            </a:pPr>
            <a:r>
              <a:rPr sz="1350" spc="-5">
                <a:latin typeface="微软雅黑"/>
                <a:cs typeface="微软雅黑"/>
              </a:rPr>
              <a:t>国内外厂商积极开展技术合</a:t>
            </a:r>
            <a:r>
              <a:rPr sz="1350" spc="-50">
                <a:latin typeface="微软雅黑"/>
                <a:cs typeface="微软雅黑"/>
              </a:rPr>
              <a:t> </a:t>
            </a:r>
            <a:r>
              <a:rPr sz="1350" spc="-5">
                <a:latin typeface="微软雅黑"/>
                <a:cs typeface="微软雅黑"/>
              </a:rPr>
              <a:t>作与交流，共同研发新产品</a:t>
            </a:r>
            <a:r>
              <a:rPr sz="1350" spc="-50">
                <a:latin typeface="微软雅黑"/>
                <a:cs typeface="微软雅黑"/>
              </a:rPr>
              <a:t> </a:t>
            </a:r>
            <a:r>
              <a:rPr sz="1350" spc="-5">
                <a:latin typeface="微软雅黑"/>
                <a:cs typeface="微软雅黑"/>
              </a:rPr>
              <a:t>和技术，提升行业整体水平。</a:t>
            </a:r>
            <a:endParaRPr sz="1350">
              <a:latin typeface="微软雅黑"/>
              <a:cs typeface="微软雅黑"/>
            </a:endParaRPr>
          </a:p>
        </p:txBody>
      </p:sp>
      <p:sp>
        <p:nvSpPr>
          <p:cNvPr id="32" name="object 32"/>
          <p:cNvSpPr txBox="1"/>
          <p:nvPr/>
        </p:nvSpPr>
        <p:spPr>
          <a:xfrm>
            <a:off x="1400521" y="4226586"/>
            <a:ext cx="2254250" cy="1370965"/>
          </a:xfrm>
          <a:prstGeom prst="rect">
            <a:avLst/>
          </a:prstGeom>
        </p:spPr>
        <p:txBody>
          <a:bodyPr vert="horz" wrap="square" lIns="0" tIns="15875" rIns="0" bIns="0" rtlCol="0">
            <a:spAutoFit/>
          </a:bodyPr>
          <a:lstStyle/>
          <a:p>
            <a:pPr marL="1269365">
              <a:lnSpc>
                <a:spcPct val="100000"/>
              </a:lnSpc>
              <a:spcBef>
                <a:spcPts val="125"/>
              </a:spcBef>
            </a:pPr>
            <a:r>
              <a:rPr sz="1550" b="1">
                <a:solidFill>
                  <a:srgbClr val="6C6C6C"/>
                </a:solidFill>
                <a:latin typeface="微软雅黑"/>
                <a:cs typeface="微软雅黑"/>
              </a:rPr>
              <a:t>兼并重</a:t>
            </a:r>
            <a:r>
              <a:rPr sz="1550" b="1" spc="-50">
                <a:solidFill>
                  <a:srgbClr val="6C6C6C"/>
                </a:solidFill>
                <a:latin typeface="微软雅黑"/>
                <a:cs typeface="微软雅黑"/>
              </a:rPr>
              <a:t>组</a:t>
            </a:r>
            <a:endParaRPr sz="1550">
              <a:latin typeface="微软雅黑"/>
              <a:cs typeface="微软雅黑"/>
            </a:endParaRPr>
          </a:p>
          <a:p>
            <a:pPr marL="12700" marR="176530">
              <a:lnSpc>
                <a:spcPct val="150000"/>
              </a:lnSpc>
              <a:spcBef>
                <a:spcPts val="1415"/>
              </a:spcBef>
            </a:pPr>
            <a:r>
              <a:rPr sz="1350" spc="-5">
                <a:latin typeface="微软雅黑"/>
                <a:cs typeface="微软雅黑"/>
              </a:rPr>
              <a:t>为扩大市场份额、提升竞争力，部分厂商通过兼并重组</a:t>
            </a:r>
            <a:endParaRPr sz="1350">
              <a:latin typeface="微软雅黑"/>
              <a:cs typeface="微软雅黑"/>
            </a:endParaRPr>
          </a:p>
          <a:p>
            <a:pPr marL="184150">
              <a:lnSpc>
                <a:spcPct val="100000"/>
              </a:lnSpc>
              <a:spcBef>
                <a:spcPts val="810"/>
              </a:spcBef>
            </a:pPr>
            <a:r>
              <a:rPr sz="1350" spc="-5">
                <a:latin typeface="微软雅黑"/>
                <a:cs typeface="微软雅黑"/>
              </a:rPr>
              <a:t>实现资源整合和优势互补。</a:t>
            </a:r>
            <a:endParaRPr sz="1350">
              <a:latin typeface="微软雅黑"/>
              <a:cs typeface="微软雅黑"/>
            </a:endParaRPr>
          </a:p>
        </p:txBody>
      </p:sp>
      <p:sp>
        <p:nvSpPr>
          <p:cNvPr id="33" name="object 33"/>
          <p:cNvSpPr txBox="1"/>
          <p:nvPr/>
        </p:nvSpPr>
        <p:spPr>
          <a:xfrm>
            <a:off x="8986387" y="1893218"/>
            <a:ext cx="2425700" cy="1610995"/>
          </a:xfrm>
          <a:prstGeom prst="rect">
            <a:avLst/>
          </a:prstGeom>
        </p:spPr>
        <p:txBody>
          <a:bodyPr vert="horz" wrap="square" lIns="0" tIns="15875" rIns="0" bIns="0" rtlCol="0">
            <a:spAutoFit/>
          </a:bodyPr>
          <a:lstStyle/>
          <a:p>
            <a:pPr marL="48895">
              <a:lnSpc>
                <a:spcPct val="100000"/>
              </a:lnSpc>
              <a:spcBef>
                <a:spcPts val="125"/>
              </a:spcBef>
            </a:pPr>
            <a:r>
              <a:rPr sz="1550" b="1">
                <a:solidFill>
                  <a:srgbClr val="7A7F83"/>
                </a:solidFill>
                <a:latin typeface="微软雅黑"/>
                <a:cs typeface="微软雅黑"/>
              </a:rPr>
              <a:t>行业整合趋</a:t>
            </a:r>
            <a:r>
              <a:rPr sz="1550" b="1" spc="-50">
                <a:solidFill>
                  <a:srgbClr val="7A7F83"/>
                </a:solidFill>
                <a:latin typeface="微软雅黑"/>
                <a:cs typeface="微软雅黑"/>
              </a:rPr>
              <a:t>势</a:t>
            </a:r>
            <a:endParaRPr sz="1550">
              <a:latin typeface="微软雅黑"/>
              <a:cs typeface="微软雅黑"/>
            </a:endParaRPr>
          </a:p>
          <a:p>
            <a:pPr marL="12700" marR="347980" algn="just">
              <a:lnSpc>
                <a:spcPct val="150000"/>
              </a:lnSpc>
              <a:spcBef>
                <a:spcPts val="880"/>
              </a:spcBef>
            </a:pPr>
            <a:r>
              <a:rPr sz="1350" spc="-5">
                <a:latin typeface="微软雅黑"/>
                <a:cs typeface="微软雅黑"/>
              </a:rPr>
              <a:t>随着市场竞争加剧和行业成熟度提高，未来工程机械驱动器行业的兼并重组将更加</a:t>
            </a:r>
            <a:endParaRPr sz="1350">
              <a:latin typeface="微软雅黑"/>
              <a:cs typeface="微软雅黑"/>
            </a:endParaRPr>
          </a:p>
          <a:p>
            <a:pPr marL="12700">
              <a:lnSpc>
                <a:spcPct val="100000"/>
              </a:lnSpc>
              <a:spcBef>
                <a:spcPts val="810"/>
              </a:spcBef>
            </a:pPr>
            <a:r>
              <a:rPr sz="1350" spc="-5">
                <a:latin typeface="微软雅黑"/>
                <a:cs typeface="微软雅黑"/>
              </a:rPr>
              <a:t>频繁，行业整合将进一步加速。</a:t>
            </a:r>
            <a:endParaRPr sz="135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41316" y="3519497"/>
            <a:ext cx="472440" cy="482600"/>
          </a:xfrm>
          <a:prstGeom prst="rect">
            <a:avLst/>
          </a:prstGeom>
        </p:spPr>
        <p:txBody>
          <a:bodyPr vert="horz" wrap="square" lIns="0" tIns="12700" rIns="0" bIns="0" rtlCol="0">
            <a:spAutoFit/>
          </a:bodyPr>
          <a:lstStyle/>
          <a:p>
            <a:pPr marL="12700">
              <a:lnSpc>
                <a:spcPct val="100000"/>
              </a:lnSpc>
              <a:spcBef>
                <a:spcPts val="100"/>
              </a:spcBef>
            </a:pPr>
            <a:r>
              <a:rPr sz="3000" spc="-25">
                <a:latin typeface="微软雅黑"/>
                <a:cs typeface="微软雅黑"/>
              </a:rPr>
              <a:t>04</a:t>
            </a:r>
            <a:endParaRPr sz="3000">
              <a:latin typeface="微软雅黑"/>
              <a:cs typeface="微软雅黑"/>
            </a:endParaRPr>
          </a:p>
        </p:txBody>
      </p:sp>
      <p:sp>
        <p:nvSpPr>
          <p:cNvPr id="3" name="object 3"/>
          <p:cNvSpPr txBox="1"/>
          <p:nvPr/>
        </p:nvSpPr>
        <p:spPr>
          <a:xfrm>
            <a:off x="5768625" y="3151125"/>
            <a:ext cx="3968750" cy="551180"/>
          </a:xfrm>
          <a:prstGeom prst="rect">
            <a:avLst/>
          </a:prstGeom>
        </p:spPr>
        <p:txBody>
          <a:bodyPr vert="horz" wrap="square" lIns="0" tIns="12700" rIns="0" bIns="0" rtlCol="0">
            <a:spAutoFit/>
          </a:bodyPr>
          <a:lstStyle/>
          <a:p>
            <a:pPr marL="12700">
              <a:lnSpc>
                <a:spcPct val="100000"/>
              </a:lnSpc>
              <a:spcBef>
                <a:spcPts val="100"/>
              </a:spcBef>
            </a:pPr>
            <a:r>
              <a:rPr sz="3450" spc="-10">
                <a:latin typeface="微软雅黑"/>
                <a:cs typeface="微软雅黑"/>
              </a:rPr>
              <a:t>技术创新及研发动态</a:t>
            </a:r>
            <a:endParaRPr sz="3450">
              <a:latin typeface="微软雅黑"/>
              <a:cs typeface="微软雅黑"/>
            </a:endParaRPr>
          </a:p>
        </p:txBody>
      </p:sp>
      <p:sp>
        <p:nvSpPr>
          <p:cNvPr id="4" name="object 4"/>
          <p:cNvSpPr txBox="1">
            <a:spLocks noGrp="1"/>
          </p:cNvSpPr>
          <p:nvPr>
            <p:ph type="title"/>
          </p:nvPr>
        </p:nvSpPr>
        <p:spPr>
          <a:xfrm>
            <a:off x="3115892" y="3094824"/>
            <a:ext cx="972819"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00"/>
                </a:solidFill>
              </a:rPr>
              <a:t>Part</a:t>
            </a:r>
            <a:endParaRPr sz="3600"/>
          </a:p>
        </p:txBody>
      </p:sp>
      <p:grpSp>
        <p:nvGrpSpPr>
          <p:cNvPr id="5" name="object 5"/>
          <p:cNvGrpSpPr/>
          <p:nvPr/>
        </p:nvGrpSpPr>
        <p:grpSpPr>
          <a:xfrm>
            <a:off x="3701557" y="3100222"/>
            <a:ext cx="700405" cy="721360"/>
            <a:chOff x="3701557" y="3100222"/>
            <a:chExt cx="700405" cy="721360"/>
          </a:xfrm>
        </p:grpSpPr>
        <p:sp>
          <p:nvSpPr>
            <p:cNvPr id="6" name="object 6"/>
            <p:cNvSpPr/>
            <p:nvPr/>
          </p:nvSpPr>
          <p:spPr>
            <a:xfrm>
              <a:off x="3706319" y="3104985"/>
              <a:ext cx="690880" cy="711835"/>
            </a:xfrm>
            <a:custGeom>
              <a:rect l="l" t="t" r="r" b="b"/>
              <a:pathLst>
                <a:path w="690879" h="711835">
                  <a:moveTo>
                    <a:pt x="0" y="711330"/>
                  </a:moveTo>
                  <a:lnTo>
                    <a:pt x="690409" y="0"/>
                  </a:lnTo>
                </a:path>
              </a:pathLst>
            </a:custGeom>
            <a:solidFill>
              <a:srgbClr val="000000"/>
            </a:solidFill>
          </p:spPr>
          <p:txBody>
            <a:bodyPr wrap="square" lIns="0" tIns="0" rIns="0" bIns="0" rtlCol="0"/>
            <a:lstStyle/>
            <a:p/>
          </p:txBody>
        </p:sp>
        <p:sp>
          <p:nvSpPr>
            <p:cNvPr id="7" name="object 7"/>
            <p:cNvSpPr/>
            <p:nvPr/>
          </p:nvSpPr>
          <p:spPr>
            <a:xfrm>
              <a:off x="3706319" y="3104985"/>
              <a:ext cx="690880" cy="711835"/>
            </a:xfrm>
            <a:custGeom>
              <a:rect l="l" t="t" r="r" b="b"/>
              <a:pathLst>
                <a:path w="690879" h="711835">
                  <a:moveTo>
                    <a:pt x="690409" y="0"/>
                  </a:moveTo>
                  <a:lnTo>
                    <a:pt x="0" y="711330"/>
                  </a:lnTo>
                </a:path>
              </a:pathLst>
            </a:custGeom>
            <a:ln w="9524">
              <a:solidFill>
                <a:srgbClr val="000000"/>
              </a:solidFill>
            </a:ln>
          </p:spPr>
          <p:txBody>
            <a:bodyPr wrap="square" lIns="0" tIns="0" rIns="0" bIns="0" rtlCol="0"/>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https://d.book118.com/358126022066006044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工程机械驱动器行业报告</vt:lpstr>
      <vt:lpstr>目录</vt:lpstr>
      <vt:lpstr>Part</vt:lpstr>
      <vt:lpstr>工程机械驱动器定义及分类</vt:lpstr>
      <vt:lpstr>行业发展历程及现状</vt:lpstr>
      <vt:lpstr>未来发展趋势预测</vt:lpstr>
      <vt:lpstr>Part</vt:lpstr>
      <vt:lpstr>不同领域市场需求占比</vt:lpstr>
      <vt:lpstr>国内外市场需求对比</vt:lpstr>
      <vt:lpstr>客户需求特点与变化趋势</vt:lpstr>
      <vt:lpstr>Part</vt:lpstr>
      <vt:lpstr>国内外厂商竞争格局概述</vt:lpstr>
      <vt:lpstr>主要厂商产品特点及优势分析</vt:lpstr>
      <vt:lpstr>合作与兼并重组情况</vt:lpstr>
      <vt:lpstr>Part</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2024-09-24T16:03:06.226</cp:lastPrinted>
  <dcterms:created xsi:type="dcterms:W3CDTF">2024-09-24T08:03:06Z</dcterms:created>
  <dcterms:modified xsi:type="dcterms:W3CDTF">2024-09-24T08:03:07Z</dcterms:modified>
</cp:coreProperties>
</file>