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lastCol>
    <a:firstCol>
      <a:tcTxStyle b="on"/>
    </a:firstCol>
    <a:lastRow>
      <a:tcTxStyle b="on"/>
      <a:tcStyle>
        <a:tcBdr>
          <a:top>
            <a:ln w="25400" cmpd="sng">
              <a:solidFill>
                <a:schemeClr val="accent1"/>
              </a:solidFill>
            </a:ln>
          </a:top>
        </a:tcBdr>
        <a:fill>
          <a:solidFill>
            <a:schemeClr val="accent1">
              <a:tint val="20000"/>
            </a:schemeClr>
          </a:solidFill>
        </a:fill>
      </a:tcStyle>
    </a:lastRow>
    <a:firstRow>
      <a:tcTxStyle b="on"/>
      <a:tcStyle>
        <a:fill>
          <a:solidFill>
            <a:schemeClr val="accent1">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fill>
          <a:solidFill>
            <a:schemeClr val="accent4">
              <a:tint val="40000"/>
            </a:schemeClr>
          </a:solidFill>
        </a:fill>
      </a:tcStyle>
    </a:band1H>
    <a:band1V>
      <a:tcStyle>
        <a:fill>
          <a:solidFill>
            <a:schemeClr val="accent4">
              <a:tint val="40000"/>
            </a:schemeClr>
          </a:solidFill>
        </a:fill>
      </a:tcStyle>
    </a:band1V>
    <a:lastCol>
      <a:tcTxStyle b="on">
        <a:fontRef idx="minor">
          <a:prstClr val="black"/>
        </a:fontRef>
        <a:schemeClr val="lt1"/>
      </a:tcTxStyle>
      <a:tcStyle>
        <a:fill>
          <a:solidFill>
            <a:schemeClr val="accent4"/>
          </a:solidFill>
        </a:fill>
      </a:tcStyle>
    </a:lastCol>
    <a:firstCol>
      <a:tcTxStyle b="on">
        <a:fontRef idx="minor">
          <a:prstClr val="black"/>
        </a:fontRef>
        <a:schemeClr val="lt1"/>
      </a:tcTxStyle>
      <a:tcStyle>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4.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9.png"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B0EB12-48C1-4A5C-B49A-3D301B4D1A41}" type="datetimeFigureOut">
              <a:rPr lang="zh-CN" altLang="en-US" smtClean="0"/>
              <a:t>2024/1/11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F86BEA-57FA-4E67-AAF4-6F85455D37C5}" type="slidenum">
              <a:rPr lang="zh-CN" altLang="en-US" smtClean="0"/>
              <a:t>‹#›</a:t>
            </a:fld>
            <a:endParaRPr lang="zh-CN" altLang="en-US"/>
          </a:p>
        </p:txBody>
      </p:sp>
    </p:spTree>
    <p:extLst>
      <p:ext uri="{BB962C8B-B14F-4D97-AF65-F5344CB8AC3E}">
        <p14:creationId xmlns:p14="http://schemas.microsoft.com/office/powerpoint/2010/main" val="1800403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FF86BEA-57FA-4E67-AAF4-6F85455D37C5}" type="slidenum">
              <a:rPr lang="zh-CN" altLang="en-US" smtClean="0"/>
              <a:t>1</a:t>
            </a:fld>
            <a:endParaRPr lang="zh-CN" altLang="en-US"/>
          </a:p>
        </p:txBody>
      </p:sp>
    </p:spTree>
    <p:extLst>
      <p:ext uri="{BB962C8B-B14F-4D97-AF65-F5344CB8AC3E}">
        <p14:creationId xmlns:p14="http://schemas.microsoft.com/office/powerpoint/2010/main" val="1810308310"/>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FF86BEA-57FA-4E67-AAF4-6F85455D37C5}" type="slidenum">
              <a:rPr lang="zh-CN" altLang="en-US" smtClean="0"/>
              <a:t>4</a:t>
            </a:fld>
            <a:endParaRPr lang="zh-CN" altLang="en-US"/>
          </a:p>
        </p:txBody>
      </p:sp>
    </p:spTree>
    <p:extLst>
      <p:ext uri="{BB962C8B-B14F-4D97-AF65-F5344CB8AC3E}">
        <p14:creationId xmlns:p14="http://schemas.microsoft.com/office/powerpoint/2010/main" val="1127534466"/>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FF86BEA-57FA-4E67-AAF4-6F85455D37C5}" type="slidenum">
              <a:rPr lang="zh-CN" altLang="en-US" smtClean="0"/>
              <a:t>5</a:t>
            </a:fld>
            <a:endParaRPr lang="zh-CN" altLang="en-US"/>
          </a:p>
        </p:txBody>
      </p:sp>
    </p:spTree>
    <p:extLst>
      <p:ext uri="{BB962C8B-B14F-4D97-AF65-F5344CB8AC3E}">
        <p14:creationId xmlns:p14="http://schemas.microsoft.com/office/powerpoint/2010/main" val="207351146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FF86BEA-57FA-4E67-AAF4-6F85455D37C5}" type="slidenum">
              <a:rPr lang="zh-CN" altLang="en-US" smtClean="0"/>
              <a:t>12</a:t>
            </a:fld>
            <a:endParaRPr lang="zh-CN" altLang="en-US"/>
          </a:p>
        </p:txBody>
      </p:sp>
    </p:spTree>
    <p:extLst>
      <p:ext uri="{BB962C8B-B14F-4D97-AF65-F5344CB8AC3E}">
        <p14:creationId xmlns:p14="http://schemas.microsoft.com/office/powerpoint/2010/main" val="82592486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969FD5-B296-4118-BBF9-53A1225CD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0481EB-2F43-4A69-9BB7-27CEC93C6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34A217-E65F-40D6-944E-09A614FA6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32E180-BE15-4820-849B-D3F7299C7D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1AC12F-262C-4433-908F-48FF845B5A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204FE1-8F2B-420C-A314-8CCBE8213D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93FFB8-E166-4DD4-84B1-CBC6F8F478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672656-F455-4571-8659-0CA770A0C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D588CC-15D5-475B-AF01-460895580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823A17-CDAC-4A3D-8D2A-D92AE90830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FF5F4-A697-4DCC-98A7-E5B9AE663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28A7F203-5850-44F0-B435-8839717FB5A1}" type="datetimeFigureOut">
              <a:rPr lang="zh-CN" altLang="en-US" smtClean="0"/>
              <a:t>2024/1/11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7053AC3-81E1-4951-A211-7C6C3A9142D7}"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AF7E6"/>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A7F203-5850-44F0-B435-8839717FB5A1}" type="datetimeFigureOut">
              <a:rPr lang="zh-CN" altLang="en-US" smtClean="0"/>
              <a:t>2024/1/11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7053AC3-81E1-4951-A211-7C6C3A9142D7}" type="slidenum">
              <a:rPr lang="zh-CN" altLang="en-US" smtClean="0"/>
              <a:t>‹#›</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tags" Target="../tags/tag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jpeg" /><Relationship Id="rId5" Type="http://schemas.openxmlformats.org/officeDocument/2006/relationships/tags" Target="../tags/tag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7.png" /><Relationship Id="rId4" Type="http://schemas.openxmlformats.org/officeDocument/2006/relationships/tags" Target="../tags/tag3.xml" /><Relationship Id="rId5" Type="http://schemas.openxmlformats.org/officeDocument/2006/relationships/image" Target="../media/image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oleObject" Target="../embeddings/oleObject1.bin" TargetMode="Internal"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vmlDrawing" Target="../drawings/vmlDrawing1.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11.png" /><Relationship Id="rId4" Type="http://schemas.openxmlformats.org/officeDocument/2006/relationships/image" Target="../media/image1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3005013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文本框 9" title="">
            <a:extLst>
              <a:ext uri="{FF2B5EF4-FFF2-40B4-BE49-F238E27FC236}">
                <a16:creationId xmlns:a16="http://schemas.microsoft.com/office/drawing/2014/main" id="{8BC50FA1-F21C-4F73-A660-1F6988020D87}"/>
              </a:ext>
            </a:extLst>
          </p:cNvPr>
          <p:cNvSpPr txBox="1"/>
          <p:nvPr/>
        </p:nvSpPr>
        <p:spPr>
          <a:xfrm>
            <a:off x="1242273" y="4205302"/>
            <a:ext cx="9907480" cy="23285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000" b="0" i="0">
                <a:solidFill>
                  <a:srgbClr val="1F477E"/>
                </a:solidFill>
                <a:effectLst/>
                <a:latin typeface="黑体" panose="02010609060101010101" pitchFamily="49" charset="-122"/>
                <a:ea typeface="黑体" panose="02010609060101010101" pitchFamily="49" charset="-122"/>
              </a:rPr>
              <a:t>    数千名拉美土著印第安人</a:t>
            </a:r>
            <a:r>
              <a:rPr lang="en-US" altLang="zh-CN" sz="2000" b="0" i="0">
                <a:solidFill>
                  <a:srgbClr val="1F477E"/>
                </a:solidFill>
                <a:effectLst/>
                <a:latin typeface="黑体" panose="02010609060101010101" pitchFamily="49" charset="-122"/>
                <a:ea typeface="黑体" panose="02010609060101010101" pitchFamily="49" charset="-122"/>
              </a:rPr>
              <a:t>12</a:t>
            </a:r>
            <a:r>
              <a:rPr lang="zh-CN" altLang="en-US" sz="2000" b="0" i="0">
                <a:solidFill>
                  <a:srgbClr val="1F477E"/>
                </a:solidFill>
                <a:effectLst/>
                <a:latin typeface="黑体" panose="02010609060101010101" pitchFamily="49" charset="-122"/>
                <a:ea typeface="黑体" panose="02010609060101010101" pitchFamily="49" charset="-122"/>
              </a:rPr>
              <a:t>日在危地马拉首都危地马拉市游行，纪念“土著人民抵抗日”，而这一天此前习惯上被称为“哥伦布日”，以纪念探险家克里斯托弗</a:t>
            </a:r>
            <a:r>
              <a:rPr lang="en-US" altLang="zh-CN" sz="2000" b="0" i="0">
                <a:solidFill>
                  <a:srgbClr val="1F477E"/>
                </a:solidFill>
                <a:effectLst/>
                <a:latin typeface="黑体" panose="02010609060101010101" pitchFamily="49" charset="-122"/>
                <a:ea typeface="黑体" panose="02010609060101010101" pitchFamily="49" charset="-122"/>
              </a:rPr>
              <a:t>·</a:t>
            </a:r>
            <a:r>
              <a:rPr lang="zh-CN" altLang="en-US" sz="2000" b="0" i="0">
                <a:solidFill>
                  <a:srgbClr val="1F477E"/>
                </a:solidFill>
                <a:effectLst/>
                <a:latin typeface="黑体" panose="02010609060101010101" pitchFamily="49" charset="-122"/>
                <a:ea typeface="黑体" panose="02010609060101010101" pitchFamily="49" charset="-122"/>
              </a:rPr>
              <a:t>哥伦布首次登上美洲大陆。</a:t>
            </a:r>
          </a:p>
          <a:p>
            <a:pPr algn="l">
              <a:lnSpc>
                <a:spcPct val="150000"/>
              </a:lnSpc>
            </a:pPr>
            <a:r>
              <a:rPr lang="zh-CN" altLang="en-US" sz="2000" b="0" i="0">
                <a:solidFill>
                  <a:srgbClr val="1F477E"/>
                </a:solidFill>
                <a:effectLst/>
                <a:latin typeface="黑体" panose="02010609060101010101" pitchFamily="49" charset="-122"/>
                <a:ea typeface="黑体" panose="02010609060101010101" pitchFamily="49" charset="-122"/>
              </a:rPr>
              <a:t>    美联社报道说，众多拉美民众认为，哥伦布被欧美国家奉为发现新大陆英雄，却是拉美灾难之源</a:t>
            </a:r>
          </a:p>
        </p:txBody>
      </p:sp>
      <p:pic>
        <p:nvPicPr>
          <p:cNvPr id="3" name="Picture 2" title="">
            <a:extLst>
              <a:ext uri="{FF2B5EF4-FFF2-40B4-BE49-F238E27FC236}">
                <a16:creationId xmlns:a16="http://schemas.microsoft.com/office/drawing/2014/main" id="{CBEAA4D0-9963-4F1A-A2B4-5BFEBD64A6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42273" y="981123"/>
            <a:ext cx="4643020" cy="31815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title="">
            <a:extLst>
              <a:ext uri="{FF2B5EF4-FFF2-40B4-BE49-F238E27FC236}">
                <a16:creationId xmlns:a16="http://schemas.microsoft.com/office/drawing/2014/main" id="{8B65A0EA-0AF7-403B-8871-089394B110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 r="1154"/>
          <a:stretch>
            <a:fillRect/>
          </a:stretch>
        </p:blipFill>
        <p:spPr bwMode="auto">
          <a:xfrm>
            <a:off x="6131511" y="981122"/>
            <a:ext cx="5018242" cy="31815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l="-10000" r="-10000"/>
          </a:stretch>
        </a:blipFill>
        <a:effectLst/>
      </p:bgPr>
    </p:bg>
    <p:spTree>
      <p:nvGrpSpPr>
        <p:cNvPr id="1" name=""/>
        <p:cNvGrpSpPr/>
        <p:nvPr/>
      </p:nvGrpSpPr>
      <p:grpSpPr>
        <a:xfrm>
          <a:off x="0" y="0"/>
          <a:ext cx="0" cy="0"/>
        </a:xfrm>
      </p:grpSpPr>
      <p:sp>
        <p:nvSpPr>
          <p:cNvPr id="6" name="文本框 5" title=""/>
          <p:cNvSpPr txBox="1"/>
          <p:nvPr/>
        </p:nvSpPr>
        <p:spPr>
          <a:xfrm>
            <a:off x="6397470" y="2553795"/>
            <a:ext cx="5512039" cy="222112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3200" b="1">
                <a:solidFill>
                  <a:schemeClr val="tx1"/>
                </a:solidFill>
                <a:latin typeface="华文中宋" panose="02010600040101010101" charset="-122"/>
                <a:ea typeface="华文中宋" panose="02010600040101010101" charset="-122"/>
                <a:cs typeface="华文中宋" panose="02010600040101010101" charset="-122"/>
              </a:rPr>
              <a:t>第</a:t>
            </a:r>
            <a:r>
              <a:rPr lang="en-US" altLang="zh-CN" sz="3200" b="1">
                <a:solidFill>
                  <a:schemeClr val="tx1"/>
                </a:solidFill>
                <a:latin typeface="华文中宋" panose="02010600040101010101" charset="-122"/>
                <a:ea typeface="华文中宋" panose="02010600040101010101" charset="-122"/>
                <a:cs typeface="华文中宋" panose="02010600040101010101" charset="-122"/>
              </a:rPr>
              <a:t>7</a:t>
            </a:r>
            <a:r>
              <a:rPr lang="zh-CN" altLang="en-US" sz="3200" b="1">
                <a:solidFill>
                  <a:schemeClr val="tx1"/>
                </a:solidFill>
                <a:latin typeface="华文中宋" panose="02010600040101010101" charset="-122"/>
                <a:ea typeface="华文中宋" panose="02010600040101010101" charset="-122"/>
                <a:cs typeface="华文中宋" panose="02010600040101010101" charset="-122"/>
              </a:rPr>
              <a:t>课 </a:t>
            </a:r>
            <a:endParaRPr lang="en-US" altLang="zh-CN" sz="3200" b="1">
              <a:solidFill>
                <a:schemeClr val="tx1"/>
              </a:solidFill>
              <a:latin typeface="华文中宋" panose="02010600040101010101" charset="-122"/>
              <a:ea typeface="华文中宋" panose="02010600040101010101" charset="-122"/>
              <a:cs typeface="华文中宋" panose="02010600040101010101" charset="-122"/>
            </a:endParaRPr>
          </a:p>
          <a:p>
            <a:pPr algn="ctr">
              <a:lnSpc>
                <a:spcPct val="150000"/>
              </a:lnSpc>
            </a:pPr>
            <a:r>
              <a:rPr lang="zh-CN" altLang="en-US" sz="3200" b="1">
                <a:solidFill>
                  <a:schemeClr val="tx1"/>
                </a:solidFill>
                <a:latin typeface="华文中宋" panose="02010600040101010101" charset="-122"/>
                <a:ea typeface="华文中宋" panose="02010600040101010101" charset="-122"/>
                <a:cs typeface="华文中宋" panose="02010600040101010101" charset="-122"/>
              </a:rPr>
              <a:t>全球联系的初步建立与世界格局的演变</a:t>
            </a:r>
          </a:p>
        </p:txBody>
      </p:sp>
      <p:sp>
        <p:nvSpPr>
          <p:cNvPr id="8" name="矩形 7" title=""/>
          <p:cNvSpPr/>
          <p:nvPr/>
        </p:nvSpPr>
        <p:spPr>
          <a:xfrm>
            <a:off x="7642682" y="534847"/>
            <a:ext cx="3685225" cy="51001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000" b="1" spc="300">
                <a:solidFill>
                  <a:schemeClr val="tx1"/>
                </a:solidFill>
                <a:latin typeface="华文楷体" panose="02010600040101010101" pitchFamily="2" charset="-122"/>
                <a:ea typeface="华文楷体" panose="02010600040101010101" pitchFamily="2" charset="-122"/>
                <a:cs typeface="华文细黑" panose="02010600040101010101" charset="-122"/>
              </a:rPr>
              <a:t>第三单元  走向整体的世界</a:t>
            </a:r>
          </a:p>
        </p:txBody>
      </p:sp>
      <p:sp>
        <p:nvSpPr>
          <p:cNvPr id="4" name="矩形 3" title="">
            <a:extLst>
              <a:ext uri="{FF2B5EF4-FFF2-40B4-BE49-F238E27FC236}">
                <a16:creationId xmlns:a16="http://schemas.microsoft.com/office/drawing/2014/main" id="{1B591446-1028-41F8-AC37-EA778BF4BFBE}"/>
              </a:ext>
            </a:extLst>
          </p:cNvPr>
          <p:cNvSpPr/>
          <p:nvPr/>
        </p:nvSpPr>
        <p:spPr>
          <a:xfrm>
            <a:off x="6197842" y="4774916"/>
            <a:ext cx="5911297" cy="186685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nSpc>
                <a:spcPct val="150000"/>
              </a:lnSpc>
            </a:pPr>
            <a:r>
              <a:rPr lang="zh-CN" altLang="en-US" sz="2000" b="1">
                <a:latin typeface="楷体" panose="02010609060101010101" pitchFamily="49" charset="-122"/>
                <a:ea typeface="楷体" panose="02010609060101010101" pitchFamily="49" charset="-122"/>
              </a:rPr>
              <a:t>课标要求：</a:t>
            </a:r>
            <a:r>
              <a:rPr lang="zh-CN" altLang="en-US" sz="2000">
                <a:latin typeface="楷体" panose="02010609060101010101" pitchFamily="49" charset="-122"/>
                <a:ea typeface="楷体" panose="02010609060101010101" pitchFamily="49" charset="-122"/>
                <a:sym typeface="+mn-ea"/>
              </a:rPr>
              <a:t>通过</a:t>
            </a:r>
            <a:r>
              <a:rPr lang="zh-CN" altLang="en-US" sz="2000">
                <a:solidFill>
                  <a:srgbClr val="00B0F0"/>
                </a:solidFill>
                <a:latin typeface="楷体" panose="02010609060101010101" pitchFamily="49" charset="-122"/>
                <a:ea typeface="楷体" panose="02010609060101010101" pitchFamily="49" charset="-122"/>
                <a:sym typeface="+mn-ea"/>
              </a:rPr>
              <a:t>了解</a:t>
            </a:r>
            <a:r>
              <a:rPr lang="zh-CN" altLang="en-US" sz="2000">
                <a:latin typeface="楷体" panose="02010609060101010101" pitchFamily="49" charset="-122"/>
                <a:ea typeface="楷体" panose="02010609060101010101" pitchFamily="49" charset="-122"/>
                <a:sym typeface="+mn-ea"/>
              </a:rPr>
              <a:t>新航路开辟所引发的全球性流动、人类认识世界的视野和能力的</a:t>
            </a:r>
            <a:r>
              <a:rPr lang="zh-CN" altLang="en-US" sz="2000">
                <a:solidFill>
                  <a:srgbClr val="FF0000"/>
                </a:solidFill>
                <a:latin typeface="楷体" panose="02010609060101010101" pitchFamily="49" charset="-122"/>
                <a:ea typeface="楷体" panose="02010609060101010101" pitchFamily="49" charset="-122"/>
                <a:sym typeface="+mn-ea"/>
              </a:rPr>
              <a:t>改变</a:t>
            </a:r>
            <a:r>
              <a:rPr lang="zh-CN" altLang="en-US" sz="2000">
                <a:latin typeface="楷体" panose="02010609060101010101" pitchFamily="49" charset="-122"/>
                <a:ea typeface="楷体" panose="02010609060101010101" pitchFamily="49" charset="-122"/>
                <a:sym typeface="+mn-ea"/>
              </a:rPr>
              <a:t>，以及对世界各区域文明的不同影响，</a:t>
            </a:r>
            <a:r>
              <a:rPr lang="zh-CN" altLang="en-US" sz="2000">
                <a:solidFill>
                  <a:srgbClr val="00B0F0"/>
                </a:solidFill>
                <a:latin typeface="楷体" panose="02010609060101010101" pitchFamily="49" charset="-122"/>
                <a:ea typeface="楷体" panose="02010609060101010101" pitchFamily="49" charset="-122"/>
                <a:sym typeface="+mn-ea"/>
              </a:rPr>
              <a:t>理解</a:t>
            </a:r>
            <a:r>
              <a:rPr lang="zh-CN" altLang="en-US" sz="2000">
                <a:latin typeface="楷体" panose="02010609060101010101" pitchFamily="49" charset="-122"/>
                <a:ea typeface="楷体" panose="02010609060101010101" pitchFamily="49" charset="-122"/>
                <a:sym typeface="+mn-ea"/>
              </a:rPr>
              <a:t>新航路开辟是人类历史从分散走向整体过程中的</a:t>
            </a:r>
            <a:r>
              <a:rPr lang="zh-CN" altLang="en-US" sz="2000">
                <a:solidFill>
                  <a:srgbClr val="FF0000"/>
                </a:solidFill>
                <a:latin typeface="楷体" panose="02010609060101010101" pitchFamily="49" charset="-122"/>
                <a:ea typeface="楷体" panose="02010609060101010101" pitchFamily="49" charset="-122"/>
                <a:sym typeface="+mn-ea"/>
              </a:rPr>
              <a:t>重要节点</a:t>
            </a:r>
            <a:r>
              <a:rPr lang="zh-CN" altLang="en-US" sz="2000">
                <a:latin typeface="楷体" panose="02010609060101010101" pitchFamily="49" charset="-122"/>
                <a:ea typeface="楷体" panose="02010609060101010101" pitchFamily="49" charset="-122"/>
                <a:sym typeface="+mn-ea"/>
              </a:rPr>
              <a:t>。</a:t>
            </a:r>
            <a:endParaRPr lang="zh-CN" sz="2000">
              <a:latin typeface="楷体" panose="02010609060101010101" pitchFamily="49" charset="-122"/>
              <a:ea typeface="楷体" panose="02010609060101010101" pitchFamily="49" charset="-122"/>
              <a:cs typeface="黑体" panose="02010609060101010101" charset="-122"/>
              <a:sym typeface="+mn-e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 name="组合 17" title=""/>
          <p:cNvGrpSpPr/>
          <p:nvPr/>
        </p:nvGrpSpPr>
        <p:grpSpPr>
          <a:xfrm>
            <a:off x="1880674" y="214218"/>
            <a:ext cx="1728148" cy="460375"/>
            <a:chOff x="1250293" y="1959890"/>
            <a:chExt cx="1728148" cy="460375"/>
          </a:xfrm>
        </p:grpSpPr>
        <p:pic>
          <p:nvPicPr>
            <p:cNvPr id="19"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buFont typeface="Arial" pitchFamily="34" charse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r>
                <a:rPr lang="zh-CN" altLang="en-US" sz="2400" b="1">
                  <a:solidFill>
                    <a:srgbClr val="7030A0"/>
                  </a:solidFill>
                  <a:latin typeface="黑体" panose="02010609060101010101" pitchFamily="49" charset="-122"/>
                  <a:ea typeface="黑体" panose="02010609060101010101" pitchFamily="49" charset="-122"/>
                </a:rPr>
                <a:t>学习目标</a:t>
              </a:r>
            </a:p>
          </p:txBody>
        </p:sp>
      </p:grpSp>
      <p:pic>
        <p:nvPicPr>
          <p:cNvPr id="21"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006255" y="23915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269897" y="23852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537984" y="23915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Box 7" title=""/>
          <p:cNvSpPr>
            <a:spLocks noChangeArrowheads="1"/>
          </p:cNvSpPr>
          <p:nvPr/>
        </p:nvSpPr>
        <p:spPr bwMode="auto">
          <a:xfrm>
            <a:off x="6262825" y="199592"/>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5" name="TextBox 7" title=""/>
          <p:cNvSpPr>
            <a:spLocks noChangeArrowheads="1"/>
          </p:cNvSpPr>
          <p:nvPr/>
        </p:nvSpPr>
        <p:spPr bwMode="auto">
          <a:xfrm>
            <a:off x="3992112" y="200228"/>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a:solidFill>
                  <a:schemeClr val="tx1"/>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26" name="文本框 25" title=""/>
          <p:cNvSpPr txBox="1"/>
          <p:nvPr/>
        </p:nvSpPr>
        <p:spPr>
          <a:xfrm>
            <a:off x="8462209" y="200226"/>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p>
        </p:txBody>
      </p:sp>
      <p:graphicFrame>
        <p:nvGraphicFramePr>
          <p:cNvPr id="6" name="表格 5" title=""/>
          <p:cNvGraphicFramePr>
            <a:graphicFrameLocks noGrp="1"/>
          </p:cNvGraphicFramePr>
          <p:nvPr>
            <p:custDataLst>
              <p:tags r:id="rId3"/>
            </p:custDataLst>
            <p:extLst>
              <p:ext uri="{D42A27DB-BD31-4B8C-83A1-F6EECF244321}">
                <p14:modId xmlns:p14="http://schemas.microsoft.com/office/powerpoint/2010/main" val="2555911904"/>
              </p:ext>
            </p:extLst>
          </p:nvPr>
        </p:nvGraphicFramePr>
        <p:xfrm>
          <a:off x="1182801" y="914401"/>
          <a:ext cx="9552755" cy="5532030"/>
        </p:xfrm>
        <a:graphic>
          <a:graphicData uri="http://schemas.openxmlformats.org/drawingml/2006/table">
            <a:tbl>
              <a:tblPr firstRow="1" bandRow="1">
                <a:tableStyleId>{5940675A-B579-460E-94D1-54222C63F5DA}</a:tableStyleId>
              </a:tblPr>
              <a:tblGrid>
                <a:gridCol w="795734">
                  <a:extLst>
                    <a:ext uri="{9D8B030D-6E8A-4147-A177-3AD203B41FA5}">
                      <a16:colId xmlns:a16="http://schemas.microsoft.com/office/drawing/2014/main" val="20000"/>
                    </a:ext>
                  </a:extLst>
                </a:gridCol>
                <a:gridCol w="8757021">
                  <a:extLst>
                    <a:ext uri="{9D8B030D-6E8A-4147-A177-3AD203B41FA5}">
                      <a16:colId xmlns:a16="http://schemas.microsoft.com/office/drawing/2014/main" val="20001"/>
                    </a:ext>
                  </a:extLst>
                </a:gridCol>
              </a:tblGrid>
              <a:tr h="621436">
                <a:tc>
                  <a:txBody>
                    <a:bodyPr vert="horz" wrap="square"/>
                    <a:lstStyle/>
                    <a:p>
                      <a:pPr indent="0" algn="ctr">
                        <a:buNone/>
                      </a:pPr>
                      <a:r>
                        <a:rPr lang="en-US" sz="2400" b="0">
                          <a:solidFill>
                            <a:srgbClr val="FFFFFF"/>
                          </a:solidFill>
                          <a:latin typeface="华文楷体" panose="02010600040101010101" charset="-122"/>
                          <a:ea typeface="华文楷体" panose="02010600040101010101" charset="-122"/>
                          <a:cs typeface="宋体" panose="02010600030101010101" pitchFamily="2" charset="-122"/>
                        </a:rPr>
                        <a:t>1</a:t>
                      </a:r>
                      <a:endParaRPr lang="en-US" altLang="en-US" sz="2400" b="0">
                        <a:solidFill>
                          <a:srgbClr val="FFFFFF"/>
                        </a:solidFill>
                        <a:latin typeface="华文楷体" panose="02010600040101010101" charset="-122"/>
                        <a:ea typeface="华文楷体" panose="02010600040101010101"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lgn="ctr">
                      <a:solidFill>
                        <a:srgbClr val="080000"/>
                      </a:solidFill>
                      <a:prstDash val="solid"/>
                      <a:roun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030A0"/>
                    </a:solidFill>
                  </a:tcPr>
                </a:tc>
                <a:tc>
                  <a:txBody>
                    <a:bodyPr vert="horz" wrap="square"/>
                    <a:lstStyle/>
                    <a:p>
                      <a:pPr marL="0" indent="0" algn="l" defTabSz="914400" rtl="0" eaLnBrk="1" latinLnBrk="0" hangingPunct="1">
                        <a:buNone/>
                      </a:pPr>
                      <a:r>
                        <a:rPr lang="zh-CN" altLang="zh-CN" sz="2400" b="0" kern="1200">
                          <a:solidFill>
                            <a:schemeClr val="tx1"/>
                          </a:solidFill>
                          <a:latin typeface="华文楷体" panose="02010600040101010101" charset="-122"/>
                          <a:ea typeface="华文楷体" panose="02010600040101010101" charset="-122"/>
                          <a:cs typeface="+mn-cs"/>
                        </a:rPr>
                        <a:t>了解新航路开辟后人口迁移和物种交换的表现及其对新旧大陆的不同影响。</a:t>
                      </a:r>
                    </a:p>
                  </a:txBody>
                  <a:tcPr marL="114300" marR="11430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lgn="ctr">
                      <a:solidFill>
                        <a:srgbClr val="08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834501">
                <a:tc>
                  <a:txBody>
                    <a:bodyPr vert="horz" wrap="square"/>
                    <a:lstStyle/>
                    <a:p>
                      <a:pPr indent="0" algn="ctr">
                        <a:lnSpc>
                          <a:spcPct val="150000"/>
                        </a:lnSpc>
                        <a:buNone/>
                      </a:pPr>
                      <a:r>
                        <a:rPr lang="en-US" sz="2400" b="0">
                          <a:solidFill>
                            <a:srgbClr val="FFFFFF"/>
                          </a:solidFill>
                          <a:latin typeface="华文楷体" panose="02010600040101010101" charset="-122"/>
                          <a:ea typeface="华文楷体" panose="02010600040101010101" charset="-122"/>
                          <a:cs typeface="宋体" panose="02010600030101010101" pitchFamily="2" charset="-122"/>
                        </a:rPr>
                        <a:t>2</a:t>
                      </a:r>
                      <a:endParaRPr lang="en-US" altLang="en-US" sz="2400" b="0">
                        <a:solidFill>
                          <a:srgbClr val="FFFFFF"/>
                        </a:solidFill>
                        <a:latin typeface="华文楷体" panose="02010600040101010101" charset="-122"/>
                        <a:ea typeface="华文楷体" panose="02010600040101010101"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lgn="ctr">
                      <a:solidFill>
                        <a:srgbClr val="080000"/>
                      </a:solidFill>
                      <a:prstDash val="solid"/>
                      <a:roun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030A0"/>
                    </a:solidFill>
                  </a:tcPr>
                </a:tc>
                <a:tc>
                  <a:txBody>
                    <a:bodyPr vert="horz" wrap="square"/>
                    <a:lstStyle/>
                    <a:p>
                      <a:pPr marL="0" indent="0" algn="l" defTabSz="914400" rtl="0" eaLnBrk="1" latinLnBrk="0" hangingPunct="1">
                        <a:lnSpc>
                          <a:spcPct val="150000"/>
                        </a:lnSpc>
                        <a:buNone/>
                      </a:pPr>
                      <a:r>
                        <a:rPr lang="zh-CN" altLang="zh-CN" sz="2400" b="0" kern="1200">
                          <a:solidFill>
                            <a:schemeClr val="tx1"/>
                          </a:solidFill>
                          <a:latin typeface="华文楷体" panose="02010600040101010101" charset="-122"/>
                          <a:ea typeface="华文楷体" panose="02010600040101010101" charset="-122"/>
                          <a:cs typeface="+mn-cs"/>
                        </a:rPr>
                        <a:t>梳理印度洋贸易、</a:t>
                      </a:r>
                      <a:r>
                        <a:rPr lang="en-US" altLang="zh-CN" sz="2400" b="0" kern="1200">
                          <a:solidFill>
                            <a:schemeClr val="tx1"/>
                          </a:solidFill>
                          <a:latin typeface="华文楷体" panose="02010600040101010101" charset="-122"/>
                          <a:ea typeface="华文楷体" panose="02010600040101010101" charset="-122"/>
                          <a:cs typeface="+mn-cs"/>
                        </a:rPr>
                        <a:t>“</a:t>
                      </a:r>
                      <a:r>
                        <a:rPr lang="zh-CN" altLang="zh-CN" sz="2400" b="0" kern="1200">
                          <a:solidFill>
                            <a:schemeClr val="tx1"/>
                          </a:solidFill>
                          <a:latin typeface="华文楷体" panose="02010600040101010101" charset="-122"/>
                          <a:ea typeface="华文楷体" panose="02010600040101010101" charset="-122"/>
                          <a:cs typeface="+mn-cs"/>
                        </a:rPr>
                        <a:t>三角贸易</a:t>
                      </a:r>
                      <a:r>
                        <a:rPr lang="en-US" altLang="zh-CN" sz="2400" b="0" kern="1200">
                          <a:solidFill>
                            <a:schemeClr val="tx1"/>
                          </a:solidFill>
                          <a:latin typeface="华文楷体" panose="02010600040101010101" charset="-122"/>
                          <a:ea typeface="华文楷体" panose="02010600040101010101" charset="-122"/>
                          <a:cs typeface="+mn-cs"/>
                        </a:rPr>
                        <a:t>”</a:t>
                      </a:r>
                      <a:r>
                        <a:rPr lang="zh-CN" altLang="zh-CN" sz="2400" b="0" kern="1200">
                          <a:solidFill>
                            <a:schemeClr val="tx1"/>
                          </a:solidFill>
                          <a:latin typeface="华文楷体" panose="02010600040101010101" charset="-122"/>
                          <a:ea typeface="华文楷体" panose="02010600040101010101" charset="-122"/>
                          <a:cs typeface="+mn-cs"/>
                        </a:rPr>
                        <a:t>、</a:t>
                      </a:r>
                      <a:r>
                        <a:rPr lang="en-US" altLang="zh-CN" sz="2400" b="0" kern="1200">
                          <a:solidFill>
                            <a:schemeClr val="tx1"/>
                          </a:solidFill>
                          <a:latin typeface="华文楷体" panose="02010600040101010101" charset="-122"/>
                          <a:ea typeface="华文楷体" panose="02010600040101010101" charset="-122"/>
                          <a:cs typeface="+mn-cs"/>
                        </a:rPr>
                        <a:t>“</a:t>
                      </a:r>
                      <a:r>
                        <a:rPr lang="zh-CN" altLang="zh-CN" sz="2400" b="0" kern="1200">
                          <a:solidFill>
                            <a:schemeClr val="tx1"/>
                          </a:solidFill>
                          <a:latin typeface="华文楷体" panose="02010600040101010101" charset="-122"/>
                          <a:ea typeface="华文楷体" panose="02010600040101010101" charset="-122"/>
                          <a:cs typeface="+mn-cs"/>
                        </a:rPr>
                        <a:t>马尼拉大帆船</a:t>
                      </a:r>
                      <a:r>
                        <a:rPr lang="en-US" altLang="zh-CN" sz="2400" b="0" kern="1200">
                          <a:solidFill>
                            <a:schemeClr val="tx1"/>
                          </a:solidFill>
                          <a:latin typeface="华文楷体" panose="02010600040101010101" charset="-122"/>
                          <a:ea typeface="华文楷体" panose="02010600040101010101" charset="-122"/>
                          <a:cs typeface="+mn-cs"/>
                        </a:rPr>
                        <a:t>”</a:t>
                      </a:r>
                      <a:r>
                        <a:rPr lang="zh-CN" altLang="zh-CN" sz="2400" b="0" kern="1200">
                          <a:solidFill>
                            <a:schemeClr val="tx1"/>
                          </a:solidFill>
                          <a:latin typeface="华文楷体" panose="02010600040101010101" charset="-122"/>
                          <a:ea typeface="华文楷体" panose="02010600040101010101" charset="-122"/>
                          <a:cs typeface="+mn-cs"/>
                        </a:rPr>
                        <a:t>贸易等国际贸易的概况，分析商品世界性流动的整体态势及特点，深化海外白银输入对中国社会发展影响的认识。</a:t>
                      </a:r>
                    </a:p>
                  </a:txBody>
                  <a:tcPr marL="114300" marR="11430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lgn="ctr">
                      <a:solidFill>
                        <a:srgbClr val="080000"/>
                      </a:solidFill>
                      <a:prstDash val="solid"/>
                      <a:roun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834501">
                <a:tc>
                  <a:txBody>
                    <a:bodyPr vert="horz" wrap="square"/>
                    <a:lstStyle/>
                    <a:p>
                      <a:pPr indent="0" algn="ctr">
                        <a:lnSpc>
                          <a:spcPct val="150000"/>
                        </a:lnSpc>
                        <a:buNone/>
                      </a:pPr>
                      <a:r>
                        <a:rPr lang="en-US" altLang="en-US" sz="2400" b="0">
                          <a:solidFill>
                            <a:srgbClr val="FFFFFF"/>
                          </a:solidFill>
                          <a:latin typeface="华文楷体" panose="02010600040101010101" charset="-122"/>
                          <a:ea typeface="华文楷体" panose="02010600040101010101" charset="-122"/>
                          <a:cs typeface="宋体" panose="02010600030101010101" pitchFamily="2" charset="-122"/>
                        </a:rPr>
                        <a:t>3</a:t>
                      </a:r>
                    </a:p>
                  </a:txBody>
                  <a:tcPr marL="68580" marR="68580" marT="0" marB="0">
                    <a:lnL w="12700" cap="flat" cmpd="sng">
                      <a:solidFill>
                        <a:srgbClr val="080000"/>
                      </a:solidFill>
                      <a:prstDash val="solid"/>
                      <a:headEnd type="none" w="med" len="med"/>
                      <a:tailEnd type="none" w="med" len="med"/>
                    </a:lnL>
                    <a:lnR w="12700" cap="flat" cmpd="sng" algn="ctr">
                      <a:solidFill>
                        <a:srgbClr val="080000"/>
                      </a:solidFill>
                      <a:prstDash val="solid"/>
                      <a:round/>
                      <a:headEnd type="none" w="med" len="med"/>
                      <a:tailEnd type="none" w="med" len="med"/>
                    </a:lnR>
                    <a:lnT w="12700" cap="flat" cmpd="sng" algn="ctr">
                      <a:solidFill>
                        <a:srgbClr val="080000"/>
                      </a:solidFill>
                      <a:prstDash val="solid"/>
                      <a:roun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030A0"/>
                    </a:solidFill>
                  </a:tcPr>
                </a:tc>
                <a:tc>
                  <a:txBody>
                    <a:bodyPr vert="horz" wrap="square"/>
                    <a:lstStyle/>
                    <a:p>
                      <a:pPr marL="0" indent="0" algn="l" defTabSz="914400" rtl="0" eaLnBrk="1" latinLnBrk="0" hangingPunct="1">
                        <a:lnSpc>
                          <a:spcPct val="150000"/>
                        </a:lnSpc>
                        <a:buNone/>
                      </a:pPr>
                      <a:r>
                        <a:rPr lang="zh-CN" altLang="zh-CN" sz="2400" b="0" kern="1200">
                          <a:solidFill>
                            <a:schemeClr val="tx1"/>
                          </a:solidFill>
                          <a:latin typeface="华文楷体" panose="02010600040101010101" charset="-122"/>
                          <a:ea typeface="华文楷体" panose="02010600040101010101" charset="-122"/>
                          <a:cs typeface="+mn-cs"/>
                        </a:rPr>
                        <a:t>了解葡萄牙、西班牙、荷兰等国开展早期殖民扩张的方向，辩证认识其对人类文明的影响。理解新航路开辟是人类历史从分散走向整体过程中的重要节点。</a:t>
                      </a:r>
                    </a:p>
                  </a:txBody>
                  <a:tcPr marL="114300" marR="114300" marT="0" marB="0">
                    <a:lnL w="12700" cap="flat" cmpd="sng" algn="ctr">
                      <a:solidFill>
                        <a:srgbClr val="080000"/>
                      </a:solidFill>
                      <a:prstDash val="solid"/>
                      <a:round/>
                      <a:headEnd type="none" w="med" len="med"/>
                      <a:tailEnd type="none" w="med" len="med"/>
                    </a:lnL>
                    <a:lnR w="12700" cap="flat" cmpd="sng">
                      <a:solidFill>
                        <a:srgbClr val="080000"/>
                      </a:solidFill>
                      <a:prstDash val="solid"/>
                      <a:headEnd type="none" w="med" len="med"/>
                      <a:tailEnd type="none" w="med" len="med"/>
                    </a:lnR>
                    <a:lnT w="12700" cap="flat" cmpd="sng" algn="ctr">
                      <a:solidFill>
                        <a:srgbClr val="080000"/>
                      </a:solidFill>
                      <a:prstDash val="solid"/>
                      <a:roun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2418844855"/>
                  </a:ext>
                </a:extLst>
              </a:tr>
              <a:tr h="559439">
                <a:tc>
                  <a:txBody>
                    <a:bodyPr vert="horz" wrap="square"/>
                    <a:lstStyle/>
                    <a:p>
                      <a:pPr indent="0">
                        <a:buNone/>
                      </a:pPr>
                      <a:r>
                        <a:rPr lang="zh-CN" altLang="en-US" sz="2400" b="0">
                          <a:solidFill>
                            <a:srgbClr val="FFFFFF"/>
                          </a:solidFill>
                          <a:latin typeface="华文楷体" panose="02010600040101010101" charset="-122"/>
                          <a:ea typeface="华文楷体" panose="02010600040101010101" charset="-122"/>
                          <a:cs typeface="宋体" panose="02010600030101010101" pitchFamily="2" charset="-122"/>
                        </a:rPr>
                        <a:t>重点</a:t>
                      </a:r>
                      <a:endParaRPr lang="en-US" altLang="en-US" sz="2400" b="0">
                        <a:solidFill>
                          <a:srgbClr val="FFFFFF"/>
                        </a:solidFill>
                        <a:latin typeface="华文楷体" panose="02010600040101010101" charset="-122"/>
                        <a:ea typeface="华文楷体" panose="02010600040101010101"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lgn="ctr">
                      <a:solidFill>
                        <a:srgbClr val="080000"/>
                      </a:solidFill>
                      <a:prstDash val="solid"/>
                      <a:round/>
                      <a:headEnd type="none" w="med" len="med"/>
                      <a:tailEnd type="none" w="med" len="med"/>
                    </a:lnR>
                    <a:lnT w="12700" cap="flat" cmpd="sng" algn="ctr">
                      <a:solidFill>
                        <a:srgbClr val="080000"/>
                      </a:solidFill>
                      <a:prstDash val="solid"/>
                      <a:roun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030A0"/>
                    </a:solidFill>
                  </a:tcPr>
                </a:tc>
                <a:tc>
                  <a:txBody>
                    <a:bodyPr vert="horz" wrap="square"/>
                    <a:lstStyle/>
                    <a:p>
                      <a:pPr marL="0" indent="0" algn="l" defTabSz="914400" rtl="0" eaLnBrk="1" latinLnBrk="0" hangingPunct="1">
                        <a:lnSpc>
                          <a:spcPct val="150000"/>
                        </a:lnSpc>
                        <a:buNone/>
                      </a:pPr>
                      <a:r>
                        <a:rPr lang="zh-CN" altLang="zh-CN" sz="2400" b="0" kern="1200">
                          <a:solidFill>
                            <a:schemeClr val="tx1"/>
                          </a:solidFill>
                          <a:latin typeface="华文楷体" panose="02010600040101010101" charset="-122"/>
                          <a:ea typeface="华文楷体" panose="02010600040101010101" charset="-122"/>
                          <a:cs typeface="+mn-cs"/>
                        </a:rPr>
                        <a:t>人口迁移与物种交换、商品的世界性流动、早期殖民扩张的表现、影响</a:t>
                      </a:r>
                    </a:p>
                  </a:txBody>
                  <a:tcPr marL="68580" marR="68580" marT="0" marB="0">
                    <a:lnL w="12700" cap="flat" cmpd="sng" algn="ctr">
                      <a:solidFill>
                        <a:srgbClr val="080000"/>
                      </a:solidFill>
                      <a:prstDash val="solid"/>
                      <a:round/>
                      <a:headEnd type="none" w="med" len="med"/>
                      <a:tailEnd type="none" w="med" len="med"/>
                    </a:lnL>
                    <a:lnR w="12700" cap="flat" cmpd="sng">
                      <a:solidFill>
                        <a:srgbClr val="080000"/>
                      </a:solidFill>
                      <a:prstDash val="solid"/>
                      <a:headEnd type="none" w="med" len="med"/>
                      <a:tailEnd type="none" w="med" len="med"/>
                    </a:lnR>
                    <a:lnT w="12700" cap="flat" cmpd="sng" algn="ctr">
                      <a:solidFill>
                        <a:srgbClr val="080000"/>
                      </a:solidFill>
                      <a:prstDash val="solid"/>
                      <a:roun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568170">
                <a:tc>
                  <a:txBody>
                    <a:bodyPr vert="horz" wrap="square"/>
                    <a:lstStyle/>
                    <a:p>
                      <a:pPr indent="0">
                        <a:buNone/>
                      </a:pPr>
                      <a:r>
                        <a:rPr lang="zh-CN" altLang="en-US" sz="2400" b="0">
                          <a:solidFill>
                            <a:srgbClr val="FFFFFF"/>
                          </a:solidFill>
                          <a:latin typeface="华文楷体" panose="02010600040101010101" charset="-122"/>
                          <a:ea typeface="华文楷体" panose="02010600040101010101" charset="-122"/>
                          <a:cs typeface="宋体" panose="02010600030101010101" pitchFamily="2" charset="-122"/>
                        </a:rPr>
                        <a:t>难点</a:t>
                      </a:r>
                      <a:endParaRPr lang="en-US" altLang="en-US" sz="2400" b="0">
                        <a:solidFill>
                          <a:srgbClr val="FFFFFF"/>
                        </a:solidFill>
                        <a:latin typeface="华文楷体" panose="02010600040101010101" charset="-122"/>
                        <a:ea typeface="华文楷体" panose="02010600040101010101"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7030A0"/>
                    </a:solidFill>
                  </a:tcPr>
                </a:tc>
                <a:tc>
                  <a:txBody>
                    <a:bodyPr vert="horz" wrap="square"/>
                    <a:lstStyle/>
                    <a:p>
                      <a:pPr marL="0" indent="0" algn="l" defTabSz="914400" rtl="0" eaLnBrk="1" latinLnBrk="0" hangingPunct="1">
                        <a:buNone/>
                      </a:pPr>
                      <a:r>
                        <a:rPr lang="zh-CN" altLang="zh-CN" sz="2400" b="0" kern="1200">
                          <a:solidFill>
                            <a:schemeClr val="tx1"/>
                          </a:solidFill>
                          <a:latin typeface="华文楷体" panose="02010600040101010101" charset="-122"/>
                          <a:ea typeface="华文楷体" panose="02010600040101010101" charset="-122"/>
                          <a:cs typeface="+mn-cs"/>
                        </a:rPr>
                        <a:t>多角度认识新航路开辟的影响</a:t>
                      </a: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lgn="ctr">
                      <a:solidFill>
                        <a:srgbClr val="080000"/>
                      </a:solidFill>
                      <a:prstDash val="solid"/>
                      <a:roun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组合 7" title=""/>
          <p:cNvGrpSpPr/>
          <p:nvPr/>
        </p:nvGrpSpPr>
        <p:grpSpPr>
          <a:xfrm>
            <a:off x="2071809" y="178658"/>
            <a:ext cx="1728148" cy="460375"/>
            <a:chOff x="1250293" y="1959890"/>
            <a:chExt cx="1728148" cy="460375"/>
          </a:xfrm>
        </p:grpSpPr>
        <p:pic>
          <p:nvPicPr>
            <p:cNvPr id="10" name="图片 1"/>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12"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31375" y="21629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62937" y="21629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517664" y="20359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Box 7" title=""/>
          <p:cNvSpPr>
            <a:spLocks noChangeArrowheads="1"/>
          </p:cNvSpPr>
          <p:nvPr/>
        </p:nvSpPr>
        <p:spPr bwMode="auto">
          <a:xfrm>
            <a:off x="6455865" y="17736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16" name="TextBox 7" title=""/>
          <p:cNvSpPr>
            <a:spLocks noChangeArrowheads="1"/>
          </p:cNvSpPr>
          <p:nvPr/>
        </p:nvSpPr>
        <p:spPr bwMode="auto">
          <a:xfrm>
            <a:off x="4317232" y="17736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17" name="文本框 16" title=""/>
          <p:cNvSpPr txBox="1"/>
          <p:nvPr/>
        </p:nvSpPr>
        <p:spPr>
          <a:xfrm>
            <a:off x="8441889" y="164666"/>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p>
        </p:txBody>
      </p:sp>
      <p:sp>
        <p:nvSpPr>
          <p:cNvPr id="19" name="文本框 18" title="">
            <a:extLst>
              <a:ext uri="{FF2B5EF4-FFF2-40B4-BE49-F238E27FC236}">
                <a16:creationId xmlns:a16="http://schemas.microsoft.com/office/drawing/2014/main" id="{0656B6B3-1898-4B9F-B495-DDF6886E03CD}"/>
              </a:ext>
            </a:extLst>
          </p:cNvPr>
          <p:cNvSpPr txBox="1"/>
          <p:nvPr/>
        </p:nvSpPr>
        <p:spPr>
          <a:xfrm>
            <a:off x="669997" y="676673"/>
            <a:ext cx="5198144" cy="680699"/>
          </a:xfrm>
          <a:prstGeom prst="rect">
            <a:avLst/>
          </a:prstGeom>
          <a:noFill/>
        </p:spPr>
        <p:txBody>
          <a:bodyPr vert="horz" wrap="square" lIns="91440" tIns="45720" rIns="91440" bIns="45720" rtlCol="0" anchor="ctr">
            <a:spAutoFit/>
          </a:bodyPr>
          <a:lstStyle>
            <a:defPPr>
              <a:defRPr lang="zh-CN"/>
            </a:defPPr>
            <a:lvl1pPr marL="0" algn="l" defTabSz="914400" rtl="0" eaLnBrk="1" latinLnBrk="0" hangingPunct="1">
              <a:lnSpc>
                <a:spcPct val="90000"/>
              </a:lnSpc>
              <a:spcBef>
                <a:spcPct val="0"/>
              </a:spcBef>
              <a:buNone/>
              <a:defRPr sz="2800" kern="1200">
                <a:solidFill>
                  <a:schemeClr val="tx1"/>
                </a:solidFill>
                <a:latin typeface="方正粗黑宋简体" panose="02000000000000000000" charset="-122"/>
                <a:ea typeface="方正粗黑宋简体" panose="02000000000000000000"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t>一、人文地理</a:t>
            </a:r>
            <a:r>
              <a:rPr lang="en-US" altLang="zh-CN"/>
              <a:t>——</a:t>
            </a:r>
            <a:r>
              <a:rPr lang="zh-CN" altLang="en-US"/>
              <a:t>人口物种交流</a:t>
            </a:r>
          </a:p>
        </p:txBody>
      </p:sp>
      <p:sp>
        <p:nvSpPr>
          <p:cNvPr id="25" name="文本框 24" title="">
            <a:extLst>
              <a:ext uri="{FF2B5EF4-FFF2-40B4-BE49-F238E27FC236}">
                <a16:creationId xmlns:a16="http://schemas.microsoft.com/office/drawing/2014/main" id="{13EA12C6-A71A-4DDC-A675-191800421A17}"/>
              </a:ext>
            </a:extLst>
          </p:cNvPr>
          <p:cNvSpPr txBox="1"/>
          <p:nvPr/>
        </p:nvSpPr>
        <p:spPr>
          <a:xfrm>
            <a:off x="670631" y="1203855"/>
            <a:ext cx="2063691" cy="677108"/>
          </a:xfrm>
          <a:prstGeom prst="rect">
            <a:avLst/>
          </a:prstGeom>
          <a:noFill/>
        </p:spPr>
        <p:txBody>
          <a:bodyPr wrap="square" rtlCol="0" anchor="t">
            <a:spAutoFit/>
          </a:bodyPr>
          <a:lstStyle>
            <a:defPPr>
              <a:defRPr lang="zh-CN"/>
            </a:defPPr>
            <a:lvl1pPr marL="0" algn="l" defTabSz="914400" rtl="0" eaLnBrk="1" latinLnBrk="0" hangingPunct="1">
              <a:lnSpc>
                <a:spcPct val="150000"/>
              </a:lnSpc>
              <a:spcBef>
                <a:spcPct val="0"/>
              </a:spcBef>
              <a:buNone/>
              <a:defRPr sz="2800" kern="1200">
                <a:solidFill>
                  <a:sysClr val="windowText" lastClr="000000"/>
                </a:solidFill>
                <a:latin typeface="华文新魏" panose="02010800040101010101" pitchFamily="2" charset="-122"/>
                <a:ea typeface="华文新魏" panose="02010800040101010101" pitchFamily="2"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ym typeface="+mn-ea"/>
              </a:rPr>
              <a:t>1.</a:t>
            </a:r>
            <a:r>
              <a:rPr lang="zh-CN" altLang="en-US">
                <a:sym typeface="+mn-ea"/>
              </a:rPr>
              <a:t>人口迁徙：</a:t>
            </a:r>
          </a:p>
        </p:txBody>
      </p:sp>
      <p:sp>
        <p:nvSpPr>
          <p:cNvPr id="18" name="矩形 17" title="">
            <a:extLst>
              <a:ext uri="{FF2B5EF4-FFF2-40B4-BE49-F238E27FC236}">
                <a16:creationId xmlns:a16="http://schemas.microsoft.com/office/drawing/2014/main" id="{471D64B8-0B91-4C38-B05A-B5B46E2E52B8}"/>
              </a:ext>
            </a:extLst>
          </p:cNvPr>
          <p:cNvSpPr/>
          <p:nvPr/>
        </p:nvSpPr>
        <p:spPr>
          <a:xfrm>
            <a:off x="405360" y="2051783"/>
            <a:ext cx="5568641" cy="4182363"/>
          </a:xfrm>
          <a:prstGeom prst="rect">
            <a:avLst/>
          </a:prstGeom>
          <a:solidFill>
            <a:schemeClr val="bg1">
              <a:lumMod val="85000"/>
            </a:schemeClr>
          </a:solidFill>
          <a:ln w="19050">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fontAlgn="base" hangingPunct="0">
              <a:lnSpc>
                <a:spcPct val="150000"/>
              </a:lnSpc>
              <a:spcBef>
                <a:spcPct val="0"/>
              </a:spcBef>
              <a:spcAft>
                <a:spcPct val="0"/>
              </a:spcAft>
            </a:pPr>
            <a:r>
              <a:rPr lang="en-US" altLang="zh-CN">
                <a:solidFill>
                  <a:schemeClr val="tx1"/>
                </a:solidFill>
                <a:latin typeface="楷体" panose="02010609060101010101" charset="-122"/>
                <a:ea typeface="楷体" panose="02010609060101010101" charset="-122"/>
                <a:cs typeface="微软雅黑" panose="020b0503020204020204" pitchFamily="34" charset="-122"/>
              </a:rPr>
              <a:t>    15</a:t>
            </a:r>
            <a:r>
              <a:rPr lang="zh-CN" altLang="en-US">
                <a:solidFill>
                  <a:schemeClr val="tx1"/>
                </a:solidFill>
                <a:latin typeface="楷体" panose="02010609060101010101" charset="-122"/>
                <a:ea typeface="楷体" panose="02010609060101010101" charset="-122"/>
                <a:cs typeface="微软雅黑" panose="020b0503020204020204" pitchFamily="34" charset="-122"/>
              </a:rPr>
              <a:t>世纪末到</a:t>
            </a:r>
            <a:r>
              <a:rPr lang="en-US" altLang="zh-CN">
                <a:solidFill>
                  <a:schemeClr val="tx1"/>
                </a:solidFill>
                <a:latin typeface="楷体" panose="02010609060101010101" charset="-122"/>
                <a:ea typeface="楷体" panose="02010609060101010101" charset="-122"/>
                <a:cs typeface="微软雅黑" panose="020b0503020204020204" pitchFamily="34" charset="-122"/>
              </a:rPr>
              <a:t>17</a:t>
            </a:r>
            <a:r>
              <a:rPr lang="zh-CN" altLang="en-US">
                <a:solidFill>
                  <a:schemeClr val="tx1"/>
                </a:solidFill>
                <a:latin typeface="楷体" panose="02010609060101010101" charset="-122"/>
                <a:ea typeface="楷体" panose="02010609060101010101" charset="-122"/>
                <a:cs typeface="微软雅黑" panose="020b0503020204020204" pitchFamily="34" charset="-122"/>
              </a:rPr>
              <a:t>世纪，伊比利亚白人大举移民中南美洲、加勒比海。到</a:t>
            </a:r>
            <a:r>
              <a:rPr lang="en-US" altLang="zh-CN">
                <a:solidFill>
                  <a:schemeClr val="tx1"/>
                </a:solidFill>
                <a:latin typeface="楷体" panose="02010609060101010101" charset="-122"/>
                <a:ea typeface="楷体" panose="02010609060101010101" charset="-122"/>
                <a:cs typeface="微软雅黑" panose="020b0503020204020204" pitchFamily="34" charset="-122"/>
              </a:rPr>
              <a:t>1574</a:t>
            </a:r>
            <a:r>
              <a:rPr lang="zh-CN" altLang="en-US">
                <a:solidFill>
                  <a:schemeClr val="tx1"/>
                </a:solidFill>
                <a:latin typeface="楷体" panose="02010609060101010101" charset="-122"/>
                <a:ea typeface="楷体" panose="02010609060101010101" charset="-122"/>
                <a:cs typeface="微软雅黑" panose="020b0503020204020204" pitchFamily="34" charset="-122"/>
              </a:rPr>
              <a:t>年，西班牙人移民总数达</a:t>
            </a:r>
            <a:r>
              <a:rPr lang="en-US" altLang="zh-CN">
                <a:solidFill>
                  <a:schemeClr val="tx1"/>
                </a:solidFill>
                <a:latin typeface="楷体" panose="02010609060101010101" charset="-122"/>
                <a:ea typeface="楷体" panose="02010609060101010101" charset="-122"/>
                <a:cs typeface="微软雅黑" panose="020b0503020204020204" pitchFamily="34" charset="-122"/>
              </a:rPr>
              <a:t>15</a:t>
            </a:r>
            <a:r>
              <a:rPr lang="zh-CN" altLang="en-US">
                <a:solidFill>
                  <a:schemeClr val="tx1"/>
                </a:solidFill>
                <a:latin typeface="楷体" panose="02010609060101010101" charset="-122"/>
                <a:ea typeface="楷体" panose="02010609060101010101" charset="-122"/>
                <a:cs typeface="微软雅黑" panose="020b0503020204020204" pitchFamily="34" charset="-122"/>
              </a:rPr>
              <a:t>万。到</a:t>
            </a:r>
            <a:r>
              <a:rPr lang="en-US" altLang="zh-CN">
                <a:solidFill>
                  <a:schemeClr val="tx1"/>
                </a:solidFill>
                <a:latin typeface="楷体" panose="02010609060101010101" charset="-122"/>
                <a:ea typeface="楷体" panose="02010609060101010101" charset="-122"/>
                <a:cs typeface="微软雅黑" panose="020b0503020204020204" pitchFamily="34" charset="-122"/>
              </a:rPr>
              <a:t>1590</a:t>
            </a:r>
            <a:r>
              <a:rPr lang="zh-CN" altLang="en-US">
                <a:solidFill>
                  <a:schemeClr val="tx1"/>
                </a:solidFill>
                <a:latin typeface="楷体" panose="02010609060101010101" charset="-122"/>
                <a:ea typeface="楷体" panose="02010609060101010101" charset="-122"/>
                <a:cs typeface="微软雅黑" panose="020b0503020204020204" pitchFamily="34" charset="-122"/>
              </a:rPr>
              <a:t>年，巴西的欧洲白人已有三四万。与此同时，印第安人便开始了锐减和被灭绝的过程，</a:t>
            </a:r>
            <a:r>
              <a:rPr lang="en-US" altLang="zh-CN">
                <a:solidFill>
                  <a:schemeClr val="tx1"/>
                </a:solidFill>
                <a:latin typeface="楷体" panose="02010609060101010101" charset="-122"/>
                <a:ea typeface="楷体" panose="02010609060101010101" charset="-122"/>
                <a:cs typeface="微软雅黑" panose="020b0503020204020204" pitchFamily="34" charset="-122"/>
              </a:rPr>
              <a:t>16-17</a:t>
            </a:r>
            <a:r>
              <a:rPr lang="zh-CN" altLang="en-US">
                <a:solidFill>
                  <a:schemeClr val="tx1"/>
                </a:solidFill>
                <a:latin typeface="楷体" panose="02010609060101010101" charset="-122"/>
                <a:ea typeface="楷体" panose="02010609060101010101" charset="-122"/>
                <a:cs typeface="微软雅黑" panose="020b0503020204020204" pitchFamily="34" charset="-122"/>
              </a:rPr>
              <a:t>世纪时锐减了约</a:t>
            </a:r>
            <a:r>
              <a:rPr lang="en-US" altLang="zh-CN">
                <a:solidFill>
                  <a:schemeClr val="tx1"/>
                </a:solidFill>
                <a:latin typeface="楷体" panose="02010609060101010101" charset="-122"/>
                <a:ea typeface="楷体" panose="02010609060101010101" charset="-122"/>
                <a:cs typeface="微软雅黑" panose="020b0503020204020204" pitchFamily="34" charset="-122"/>
              </a:rPr>
              <a:t>90%</a:t>
            </a:r>
            <a:r>
              <a:rPr lang="zh-CN" altLang="en-US">
                <a:solidFill>
                  <a:schemeClr val="tx1"/>
                </a:solidFill>
                <a:latin typeface="楷体" panose="02010609060101010101" charset="-122"/>
                <a:ea typeface="楷体" panose="02010609060101010101" charset="-122"/>
                <a:cs typeface="微软雅黑" panose="020b0503020204020204" pitchFamily="34" charset="-122"/>
              </a:rPr>
              <a:t>。在印第安人锐减的同时，欧洲人又大肆猎捕黑人，运入美洲供奴役。</a:t>
            </a:r>
            <a:r>
              <a:rPr lang="en-US" altLang="zh-CN">
                <a:solidFill>
                  <a:schemeClr val="tx1"/>
                </a:solidFill>
                <a:latin typeface="楷体" panose="02010609060101010101" charset="-122"/>
                <a:ea typeface="楷体" panose="02010609060101010101" charset="-122"/>
                <a:cs typeface="微软雅黑" panose="020b0503020204020204" pitchFamily="34" charset="-122"/>
              </a:rPr>
              <a:t>16-17</a:t>
            </a:r>
            <a:r>
              <a:rPr lang="zh-CN" altLang="en-US">
                <a:solidFill>
                  <a:schemeClr val="tx1"/>
                </a:solidFill>
                <a:latin typeface="楷体" panose="02010609060101010101" charset="-122"/>
                <a:ea typeface="楷体" panose="02010609060101010101" charset="-122"/>
                <a:cs typeface="微软雅黑" panose="020b0503020204020204" pitchFamily="34" charset="-122"/>
              </a:rPr>
              <a:t>世纪，英国人、法国人、荷兰人又大量移民北美，最后形成了今天美利坚人、加拿大人的主体。</a:t>
            </a:r>
            <a:r>
              <a:rPr lang="en-US" altLang="zh-CN">
                <a:solidFill>
                  <a:schemeClr val="tx1"/>
                </a:solidFill>
                <a:latin typeface="楷体" panose="02010609060101010101" charset="-122"/>
                <a:ea typeface="楷体" panose="02010609060101010101" charset="-122"/>
                <a:cs typeface="微软雅黑" panose="020b0503020204020204" pitchFamily="34" charset="-122"/>
              </a:rPr>
              <a:t>17-18</a:t>
            </a:r>
            <a:r>
              <a:rPr lang="zh-CN" altLang="en-US">
                <a:solidFill>
                  <a:schemeClr val="tx1"/>
                </a:solidFill>
                <a:latin typeface="楷体" panose="02010609060101010101" charset="-122"/>
                <a:ea typeface="楷体" panose="02010609060101010101" charset="-122"/>
                <a:cs typeface="微软雅黑" panose="020b0503020204020204" pitchFamily="34" charset="-122"/>
              </a:rPr>
              <a:t>世纪时，荷兰人、英国人又大举移入南非，形成了今天南非的白人。</a:t>
            </a:r>
            <a:endParaRPr lang="en-US" altLang="zh-CN">
              <a:solidFill>
                <a:schemeClr val="tx1"/>
              </a:solidFill>
              <a:latin typeface="楷体" panose="02010609060101010101" charset="-122"/>
              <a:ea typeface="楷体" panose="02010609060101010101" charset="-122"/>
              <a:cs typeface="微软雅黑" panose="020b0503020204020204" pitchFamily="34" charset="-122"/>
            </a:endParaRPr>
          </a:p>
          <a:p>
            <a:pPr lvl="0" algn="r" eaLnBrk="0" fontAlgn="base" hangingPunct="0">
              <a:lnSpc>
                <a:spcPct val="150000"/>
              </a:lnSpc>
              <a:spcBef>
                <a:spcPct val="0"/>
              </a:spcBef>
              <a:spcAft>
                <a:spcPct val="0"/>
              </a:spcAft>
            </a:pPr>
            <a:r>
              <a:rPr lang="en-US" altLang="zh-CN">
                <a:solidFill>
                  <a:schemeClr val="tx1"/>
                </a:solidFill>
                <a:latin typeface="楷体" panose="02010609060101010101" charset="-122"/>
                <a:ea typeface="楷体" panose="02010609060101010101" charset="-122"/>
                <a:cs typeface="微软雅黑" panose="020b0503020204020204" pitchFamily="34" charset="-122"/>
              </a:rPr>
              <a:t>——</a:t>
            </a:r>
            <a:r>
              <a:rPr lang="zh-CN" altLang="en-US">
                <a:solidFill>
                  <a:schemeClr val="tx1"/>
                </a:solidFill>
                <a:latin typeface="楷体" panose="02010609060101010101" charset="-122"/>
                <a:ea typeface="楷体" panose="02010609060101010101" charset="-122"/>
                <a:cs typeface="微软雅黑" panose="020b0503020204020204" pitchFamily="34" charset="-122"/>
              </a:rPr>
              <a:t>张箭</a:t>
            </a:r>
            <a:r>
              <a:rPr lang="en-US" altLang="zh-CN">
                <a:solidFill>
                  <a:schemeClr val="tx1"/>
                </a:solidFill>
                <a:latin typeface="楷体" panose="02010609060101010101" charset="-122"/>
                <a:ea typeface="楷体" panose="02010609060101010101" charset="-122"/>
                <a:cs typeface="微软雅黑" panose="020b0503020204020204" pitchFamily="34" charset="-122"/>
              </a:rPr>
              <a:t>《</a:t>
            </a:r>
            <a:r>
              <a:rPr lang="zh-CN" altLang="en-US">
                <a:solidFill>
                  <a:schemeClr val="tx1"/>
                </a:solidFill>
                <a:latin typeface="楷体" panose="02010609060101010101" charset="-122"/>
                <a:ea typeface="楷体" panose="02010609060101010101" charset="-122"/>
                <a:cs typeface="微软雅黑" panose="020b0503020204020204" pitchFamily="34" charset="-122"/>
              </a:rPr>
              <a:t>地理大发现研究</a:t>
            </a:r>
            <a:r>
              <a:rPr lang="en-US" altLang="zh-CN">
                <a:solidFill>
                  <a:schemeClr val="tx1"/>
                </a:solidFill>
                <a:latin typeface="楷体" panose="02010609060101010101" charset="-122"/>
                <a:ea typeface="楷体" panose="02010609060101010101" charset="-122"/>
                <a:cs typeface="微软雅黑" panose="020b0503020204020204" pitchFamily="34" charset="-122"/>
              </a:rPr>
              <a:t>》</a:t>
            </a:r>
          </a:p>
        </p:txBody>
      </p:sp>
      <p:pic>
        <p:nvPicPr>
          <p:cNvPr id="20" name="Picture 2" title="">
            <a:extLst>
              <a:ext uri="{FF2B5EF4-FFF2-40B4-BE49-F238E27FC236}">
                <a16:creationId xmlns:a16="http://schemas.microsoft.com/office/drawing/2014/main" id="{27459486-1DDF-44DF-A4EC-CBA1F0CED42E}"/>
              </a:ext>
            </a:extLst>
          </p:cNvPr>
          <p:cNvPicPr>
            <a:picLocks noChangeAspect="1" noChangeArrowheads="1"/>
          </p:cNvPicPr>
          <p:nvPr>
            <p:custDataLst>
              <p:tags r:id="rId5"/>
            </p:custDataLst>
          </p:nvPr>
        </p:nvPicPr>
        <p:blipFill>
          <a:blip r:embed="rId4"/>
          <a:srcRect b="4969"/>
          <a:stretch>
            <a:fillRect/>
          </a:stretch>
        </p:blipFill>
        <p:spPr bwMode="auto">
          <a:xfrm>
            <a:off x="5993921" y="871506"/>
            <a:ext cx="6086334" cy="3736005"/>
          </a:xfrm>
          <a:prstGeom prst="rect">
            <a:avLst/>
          </a:prstGeom>
          <a:noFill/>
        </p:spPr>
      </p:pic>
      <p:sp>
        <p:nvSpPr>
          <p:cNvPr id="21" name="文本框 1" title="">
            <a:extLst>
              <a:ext uri="{FF2B5EF4-FFF2-40B4-BE49-F238E27FC236}">
                <a16:creationId xmlns:a16="http://schemas.microsoft.com/office/drawing/2014/main" id="{6735831A-35BE-4C78-A272-1D03CB5A42E6}"/>
              </a:ext>
            </a:extLst>
          </p:cNvPr>
          <p:cNvSpPr txBox="1"/>
          <p:nvPr/>
        </p:nvSpPr>
        <p:spPr>
          <a:xfrm>
            <a:off x="5993921" y="5320554"/>
            <a:ext cx="6086334" cy="111376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0" fontAlgn="base" latinLnBrk="0" hangingPunct="0">
              <a:lnSpc>
                <a:spcPct val="150000"/>
              </a:lnSpc>
              <a:spcBef>
                <a:spcPct val="0"/>
              </a:spcBef>
              <a:spcAft>
                <a:spcPct val="0"/>
              </a:spcAft>
              <a:buClrTx/>
              <a:buSzTx/>
              <a:buFontTx/>
              <a:buNone/>
            </a:pP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根据材料</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1</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和教材</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P39</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，指出</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15</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至</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18</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世纪人口迁移的背景、概况和特点。</a:t>
            </a:r>
          </a:p>
        </p:txBody>
      </p:sp>
      <p:grpSp>
        <p:nvGrpSpPr>
          <p:cNvPr id="22" name="组合 21" title="">
            <a:extLst>
              <a:ext uri="{FF2B5EF4-FFF2-40B4-BE49-F238E27FC236}">
                <a16:creationId xmlns:a16="http://schemas.microsoft.com/office/drawing/2014/main" id="{FBECF8AF-052A-4D31-A330-7794C05149BC}"/>
              </a:ext>
            </a:extLst>
          </p:cNvPr>
          <p:cNvGrpSpPr/>
          <p:nvPr/>
        </p:nvGrpSpPr>
        <p:grpSpPr>
          <a:xfrm>
            <a:off x="5993921" y="4724863"/>
            <a:ext cx="1910276" cy="587395"/>
            <a:chOff x="755298" y="2917165"/>
            <a:chExt cx="1584454" cy="447077"/>
          </a:xfrm>
        </p:grpSpPr>
        <p:sp>
          <p:nvSpPr>
            <p:cNvPr id="23" name="Freeform 60">
              <a:extLst>
                <a:ext uri="{FF2B5EF4-FFF2-40B4-BE49-F238E27FC236}">
                  <a16:creationId xmlns:a16="http://schemas.microsoft.com/office/drawing/2014/main" id="{DBB68518-B8D4-4D9B-877A-E24D088BAB7D}"/>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27" name="圆角矩形 54">
              <a:extLst>
                <a:ext uri="{FF2B5EF4-FFF2-40B4-BE49-F238E27FC236}">
                  <a16:creationId xmlns:a16="http://schemas.microsoft.com/office/drawing/2014/main" id="{9690BAEB-1419-4467-A2FD-AA47330FC4A9}"/>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28" name="等腰三角形 27">
              <a:extLst>
                <a:ext uri="{FF2B5EF4-FFF2-40B4-BE49-F238E27FC236}">
                  <a16:creationId xmlns:a16="http://schemas.microsoft.com/office/drawing/2014/main" id="{3152AC4D-8469-405A-B2B2-8DE755D1B90A}"/>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500" fill="hold"/>
                                        <p:tgtEl>
                                          <p:spTgt spid="21"/>
                                        </p:tgtEl>
                                        <p:attrNameLst>
                                          <p:attrName>ppt_x</p:attrName>
                                        </p:attrNameLst>
                                      </p:cBhvr>
                                      <p:tavLst>
                                        <p:tav tm="0">
                                          <p:val>
                                            <p:strVal val="#ppt_x"/>
                                          </p:val>
                                        </p:tav>
                                        <p:tav tm="100000">
                                          <p:val>
                                            <p:strVal val="#ppt_x"/>
                                          </p:val>
                                        </p:tav>
                                      </p:tavLst>
                                    </p:anim>
                                    <p:anim calcmode="lin" valueType="num">
                                      <p:cBhvr additive="base">
                                        <p:cTn id="1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title=""/>
          <p:cNvGrpSpPr/>
          <p:nvPr/>
        </p:nvGrpSpPr>
        <p:grpSpPr>
          <a:xfrm>
            <a:off x="2233734" y="130398"/>
            <a:ext cx="1728148" cy="460375"/>
            <a:chOff x="1250293" y="1959890"/>
            <a:chExt cx="1728148" cy="460375"/>
          </a:xfrm>
        </p:grpSpPr>
        <p:pic>
          <p:nvPicPr>
            <p:cNvPr id="13" name="图片 1"/>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26"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30"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1" name="文本框 30"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17" name="文本框 8" title="">
            <a:extLst>
              <a:ext uri="{FF2B5EF4-FFF2-40B4-BE49-F238E27FC236}">
                <a16:creationId xmlns:a16="http://schemas.microsoft.com/office/drawing/2014/main" id="{818597BD-8330-441E-9D76-F59646ECE923}"/>
              </a:ext>
            </a:extLst>
          </p:cNvPr>
          <p:cNvSpPr txBox="1"/>
          <p:nvPr/>
        </p:nvSpPr>
        <p:spPr>
          <a:xfrm>
            <a:off x="1386595" y="1935942"/>
            <a:ext cx="9318792" cy="4636847"/>
          </a:xfrm>
          <a:prstGeom prst="rect">
            <a:avLst/>
          </a:prstGeom>
          <a:noFill/>
          <a:ln>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auto" hangingPunct="0">
              <a:lnSpc>
                <a:spcPct val="150000"/>
              </a:lnSpc>
            </a:pPr>
            <a:r>
              <a:rPr lang="zh-CN" altLang="en-US" sz="2000">
                <a:latin typeface="黑体" panose="02010609060101010101" pitchFamily="49" charset="-122"/>
                <a:ea typeface="黑体" panose="02010609060101010101" pitchFamily="49" charset="-122"/>
                <a:cs typeface="微软雅黑" panose="020b0503020204020204" pitchFamily="34" charset="-122"/>
                <a:sym typeface="+mn-ea"/>
              </a:rPr>
              <a:t>（</a:t>
            </a:r>
            <a:r>
              <a:rPr lang="en-US" altLang="zh-CN" sz="2000">
                <a:latin typeface="黑体" panose="02010609060101010101" pitchFamily="49" charset="-122"/>
                <a:ea typeface="黑体" panose="02010609060101010101" pitchFamily="49" charset="-122"/>
                <a:cs typeface="微软雅黑" panose="020b0503020204020204" pitchFamily="34" charset="-122"/>
                <a:sym typeface="+mn-ea"/>
              </a:rPr>
              <a:t>1</a:t>
            </a:r>
            <a:r>
              <a:rPr lang="zh-CN" altLang="en-US" sz="2000">
                <a:latin typeface="黑体" panose="02010609060101010101" pitchFamily="49" charset="-122"/>
                <a:ea typeface="黑体" panose="02010609060101010101" pitchFamily="49" charset="-122"/>
                <a:cs typeface="微软雅黑" panose="020b0503020204020204" pitchFamily="34" charset="-122"/>
                <a:sym typeface="+mn-ea"/>
              </a:rPr>
              <a:t>）背景：</a:t>
            </a:r>
            <a:r>
              <a:rPr lang="zh-CN" altLang="en-US" sz="2000">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rPr>
              <a:t>新航路的开辟促进</a:t>
            </a:r>
            <a:r>
              <a:rPr lang="zh-CN" altLang="en-US" sz="2000">
                <a:solidFill>
                  <a:srgbClr val="FF0000"/>
                </a:solidFill>
                <a:latin typeface="黑体" panose="02010609060101010101" pitchFamily="49" charset="-122"/>
                <a:ea typeface="黑体" panose="02010609060101010101" pitchFamily="49" charset="-122"/>
              </a:rPr>
              <a:t>了世界各地人们的相互往来，推动了人口的迁移。</a:t>
            </a:r>
            <a:endParaRPr lang="en-US" altLang="zh-CN" sz="2000">
              <a:latin typeface="黑体" panose="02010609060101010101" pitchFamily="49" charset="-122"/>
              <a:ea typeface="黑体" panose="02010609060101010101" pitchFamily="49" charset="-122"/>
              <a:cs typeface="微软雅黑" panose="020b0503020204020204" pitchFamily="34" charset="-122"/>
              <a:sym typeface="+mn-ea"/>
            </a:endParaRPr>
          </a:p>
          <a:p>
            <a:pPr eaLnBrk="0" fontAlgn="auto" hangingPunct="0">
              <a:lnSpc>
                <a:spcPct val="150000"/>
              </a:lnSpc>
            </a:pPr>
            <a:r>
              <a:rPr lang="zh-CN" altLang="en-US" sz="2000">
                <a:latin typeface="黑体" panose="02010609060101010101" pitchFamily="49" charset="-122"/>
                <a:ea typeface="黑体" panose="02010609060101010101" pitchFamily="49" charset="-122"/>
                <a:cs typeface="微软雅黑" panose="020b0503020204020204" pitchFamily="34" charset="-122"/>
                <a:sym typeface="+mn-ea"/>
              </a:rPr>
              <a:t>（</a:t>
            </a:r>
            <a:r>
              <a:rPr lang="en-US" altLang="zh-CN" sz="2000">
                <a:latin typeface="黑体" panose="02010609060101010101" pitchFamily="49" charset="-122"/>
                <a:ea typeface="黑体" panose="02010609060101010101" pitchFamily="49" charset="-122"/>
                <a:cs typeface="微软雅黑" panose="020b0503020204020204" pitchFamily="34" charset="-122"/>
                <a:sym typeface="+mn-ea"/>
              </a:rPr>
              <a:t>2</a:t>
            </a:r>
            <a:r>
              <a:rPr lang="zh-CN" altLang="en-US" sz="2000">
                <a:latin typeface="黑体" panose="02010609060101010101" pitchFamily="49" charset="-122"/>
                <a:ea typeface="黑体" panose="02010609060101010101" pitchFamily="49" charset="-122"/>
                <a:cs typeface="微软雅黑" panose="020b0503020204020204" pitchFamily="34" charset="-122"/>
                <a:sym typeface="+mn-ea"/>
              </a:rPr>
              <a:t>）概况：</a:t>
            </a:r>
            <a:endParaRPr lang="en-US" altLang="zh-CN" sz="2000">
              <a:latin typeface="黑体" panose="02010609060101010101" pitchFamily="49" charset="-122"/>
              <a:ea typeface="黑体" panose="02010609060101010101" pitchFamily="49" charset="-122"/>
              <a:cs typeface="微软雅黑" panose="020b0503020204020204" pitchFamily="34" charset="-122"/>
              <a:sym typeface="+mn-ea"/>
            </a:endParaRPr>
          </a:p>
          <a:p>
            <a:pPr eaLnBrk="0" fontAlgn="auto" hangingPunct="0">
              <a:lnSpc>
                <a:spcPct val="150000"/>
              </a:lnSpc>
            </a:pPr>
            <a:r>
              <a:rPr lang="zh-CN" altLang="en-US" sz="2000">
                <a:solidFill>
                  <a:srgbClr val="FF0000"/>
                </a:solidFill>
                <a:latin typeface="黑体" panose="02010609060101010101" pitchFamily="49" charset="-122"/>
                <a:ea typeface="黑体" panose="02010609060101010101" pitchFamily="49" charset="-122"/>
              </a:rPr>
              <a:t>①欧洲人入侵、大批来到美洲；</a:t>
            </a:r>
            <a:endParaRPr lang="en-US" altLang="zh-CN" sz="2000">
              <a:solidFill>
                <a:srgbClr val="FF0000"/>
              </a:solidFill>
              <a:latin typeface="黑体" panose="02010609060101010101" pitchFamily="49" charset="-122"/>
              <a:ea typeface="黑体" panose="02010609060101010101" pitchFamily="49" charset="-122"/>
            </a:endParaRPr>
          </a:p>
          <a:p>
            <a:pPr eaLnBrk="0" fontAlgn="auto" hangingPunct="0">
              <a:lnSpc>
                <a:spcPct val="150000"/>
              </a:lnSpc>
            </a:pPr>
            <a:r>
              <a:rPr lang="zh-CN" altLang="en-US" sz="2000">
                <a:solidFill>
                  <a:srgbClr val="FF0000"/>
                </a:solidFill>
                <a:latin typeface="黑体" panose="02010609060101010101" pitchFamily="49" charset="-122"/>
                <a:ea typeface="黑体" panose="02010609060101010101" pitchFamily="49" charset="-122"/>
              </a:rPr>
              <a:t>②非洲黑人作为奴隶贩卖到美洲；</a:t>
            </a:r>
            <a:endParaRPr lang="en-US" altLang="zh-CN" sz="2000">
              <a:solidFill>
                <a:srgbClr val="FF0000"/>
              </a:solidFill>
              <a:latin typeface="黑体" panose="02010609060101010101" pitchFamily="49" charset="-122"/>
              <a:ea typeface="黑体" panose="02010609060101010101" pitchFamily="49" charset="-122"/>
            </a:endParaRPr>
          </a:p>
          <a:p>
            <a:pPr eaLnBrk="0" fontAlgn="auto" hangingPunct="0">
              <a:lnSpc>
                <a:spcPct val="150000"/>
              </a:lnSpc>
            </a:pPr>
            <a:r>
              <a:rPr lang="zh-CN" altLang="en-US" sz="2000">
                <a:solidFill>
                  <a:srgbClr val="FF0000"/>
                </a:solidFill>
                <a:latin typeface="黑体" panose="02010609060101010101" pitchFamily="49" charset="-122"/>
                <a:ea typeface="黑体" panose="02010609060101010101" pitchFamily="49" charset="-122"/>
              </a:rPr>
              <a:t>③美洲印第安人人口减少；</a:t>
            </a:r>
            <a:endParaRPr lang="en-US" altLang="zh-CN" sz="2000">
              <a:solidFill>
                <a:srgbClr val="FF0000"/>
              </a:solidFill>
              <a:latin typeface="黑体" panose="02010609060101010101" pitchFamily="49" charset="-122"/>
              <a:ea typeface="黑体" panose="02010609060101010101" pitchFamily="49" charset="-122"/>
            </a:endParaRPr>
          </a:p>
          <a:p>
            <a:pPr eaLnBrk="0" fontAlgn="auto" hangingPunct="0">
              <a:lnSpc>
                <a:spcPct val="150000"/>
              </a:lnSpc>
            </a:pPr>
            <a:r>
              <a:rPr lang="zh-CN" altLang="zh-CN" sz="2000">
                <a:solidFill>
                  <a:srgbClr val="FF0000"/>
                </a:solidFill>
                <a:latin typeface="黑体" panose="02010609060101010101" pitchFamily="49" charset="-122"/>
                <a:ea typeface="黑体" panose="02010609060101010101" pitchFamily="49" charset="-122"/>
              </a:rPr>
              <a:t>④</a:t>
            </a:r>
            <a:r>
              <a:rPr lang="zh-CN" altLang="en-US" sz="2000">
                <a:solidFill>
                  <a:srgbClr val="FF0000"/>
                </a:solidFill>
                <a:latin typeface="黑体" panose="02010609060101010101" pitchFamily="49" charset="-122"/>
                <a:ea typeface="黑体" panose="02010609060101010101" pitchFamily="49" charset="-122"/>
              </a:rPr>
              <a:t>大洋洲、非洲和亚洲等地有族群混合现象。</a:t>
            </a:r>
            <a:r>
              <a:rPr lang="zh-CN" altLang="en-US" sz="2000">
                <a:solidFill>
                  <a:srgbClr val="000099"/>
                </a:solidFill>
                <a:latin typeface="黑体" panose="02010609060101010101" pitchFamily="49" charset="-122"/>
                <a:ea typeface="黑体" panose="02010609060101010101" pitchFamily="49" charset="-122"/>
              </a:rPr>
              <a:t> </a:t>
            </a:r>
            <a:r>
              <a:rPr lang="zh-CN" altLang="en-US" sz="2000">
                <a:solidFill>
                  <a:srgbClr val="0000FF"/>
                </a:solidFill>
                <a:latin typeface="黑体" panose="02010609060101010101" pitchFamily="49" charset="-122"/>
                <a:ea typeface="黑体" panose="02010609060101010101" pitchFamily="49" charset="-122"/>
              </a:rPr>
              <a:t>　</a:t>
            </a:r>
            <a:endParaRPr lang="en-US" altLang="zh-CN" sz="2000">
              <a:latin typeface="黑体" panose="02010609060101010101" pitchFamily="49" charset="-122"/>
              <a:ea typeface="黑体" panose="02010609060101010101" pitchFamily="49" charset="-122"/>
              <a:cs typeface="微软雅黑" panose="020b0503020204020204" pitchFamily="34" charset="-122"/>
              <a:sym typeface="+mn-ea"/>
            </a:endParaRPr>
          </a:p>
          <a:p>
            <a:pPr eaLnBrk="0" fontAlgn="auto" hangingPunct="0">
              <a:lnSpc>
                <a:spcPct val="150000"/>
              </a:lnSpc>
            </a:pPr>
            <a:r>
              <a:rPr lang="zh-CN" altLang="en-US" sz="2000">
                <a:latin typeface="黑体" panose="02010609060101010101" pitchFamily="49" charset="-122"/>
                <a:ea typeface="黑体" panose="02010609060101010101" pitchFamily="49" charset="-122"/>
                <a:cs typeface="微软雅黑" panose="020b0503020204020204" pitchFamily="34" charset="-122"/>
                <a:sym typeface="+mn-ea"/>
              </a:rPr>
              <a:t>（</a:t>
            </a:r>
            <a:r>
              <a:rPr lang="en-US" altLang="zh-CN" sz="2000">
                <a:latin typeface="黑体" panose="02010609060101010101" pitchFamily="49" charset="-122"/>
                <a:ea typeface="黑体" panose="02010609060101010101" pitchFamily="49" charset="-122"/>
                <a:cs typeface="微软雅黑" panose="020b0503020204020204" pitchFamily="34" charset="-122"/>
                <a:sym typeface="+mn-ea"/>
              </a:rPr>
              <a:t>3</a:t>
            </a:r>
            <a:r>
              <a:rPr lang="zh-CN" altLang="en-US" sz="2000">
                <a:latin typeface="黑体" panose="02010609060101010101" pitchFamily="49" charset="-122"/>
                <a:ea typeface="黑体" panose="02010609060101010101" pitchFamily="49" charset="-122"/>
                <a:cs typeface="微软雅黑" panose="020b0503020204020204" pitchFamily="34" charset="-122"/>
                <a:sym typeface="+mn-ea"/>
              </a:rPr>
              <a:t>）</a:t>
            </a:r>
            <a:r>
              <a:rPr lang="zh-CN" altLang="zh-CN" sz="2000">
                <a:latin typeface="黑体" panose="02010609060101010101" pitchFamily="49" charset="-122"/>
                <a:ea typeface="黑体" panose="02010609060101010101" pitchFamily="49" charset="-122"/>
                <a:cs typeface="微软雅黑" panose="020b0503020204020204" pitchFamily="34" charset="-122"/>
                <a:sym typeface="+mn-ea"/>
              </a:rPr>
              <a:t>特点：</a:t>
            </a:r>
            <a:endParaRPr lang="en-US" altLang="zh-CN" sz="2000">
              <a:latin typeface="黑体" panose="02010609060101010101" pitchFamily="49" charset="-122"/>
              <a:ea typeface="黑体" panose="02010609060101010101" pitchFamily="49" charset="-122"/>
              <a:cs typeface="微软雅黑" panose="020b0503020204020204" pitchFamily="34" charset="-122"/>
              <a:sym typeface="+mn-ea"/>
            </a:endParaRPr>
          </a:p>
          <a:p>
            <a:pPr eaLnBrk="0" fontAlgn="auto" hangingPunct="0">
              <a:lnSpc>
                <a:spcPct val="150000"/>
              </a:lnSpc>
            </a:pPr>
            <a:r>
              <a:rPr lang="zh-CN" altLang="en-US" sz="2000">
                <a:solidFill>
                  <a:srgbClr val="FF0000"/>
                </a:solidFill>
                <a:latin typeface="黑体" panose="02010609060101010101" pitchFamily="49" charset="-122"/>
                <a:ea typeface="黑体" panose="02010609060101010101" pitchFamily="49" charset="-122"/>
              </a:rPr>
              <a:t>①</a:t>
            </a:r>
            <a:r>
              <a:rPr lang="zh-CN" altLang="en-US" sz="2000">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rPr>
              <a:t>从宗主国向殖民地和附属地迁移；</a:t>
            </a:r>
            <a:endParaRPr lang="en-US" altLang="zh-CN" sz="2000">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endParaRPr>
          </a:p>
          <a:p>
            <a:pPr eaLnBrk="0" fontAlgn="auto" hangingPunct="0">
              <a:lnSpc>
                <a:spcPct val="150000"/>
              </a:lnSpc>
            </a:pPr>
            <a:r>
              <a:rPr lang="zh-CN" altLang="en-US" sz="2000">
                <a:solidFill>
                  <a:srgbClr val="FF0000"/>
                </a:solidFill>
                <a:latin typeface="黑体" panose="02010609060101010101" pitchFamily="49" charset="-122"/>
                <a:ea typeface="黑体" panose="02010609060101010101" pitchFamily="49" charset="-122"/>
              </a:rPr>
              <a:t>②</a:t>
            </a:r>
            <a:r>
              <a:rPr lang="zh-CN" altLang="en-US" sz="2000">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rPr>
              <a:t>从较发达地区向不发达地区及新开发区移民；</a:t>
            </a:r>
            <a:endParaRPr lang="zh-CN" altLang="en-US" sz="2000">
              <a:solidFill>
                <a:srgbClr val="FF0000"/>
              </a:solidFill>
              <a:latin typeface="黑体" panose="02010609060101010101" pitchFamily="49" charset="-122"/>
              <a:ea typeface="黑体" panose="02010609060101010101" pitchFamily="49" charset="-122"/>
              <a:cs typeface="微软雅黑" panose="020b0503020204020204" pitchFamily="34" charset="-122"/>
            </a:endParaRPr>
          </a:p>
          <a:p>
            <a:pPr eaLnBrk="0" fontAlgn="auto" hangingPunct="0">
              <a:lnSpc>
                <a:spcPct val="150000"/>
              </a:lnSpc>
            </a:pPr>
            <a:r>
              <a:rPr lang="zh-CN" altLang="en-US" sz="2000">
                <a:solidFill>
                  <a:srgbClr val="FF0000"/>
                </a:solidFill>
                <a:latin typeface="黑体" panose="02010609060101010101" pitchFamily="49" charset="-122"/>
                <a:ea typeface="黑体" panose="02010609060101010101" pitchFamily="49" charset="-122"/>
              </a:rPr>
              <a:t>③</a:t>
            </a:r>
            <a:r>
              <a:rPr lang="zh-CN" altLang="en-US" sz="2000">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rPr>
              <a:t>从旧大陆向新大陆迁移人口。</a:t>
            </a:r>
          </a:p>
        </p:txBody>
      </p:sp>
      <p:sp>
        <p:nvSpPr>
          <p:cNvPr id="18" name="文本框 1" title="">
            <a:extLst>
              <a:ext uri="{FF2B5EF4-FFF2-40B4-BE49-F238E27FC236}">
                <a16:creationId xmlns:a16="http://schemas.microsoft.com/office/drawing/2014/main" id="{E7A29796-B12B-4289-A32E-CB3F45812C92}"/>
              </a:ext>
            </a:extLst>
          </p:cNvPr>
          <p:cNvSpPr txBox="1"/>
          <p:nvPr/>
        </p:nvSpPr>
        <p:spPr>
          <a:xfrm>
            <a:off x="3541945" y="765374"/>
            <a:ext cx="7020315" cy="111376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0" fontAlgn="base" latinLnBrk="0" hangingPunct="0">
              <a:lnSpc>
                <a:spcPct val="150000"/>
              </a:lnSpc>
              <a:spcBef>
                <a:spcPct val="0"/>
              </a:spcBef>
              <a:spcAft>
                <a:spcPct val="0"/>
              </a:spcAft>
              <a:buClrTx/>
              <a:buSzTx/>
              <a:buFontTx/>
              <a:buNone/>
            </a:pP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根据材料</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1</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和教材</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P39</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，指出</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15</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至</a:t>
            </a:r>
            <a:r>
              <a:rPr lang="en-US" altLang="zh-CN" sz="2400">
                <a:ln>
                  <a:noFill/>
                </a:ln>
                <a:effectLst/>
                <a:latin typeface="黑体" panose="02010609060101010101" pitchFamily="49" charset="-122"/>
                <a:ea typeface="黑体" panose="02010609060101010101" pitchFamily="49" charset="-122"/>
                <a:cs typeface="宋体" panose="02010600030101010101" pitchFamily="2" charset="-122"/>
                <a:sym typeface="+mn-ea"/>
              </a:rPr>
              <a:t>18</a:t>
            </a:r>
            <a:r>
              <a:rPr lang="zh-CN" altLang="en-US" sz="2400">
                <a:ln>
                  <a:noFill/>
                </a:ln>
                <a:effectLst/>
                <a:latin typeface="黑体" panose="02010609060101010101" pitchFamily="49" charset="-122"/>
                <a:ea typeface="黑体" panose="02010609060101010101" pitchFamily="49" charset="-122"/>
                <a:cs typeface="宋体" panose="02010600030101010101" pitchFamily="2" charset="-122"/>
                <a:sym typeface="+mn-ea"/>
              </a:rPr>
              <a:t>世纪人口迁移的背景、概况和特点。</a:t>
            </a:r>
          </a:p>
        </p:txBody>
      </p:sp>
      <p:grpSp>
        <p:nvGrpSpPr>
          <p:cNvPr id="19" name="组合 18" title="">
            <a:extLst>
              <a:ext uri="{FF2B5EF4-FFF2-40B4-BE49-F238E27FC236}">
                <a16:creationId xmlns:a16="http://schemas.microsoft.com/office/drawing/2014/main" id="{BF533509-07C7-4D74-A2A6-15E19CF42E51}"/>
              </a:ext>
            </a:extLst>
          </p:cNvPr>
          <p:cNvGrpSpPr/>
          <p:nvPr/>
        </p:nvGrpSpPr>
        <p:grpSpPr>
          <a:xfrm>
            <a:off x="1529721" y="783178"/>
            <a:ext cx="1910276" cy="587395"/>
            <a:chOff x="755298" y="2917165"/>
            <a:chExt cx="1584454" cy="447077"/>
          </a:xfrm>
        </p:grpSpPr>
        <p:sp>
          <p:nvSpPr>
            <p:cNvPr id="20" name="Freeform 60">
              <a:extLst>
                <a:ext uri="{FF2B5EF4-FFF2-40B4-BE49-F238E27FC236}">
                  <a16:creationId xmlns:a16="http://schemas.microsoft.com/office/drawing/2014/main" id="{74E0D7E8-07E0-4E01-9CC4-71780A61AB69}"/>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21" name="圆角矩形 54">
              <a:extLst>
                <a:ext uri="{FF2B5EF4-FFF2-40B4-BE49-F238E27FC236}">
                  <a16:creationId xmlns:a16="http://schemas.microsoft.com/office/drawing/2014/main" id="{318BBE41-934B-4C26-B60D-548EC16D6355}"/>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22" name="等腰三角形 21">
              <a:extLst>
                <a:ext uri="{FF2B5EF4-FFF2-40B4-BE49-F238E27FC236}">
                  <a16:creationId xmlns:a16="http://schemas.microsoft.com/office/drawing/2014/main" id="{0B949CA5-080F-491C-BD8D-15404E51FF6F}"/>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title=""/>
          <p:cNvGrpSpPr/>
          <p:nvPr/>
        </p:nvGrpSpPr>
        <p:grpSpPr>
          <a:xfrm>
            <a:off x="1360609" y="176118"/>
            <a:ext cx="1728148" cy="460375"/>
            <a:chOff x="1250293" y="1959890"/>
            <a:chExt cx="1728148" cy="460375"/>
          </a:xfrm>
        </p:grpSpPr>
        <p:pic>
          <p:nvPicPr>
            <p:cNvPr id="8"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10"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3754160" y="21375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067967" y="21375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1774" y="21375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7" title=""/>
          <p:cNvSpPr>
            <a:spLocks noChangeArrowheads="1"/>
          </p:cNvSpPr>
          <p:nvPr/>
        </p:nvSpPr>
        <p:spPr bwMode="auto">
          <a:xfrm>
            <a:off x="6060895" y="17482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14" name="TextBox 7" title=""/>
          <p:cNvSpPr>
            <a:spLocks noChangeArrowheads="1"/>
          </p:cNvSpPr>
          <p:nvPr/>
        </p:nvSpPr>
        <p:spPr bwMode="auto">
          <a:xfrm>
            <a:off x="3740017" y="17482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15" name="文本框 14" title=""/>
          <p:cNvSpPr txBox="1"/>
          <p:nvPr/>
        </p:nvSpPr>
        <p:spPr>
          <a:xfrm>
            <a:off x="8305999" y="174826"/>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p>
        </p:txBody>
      </p:sp>
      <p:sp>
        <p:nvSpPr>
          <p:cNvPr id="17" name="文本框 6" title="">
            <a:extLst>
              <a:ext uri="{FF2B5EF4-FFF2-40B4-BE49-F238E27FC236}">
                <a16:creationId xmlns:a16="http://schemas.microsoft.com/office/drawing/2014/main" id="{59A76D84-8589-418D-8318-8AF607FD16BA}"/>
              </a:ext>
            </a:extLst>
          </p:cNvPr>
          <p:cNvSpPr txBox="1"/>
          <p:nvPr/>
        </p:nvSpPr>
        <p:spPr>
          <a:xfrm>
            <a:off x="229580" y="672841"/>
            <a:ext cx="11662630" cy="463684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indent="0" algn="just">
              <a:lnSpc>
                <a:spcPct val="150000"/>
              </a:lnSpc>
              <a:spcAft>
                <a:spcPct val="0"/>
              </a:spcAft>
              <a:buSzTx/>
              <a:buNone/>
            </a:pPr>
            <a:r>
              <a:rPr lang="en-US" altLang="zh-CN" sz="2000" b="1">
                <a:solidFill>
                  <a:srgbClr val="080808"/>
                </a:solidFill>
                <a:uFillTx/>
                <a:latin typeface="楷体" panose="02010609060101010101" charset="-122"/>
                <a:ea typeface="楷体" panose="02010609060101010101" charset="-122"/>
                <a:cs typeface="宋体" panose="02010600030101010101" pitchFamily="2" charset="-122"/>
                <a:sym typeface="+mn-ea"/>
              </a:rPr>
              <a:t>    </a:t>
            </a:r>
            <a:r>
              <a:rPr lang="zh-CN" sz="2000">
                <a:solidFill>
                  <a:srgbClr val="080808"/>
                </a:solidFill>
                <a:uFillTx/>
                <a:latin typeface="楷体" panose="02010609060101010101" charset="-122"/>
                <a:ea typeface="楷体" panose="02010609060101010101" charset="-122"/>
                <a:cs typeface="宋体" panose="02010600030101010101" pitchFamily="2" charset="-122"/>
                <a:sym typeface="+mn-ea"/>
              </a:rPr>
              <a:t>在</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16</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世纪的上半期，西班牙人侵占了整个西印度群岛、墨西哥和秘鲁。与此同时期，葡人又强占了南美的东部。他们</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强占了原属于印第安人的土地；屠杀了大部分土著居民，其余的人被迫去从事苦役和陷于贫困的境地</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在西班牙殖民地上，仅从</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1492-1541</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年止，印第安人被各种各样的方法所歼灭的，算起来至少有</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1500</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万人</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在波多黎各和牙买加岛上，在</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1509</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年西班牙人刚出现时，共有六十万印第安人，而到</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1542</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年时已只剩下不过四百人了。在海地岛起初约有一百万居民，而到</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1542</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年时活着的印地人只有二百人了。</a:t>
            </a:r>
            <a:r>
              <a:rPr lang="zh-CN" altLang="en-US" sz="2000" b="1">
                <a:solidFill>
                  <a:srgbClr val="080808"/>
                </a:solidFill>
                <a:uFillTx/>
                <a:latin typeface="楷体" panose="02010609060101010101" charset="-122"/>
                <a:ea typeface="楷体" panose="02010609060101010101" charset="-122"/>
                <a:cs typeface="宋体" panose="02010600030101010101" pitchFamily="2" charset="-122"/>
                <a:sym typeface="+mn-ea"/>
              </a:rPr>
              <a:t>                            </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——郑如霖《新航路发现的背景及其后果》第</a:t>
            </a:r>
            <a:r>
              <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rPr>
              <a:t>30</a:t>
            </a:r>
            <a:r>
              <a:rPr lang="zh-CN" altLang="en-US" sz="2000">
                <a:solidFill>
                  <a:srgbClr val="080808"/>
                </a:solidFill>
                <a:uFillTx/>
                <a:latin typeface="楷体" panose="02010609060101010101" charset="-122"/>
                <a:ea typeface="楷体" panose="02010609060101010101" charset="-122"/>
                <a:cs typeface="宋体" panose="02010600030101010101" pitchFamily="2" charset="-122"/>
                <a:sym typeface="+mn-ea"/>
              </a:rPr>
              <a:t>页</a:t>
            </a:r>
            <a:endParaRPr lang="en-US" altLang="zh-CN" sz="2000">
              <a:solidFill>
                <a:srgbClr val="080808"/>
              </a:solidFill>
              <a:uFillTx/>
              <a:latin typeface="楷体" panose="02010609060101010101" charset="-122"/>
              <a:ea typeface="楷体" panose="02010609060101010101" charset="-122"/>
              <a:cs typeface="宋体" panose="02010600030101010101" pitchFamily="2" charset="-122"/>
              <a:sym typeface="+mn-ea"/>
            </a:endParaRPr>
          </a:p>
          <a:p>
            <a:pPr lvl="0">
              <a:lnSpc>
                <a:spcPct val="150000"/>
              </a:lnSpc>
              <a:buSzTx/>
            </a:pPr>
            <a:r>
              <a:rPr lang="en-US" altLang="zh-CN" sz="2000" b="1">
                <a:latin typeface="楷体" panose="02010609060101010101" charset="-122"/>
                <a:ea typeface="楷体" panose="02010609060101010101" charset="-122"/>
                <a:cs typeface="宋体" panose="02010600030101010101" pitchFamily="2" charset="-122"/>
              </a:rPr>
              <a:t>    </a:t>
            </a:r>
            <a:r>
              <a:rPr lang="zh-CN" altLang="en-US" sz="2000">
                <a:latin typeface="楷体" panose="02010609060101010101" charset="-122"/>
                <a:ea typeface="楷体" panose="02010609060101010101" charset="-122"/>
                <a:cs typeface="宋体" panose="02010600030101010101" pitchFamily="2" charset="-122"/>
              </a:rPr>
              <a:t>“美洲大陆的种植园先生产了大量烟草和蔗糖，后来又生产了大量咖啡、棉花及其他商品在欧洲销售。这种种植园实行单一经营</a:t>
            </a:r>
            <a:r>
              <a:rPr lang="en-US" altLang="zh-CN" sz="2000">
                <a:latin typeface="楷体" panose="02010609060101010101" charset="-122"/>
                <a:ea typeface="楷体" panose="02010609060101010101" charset="-122"/>
                <a:cs typeface="宋体" panose="02010600030101010101" pitchFamily="2" charset="-122"/>
              </a:rPr>
              <a:t>……</a:t>
            </a:r>
            <a:r>
              <a:rPr lang="zh-CN" altLang="en-US" sz="2000">
                <a:latin typeface="楷体" panose="02010609060101010101" charset="-122"/>
                <a:ea typeface="楷体" panose="02010609060101010101" charset="-122"/>
                <a:cs typeface="宋体" panose="02010600030101010101" pitchFamily="2" charset="-122"/>
              </a:rPr>
              <a:t>必须输入劳动力，从而导致了繁荣一时的三角贸易：欧洲的朗姆酒、布匹、枪炮及其他金属制品被运到非洲，非洲的奴隶被运到美洲，美洲的蔗糖、烟草和金银被运到欧洲。</a:t>
            </a:r>
            <a:endParaRPr lang="en-US" altLang="zh-CN" sz="2000">
              <a:latin typeface="楷体" panose="02010609060101010101" charset="-122"/>
              <a:ea typeface="楷体" panose="02010609060101010101" charset="-122"/>
              <a:cs typeface="宋体" panose="02010600030101010101" pitchFamily="2" charset="-122"/>
            </a:endParaRPr>
          </a:p>
          <a:p>
            <a:pPr lvl="0" algn="r">
              <a:lnSpc>
                <a:spcPct val="150000"/>
              </a:lnSpc>
              <a:buSzTx/>
            </a:pPr>
            <a:r>
              <a:rPr lang="en-US" altLang="zh-CN" sz="2000">
                <a:latin typeface="楷体" panose="02010609060101010101" charset="-122"/>
                <a:ea typeface="楷体" panose="02010609060101010101" charset="-122"/>
                <a:cs typeface="宋体" panose="02010600030101010101" pitchFamily="2" charset="-122"/>
              </a:rPr>
              <a:t>——</a:t>
            </a:r>
            <a:r>
              <a:rPr lang="zh-CN" altLang="en-US" sz="2000">
                <a:latin typeface="楷体" panose="02010609060101010101" charset="-122"/>
                <a:ea typeface="楷体" panose="02010609060101010101" charset="-122"/>
                <a:cs typeface="宋体" panose="02010600030101010101" pitchFamily="2" charset="-122"/>
                <a:sym typeface="+mn-ea"/>
              </a:rPr>
              <a:t>斯塔夫里阿诺斯：《全球通史》第</a:t>
            </a:r>
            <a:r>
              <a:rPr lang="en-US" altLang="zh-CN" sz="2000">
                <a:latin typeface="楷体" panose="02010609060101010101" charset="-122"/>
                <a:ea typeface="楷体" panose="02010609060101010101" charset="-122"/>
                <a:cs typeface="宋体" panose="02010600030101010101" pitchFamily="2" charset="-122"/>
                <a:sym typeface="+mn-ea"/>
              </a:rPr>
              <a:t>459</a:t>
            </a:r>
            <a:r>
              <a:rPr lang="zh-CN" altLang="en-US" sz="2000">
                <a:latin typeface="楷体" panose="02010609060101010101" charset="-122"/>
                <a:ea typeface="楷体" panose="02010609060101010101" charset="-122"/>
                <a:cs typeface="宋体" panose="02010600030101010101" pitchFamily="2" charset="-122"/>
                <a:sym typeface="+mn-ea"/>
              </a:rPr>
              <a:t>页</a:t>
            </a:r>
          </a:p>
        </p:txBody>
      </p:sp>
      <p:sp>
        <p:nvSpPr>
          <p:cNvPr id="18" name="文本框 1" title="">
            <a:extLst>
              <a:ext uri="{FF2B5EF4-FFF2-40B4-BE49-F238E27FC236}">
                <a16:creationId xmlns:a16="http://schemas.microsoft.com/office/drawing/2014/main" id="{272FF3D8-6262-4D5C-B2A2-B98EFB916B47}"/>
              </a:ext>
            </a:extLst>
          </p:cNvPr>
          <p:cNvSpPr txBox="1"/>
          <p:nvPr/>
        </p:nvSpPr>
        <p:spPr>
          <a:xfrm>
            <a:off x="2241805" y="5373661"/>
            <a:ext cx="6622177" cy="559769"/>
          </a:xfrm>
          <a:prstGeom prst="rect">
            <a:avLst/>
          </a:prstGeom>
          <a:noFill/>
        </p:spPr>
        <p:txBody>
          <a:bodyPr wrap="square" rtlCol="0" anchor="t">
            <a:spAutoFit/>
          </a:bodyPr>
          <a:lstStyle>
            <a:defPPr>
              <a:defRPr lang="zh-CN"/>
            </a:defPPr>
            <a:lvl1pPr marL="0" marR="0" lvl="0" algn="l" defTabSz="914400" rtl="0" eaLnBrk="0" fontAlgn="base" latinLnBrk="0" hangingPunct="0">
              <a:lnSpc>
                <a:spcPct val="150000"/>
              </a:lnSpc>
              <a:spcBef>
                <a:spcPct val="0"/>
              </a:spcBef>
              <a:spcAft>
                <a:spcPct val="0"/>
              </a:spcAft>
              <a:buClrTx/>
              <a:buSzTx/>
              <a:buFontTx/>
              <a:buNone/>
              <a:defRPr sz="2400" kern="1200">
                <a:ln>
                  <a:noFill/>
                </a:ln>
                <a:solidFill>
                  <a:schemeClr val="tx1"/>
                </a:solidFill>
                <a:effectLst/>
                <a:latin typeface="黑体" panose="02010609060101010101" pitchFamily="49" charset="-122"/>
                <a:ea typeface="黑体" panose="02010609060101010101" pitchFamily="49" charset="-122"/>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ea"/>
              </a:rPr>
              <a:t>根据材料</a:t>
            </a:r>
            <a:r>
              <a:rPr lang="en-US" altLang="zh-CN">
                <a:sym typeface="+mn-ea"/>
              </a:rPr>
              <a:t>2</a:t>
            </a:r>
            <a:r>
              <a:rPr lang="zh-CN" altLang="en-US">
                <a:sym typeface="+mn-ea"/>
              </a:rPr>
              <a:t>、</a:t>
            </a:r>
            <a:r>
              <a:rPr lang="en-US" altLang="zh-CN">
                <a:sym typeface="+mn-ea"/>
              </a:rPr>
              <a:t>3</a:t>
            </a:r>
            <a:r>
              <a:rPr lang="zh-CN" altLang="en-US">
                <a:sym typeface="+mn-ea"/>
              </a:rPr>
              <a:t>指出</a:t>
            </a:r>
            <a:r>
              <a:rPr lang="en-US" altLang="zh-CN">
                <a:sym typeface="+mn-ea"/>
              </a:rPr>
              <a:t>15</a:t>
            </a:r>
            <a:r>
              <a:rPr lang="zh-CN" altLang="en-US">
                <a:sym typeface="+mn-ea"/>
              </a:rPr>
              <a:t>至</a:t>
            </a:r>
            <a:r>
              <a:rPr lang="en-US" altLang="zh-CN">
                <a:sym typeface="+mn-ea"/>
              </a:rPr>
              <a:t>18</a:t>
            </a:r>
            <a:r>
              <a:rPr lang="zh-CN" altLang="en-US">
                <a:sym typeface="+mn-ea"/>
              </a:rPr>
              <a:t>世纪人口迁移的影响。</a:t>
            </a:r>
          </a:p>
        </p:txBody>
      </p:sp>
      <p:grpSp>
        <p:nvGrpSpPr>
          <p:cNvPr id="19" name="组合 18" title="">
            <a:extLst>
              <a:ext uri="{FF2B5EF4-FFF2-40B4-BE49-F238E27FC236}">
                <a16:creationId xmlns:a16="http://schemas.microsoft.com/office/drawing/2014/main" id="{EE26FA66-3B6B-4734-A265-7BA5158D7369}"/>
              </a:ext>
            </a:extLst>
          </p:cNvPr>
          <p:cNvGrpSpPr/>
          <p:nvPr/>
        </p:nvGrpSpPr>
        <p:grpSpPr>
          <a:xfrm>
            <a:off x="229580" y="5346036"/>
            <a:ext cx="1910276" cy="587395"/>
            <a:chOff x="755298" y="2917165"/>
            <a:chExt cx="1584454" cy="447077"/>
          </a:xfrm>
        </p:grpSpPr>
        <p:sp>
          <p:nvSpPr>
            <p:cNvPr id="20" name="Freeform 60">
              <a:extLst>
                <a:ext uri="{FF2B5EF4-FFF2-40B4-BE49-F238E27FC236}">
                  <a16:creationId xmlns:a16="http://schemas.microsoft.com/office/drawing/2014/main" id="{18D87D2A-D931-4063-84BA-FD2498F2E32D}"/>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21" name="圆角矩形 54">
              <a:extLst>
                <a:ext uri="{FF2B5EF4-FFF2-40B4-BE49-F238E27FC236}">
                  <a16:creationId xmlns:a16="http://schemas.microsoft.com/office/drawing/2014/main" id="{E3C4F3B1-5E15-4D19-A21E-83290E1E5026}"/>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22" name="等腰三角形 21">
              <a:extLst>
                <a:ext uri="{FF2B5EF4-FFF2-40B4-BE49-F238E27FC236}">
                  <a16:creationId xmlns:a16="http://schemas.microsoft.com/office/drawing/2014/main" id="{AA56F71F-5FE7-4043-B5EF-01C376FC7792}"/>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AF7E6"/>
        </a:solidFill>
        <a:effectLst/>
      </p:bgPr>
    </p:bg>
    <p:spTree>
      <p:nvGrpSpPr>
        <p:cNvPr id="1" name=""/>
        <p:cNvGrpSpPr/>
        <p:nvPr/>
      </p:nvGrpSpPr>
      <p:grpSpPr>
        <a:xfrm>
          <a:off x="0" y="0"/>
          <a:ext cx="0" cy="0"/>
        </a:xfrm>
      </p:grpSpPr>
      <p:grpSp>
        <p:nvGrpSpPr>
          <p:cNvPr id="2" name="组合 1" title=""/>
          <p:cNvGrpSpPr/>
          <p:nvPr/>
        </p:nvGrpSpPr>
        <p:grpSpPr>
          <a:xfrm>
            <a:off x="2233734" y="130398"/>
            <a:ext cx="1728148" cy="460375"/>
            <a:chOff x="1250293" y="1959890"/>
            <a:chExt cx="1728148" cy="460375"/>
          </a:xfrm>
        </p:grpSpPr>
        <p:pic>
          <p:nvPicPr>
            <p:cNvPr id="3"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5"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9"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0" name="文本框 29"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13" name="文本框 1" title="">
            <a:extLst>
              <a:ext uri="{FF2B5EF4-FFF2-40B4-BE49-F238E27FC236}">
                <a16:creationId xmlns:a16="http://schemas.microsoft.com/office/drawing/2014/main" id="{BBFC3F21-0F23-4FA6-8792-6C0A727A0112}"/>
              </a:ext>
            </a:extLst>
          </p:cNvPr>
          <p:cNvSpPr txBox="1"/>
          <p:nvPr/>
        </p:nvSpPr>
        <p:spPr>
          <a:xfrm>
            <a:off x="3555701" y="1103502"/>
            <a:ext cx="6622177" cy="559769"/>
          </a:xfrm>
          <a:prstGeom prst="rect">
            <a:avLst/>
          </a:prstGeom>
          <a:noFill/>
        </p:spPr>
        <p:txBody>
          <a:bodyPr wrap="square" rtlCol="0" anchor="t">
            <a:spAutoFit/>
          </a:bodyPr>
          <a:lstStyle>
            <a:defPPr>
              <a:defRPr lang="zh-CN"/>
            </a:defPPr>
            <a:lvl1pPr marL="0" marR="0" lvl="0" algn="l" defTabSz="914400" rtl="0" eaLnBrk="0" fontAlgn="base" latinLnBrk="0" hangingPunct="0">
              <a:lnSpc>
                <a:spcPct val="150000"/>
              </a:lnSpc>
              <a:spcBef>
                <a:spcPct val="0"/>
              </a:spcBef>
              <a:spcAft>
                <a:spcPct val="0"/>
              </a:spcAft>
              <a:buClrTx/>
              <a:buSzTx/>
              <a:buFontTx/>
              <a:buNone/>
              <a:defRPr sz="2400" kern="1200">
                <a:ln>
                  <a:noFill/>
                </a:ln>
                <a:solidFill>
                  <a:schemeClr val="tx1"/>
                </a:solidFill>
                <a:effectLst/>
                <a:latin typeface="黑体" panose="02010609060101010101" pitchFamily="49" charset="-122"/>
                <a:ea typeface="黑体" panose="02010609060101010101" pitchFamily="49" charset="-122"/>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ym typeface="+mn-ea"/>
              </a:rPr>
              <a:t>根据材料</a:t>
            </a:r>
            <a:r>
              <a:rPr lang="en-US" altLang="zh-CN">
                <a:sym typeface="+mn-ea"/>
              </a:rPr>
              <a:t>2</a:t>
            </a:r>
            <a:r>
              <a:rPr lang="zh-CN" altLang="en-US">
                <a:sym typeface="+mn-ea"/>
              </a:rPr>
              <a:t>、</a:t>
            </a:r>
            <a:r>
              <a:rPr lang="en-US" altLang="zh-CN">
                <a:sym typeface="+mn-ea"/>
              </a:rPr>
              <a:t>3</a:t>
            </a:r>
            <a:r>
              <a:rPr lang="zh-CN" altLang="en-US">
                <a:sym typeface="+mn-ea"/>
              </a:rPr>
              <a:t>指出</a:t>
            </a:r>
            <a:r>
              <a:rPr lang="en-US" altLang="zh-CN">
                <a:sym typeface="+mn-ea"/>
              </a:rPr>
              <a:t>15</a:t>
            </a:r>
            <a:r>
              <a:rPr lang="zh-CN" altLang="en-US">
                <a:sym typeface="+mn-ea"/>
              </a:rPr>
              <a:t>至</a:t>
            </a:r>
            <a:r>
              <a:rPr lang="en-US" altLang="zh-CN">
                <a:sym typeface="+mn-ea"/>
              </a:rPr>
              <a:t>18</a:t>
            </a:r>
            <a:r>
              <a:rPr lang="zh-CN" altLang="en-US">
                <a:sym typeface="+mn-ea"/>
              </a:rPr>
              <a:t>世纪人口迁移的影响。</a:t>
            </a:r>
          </a:p>
        </p:txBody>
      </p:sp>
      <p:grpSp>
        <p:nvGrpSpPr>
          <p:cNvPr id="16" name="组合 15" title="">
            <a:extLst>
              <a:ext uri="{FF2B5EF4-FFF2-40B4-BE49-F238E27FC236}">
                <a16:creationId xmlns:a16="http://schemas.microsoft.com/office/drawing/2014/main" id="{61550B2D-CEE4-422D-A7D6-EA28BB73C7AA}"/>
              </a:ext>
            </a:extLst>
          </p:cNvPr>
          <p:cNvGrpSpPr/>
          <p:nvPr/>
        </p:nvGrpSpPr>
        <p:grpSpPr>
          <a:xfrm>
            <a:off x="1543476" y="1075877"/>
            <a:ext cx="1910276" cy="587395"/>
            <a:chOff x="755298" y="2917165"/>
            <a:chExt cx="1584454" cy="447077"/>
          </a:xfrm>
        </p:grpSpPr>
        <p:sp>
          <p:nvSpPr>
            <p:cNvPr id="17" name="Freeform 60">
              <a:extLst>
                <a:ext uri="{FF2B5EF4-FFF2-40B4-BE49-F238E27FC236}">
                  <a16:creationId xmlns:a16="http://schemas.microsoft.com/office/drawing/2014/main" id="{ED58F08B-EBDB-4466-A58A-58563D8FEE1B}"/>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18" name="圆角矩形 54">
              <a:extLst>
                <a:ext uri="{FF2B5EF4-FFF2-40B4-BE49-F238E27FC236}">
                  <a16:creationId xmlns:a16="http://schemas.microsoft.com/office/drawing/2014/main" id="{72DA4EAB-DE39-498B-85D7-CDDE94EC58A0}"/>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19" name="等腰三角形 18">
              <a:extLst>
                <a:ext uri="{FF2B5EF4-FFF2-40B4-BE49-F238E27FC236}">
                  <a16:creationId xmlns:a16="http://schemas.microsoft.com/office/drawing/2014/main" id="{A4C3B848-2E4A-4A5C-99AF-FE84BE7921F9}"/>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
        <p:nvSpPr>
          <p:cNvPr id="20" name="燕尾形 8" title="">
            <a:extLst>
              <a:ext uri="{FF2B5EF4-FFF2-40B4-BE49-F238E27FC236}">
                <a16:creationId xmlns:a16="http://schemas.microsoft.com/office/drawing/2014/main" id="{7DED9796-06D6-45F6-8388-B1129AF6686B}"/>
              </a:ext>
            </a:extLst>
          </p:cNvPr>
          <p:cNvSpPr/>
          <p:nvPr/>
        </p:nvSpPr>
        <p:spPr>
          <a:xfrm>
            <a:off x="3231809" y="2860751"/>
            <a:ext cx="6680615" cy="1101725"/>
          </a:xfrm>
          <a:prstGeom prst="chevron">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400">
                <a:solidFill>
                  <a:schemeClr val="tx1"/>
                </a:solidFill>
                <a:latin typeface="黑体" panose="02010609060101010101" pitchFamily="49" charset="-122"/>
                <a:ea typeface="黑体" panose="02010609060101010101" pitchFamily="49" charset="-122"/>
                <a:sym typeface="+mn-ea"/>
              </a:rPr>
              <a:t>②对非洲：丧失大量劳动力，导致非洲的发展滞后与社会混乱；</a:t>
            </a:r>
          </a:p>
        </p:txBody>
      </p:sp>
      <p:sp>
        <p:nvSpPr>
          <p:cNvPr id="21" name="燕尾形 9" title="">
            <a:extLst>
              <a:ext uri="{FF2B5EF4-FFF2-40B4-BE49-F238E27FC236}">
                <a16:creationId xmlns:a16="http://schemas.microsoft.com/office/drawing/2014/main" id="{303BE807-8752-4FDF-AD30-B68450A3A38F}"/>
              </a:ext>
            </a:extLst>
          </p:cNvPr>
          <p:cNvSpPr/>
          <p:nvPr/>
        </p:nvSpPr>
        <p:spPr>
          <a:xfrm>
            <a:off x="3231810" y="1715552"/>
            <a:ext cx="6622177" cy="1171575"/>
          </a:xfrm>
          <a:prstGeom prst="chevron">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400">
                <a:solidFill>
                  <a:schemeClr val="tx1"/>
                </a:solidFill>
                <a:latin typeface="黑体" panose="02010609060101010101" pitchFamily="49" charset="-122"/>
                <a:ea typeface="黑体" panose="02010609060101010101" pitchFamily="49" charset="-122"/>
                <a:cs typeface="微软雅黑" panose="020b0503020204020204" pitchFamily="34" charset="-122"/>
                <a:sym typeface="+mn-ea"/>
              </a:rPr>
              <a:t>①对美洲：给印第安人带来巨大灾难</a:t>
            </a:r>
            <a:r>
              <a:rPr lang="en-US" altLang="zh-CN" sz="2400">
                <a:solidFill>
                  <a:schemeClr val="tx1"/>
                </a:solidFill>
                <a:latin typeface="黑体" panose="02010609060101010101" pitchFamily="49" charset="-122"/>
                <a:ea typeface="黑体" panose="02010609060101010101" pitchFamily="49" charset="-122"/>
                <a:cs typeface="微软雅黑" panose="020b0503020204020204" pitchFamily="34" charset="-122"/>
                <a:sym typeface="+mn-ea"/>
              </a:rPr>
              <a:t>,</a:t>
            </a:r>
            <a:r>
              <a:rPr lang="zh-CN" altLang="en-US" sz="2400">
                <a:solidFill>
                  <a:schemeClr val="tx1"/>
                </a:solidFill>
                <a:latin typeface="黑体" panose="02010609060101010101" pitchFamily="49" charset="-122"/>
                <a:ea typeface="黑体" panose="02010609060101010101" pitchFamily="49" charset="-122"/>
                <a:cs typeface="微软雅黑" panose="020b0503020204020204" pitchFamily="34" charset="-122"/>
                <a:sym typeface="+mn-ea"/>
              </a:rPr>
              <a:t>但黑奴贸易客观上促进了美洲的开发；</a:t>
            </a:r>
            <a:endParaRPr lang="zh-CN" altLang="en-US" sz="2400">
              <a:solidFill>
                <a:schemeClr val="tx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22" name="燕尾形 10" title="">
            <a:extLst>
              <a:ext uri="{FF2B5EF4-FFF2-40B4-BE49-F238E27FC236}">
                <a16:creationId xmlns:a16="http://schemas.microsoft.com/office/drawing/2014/main" id="{01191907-1804-426D-B8A4-4C071EA72E52}"/>
              </a:ext>
            </a:extLst>
          </p:cNvPr>
          <p:cNvSpPr/>
          <p:nvPr/>
        </p:nvSpPr>
        <p:spPr>
          <a:xfrm>
            <a:off x="3231808" y="3970197"/>
            <a:ext cx="6680615" cy="1044575"/>
          </a:xfrm>
          <a:prstGeom prst="chevron">
            <a:avLst>
              <a:gd name="adj" fmla="val 0"/>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nSpc>
                <a:spcPct val="150000"/>
              </a:lnSpc>
            </a:pPr>
            <a:r>
              <a:rPr lang="zh-CN" altLang="en-US" sz="2400">
                <a:solidFill>
                  <a:schemeClr val="tx1"/>
                </a:solidFill>
                <a:latin typeface="黑体" panose="02010609060101010101" pitchFamily="49" charset="-122"/>
                <a:ea typeface="黑体" panose="02010609060101010101" pitchFamily="49" charset="-122"/>
                <a:sym typeface="+mn-ea"/>
              </a:rPr>
              <a:t>③对欧洲：有助于欧洲殖民国家的原始资本积累，促进了欧洲资本主义的发展。</a:t>
            </a:r>
          </a:p>
        </p:txBody>
      </p:sp>
      <p:sp>
        <p:nvSpPr>
          <p:cNvPr id="23" name="TextBox 11" title="">
            <a:extLst>
              <a:ext uri="{FF2B5EF4-FFF2-40B4-BE49-F238E27FC236}">
                <a16:creationId xmlns:a16="http://schemas.microsoft.com/office/drawing/2014/main" id="{4406B292-AF36-4073-90F6-ACC2F33627C4}"/>
              </a:ext>
            </a:extLst>
          </p:cNvPr>
          <p:cNvSpPr txBox="1"/>
          <p:nvPr/>
        </p:nvSpPr>
        <p:spPr>
          <a:xfrm>
            <a:off x="1543476" y="1795899"/>
            <a:ext cx="1910276" cy="55976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latin typeface="黑体" panose="02010609060101010101" pitchFamily="49" charset="-122"/>
                <a:ea typeface="黑体" panose="02010609060101010101" pitchFamily="49" charset="-122"/>
              </a:rPr>
              <a:t>（</a:t>
            </a:r>
            <a:r>
              <a:rPr lang="en-US" altLang="zh-CN" sz="2400">
                <a:latin typeface="黑体" panose="02010609060101010101" pitchFamily="49" charset="-122"/>
                <a:ea typeface="黑体" panose="02010609060101010101" pitchFamily="49" charset="-122"/>
              </a:rPr>
              <a:t>4</a:t>
            </a:r>
            <a:r>
              <a:rPr lang="zh-CN" altLang="en-US" sz="2400">
                <a:latin typeface="黑体" panose="02010609060101010101" pitchFamily="49" charset="-122"/>
                <a:ea typeface="黑体" panose="02010609060101010101" pitchFamily="49" charset="-122"/>
              </a:rPr>
              <a:t>）影响：</a:t>
            </a:r>
          </a:p>
        </p:txBody>
      </p:sp>
      <p:sp>
        <p:nvSpPr>
          <p:cNvPr id="24" name="文本框 8" title="">
            <a:extLst>
              <a:ext uri="{FF2B5EF4-FFF2-40B4-BE49-F238E27FC236}">
                <a16:creationId xmlns:a16="http://schemas.microsoft.com/office/drawing/2014/main" id="{D3998B90-84C5-47E0-A72A-5417755DFCD6}"/>
              </a:ext>
            </a:extLst>
          </p:cNvPr>
          <p:cNvSpPr txBox="1"/>
          <p:nvPr/>
        </p:nvSpPr>
        <p:spPr>
          <a:xfrm>
            <a:off x="3231808" y="5065135"/>
            <a:ext cx="6680615" cy="10445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2400" kern="1200">
                <a:solidFill>
                  <a:schemeClr val="tx1"/>
                </a:solidFill>
                <a:latin typeface="黑体" panose="02010609060101010101" pitchFamily="49" charset="-122"/>
                <a:ea typeface="黑体" panose="02010609060101010101" pitchFamily="49" charset="-122"/>
                <a:cs typeface="微软雅黑" panose="020b0503020204020204" pitchFamily="34" charset="-122"/>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nSpc>
                <a:spcPct val="150000"/>
              </a:lnSpc>
            </a:pPr>
            <a:r>
              <a:rPr lang="zh-CN" altLang="en-US">
                <a:solidFill>
                  <a:schemeClr val="tx1"/>
                </a:solidFill>
              </a:rPr>
              <a:t>④对世界：改变世界人口格局；促进物质和人文交流；促进族群融合。</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ppt_x"/>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additive="base">
                                        <p:cTn id="23" dur="500" fill="hold"/>
                                        <p:tgtEl>
                                          <p:spTgt spid="21"/>
                                        </p:tgtEl>
                                        <p:attrNameLst>
                                          <p:attrName>ppt_x</p:attrName>
                                        </p:attrNameLst>
                                      </p:cBhvr>
                                      <p:tavLst>
                                        <p:tav tm="0">
                                          <p:val>
                                            <p:strVal val="#ppt_x"/>
                                          </p:val>
                                        </p:tav>
                                        <p:tav tm="100000">
                                          <p:val>
                                            <p:strVal val="#ppt_x"/>
                                          </p:val>
                                        </p:tav>
                                      </p:tavLst>
                                    </p:anim>
                                    <p:anim calcmode="lin" valueType="num">
                                      <p:cBhvr additive="base">
                                        <p:cTn id="2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2" presetClass="entr" presetSubtype="4" dur="50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 calcmode="lin" valueType="num">
                                      <p:cBhvr additive="base">
                                        <p:cTn id="29" dur="500" fill="hold"/>
                                        <p:tgtEl>
                                          <p:spTgt spid="20"/>
                                        </p:tgtEl>
                                        <p:attrNameLst>
                                          <p:attrName>ppt_x</p:attrName>
                                        </p:attrNameLst>
                                      </p:cBhvr>
                                      <p:tavLst>
                                        <p:tav tm="0">
                                          <p:val>
                                            <p:strVal val="#ppt_x"/>
                                          </p:val>
                                        </p:tav>
                                        <p:tav tm="100000">
                                          <p:val>
                                            <p:strVal val="#ppt_x"/>
                                          </p:val>
                                        </p:tav>
                                      </p:tavLst>
                                    </p:anim>
                                    <p:anim calcmode="lin" valueType="num">
                                      <p:cBhvr additive="base">
                                        <p:cTn id="3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ppt_x"/>
                                          </p:val>
                                        </p:tav>
                                        <p:tav tm="100000">
                                          <p:val>
                                            <p:strVal val="#ppt_x"/>
                                          </p:val>
                                        </p:tav>
                                      </p:tavLst>
                                    </p:anim>
                                    <p:anim calcmode="lin" valueType="num">
                                      <p:cBhvr additive="base">
                                        <p:cTn id="3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24"/>
                                        </p:tgtEl>
                                        <p:attrNameLst>
                                          <p:attrName>style.visibility</p:attrName>
                                        </p:attrNameLst>
                                      </p:cBhvr>
                                      <p:to>
                                        <p:strVal val="visible"/>
                                      </p:to>
                                    </p:set>
                                    <p:anim calcmode="lin" valueType="num">
                                      <p:cBhvr additive="base">
                                        <p:cTn id="41" dur="500" fill="hold"/>
                                        <p:tgtEl>
                                          <p:spTgt spid="24"/>
                                        </p:tgtEl>
                                        <p:attrNameLst>
                                          <p:attrName>ppt_x</p:attrName>
                                        </p:attrNameLst>
                                      </p:cBhvr>
                                      <p:tavLst>
                                        <p:tav tm="0">
                                          <p:val>
                                            <p:strVal val="#ppt_x"/>
                                          </p:val>
                                        </p:tav>
                                        <p:tav tm="100000">
                                          <p:val>
                                            <p:strVal val="#ppt_x"/>
                                          </p:val>
                                        </p:tav>
                                      </p:tavLst>
                                    </p:anim>
                                    <p:anim calcmode="lin" valueType="num">
                                      <p:cBhvr additive="base">
                                        <p:cTn id="4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0" grpId="0"/>
      <p:bldP spid="21" grpId="0"/>
      <p:bldP spid="22" grpId="0"/>
      <p:bldP spid="23" grpId="0"/>
      <p:bldP spid="2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title=""/>
          <p:cNvGrpSpPr/>
          <p:nvPr/>
        </p:nvGrpSpPr>
        <p:grpSpPr>
          <a:xfrm>
            <a:off x="2233734" y="130398"/>
            <a:ext cx="1728148" cy="460375"/>
            <a:chOff x="1250293" y="1959890"/>
            <a:chExt cx="1728148" cy="460375"/>
          </a:xfrm>
        </p:grpSpPr>
        <p:pic>
          <p:nvPicPr>
            <p:cNvPr id="3"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5"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9"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0" name="文本框 29"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16" name="文本框 15" title="">
            <a:extLst>
              <a:ext uri="{FF2B5EF4-FFF2-40B4-BE49-F238E27FC236}">
                <a16:creationId xmlns:a16="http://schemas.microsoft.com/office/drawing/2014/main" id="{DB319569-5E18-42B2-BEE7-1950009D006F}"/>
              </a:ext>
            </a:extLst>
          </p:cNvPr>
          <p:cNvSpPr txBox="1"/>
          <p:nvPr/>
        </p:nvSpPr>
        <p:spPr>
          <a:xfrm>
            <a:off x="656974" y="498556"/>
            <a:ext cx="3571980" cy="677108"/>
          </a:xfrm>
          <a:prstGeom prst="rect">
            <a:avLst/>
          </a:prstGeom>
          <a:noFill/>
        </p:spPr>
        <p:txBody>
          <a:bodyPr wrap="square" rtlCol="0" anchor="t">
            <a:spAutoFit/>
          </a:bodyPr>
          <a:lstStyle>
            <a:defPPr>
              <a:defRPr lang="zh-CN"/>
            </a:defPPr>
            <a:lvl1pPr marL="0" algn="l" defTabSz="914400" rtl="0" eaLnBrk="1" latinLnBrk="0" hangingPunct="1">
              <a:lnSpc>
                <a:spcPct val="150000"/>
              </a:lnSpc>
              <a:spcBef>
                <a:spcPct val="0"/>
              </a:spcBef>
              <a:buNone/>
              <a:defRPr sz="2800" kern="1200">
                <a:solidFill>
                  <a:sysClr val="windowText" lastClr="000000"/>
                </a:solidFill>
                <a:latin typeface="华文新魏" panose="02010800040101010101" pitchFamily="2" charset="-122"/>
                <a:ea typeface="华文新魏" panose="02010800040101010101" pitchFamily="2"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ym typeface="+mn-ea"/>
              </a:rPr>
              <a:t>2.</a:t>
            </a:r>
            <a:r>
              <a:rPr lang="zh-CN" altLang="en-US">
                <a:sym typeface="+mn-ea"/>
              </a:rPr>
              <a:t>新航路开辟的条件：</a:t>
            </a:r>
          </a:p>
        </p:txBody>
      </p:sp>
      <p:sp>
        <p:nvSpPr>
          <p:cNvPr id="34" name="Rectangle 1" title="">
            <a:extLst>
              <a:ext uri="{FF2B5EF4-FFF2-40B4-BE49-F238E27FC236}">
                <a16:creationId xmlns:a16="http://schemas.microsoft.com/office/drawing/2014/main" id="{05DE4B03-1981-4AC5-B309-2710C814A830}"/>
              </a:ext>
            </a:extLst>
          </p:cNvPr>
          <p:cNvSpPr>
            <a:spLocks noChangeArrowheads="1"/>
          </p:cNvSpPr>
          <p:nvPr/>
        </p:nvSpPr>
        <p:spPr bwMode="auto">
          <a:xfrm>
            <a:off x="7936934" y="5121288"/>
            <a:ext cx="2991776" cy="473644"/>
          </a:xfrm>
          <a:prstGeom prst="rect">
            <a:avLst/>
          </a:prstGeom>
          <a:noFill/>
          <a:ln w="9525">
            <a:noFill/>
            <a:miter lim="800000"/>
          </a:ln>
          <a:effectLst/>
        </p:spPr>
        <p:txBody>
          <a:bodyPr vert="horz" wrap="square" lIns="121909" tIns="60954" rIns="121909" bIns="60954" numCol="1" anchor="ctr" anchorCtr="0" compatLnSpc="1">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50000"/>
              </a:lnSpc>
              <a:spcBef>
                <a:spcPct val="0"/>
              </a:spcBef>
              <a:spcAft>
                <a:spcPct val="0"/>
              </a:spcAft>
            </a:pPr>
            <a:r>
              <a:rPr kumimoji="0" lang="en-US" altLang="zh-CN" b="0" i="0" u="none" strike="noStrike" cap="none" normalizeH="0" baseline="0">
                <a:ln>
                  <a:noFill/>
                </a:ln>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a:t>
            </a:r>
            <a:r>
              <a:rPr kumimoji="0" lang="zh-CN" altLang="en-US" b="0" i="0" u="none" strike="noStrike" cap="none" normalizeH="0" baseline="0">
                <a:ln>
                  <a:noFill/>
                </a:ln>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据邬沧萍</a:t>
            </a:r>
            <a:r>
              <a:rPr kumimoji="0" lang="en-US" altLang="zh-CN" b="0" i="0" u="none" strike="noStrike" cap="none" normalizeH="0" baseline="0">
                <a:ln>
                  <a:noFill/>
                </a:ln>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a:t>
            </a:r>
            <a:r>
              <a:rPr kumimoji="0" lang="zh-CN" altLang="en-US" b="0" i="0" u="none" strike="noStrike" cap="none" normalizeH="0" baseline="0">
                <a:ln>
                  <a:noFill/>
                </a:ln>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世界人口</a:t>
            </a:r>
            <a:r>
              <a:rPr kumimoji="0" lang="en-US" altLang="zh-CN" b="0" i="0" u="none" strike="noStrike" cap="none" normalizeH="0" baseline="0">
                <a:ln>
                  <a:noFill/>
                </a:ln>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a:t>
            </a:r>
            <a:endParaRPr lang="en-US" altLang="zh-CN">
              <a:latin typeface="楷体" panose="02010609060101010101" pitchFamily="49" charset="-122"/>
              <a:ea typeface="楷体" panose="02010609060101010101" pitchFamily="49" charset="-122"/>
              <a:cs typeface="Times New Roman" panose="02020603050405020304" pitchFamily="18" charset="0"/>
            </a:endParaRPr>
          </a:p>
        </p:txBody>
      </p:sp>
      <p:graphicFrame>
        <p:nvGraphicFramePr>
          <p:cNvPr id="35" name="表格 34" title="">
            <a:extLst>
              <a:ext uri="{FF2B5EF4-FFF2-40B4-BE49-F238E27FC236}">
                <a16:creationId xmlns:a16="http://schemas.microsoft.com/office/drawing/2014/main" id="{4F2DA851-1A6E-4281-8251-5A40A79EAB84}"/>
              </a:ext>
            </a:extLst>
          </p:cNvPr>
          <p:cNvGraphicFramePr>
            <a:graphicFrameLocks noGrp="1"/>
          </p:cNvGraphicFramePr>
          <p:nvPr>
            <p:extLst>
              <p:ext uri="{D42A27DB-BD31-4B8C-83A1-F6EECF244321}">
                <p14:modId xmlns:p14="http://schemas.microsoft.com/office/powerpoint/2010/main" val="1196042100"/>
              </p:ext>
            </p:extLst>
          </p:nvPr>
        </p:nvGraphicFramePr>
        <p:xfrm>
          <a:off x="1394091" y="1284547"/>
          <a:ext cx="9534618" cy="3829686"/>
        </p:xfrm>
        <a:graphic>
          <a:graphicData uri="http://schemas.openxmlformats.org/drawingml/2006/table">
            <a:tbl>
              <a:tblPr>
                <a:tableStyleId>{69CF1AB2-1976-4502-BF36-3FF5EA218861}</a:tableStyleId>
              </a:tblPr>
              <a:tblGrid>
                <a:gridCol w="1766656">
                  <a:extLst>
                    <a:ext uri="{9D8B030D-6E8A-4147-A177-3AD203B41FA5}">
                      <a16:colId xmlns:a16="http://schemas.microsoft.com/office/drawing/2014/main" val="20000"/>
                    </a:ext>
                  </a:extLst>
                </a:gridCol>
                <a:gridCol w="2272684">
                  <a:extLst>
                    <a:ext uri="{9D8B030D-6E8A-4147-A177-3AD203B41FA5}">
                      <a16:colId xmlns:a16="http://schemas.microsoft.com/office/drawing/2014/main" val="20001"/>
                    </a:ext>
                  </a:extLst>
                </a:gridCol>
                <a:gridCol w="2432481">
                  <a:extLst>
                    <a:ext uri="{9D8B030D-6E8A-4147-A177-3AD203B41FA5}">
                      <a16:colId xmlns:a16="http://schemas.microsoft.com/office/drawing/2014/main" val="20002"/>
                    </a:ext>
                  </a:extLst>
                </a:gridCol>
                <a:gridCol w="3062797">
                  <a:extLst>
                    <a:ext uri="{9D8B030D-6E8A-4147-A177-3AD203B41FA5}">
                      <a16:colId xmlns:a16="http://schemas.microsoft.com/office/drawing/2014/main" val="20003"/>
                    </a:ext>
                  </a:extLst>
                </a:gridCol>
              </a:tblGrid>
              <a:tr h="325120">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时间</a:t>
                      </a:r>
                      <a:endParaRPr lang="zh-CN" sz="2000" kern="100">
                        <a:latin typeface="楷体" panose="02010609060101010101" pitchFamily="49" charset="-122"/>
                        <a:ea typeface="楷体" panose="02010609060101010101" pitchFamily="49" charset="-122"/>
                      </a:endParaRPr>
                    </a:p>
                  </a:txBody>
                  <a:tcPr marT="0" marB="0" anchor="ctr">
                    <a:solidFill>
                      <a:schemeClr val="accent1">
                        <a:lumMod val="60000"/>
                        <a:lumOff val="40000"/>
                      </a:schemeClr>
                    </a:solidFill>
                  </a:tcPr>
                </a:tc>
                <a:tc>
                  <a:txBody>
                    <a:bodyPr vert="horz" wrap="square"/>
                    <a:lstStyle/>
                    <a:p>
                      <a:pPr algn="ctr">
                        <a:lnSpc>
                          <a:spcPct val="150000"/>
                        </a:lnSpc>
                        <a:spcAft>
                          <a:spcPct val="0"/>
                        </a:spcAft>
                      </a:pPr>
                      <a:r>
                        <a:rPr lang="en-US" sz="2000" kern="0">
                          <a:latin typeface="楷体" panose="02010609060101010101" pitchFamily="49" charset="-122"/>
                          <a:ea typeface="楷体" panose="02010609060101010101" pitchFamily="49" charset="-122"/>
                        </a:rPr>
                        <a:t>1500</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1850</a:t>
                      </a:r>
                      <a:r>
                        <a:rPr lang="zh-CN" sz="2000" kern="0">
                          <a:latin typeface="楷体" panose="02010609060101010101" pitchFamily="49" charset="-122"/>
                          <a:ea typeface="楷体" panose="02010609060101010101" pitchFamily="49" charset="-122"/>
                        </a:rPr>
                        <a:t>年</a:t>
                      </a:r>
                      <a:endParaRPr lang="zh-CN" sz="2000" kern="100">
                        <a:latin typeface="楷体" panose="02010609060101010101" pitchFamily="49" charset="-122"/>
                        <a:ea typeface="楷体" panose="02010609060101010101" pitchFamily="49" charset="-122"/>
                      </a:endParaRPr>
                    </a:p>
                  </a:txBody>
                  <a:tcPr marT="0" marB="0" anchor="ctr">
                    <a:solidFill>
                      <a:schemeClr val="accent1">
                        <a:lumMod val="60000"/>
                        <a:lumOff val="40000"/>
                      </a:schemeClr>
                    </a:solidFill>
                  </a:tcPr>
                </a:tc>
                <a:tc>
                  <a:txBody>
                    <a:bodyPr vert="horz" wrap="square"/>
                    <a:lstStyle/>
                    <a:p>
                      <a:pPr algn="ctr">
                        <a:lnSpc>
                          <a:spcPct val="150000"/>
                        </a:lnSpc>
                        <a:spcAft>
                          <a:spcPct val="0"/>
                        </a:spcAft>
                      </a:pPr>
                      <a:r>
                        <a:rPr lang="en-US" sz="2000" kern="0">
                          <a:latin typeface="楷体" panose="02010609060101010101" pitchFamily="49" charset="-122"/>
                          <a:ea typeface="楷体" panose="02010609060101010101" pitchFamily="49" charset="-122"/>
                        </a:rPr>
                        <a:t>1850</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1945</a:t>
                      </a:r>
                      <a:r>
                        <a:rPr lang="zh-CN" sz="2000" kern="0">
                          <a:latin typeface="楷体" panose="02010609060101010101" pitchFamily="49" charset="-122"/>
                          <a:ea typeface="楷体" panose="02010609060101010101" pitchFamily="49" charset="-122"/>
                        </a:rPr>
                        <a:t>年</a:t>
                      </a:r>
                      <a:endParaRPr lang="zh-CN" sz="2000" kern="100">
                        <a:latin typeface="楷体" panose="02010609060101010101" pitchFamily="49" charset="-122"/>
                        <a:ea typeface="楷体" panose="02010609060101010101" pitchFamily="49" charset="-122"/>
                      </a:endParaRPr>
                    </a:p>
                  </a:txBody>
                  <a:tcPr marT="0" marB="0" anchor="ctr">
                    <a:solidFill>
                      <a:schemeClr val="accent1">
                        <a:lumMod val="60000"/>
                        <a:lumOff val="40000"/>
                      </a:schemeClr>
                    </a:solidFill>
                  </a:tcPr>
                </a:tc>
                <a:tc>
                  <a:txBody>
                    <a:bodyPr vert="horz" wrap="square"/>
                    <a:lstStyle/>
                    <a:p>
                      <a:pPr algn="ctr">
                        <a:lnSpc>
                          <a:spcPct val="150000"/>
                        </a:lnSpc>
                        <a:spcAft>
                          <a:spcPct val="0"/>
                        </a:spcAft>
                      </a:pPr>
                      <a:r>
                        <a:rPr lang="en-US" sz="2000" kern="0">
                          <a:latin typeface="楷体" panose="02010609060101010101" pitchFamily="49" charset="-122"/>
                          <a:ea typeface="楷体" panose="02010609060101010101" pitchFamily="49" charset="-122"/>
                        </a:rPr>
                        <a:t>1945</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2000</a:t>
                      </a:r>
                      <a:r>
                        <a:rPr lang="zh-CN" sz="2000" kern="0">
                          <a:latin typeface="楷体" panose="02010609060101010101" pitchFamily="49" charset="-122"/>
                          <a:ea typeface="楷体" panose="02010609060101010101" pitchFamily="49" charset="-122"/>
                        </a:rPr>
                        <a:t>年</a:t>
                      </a:r>
                      <a:endParaRPr lang="zh-CN" sz="2000" kern="100">
                        <a:latin typeface="楷体" panose="02010609060101010101" pitchFamily="49" charset="-122"/>
                        <a:ea typeface="楷体" panose="02010609060101010101" pitchFamily="49" charset="-122"/>
                      </a:endParaRPr>
                    </a:p>
                  </a:txBody>
                  <a:tcPr marT="0" marB="0" anchor="ctr">
                    <a:solidFill>
                      <a:schemeClr val="accent1">
                        <a:lumMod val="60000"/>
                        <a:lumOff val="40000"/>
                      </a:schemeClr>
                    </a:solidFill>
                  </a:tcPr>
                </a:tc>
                <a:extLst>
                  <a:ext uri="{0D108BD9-81ED-4DB2-BD59-A6C34878D82A}">
                    <a16:rowId xmlns:a16="http://schemas.microsoft.com/office/drawing/2014/main" val="10000"/>
                  </a:ext>
                </a:extLst>
              </a:tr>
              <a:tr h="650240">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主要移出地</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欧洲、非洲</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欧洲、亚洲</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亚洲、非洲、</a:t>
                      </a:r>
                      <a:endParaRPr lang="en-US" altLang="zh-CN" sz="2000" kern="0">
                        <a:latin typeface="楷体" panose="02010609060101010101" pitchFamily="49" charset="-122"/>
                        <a:ea typeface="楷体" panose="02010609060101010101" pitchFamily="49" charset="-122"/>
                      </a:endParaRPr>
                    </a:p>
                    <a:p>
                      <a:pPr algn="ctr">
                        <a:lnSpc>
                          <a:spcPct val="150000"/>
                        </a:lnSpc>
                        <a:spcAft>
                          <a:spcPct val="0"/>
                        </a:spcAft>
                      </a:pPr>
                      <a:r>
                        <a:rPr lang="zh-CN" sz="2000" kern="0">
                          <a:latin typeface="楷体" panose="02010609060101010101" pitchFamily="49" charset="-122"/>
                          <a:ea typeface="楷体" panose="02010609060101010101" pitchFamily="49" charset="-122"/>
                        </a:rPr>
                        <a:t>拉丁美洲</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extLst>
                  <a:ext uri="{0D108BD9-81ED-4DB2-BD59-A6C34878D82A}">
                    <a16:rowId xmlns:a16="http://schemas.microsoft.com/office/drawing/2014/main" val="10001"/>
                  </a:ext>
                </a:extLst>
              </a:tr>
              <a:tr h="650240">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主要移入地</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美洲</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美洲</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西欧、北美洲、大洋洲</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extLst>
                  <a:ext uri="{0D108BD9-81ED-4DB2-BD59-A6C34878D82A}">
                    <a16:rowId xmlns:a16="http://schemas.microsoft.com/office/drawing/2014/main" val="10002"/>
                  </a:ext>
                </a:extLst>
              </a:tr>
              <a:tr h="1950720">
                <a:tc>
                  <a:txBody>
                    <a:bodyPr vert="horz" wrap="square"/>
                    <a:lstStyle/>
                    <a:p>
                      <a:pPr algn="ctr">
                        <a:lnSpc>
                          <a:spcPct val="150000"/>
                        </a:lnSpc>
                        <a:spcAft>
                          <a:spcPct val="0"/>
                        </a:spcAft>
                      </a:pPr>
                      <a:r>
                        <a:rPr lang="zh-CN" sz="2000" kern="0">
                          <a:latin typeface="楷体" panose="02010609060101010101" pitchFamily="49" charset="-122"/>
                          <a:ea typeface="楷体" panose="02010609060101010101" pitchFamily="49" charset="-122"/>
                        </a:rPr>
                        <a:t>人口迁移数量</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l">
                        <a:lnSpc>
                          <a:spcPct val="150000"/>
                        </a:lnSpc>
                        <a:spcAft>
                          <a:spcPct val="0"/>
                        </a:spcAft>
                      </a:pPr>
                      <a:r>
                        <a:rPr lang="zh-CN" sz="2000" kern="0">
                          <a:latin typeface="楷体" panose="02010609060101010101" pitchFamily="49" charset="-122"/>
                          <a:ea typeface="楷体" panose="02010609060101010101" pitchFamily="49" charset="-122"/>
                        </a:rPr>
                        <a:t>至</a:t>
                      </a:r>
                      <a:r>
                        <a:rPr lang="en-US" sz="2000" kern="0">
                          <a:latin typeface="楷体" panose="02010609060101010101" pitchFamily="49" charset="-122"/>
                          <a:ea typeface="楷体" panose="02010609060101010101" pitchFamily="49" charset="-122"/>
                        </a:rPr>
                        <a:t>1850</a:t>
                      </a:r>
                      <a:r>
                        <a:rPr lang="zh-CN" sz="2000" kern="0">
                          <a:latin typeface="楷体" panose="02010609060101010101" pitchFamily="49" charset="-122"/>
                          <a:ea typeface="楷体" panose="02010609060101010101" pitchFamily="49" charset="-122"/>
                        </a:rPr>
                        <a:t>年，黑奴约为</a:t>
                      </a:r>
                      <a:r>
                        <a:rPr lang="en-US" sz="2000" kern="0">
                          <a:latin typeface="楷体" panose="02010609060101010101" pitchFamily="49" charset="-122"/>
                          <a:ea typeface="楷体" panose="02010609060101010101" pitchFamily="49" charset="-122"/>
                        </a:rPr>
                        <a:t>1500</a:t>
                      </a:r>
                      <a:r>
                        <a:rPr lang="zh-CN" sz="2000" kern="0">
                          <a:latin typeface="楷体" panose="02010609060101010101" pitchFamily="49" charset="-122"/>
                          <a:ea typeface="楷体" panose="02010609060101010101" pitchFamily="49" charset="-122"/>
                        </a:rPr>
                        <a:t>万，为白人移民的</a:t>
                      </a:r>
                      <a:r>
                        <a:rPr lang="en-US" sz="2000" kern="0">
                          <a:latin typeface="楷体" panose="02010609060101010101" pitchFamily="49" charset="-122"/>
                          <a:ea typeface="楷体" panose="02010609060101010101" pitchFamily="49" charset="-122"/>
                        </a:rPr>
                        <a:t>4</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5</a:t>
                      </a:r>
                      <a:r>
                        <a:rPr lang="zh-CN" sz="2000" kern="0">
                          <a:latin typeface="楷体" panose="02010609060101010101" pitchFamily="49" charset="-122"/>
                          <a:ea typeface="楷体" panose="02010609060101010101" pitchFamily="49" charset="-122"/>
                        </a:rPr>
                        <a:t>倍</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l">
                        <a:lnSpc>
                          <a:spcPct val="150000"/>
                        </a:lnSpc>
                        <a:spcAft>
                          <a:spcPct val="0"/>
                        </a:spcAft>
                      </a:pPr>
                      <a:r>
                        <a:rPr lang="en-US" sz="2000" kern="0">
                          <a:latin typeface="楷体" panose="02010609060101010101" pitchFamily="49" charset="-122"/>
                          <a:ea typeface="楷体" panose="02010609060101010101" pitchFamily="49" charset="-122"/>
                        </a:rPr>
                        <a:t>1846</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1924</a:t>
                      </a:r>
                      <a:r>
                        <a:rPr lang="zh-CN" sz="2000" kern="0">
                          <a:latin typeface="楷体" panose="02010609060101010101" pitchFamily="49" charset="-122"/>
                          <a:ea typeface="楷体" panose="02010609060101010101" pitchFamily="49" charset="-122"/>
                        </a:rPr>
                        <a:t>年欧洲移出</a:t>
                      </a:r>
                      <a:r>
                        <a:rPr lang="en-US" sz="2000" kern="0">
                          <a:latin typeface="楷体" panose="02010609060101010101" pitchFamily="49" charset="-122"/>
                          <a:ea typeface="楷体" panose="02010609060101010101" pitchFamily="49" charset="-122"/>
                        </a:rPr>
                        <a:t>4800</a:t>
                      </a:r>
                      <a:r>
                        <a:rPr lang="zh-CN" sz="2000" kern="0">
                          <a:latin typeface="楷体" panose="02010609060101010101" pitchFamily="49" charset="-122"/>
                          <a:ea typeface="楷体" panose="02010609060101010101" pitchFamily="49" charset="-122"/>
                        </a:rPr>
                        <a:t>万，</a:t>
                      </a:r>
                      <a:r>
                        <a:rPr lang="en-US" sz="2000" kern="0">
                          <a:latin typeface="楷体" panose="02010609060101010101" pitchFamily="49" charset="-122"/>
                          <a:ea typeface="楷体" panose="02010609060101010101" pitchFamily="49" charset="-122"/>
                        </a:rPr>
                        <a:t>1834</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1941</a:t>
                      </a:r>
                      <a:r>
                        <a:rPr lang="zh-CN" sz="2000" kern="0">
                          <a:latin typeface="楷体" panose="02010609060101010101" pitchFamily="49" charset="-122"/>
                          <a:ea typeface="楷体" panose="02010609060101010101" pitchFamily="49" charset="-122"/>
                        </a:rPr>
                        <a:t>年亚洲移出</a:t>
                      </a:r>
                      <a:r>
                        <a:rPr lang="en-US" sz="2000" kern="0">
                          <a:latin typeface="楷体" panose="02010609060101010101" pitchFamily="49" charset="-122"/>
                          <a:ea typeface="楷体" panose="02010609060101010101" pitchFamily="49" charset="-122"/>
                        </a:rPr>
                        <a:t>1200</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3700</a:t>
                      </a:r>
                      <a:r>
                        <a:rPr lang="zh-CN" sz="2000" kern="0">
                          <a:latin typeface="楷体" panose="02010609060101010101" pitchFamily="49" charset="-122"/>
                          <a:ea typeface="楷体" panose="02010609060101010101" pitchFamily="49" charset="-122"/>
                        </a:rPr>
                        <a:t>万</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tc>
                  <a:txBody>
                    <a:bodyPr vert="horz" wrap="square"/>
                    <a:lstStyle/>
                    <a:p>
                      <a:pPr algn="l">
                        <a:lnSpc>
                          <a:spcPct val="150000"/>
                        </a:lnSpc>
                        <a:spcAft>
                          <a:spcPct val="0"/>
                        </a:spcAft>
                      </a:pPr>
                      <a:r>
                        <a:rPr lang="en-US" sz="2000" kern="0">
                          <a:latin typeface="楷体" panose="02010609060101010101" pitchFamily="49" charset="-122"/>
                          <a:ea typeface="楷体" panose="02010609060101010101" pitchFamily="49" charset="-122"/>
                        </a:rPr>
                        <a:t>1960</a:t>
                      </a:r>
                      <a:r>
                        <a:rPr lang="zh-CN" sz="2000" kern="0">
                          <a:latin typeface="楷体" panose="02010609060101010101" pitchFamily="49" charset="-122"/>
                          <a:ea typeface="楷体" panose="02010609060101010101" pitchFamily="49" charset="-122"/>
                        </a:rPr>
                        <a:t>年迁移人口为</a:t>
                      </a:r>
                      <a:r>
                        <a:rPr lang="en-US" sz="2000" kern="0">
                          <a:latin typeface="楷体" panose="02010609060101010101" pitchFamily="49" charset="-122"/>
                          <a:ea typeface="楷体" panose="02010609060101010101" pitchFamily="49" charset="-122"/>
                        </a:rPr>
                        <a:t>325</a:t>
                      </a:r>
                      <a:r>
                        <a:rPr lang="zh-CN" sz="2000" kern="0">
                          <a:latin typeface="楷体" panose="02010609060101010101" pitchFamily="49" charset="-122"/>
                          <a:ea typeface="楷体" panose="02010609060101010101" pitchFamily="49" charset="-122"/>
                        </a:rPr>
                        <a:t>万，</a:t>
                      </a:r>
                      <a:r>
                        <a:rPr lang="en-US" sz="2000" kern="0">
                          <a:latin typeface="楷体" panose="02010609060101010101" pitchFamily="49" charset="-122"/>
                          <a:ea typeface="楷体" panose="02010609060101010101" pitchFamily="49" charset="-122"/>
                        </a:rPr>
                        <a:t>1974</a:t>
                      </a:r>
                      <a:r>
                        <a:rPr lang="zh-CN" sz="2000" kern="0">
                          <a:latin typeface="楷体" panose="02010609060101010101" pitchFamily="49" charset="-122"/>
                          <a:ea typeface="楷体" panose="02010609060101010101" pitchFamily="49" charset="-122"/>
                        </a:rPr>
                        <a:t>年为</a:t>
                      </a:r>
                      <a:r>
                        <a:rPr lang="en-US" sz="2000" kern="0">
                          <a:latin typeface="楷体" panose="02010609060101010101" pitchFamily="49" charset="-122"/>
                          <a:ea typeface="楷体" panose="02010609060101010101" pitchFamily="49" charset="-122"/>
                        </a:rPr>
                        <a:t>947</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5</a:t>
                      </a:r>
                      <a:r>
                        <a:rPr lang="zh-CN" sz="2000" kern="0">
                          <a:latin typeface="楷体" panose="02010609060101010101" pitchFamily="49" charset="-122"/>
                          <a:ea typeface="楷体" panose="02010609060101010101" pitchFamily="49" charset="-122"/>
                        </a:rPr>
                        <a:t>万，</a:t>
                      </a:r>
                      <a:r>
                        <a:rPr lang="en-US" sz="2000" kern="0">
                          <a:latin typeface="楷体" panose="02010609060101010101" pitchFamily="49" charset="-122"/>
                          <a:ea typeface="楷体" panose="02010609060101010101" pitchFamily="49" charset="-122"/>
                        </a:rPr>
                        <a:t>1985</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1990</a:t>
                      </a:r>
                      <a:r>
                        <a:rPr lang="zh-CN" sz="2000" kern="0">
                          <a:latin typeface="楷体" panose="02010609060101010101" pitchFamily="49" charset="-122"/>
                          <a:ea typeface="楷体" panose="02010609060101010101" pitchFamily="49" charset="-122"/>
                        </a:rPr>
                        <a:t>年年增长率为</a:t>
                      </a:r>
                      <a:r>
                        <a:rPr lang="en-US" sz="2000" kern="0">
                          <a:latin typeface="楷体" panose="02010609060101010101" pitchFamily="49" charset="-122"/>
                          <a:ea typeface="楷体" panose="02010609060101010101" pitchFamily="49" charset="-122"/>
                        </a:rPr>
                        <a:t>2</a:t>
                      </a:r>
                      <a:r>
                        <a:rPr lang="zh-CN" sz="2000" kern="0">
                          <a:latin typeface="楷体" panose="02010609060101010101" pitchFamily="49" charset="-122"/>
                          <a:ea typeface="楷体" panose="02010609060101010101" pitchFamily="49" charset="-122"/>
                        </a:rPr>
                        <a:t>．</a:t>
                      </a:r>
                      <a:r>
                        <a:rPr lang="en-US" sz="2000" kern="0">
                          <a:latin typeface="楷体" panose="02010609060101010101" pitchFamily="49" charset="-122"/>
                          <a:ea typeface="楷体" panose="02010609060101010101" pitchFamily="49" charset="-122"/>
                        </a:rPr>
                        <a:t>59%</a:t>
                      </a:r>
                      <a:endParaRPr lang="zh-CN" sz="2000" kern="100">
                        <a:latin typeface="楷体" panose="02010609060101010101" pitchFamily="49" charset="-122"/>
                        <a:ea typeface="楷体" panose="02010609060101010101" pitchFamily="49" charset="-122"/>
                      </a:endParaRPr>
                    </a:p>
                  </a:txBody>
                  <a:tcPr marT="0" marB="0" anchor="ctr">
                    <a:solidFill>
                      <a:schemeClr val="bg1"/>
                    </a:solidFill>
                  </a:tcPr>
                </a:tc>
                <a:extLst>
                  <a:ext uri="{0D108BD9-81ED-4DB2-BD59-A6C34878D82A}">
                    <a16:rowId xmlns:a16="http://schemas.microsoft.com/office/drawing/2014/main" val="10003"/>
                  </a:ext>
                </a:extLst>
              </a:tr>
            </a:tbl>
          </a:graphicData>
        </a:graphic>
      </p:graphicFrame>
      <p:sp>
        <p:nvSpPr>
          <p:cNvPr id="36" name="文本框 35" title="">
            <a:extLst>
              <a:ext uri="{FF2B5EF4-FFF2-40B4-BE49-F238E27FC236}">
                <a16:creationId xmlns:a16="http://schemas.microsoft.com/office/drawing/2014/main" id="{192868E5-BA22-476A-9FD0-5DE29D6D823C}"/>
              </a:ext>
            </a:extLst>
          </p:cNvPr>
          <p:cNvSpPr txBox="1"/>
          <p:nvPr/>
        </p:nvSpPr>
        <p:spPr>
          <a:xfrm>
            <a:off x="4527392" y="738216"/>
            <a:ext cx="3268016" cy="4818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base" hangingPunct="0">
              <a:lnSpc>
                <a:spcPct val="150000"/>
              </a:lnSpc>
              <a:spcBef>
                <a:spcPct val="0"/>
              </a:spcBef>
              <a:spcAft>
                <a:spcPct val="0"/>
              </a:spcAft>
            </a:pPr>
            <a:r>
              <a:rPr kumimoji="0" lang="zh-CN" altLang="en-US" sz="2000" b="0" i="0" u="none" strike="noStrike" cap="none" normalizeH="0" baseline="0">
                <a:ln>
                  <a:noFill/>
                </a:ln>
                <a:solidFill>
                  <a:schemeClr val="tx1"/>
                </a:solidFill>
                <a:effectLst/>
                <a:latin typeface="楷体" panose="02010609060101010101" pitchFamily="49" charset="-122"/>
                <a:ea typeface="楷体" panose="02010609060101010101" pitchFamily="49" charset="-122"/>
                <a:cs typeface="Times New Roman" panose="02020603050405020304" pitchFamily="18" charset="0"/>
              </a:rPr>
              <a:t>近代以来全球国际人口迁移</a:t>
            </a:r>
            <a:endParaRPr lang="en-US" altLang="zh-CN" sz="2000">
              <a:latin typeface="楷体" panose="02010609060101010101" pitchFamily="49" charset="-122"/>
              <a:ea typeface="楷体" panose="02010609060101010101" pitchFamily="49" charset="-122"/>
              <a:cs typeface="Times New Roman" panose="02020603050405020304" pitchFamily="18" charset="0"/>
            </a:endParaRPr>
          </a:p>
        </p:txBody>
      </p:sp>
      <p:sp>
        <p:nvSpPr>
          <p:cNvPr id="37" name="文本框 36" title="">
            <a:extLst>
              <a:ext uri="{FF2B5EF4-FFF2-40B4-BE49-F238E27FC236}">
                <a16:creationId xmlns:a16="http://schemas.microsoft.com/office/drawing/2014/main" id="{97F334F3-B8D4-44BE-BFF1-C61613092AFA}"/>
              </a:ext>
            </a:extLst>
          </p:cNvPr>
          <p:cNvSpPr txBox="1"/>
          <p:nvPr/>
        </p:nvSpPr>
        <p:spPr>
          <a:xfrm>
            <a:off x="3406229" y="5632498"/>
            <a:ext cx="7530958" cy="1113766"/>
          </a:xfrm>
          <a:prstGeom prst="rect">
            <a:avLst/>
          </a:prstGeom>
          <a:noFill/>
        </p:spPr>
        <p:txBody>
          <a:bodyPr wrap="square" rtlCol="0" anchor="t">
            <a:spAutoFit/>
          </a:bodyPr>
          <a:lstStyle>
            <a:defPPr>
              <a:defRPr lang="zh-CN"/>
            </a:defPPr>
            <a:lvl1pPr marL="0" marR="0" lvl="0" algn="l" defTabSz="914400" rtl="0" eaLnBrk="0" fontAlgn="base" latinLnBrk="0" hangingPunct="0">
              <a:lnSpc>
                <a:spcPct val="150000"/>
              </a:lnSpc>
              <a:spcBef>
                <a:spcPct val="0"/>
              </a:spcBef>
              <a:spcAft>
                <a:spcPct val="0"/>
              </a:spcAft>
              <a:buClrTx/>
              <a:buSzTx/>
              <a:buFontTx/>
              <a:buNone/>
              <a:defRPr sz="2400" kern="1200">
                <a:ln>
                  <a:noFill/>
                </a:ln>
                <a:solidFill>
                  <a:schemeClr val="tx1"/>
                </a:solidFill>
                <a:effectLst/>
                <a:latin typeface="黑体" panose="02010609060101010101" pitchFamily="49" charset="-122"/>
                <a:ea typeface="黑体" panose="02010609060101010101" pitchFamily="49" charset="-122"/>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根据上表并结合所学知识，概括近代以来全球国际人口迁移的基本趋势。</a:t>
            </a:r>
          </a:p>
        </p:txBody>
      </p:sp>
      <p:grpSp>
        <p:nvGrpSpPr>
          <p:cNvPr id="38" name="组合 37" title="">
            <a:extLst>
              <a:ext uri="{FF2B5EF4-FFF2-40B4-BE49-F238E27FC236}">
                <a16:creationId xmlns:a16="http://schemas.microsoft.com/office/drawing/2014/main" id="{9FB6144F-ABA8-43C0-84A5-77D648337A70}"/>
              </a:ext>
            </a:extLst>
          </p:cNvPr>
          <p:cNvGrpSpPr/>
          <p:nvPr/>
        </p:nvGrpSpPr>
        <p:grpSpPr>
          <a:xfrm>
            <a:off x="1394004" y="5601987"/>
            <a:ext cx="1910276" cy="587395"/>
            <a:chOff x="755298" y="2917165"/>
            <a:chExt cx="1584454" cy="447077"/>
          </a:xfrm>
        </p:grpSpPr>
        <p:sp>
          <p:nvSpPr>
            <p:cNvPr id="43" name="Freeform 60">
              <a:extLst>
                <a:ext uri="{FF2B5EF4-FFF2-40B4-BE49-F238E27FC236}">
                  <a16:creationId xmlns:a16="http://schemas.microsoft.com/office/drawing/2014/main" id="{0D59E391-D4F0-45EC-8BD0-D5FA9D3D9D01}"/>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4" name="圆角矩形 54">
              <a:extLst>
                <a:ext uri="{FF2B5EF4-FFF2-40B4-BE49-F238E27FC236}">
                  <a16:creationId xmlns:a16="http://schemas.microsoft.com/office/drawing/2014/main" id="{469C5838-01F8-46B3-8296-B70B203D9D2D}"/>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45" name="等腰三角形 44">
              <a:extLst>
                <a:ext uri="{FF2B5EF4-FFF2-40B4-BE49-F238E27FC236}">
                  <a16:creationId xmlns:a16="http://schemas.microsoft.com/office/drawing/2014/main" id="{74E727A1-1F9D-4DC8-BBE8-D68B1B58AAE5}"/>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ppt_x"/>
                                          </p:val>
                                        </p:tav>
                                        <p:tav tm="100000">
                                          <p:val>
                                            <p:strVal val="#ppt_x"/>
                                          </p:val>
                                        </p:tav>
                                      </p:tavLst>
                                    </p:anim>
                                    <p:anim calcmode="lin" valueType="num">
                                      <p:cBhvr additive="base">
                                        <p:cTn id="8" dur="500" fill="hold"/>
                                        <p:tgtEl>
                                          <p:spTgt spid="37"/>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8"/>
                                        </p:tgtEl>
                                        <p:attrNameLst>
                                          <p:attrName>style.visibility</p:attrName>
                                        </p:attrNameLst>
                                      </p:cBhvr>
                                      <p:to>
                                        <p:strVal val="visible"/>
                                      </p:to>
                                    </p:set>
                                    <p:anim calcmode="lin" valueType="num">
                                      <p:cBhvr additive="base">
                                        <p:cTn id="11" dur="500" fill="hold"/>
                                        <p:tgtEl>
                                          <p:spTgt spid="38"/>
                                        </p:tgtEl>
                                        <p:attrNameLst>
                                          <p:attrName>ppt_x</p:attrName>
                                        </p:attrNameLst>
                                      </p:cBhvr>
                                      <p:tavLst>
                                        <p:tav tm="0">
                                          <p:val>
                                            <p:strVal val="#ppt_x"/>
                                          </p:val>
                                        </p:tav>
                                        <p:tav tm="100000">
                                          <p:val>
                                            <p:strVal val="#ppt_x"/>
                                          </p:val>
                                        </p:tav>
                                      </p:tavLst>
                                    </p:anim>
                                    <p:anim calcmode="lin" valueType="num">
                                      <p:cBhvr additive="base">
                                        <p:cTn id="12"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title=""/>
          <p:cNvGrpSpPr/>
          <p:nvPr/>
        </p:nvGrpSpPr>
        <p:grpSpPr>
          <a:xfrm>
            <a:off x="2233734" y="119581"/>
            <a:ext cx="1728148" cy="460375"/>
            <a:chOff x="1250293" y="1959890"/>
            <a:chExt cx="1728148" cy="460375"/>
          </a:xfrm>
        </p:grpSpPr>
        <p:pic>
          <p:nvPicPr>
            <p:cNvPr id="3"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5"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7010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7010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7010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7" title=""/>
          <p:cNvSpPr>
            <a:spLocks noChangeArrowheads="1"/>
          </p:cNvSpPr>
          <p:nvPr/>
        </p:nvSpPr>
        <p:spPr bwMode="auto">
          <a:xfrm>
            <a:off x="6412050"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9" name="TextBox 7" title=""/>
          <p:cNvSpPr>
            <a:spLocks noChangeArrowheads="1"/>
          </p:cNvSpPr>
          <p:nvPr/>
        </p:nvSpPr>
        <p:spPr bwMode="auto">
          <a:xfrm>
            <a:off x="4369302" y="118291"/>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0" name="文本框 29"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21" name="文本框 20" title="">
            <a:extLst>
              <a:ext uri="{FF2B5EF4-FFF2-40B4-BE49-F238E27FC236}">
                <a16:creationId xmlns:a16="http://schemas.microsoft.com/office/drawing/2014/main" id="{F855E12D-094C-41C8-AE29-09FCCE7BBAFB}"/>
              </a:ext>
            </a:extLst>
          </p:cNvPr>
          <p:cNvSpPr txBox="1"/>
          <p:nvPr/>
        </p:nvSpPr>
        <p:spPr>
          <a:xfrm>
            <a:off x="3273064" y="856311"/>
            <a:ext cx="7530958" cy="1113766"/>
          </a:xfrm>
          <a:prstGeom prst="rect">
            <a:avLst/>
          </a:prstGeom>
          <a:noFill/>
        </p:spPr>
        <p:txBody>
          <a:bodyPr wrap="square" rtlCol="0" anchor="t">
            <a:spAutoFit/>
          </a:bodyPr>
          <a:lstStyle>
            <a:defPPr>
              <a:defRPr lang="zh-CN"/>
            </a:defPPr>
            <a:lvl1pPr marL="0" marR="0" lvl="0" algn="l" defTabSz="914400" rtl="0" eaLnBrk="0" fontAlgn="base" latinLnBrk="0" hangingPunct="0">
              <a:lnSpc>
                <a:spcPct val="150000"/>
              </a:lnSpc>
              <a:spcBef>
                <a:spcPct val="0"/>
              </a:spcBef>
              <a:spcAft>
                <a:spcPct val="0"/>
              </a:spcAft>
              <a:buClrTx/>
              <a:buSzTx/>
              <a:buFontTx/>
              <a:buNone/>
              <a:defRPr sz="2400" kern="1200">
                <a:ln>
                  <a:noFill/>
                </a:ln>
                <a:solidFill>
                  <a:schemeClr val="tx1"/>
                </a:solidFill>
                <a:effectLst/>
                <a:latin typeface="黑体" panose="02010609060101010101" pitchFamily="49" charset="-122"/>
                <a:ea typeface="黑体" panose="02010609060101010101" pitchFamily="49" charset="-122"/>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根据上表并结合所学知识，概括近代以来全球国际人口迁移的基本趋势。</a:t>
            </a:r>
          </a:p>
        </p:txBody>
      </p:sp>
      <p:grpSp>
        <p:nvGrpSpPr>
          <p:cNvPr id="22" name="组合 21" title="">
            <a:extLst>
              <a:ext uri="{FF2B5EF4-FFF2-40B4-BE49-F238E27FC236}">
                <a16:creationId xmlns:a16="http://schemas.microsoft.com/office/drawing/2014/main" id="{5CC737E0-4950-4FC8-9A90-69F57A84B85F}"/>
              </a:ext>
            </a:extLst>
          </p:cNvPr>
          <p:cNvGrpSpPr/>
          <p:nvPr/>
        </p:nvGrpSpPr>
        <p:grpSpPr>
          <a:xfrm>
            <a:off x="1260839" y="825800"/>
            <a:ext cx="1910276" cy="587395"/>
            <a:chOff x="755298" y="2917165"/>
            <a:chExt cx="1584454" cy="447077"/>
          </a:xfrm>
        </p:grpSpPr>
        <p:sp>
          <p:nvSpPr>
            <p:cNvPr id="24" name="Freeform 60">
              <a:extLst>
                <a:ext uri="{FF2B5EF4-FFF2-40B4-BE49-F238E27FC236}">
                  <a16:creationId xmlns:a16="http://schemas.microsoft.com/office/drawing/2014/main" id="{F12C8730-5339-4E18-B922-B781430995E9}"/>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34" name="圆角矩形 54">
              <a:extLst>
                <a:ext uri="{FF2B5EF4-FFF2-40B4-BE49-F238E27FC236}">
                  <a16:creationId xmlns:a16="http://schemas.microsoft.com/office/drawing/2014/main" id="{ED51BA28-1430-411D-BDDA-F57774B49D81}"/>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35" name="等腰三角形 34">
              <a:extLst>
                <a:ext uri="{FF2B5EF4-FFF2-40B4-BE49-F238E27FC236}">
                  <a16:creationId xmlns:a16="http://schemas.microsoft.com/office/drawing/2014/main" id="{93617B43-8073-4457-9911-79E1471A780D}"/>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
        <p:nvSpPr>
          <p:cNvPr id="36" name="TextBox 16" title="">
            <a:extLst>
              <a:ext uri="{FF2B5EF4-FFF2-40B4-BE49-F238E27FC236}">
                <a16:creationId xmlns:a16="http://schemas.microsoft.com/office/drawing/2014/main" id="{6DC59E44-F925-4AEC-80C6-158E4114ACCD}"/>
              </a:ext>
            </a:extLst>
          </p:cNvPr>
          <p:cNvSpPr txBox="1"/>
          <p:nvPr/>
        </p:nvSpPr>
        <p:spPr>
          <a:xfrm>
            <a:off x="1260839" y="2231152"/>
            <a:ext cx="9543183" cy="3360523"/>
          </a:xfrm>
          <a:prstGeom prst="rect">
            <a:avLst/>
          </a:prstGeom>
          <a:noFill/>
          <a:ln>
            <a:noFill/>
          </a:ln>
        </p:spPr>
        <p:txBody>
          <a:bodyPr wrap="square" lIns="121909" tIns="60954" rIns="121909" bIns="6095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bg2">
                    <a:lumMod val="50000"/>
                  </a:schemeClr>
                </a:solidFill>
                <a:latin typeface="黑体" panose="02010609060101010101" pitchFamily="49" charset="-122"/>
                <a:ea typeface="黑体" panose="02010609060101010101" pitchFamily="49" charset="-122"/>
              </a:rPr>
              <a:t>趋势：</a:t>
            </a:r>
            <a:endParaRPr lang="en-US" altLang="zh-CN" sz="2400" b="1">
              <a:solidFill>
                <a:schemeClr val="bg2">
                  <a:lumMod val="50000"/>
                </a:schemeClr>
              </a:solidFill>
              <a:latin typeface="黑体" panose="02010609060101010101" pitchFamily="49" charset="-122"/>
              <a:ea typeface="黑体" panose="02010609060101010101" pitchFamily="49" charset="-122"/>
            </a:endParaRPr>
          </a:p>
          <a:p>
            <a:pPr>
              <a:lnSpc>
                <a:spcPct val="150000"/>
              </a:lnSpc>
            </a:pPr>
            <a:r>
              <a:rPr lang="zh-CN" altLang="en-US" sz="2400">
                <a:latin typeface="黑体" panose="02010609060101010101" pitchFamily="49" charset="-122"/>
                <a:ea typeface="黑体" panose="02010609060101010101" pitchFamily="49" charset="-122"/>
              </a:rPr>
              <a:t>①</a:t>
            </a:r>
            <a:r>
              <a:rPr lang="zh-CN" altLang="zh-CN" sz="2400">
                <a:solidFill>
                  <a:srgbClr val="C00000"/>
                </a:solidFill>
                <a:latin typeface="黑体" panose="02010609060101010101" pitchFamily="49" charset="-122"/>
                <a:ea typeface="黑体" panose="02010609060101010101" pitchFamily="49" charset="-122"/>
              </a:rPr>
              <a:t>数量</a:t>
            </a:r>
            <a:r>
              <a:rPr lang="zh-CN" altLang="zh-CN" sz="2400">
                <a:latin typeface="黑体" panose="02010609060101010101" pitchFamily="49" charset="-122"/>
                <a:ea typeface="黑体" panose="02010609060101010101" pitchFamily="49" charset="-122"/>
              </a:rPr>
              <a:t>不断增加；</a:t>
            </a:r>
            <a:endParaRPr lang="en-US" altLang="zh-CN" sz="2400">
              <a:latin typeface="黑体" panose="02010609060101010101" pitchFamily="49" charset="-122"/>
              <a:ea typeface="黑体" panose="02010609060101010101" pitchFamily="49" charset="-122"/>
            </a:endParaRPr>
          </a:p>
          <a:p>
            <a:pPr>
              <a:lnSpc>
                <a:spcPct val="150000"/>
              </a:lnSpc>
            </a:pPr>
            <a:r>
              <a:rPr lang="zh-CN" altLang="en-US" sz="2400">
                <a:latin typeface="黑体" panose="02010609060101010101" pitchFamily="49" charset="-122"/>
                <a:ea typeface="黑体" panose="02010609060101010101" pitchFamily="49" charset="-122"/>
              </a:rPr>
              <a:t>②</a:t>
            </a:r>
            <a:r>
              <a:rPr lang="zh-CN" altLang="zh-CN" sz="2400">
                <a:solidFill>
                  <a:srgbClr val="C00000"/>
                </a:solidFill>
                <a:latin typeface="黑体" panose="02010609060101010101" pitchFamily="49" charset="-122"/>
                <a:ea typeface="黑体" panose="02010609060101010101" pitchFamily="49" charset="-122"/>
              </a:rPr>
              <a:t>范围</a:t>
            </a:r>
            <a:r>
              <a:rPr lang="zh-CN" altLang="zh-CN" sz="2400">
                <a:latin typeface="黑体" panose="02010609060101010101" pitchFamily="49" charset="-122"/>
                <a:ea typeface="黑体" panose="02010609060101010101" pitchFamily="49" charset="-122"/>
              </a:rPr>
              <a:t>不断扩大；</a:t>
            </a:r>
            <a:endParaRPr lang="en-US" altLang="zh-CN" sz="2400">
              <a:latin typeface="黑体" panose="02010609060101010101" pitchFamily="49" charset="-122"/>
              <a:ea typeface="黑体" panose="02010609060101010101" pitchFamily="49" charset="-122"/>
            </a:endParaRPr>
          </a:p>
          <a:p>
            <a:pPr>
              <a:lnSpc>
                <a:spcPct val="150000"/>
              </a:lnSpc>
            </a:pPr>
            <a:r>
              <a:rPr lang="zh-CN" altLang="en-US" sz="2400">
                <a:latin typeface="黑体" panose="02010609060101010101" pitchFamily="49" charset="-122"/>
                <a:ea typeface="黑体" panose="02010609060101010101" pitchFamily="49" charset="-122"/>
              </a:rPr>
              <a:t>③</a:t>
            </a:r>
            <a:r>
              <a:rPr lang="zh-CN" altLang="zh-CN" sz="2400">
                <a:latin typeface="黑体" panose="02010609060101010101" pitchFamily="49" charset="-122"/>
                <a:ea typeface="黑体" panose="02010609060101010101" pitchFamily="49" charset="-122"/>
              </a:rPr>
              <a:t>从主要由发达地区向落后地区迁移，逐渐转变为主要由发展中国家</a:t>
            </a:r>
            <a:r>
              <a:rPr lang="zh-CN" altLang="zh-CN" sz="2400">
                <a:solidFill>
                  <a:srgbClr val="C00000"/>
                </a:solidFill>
                <a:latin typeface="黑体" panose="02010609060101010101" pitchFamily="49" charset="-122"/>
                <a:ea typeface="黑体" panose="02010609060101010101" pitchFamily="49" charset="-122"/>
              </a:rPr>
              <a:t>向</a:t>
            </a:r>
            <a:r>
              <a:rPr lang="zh-CN" altLang="zh-CN" sz="2400">
                <a:latin typeface="黑体" panose="02010609060101010101" pitchFamily="49" charset="-122"/>
                <a:ea typeface="黑体" panose="02010609060101010101" pitchFamily="49" charset="-122"/>
              </a:rPr>
              <a:t>发达国家迁移；</a:t>
            </a:r>
            <a:endParaRPr lang="en-US" altLang="zh-CN" sz="2400">
              <a:latin typeface="黑体" panose="02010609060101010101" pitchFamily="49" charset="-122"/>
              <a:ea typeface="黑体" panose="02010609060101010101" pitchFamily="49" charset="-122"/>
            </a:endParaRPr>
          </a:p>
          <a:p>
            <a:pPr>
              <a:lnSpc>
                <a:spcPct val="150000"/>
              </a:lnSpc>
            </a:pPr>
            <a:r>
              <a:rPr lang="zh-CN" altLang="en-US" sz="2400">
                <a:latin typeface="黑体" panose="02010609060101010101" pitchFamily="49" charset="-122"/>
                <a:ea typeface="黑体" panose="02010609060101010101" pitchFamily="49" charset="-122"/>
              </a:rPr>
              <a:t>④</a:t>
            </a:r>
            <a:r>
              <a:rPr lang="zh-CN" altLang="zh-CN" sz="2400">
                <a:solidFill>
                  <a:srgbClr val="C00000"/>
                </a:solidFill>
                <a:latin typeface="黑体" panose="02010609060101010101" pitchFamily="49" charset="-122"/>
                <a:ea typeface="黑体" panose="02010609060101010101" pitchFamily="49" charset="-122"/>
              </a:rPr>
              <a:t>被强迫</a:t>
            </a:r>
            <a:r>
              <a:rPr lang="zh-CN" altLang="zh-CN" sz="2400">
                <a:latin typeface="黑体" panose="02010609060101010101" pitchFamily="49" charset="-122"/>
                <a:ea typeface="黑体" panose="02010609060101010101" pitchFamily="49" charset="-122"/>
              </a:rPr>
              <a:t>进行的移民基本停止。</a:t>
            </a:r>
            <a:endParaRPr lang="zh-CN" altLang="en-US" sz="2400">
              <a:latin typeface="黑体" panose="02010609060101010101" pitchFamily="49" charset="-122"/>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ppt_x"/>
                                          </p:val>
                                        </p:tav>
                                        <p:tav tm="100000">
                                          <p:val>
                                            <p:strVal val="#ppt_x"/>
                                          </p:val>
                                        </p:tav>
                                      </p:tavLst>
                                    </p:anim>
                                    <p:anim calcmode="lin" valueType="num">
                                      <p:cBhvr additive="base">
                                        <p:cTn id="1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36"/>
                                        </p:tgtEl>
                                        <p:attrNameLst>
                                          <p:attrName>style.visibility</p:attrName>
                                        </p:attrNameLst>
                                      </p:cBhvr>
                                      <p:to>
                                        <p:strVal val="visible"/>
                                      </p:to>
                                    </p:set>
                                    <p:anim calcmode="lin" valueType="num">
                                      <p:cBhvr additive="base">
                                        <p:cTn id="17" dur="500" fill="hold"/>
                                        <p:tgtEl>
                                          <p:spTgt spid="36"/>
                                        </p:tgtEl>
                                        <p:attrNameLst>
                                          <p:attrName>ppt_x</p:attrName>
                                        </p:attrNameLst>
                                      </p:cBhvr>
                                      <p:tavLst>
                                        <p:tav tm="0">
                                          <p:val>
                                            <p:strVal val="#ppt_x"/>
                                          </p:val>
                                        </p:tav>
                                        <p:tav tm="100000">
                                          <p:val>
                                            <p:strVal val="#ppt_x"/>
                                          </p:val>
                                        </p:tav>
                                      </p:tavLst>
                                    </p:anim>
                                    <p:anim calcmode="lin" valueType="num">
                                      <p:cBhvr additive="base">
                                        <p:cTn id="18"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3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title=""/>
          <p:cNvGrpSpPr/>
          <p:nvPr/>
        </p:nvGrpSpPr>
        <p:grpSpPr>
          <a:xfrm>
            <a:off x="2233734" y="130398"/>
            <a:ext cx="1728148" cy="460375"/>
            <a:chOff x="1250293" y="1959890"/>
            <a:chExt cx="1728148" cy="460375"/>
          </a:xfrm>
        </p:grpSpPr>
        <p:pic>
          <p:nvPicPr>
            <p:cNvPr id="8"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11"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15"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16" name="文本框 15"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72" name="文本框 5" title="">
            <a:extLst>
              <a:ext uri="{FF2B5EF4-FFF2-40B4-BE49-F238E27FC236}">
                <a16:creationId xmlns:a16="http://schemas.microsoft.com/office/drawing/2014/main" id="{25BDFEFA-16E2-4D34-B895-68ED83048414}"/>
              </a:ext>
            </a:extLst>
          </p:cNvPr>
          <p:cNvSpPr txBox="1"/>
          <p:nvPr/>
        </p:nvSpPr>
        <p:spPr>
          <a:xfrm>
            <a:off x="347868" y="738646"/>
            <a:ext cx="1951468" cy="676147"/>
          </a:xfrm>
          <a:prstGeom prst="rect">
            <a:avLst/>
          </a:prstGeom>
          <a:noFill/>
        </p:spPr>
        <p:txBody>
          <a:bodyPr wrap="square" rtlCol="0" anchor="t">
            <a:spAutoFit/>
          </a:bodyPr>
          <a:lstStyle>
            <a:defPPr>
              <a:defRPr lang="zh-CN"/>
            </a:defPPr>
            <a:lvl1pPr marL="0" algn="l" defTabSz="914400" rtl="0" eaLnBrk="1" latinLnBrk="0" hangingPunct="1">
              <a:lnSpc>
                <a:spcPct val="150000"/>
              </a:lnSpc>
              <a:spcBef>
                <a:spcPct val="0"/>
              </a:spcBef>
              <a:buNone/>
              <a:defRPr sz="2800" kern="1200">
                <a:solidFill>
                  <a:sysClr val="windowText" lastClr="000000"/>
                </a:solidFill>
                <a:latin typeface="华文新魏" panose="02010800040101010101" pitchFamily="2" charset="-122"/>
                <a:ea typeface="华文新魏" panose="02010800040101010101" pitchFamily="2"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2.</a:t>
            </a:r>
            <a:r>
              <a:rPr lang="zh-CN" altLang="en-US"/>
              <a:t>物种交换</a:t>
            </a:r>
          </a:p>
        </p:txBody>
      </p:sp>
      <p:pic>
        <p:nvPicPr>
          <p:cNvPr id="3" name="图片 2" title="">
            <a:extLst>
              <a:ext uri="{FF2B5EF4-FFF2-40B4-BE49-F238E27FC236}">
                <a16:creationId xmlns:a16="http://schemas.microsoft.com/office/drawing/2014/main" id="{C652C045-509E-40F6-BA04-3483DDE20EDF}"/>
              </a:ext>
            </a:extLst>
          </p:cNvPr>
          <p:cNvPicPr>
            <a:picLocks noChangeAspect="1"/>
          </p:cNvPicPr>
          <p:nvPr/>
        </p:nvPicPr>
        <p:blipFill>
          <a:blip r:embed="rId3"/>
          <a:srcRect b="884"/>
          <a:stretch>
            <a:fillRect/>
          </a:stretch>
        </p:blipFill>
        <p:spPr>
          <a:xfrm>
            <a:off x="272578" y="1593103"/>
            <a:ext cx="4977378" cy="4352279"/>
          </a:xfrm>
          <a:prstGeom prst="rect">
            <a:avLst/>
          </a:prstGeom>
        </p:spPr>
      </p:pic>
      <p:sp>
        <p:nvSpPr>
          <p:cNvPr id="73" name="矩形 72" title="">
            <a:extLst>
              <a:ext uri="{FF2B5EF4-FFF2-40B4-BE49-F238E27FC236}">
                <a16:creationId xmlns:a16="http://schemas.microsoft.com/office/drawing/2014/main" id="{B10EB7DC-9F12-4D5B-9862-C564D236BBA2}"/>
              </a:ext>
            </a:extLst>
          </p:cNvPr>
          <p:cNvSpPr/>
          <p:nvPr/>
        </p:nvSpPr>
        <p:spPr>
          <a:xfrm>
            <a:off x="4966974" y="944179"/>
            <a:ext cx="1951468" cy="5597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fontAlgn="auto" hangingPunct="0">
              <a:lnSpc>
                <a:spcPct val="150000"/>
              </a:lnSpc>
            </a:pPr>
            <a:r>
              <a:rPr lang="zh-CN" altLang="en-US" sz="2400">
                <a:latin typeface="黑体" panose="02010609060101010101" pitchFamily="49" charset="-122"/>
                <a:ea typeface="黑体" panose="02010609060101010101" pitchFamily="49" charset="-122"/>
                <a:cs typeface="微软雅黑" panose="020b0503020204020204" pitchFamily="34" charset="-122"/>
                <a:sym typeface="+mn-ea"/>
              </a:rPr>
              <a:t>（</a:t>
            </a:r>
            <a:r>
              <a:rPr lang="en-US" altLang="zh-CN" sz="2400">
                <a:latin typeface="黑体" panose="02010609060101010101" pitchFamily="49" charset="-122"/>
                <a:ea typeface="黑体" panose="02010609060101010101" pitchFamily="49" charset="-122"/>
                <a:cs typeface="微软雅黑" panose="020b0503020204020204" pitchFamily="34" charset="-122"/>
                <a:sym typeface="+mn-ea"/>
              </a:rPr>
              <a:t>1</a:t>
            </a:r>
            <a:r>
              <a:rPr lang="zh-CN" altLang="en-US" sz="2400">
                <a:latin typeface="黑体" panose="02010609060101010101" pitchFamily="49" charset="-122"/>
                <a:ea typeface="黑体" panose="02010609060101010101" pitchFamily="49" charset="-122"/>
                <a:cs typeface="微软雅黑" panose="020b0503020204020204" pitchFamily="34" charset="-122"/>
                <a:sym typeface="+mn-ea"/>
              </a:rPr>
              <a:t>）原因：</a:t>
            </a:r>
            <a:endParaRPr lang="en-US" altLang="zh-CN" sz="2400">
              <a:solidFill>
                <a:srgbClr val="FF0000"/>
              </a:solidFill>
              <a:latin typeface="黑体" panose="02010609060101010101" pitchFamily="49" charset="-122"/>
              <a:ea typeface="黑体" panose="02010609060101010101" pitchFamily="49" charset="-122"/>
              <a:cs typeface="微软雅黑" panose="020b0503020204020204" pitchFamily="34" charset="-122"/>
              <a:sym typeface="+mn-ea"/>
            </a:endParaRPr>
          </a:p>
        </p:txBody>
      </p:sp>
      <p:sp>
        <p:nvSpPr>
          <p:cNvPr id="74" name="矩形 73" title="">
            <a:extLst>
              <a:ext uri="{FF2B5EF4-FFF2-40B4-BE49-F238E27FC236}">
                <a16:creationId xmlns:a16="http://schemas.microsoft.com/office/drawing/2014/main" id="{3B722593-6570-43F3-AE42-8E1B1E65D589}"/>
              </a:ext>
            </a:extLst>
          </p:cNvPr>
          <p:cNvSpPr/>
          <p:nvPr/>
        </p:nvSpPr>
        <p:spPr>
          <a:xfrm>
            <a:off x="4966974" y="1605961"/>
            <a:ext cx="1975072" cy="5597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50000"/>
              </a:lnSpc>
            </a:pPr>
            <a:r>
              <a:rPr lang="zh-CN" altLang="en-US" sz="2400">
                <a:latin typeface="黑体" panose="02010609060101010101" pitchFamily="49" charset="-122"/>
                <a:ea typeface="黑体" panose="02010609060101010101" pitchFamily="49" charset="-122"/>
                <a:sym typeface="+mn-ea"/>
              </a:rPr>
              <a:t>（</a:t>
            </a:r>
            <a:r>
              <a:rPr lang="en-US" altLang="zh-CN" sz="2400">
                <a:latin typeface="黑体" panose="02010609060101010101" pitchFamily="49" charset="-122"/>
                <a:ea typeface="黑体" panose="02010609060101010101" pitchFamily="49" charset="-122"/>
                <a:sym typeface="+mn-ea"/>
              </a:rPr>
              <a:t>2</a:t>
            </a:r>
            <a:r>
              <a:rPr lang="zh-CN" altLang="en-US" sz="2400">
                <a:latin typeface="黑体" panose="02010609060101010101" pitchFamily="49" charset="-122"/>
                <a:ea typeface="黑体" panose="02010609060101010101" pitchFamily="49" charset="-122"/>
                <a:sym typeface="+mn-ea"/>
              </a:rPr>
              <a:t>）概况：</a:t>
            </a:r>
            <a:endParaRPr lang="en-US" altLang="zh-CN" sz="2400">
              <a:latin typeface="黑体" panose="02010609060101010101" pitchFamily="49" charset="-122"/>
              <a:ea typeface="黑体" panose="02010609060101010101" pitchFamily="49" charset="-122"/>
              <a:sym typeface="+mn-ea"/>
            </a:endParaRPr>
          </a:p>
        </p:txBody>
      </p:sp>
      <p:graphicFrame>
        <p:nvGraphicFramePr>
          <p:cNvPr id="75" name="表格 5" title="">
            <a:extLst>
              <a:ext uri="{FF2B5EF4-FFF2-40B4-BE49-F238E27FC236}">
                <a16:creationId xmlns:a16="http://schemas.microsoft.com/office/drawing/2014/main" id="{149CD000-685E-4AB9-89E7-B69F394C6238}"/>
              </a:ext>
            </a:extLst>
          </p:cNvPr>
          <p:cNvGraphicFramePr>
            <a:graphicFrameLocks noGrp="1"/>
          </p:cNvGraphicFramePr>
          <p:nvPr>
            <p:custDataLst>
              <p:tags r:id="rId4"/>
            </p:custDataLst>
            <p:extLst>
              <p:ext uri="{D42A27DB-BD31-4B8C-83A1-F6EECF244321}">
                <p14:modId xmlns:p14="http://schemas.microsoft.com/office/powerpoint/2010/main" val="3051730155"/>
              </p:ext>
            </p:extLst>
          </p:nvPr>
        </p:nvGraphicFramePr>
        <p:xfrm>
          <a:off x="5424221" y="2330426"/>
          <a:ext cx="6495201" cy="3927519"/>
        </p:xfrm>
        <a:graphic>
          <a:graphicData uri="http://schemas.openxmlformats.org/drawingml/2006/table">
            <a:tbl>
              <a:tblPr firstRow="1" bandRow="1">
                <a:tableStyleId>{00A15C55-8517-42AA-B614-E9B94910E393}</a:tableStyleId>
              </a:tblPr>
              <a:tblGrid>
                <a:gridCol w="1310560">
                  <a:extLst>
                    <a:ext uri="{9D8B030D-6E8A-4147-A177-3AD203B41FA5}">
                      <a16:colId xmlns:a16="http://schemas.microsoft.com/office/drawing/2014/main" val="20000"/>
                    </a:ext>
                  </a:extLst>
                </a:gridCol>
                <a:gridCol w="2601239">
                  <a:extLst>
                    <a:ext uri="{9D8B030D-6E8A-4147-A177-3AD203B41FA5}">
                      <a16:colId xmlns:a16="http://schemas.microsoft.com/office/drawing/2014/main" val="20001"/>
                    </a:ext>
                  </a:extLst>
                </a:gridCol>
                <a:gridCol w="2583402">
                  <a:extLst>
                    <a:ext uri="{9D8B030D-6E8A-4147-A177-3AD203B41FA5}">
                      <a16:colId xmlns:a16="http://schemas.microsoft.com/office/drawing/2014/main" val="20002"/>
                    </a:ext>
                  </a:extLst>
                </a:gridCol>
              </a:tblGrid>
              <a:tr h="412775">
                <a:tc>
                  <a:txBody>
                    <a:bodyPr vert="horz" wrap="square"/>
                    <a:lstStyle/>
                    <a:p>
                      <a:pPr algn="ctr">
                        <a:lnSpc>
                          <a:spcPct val="150000"/>
                        </a:lnSpc>
                      </a:pPr>
                      <a:endParaRPr lang="zh-CN" altLang="en-US" sz="2000" b="1">
                        <a:latin typeface="楷体" panose="02010609060101010101" pitchFamily="49" charset="-122"/>
                        <a:ea typeface="楷体" panose="02010609060101010101" pitchFamily="49"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alpha val="90000"/>
                      </a:schemeClr>
                    </a:solidFill>
                  </a:tcPr>
                </a:tc>
                <a:tc>
                  <a:txBody>
                    <a:bodyPr vert="horz" wrap="square"/>
                    <a:lstStyle/>
                    <a:p>
                      <a:pPr algn="ctr">
                        <a:lnSpc>
                          <a:spcPct val="150000"/>
                        </a:lnSpc>
                      </a:pPr>
                      <a:r>
                        <a:rPr lang="zh-CN" altLang="en-US" sz="2000" b="1">
                          <a:latin typeface="楷体" panose="02010609060101010101" pitchFamily="49" charset="-122"/>
                          <a:ea typeface="楷体" panose="02010609060101010101" pitchFamily="49" charset="-122"/>
                        </a:rPr>
                        <a:t>欧亚</a:t>
                      </a:r>
                      <a:r>
                        <a:rPr lang="zh-CN" altLang="en-US" sz="2000" b="1">
                          <a:latin typeface="楷体" panose="02010609060101010101" pitchFamily="49" charset="-122"/>
                          <a:ea typeface="楷体" panose="02010609060101010101" pitchFamily="49" charset="-122"/>
                          <a:cs typeface="Arial" pitchFamily="34" charset="0"/>
                        </a:rPr>
                        <a:t>→</a:t>
                      </a:r>
                      <a:r>
                        <a:rPr lang="zh-CN" altLang="en-US" sz="2000" b="1">
                          <a:latin typeface="楷体" panose="02010609060101010101" pitchFamily="49" charset="-122"/>
                          <a:ea typeface="楷体" panose="02010609060101010101" pitchFamily="49" charset="-122"/>
                        </a:rPr>
                        <a:t> 美洲</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alpha val="90000"/>
                      </a:schemeClr>
                    </a:solidFill>
                  </a:tcPr>
                </a:tc>
                <a:tc>
                  <a:txBody>
                    <a:bodyPr vert="horz" wrap="square"/>
                    <a:lstStyle/>
                    <a:p>
                      <a:pPr algn="ctr">
                        <a:lnSpc>
                          <a:spcPct val="150000"/>
                        </a:lnSpc>
                      </a:pPr>
                      <a:r>
                        <a:rPr lang="zh-CN" altLang="en-US" sz="2000" b="1">
                          <a:latin typeface="楷体" panose="02010609060101010101" pitchFamily="49" charset="-122"/>
                          <a:ea typeface="楷体" panose="02010609060101010101" pitchFamily="49" charset="-122"/>
                        </a:rPr>
                        <a:t>美洲 </a:t>
                      </a:r>
                      <a:r>
                        <a:rPr lang="zh-CN" altLang="en-US" sz="2000">
                          <a:latin typeface="楷体" panose="02010609060101010101" pitchFamily="49" charset="-122"/>
                          <a:ea typeface="楷体" panose="02010609060101010101" pitchFamily="49" charset="-122"/>
                          <a:cs typeface="Arial" pitchFamily="34" charset="0"/>
                          <a:sym typeface="+mn-ea"/>
                        </a:rPr>
                        <a:t>→</a:t>
                      </a:r>
                      <a:r>
                        <a:rPr lang="zh-CN" altLang="en-US" sz="2000">
                          <a:latin typeface="楷体" panose="02010609060101010101" pitchFamily="49" charset="-122"/>
                          <a:ea typeface="楷体" panose="02010609060101010101" pitchFamily="49" charset="-122"/>
                          <a:sym typeface="+mn-ea"/>
                        </a:rPr>
                        <a:t> </a:t>
                      </a:r>
                      <a:r>
                        <a:rPr lang="zh-CN" altLang="en-US" sz="2000" b="1">
                          <a:latin typeface="楷体" panose="02010609060101010101" pitchFamily="49" charset="-122"/>
                          <a:ea typeface="楷体" panose="02010609060101010101" pitchFamily="49" charset="-122"/>
                        </a:rPr>
                        <a:t>世界</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alpha val="90000"/>
                      </a:schemeClr>
                    </a:solidFill>
                  </a:tcPr>
                </a:tc>
                <a:extLst>
                  <a:ext uri="{0D108BD9-81ED-4DB2-BD59-A6C34878D82A}">
                    <a16:rowId xmlns:a16="http://schemas.microsoft.com/office/drawing/2014/main" val="10000"/>
                  </a:ext>
                </a:extLst>
              </a:tr>
              <a:tr h="1349068">
                <a:tc>
                  <a:txBody>
                    <a:bodyPr vert="horz" wrap="square"/>
                    <a:lstStyle/>
                    <a:p>
                      <a:pPr algn="ctr">
                        <a:lnSpc>
                          <a:spcPct val="150000"/>
                        </a:lnSpc>
                      </a:pPr>
                      <a:endParaRPr lang="en-US" altLang="zh-CN" sz="2000" b="1">
                        <a:latin typeface="楷体" panose="02010609060101010101" pitchFamily="49" charset="-122"/>
                        <a:ea typeface="楷体" panose="02010609060101010101" pitchFamily="49" charset="-122"/>
                      </a:endParaRPr>
                    </a:p>
                    <a:p>
                      <a:pPr algn="ctr">
                        <a:lnSpc>
                          <a:spcPct val="150000"/>
                        </a:lnSpc>
                      </a:pPr>
                      <a:r>
                        <a:rPr lang="zh-CN" altLang="en-US" sz="2000" b="1">
                          <a:latin typeface="楷体" panose="02010609060101010101" pitchFamily="49" charset="-122"/>
                          <a:ea typeface="楷体" panose="02010609060101010101" pitchFamily="49" charset="-122"/>
                        </a:rPr>
                        <a:t>植物</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4E7">
                        <a:alpha val="90000"/>
                      </a:srgbClr>
                    </a:solidFill>
                  </a:tcPr>
                </a:tc>
                <a:tc>
                  <a:txBody>
                    <a:bodyPr vert="horz" wrap="square"/>
                    <a:lstStyle/>
                    <a:p>
                      <a:pPr algn="ctr">
                        <a:lnSpc>
                          <a:spcPct val="150000"/>
                        </a:lnSpc>
                      </a:pPr>
                      <a:endParaRPr lang="zh-CN" altLang="en-US" sz="2000" b="1">
                        <a:solidFill>
                          <a:schemeClr val="tx1"/>
                        </a:solidFill>
                        <a:latin typeface="楷体" panose="02010609060101010101" pitchFamily="49" charset="-122"/>
                        <a:ea typeface="楷体" panose="02010609060101010101" pitchFamily="49"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4E7">
                        <a:alpha val="90000"/>
                      </a:srgbClr>
                    </a:solidFill>
                  </a:tcPr>
                </a:tc>
                <a:tc>
                  <a:txBody>
                    <a:bodyPr vert="horz" wrap="square"/>
                    <a:lstStyle/>
                    <a:p>
                      <a:pPr algn="ctr">
                        <a:lnSpc>
                          <a:spcPct val="150000"/>
                        </a:lnSpc>
                      </a:pPr>
                      <a:endParaRPr lang="zh-CN" altLang="en-US" sz="2000" b="1">
                        <a:solidFill>
                          <a:schemeClr val="tx1"/>
                        </a:solidFill>
                        <a:latin typeface="楷体" panose="02010609060101010101" pitchFamily="49" charset="-122"/>
                        <a:ea typeface="楷体" panose="02010609060101010101" pitchFamily="49"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4E7">
                        <a:alpha val="90000"/>
                      </a:srgbClr>
                    </a:solidFill>
                  </a:tcPr>
                </a:tc>
                <a:extLst>
                  <a:ext uri="{0D108BD9-81ED-4DB2-BD59-A6C34878D82A}">
                    <a16:rowId xmlns:a16="http://schemas.microsoft.com/office/drawing/2014/main" val="10001"/>
                  </a:ext>
                </a:extLst>
              </a:tr>
              <a:tr h="957943">
                <a:tc>
                  <a:txBody>
                    <a:bodyPr vert="horz" wrap="square"/>
                    <a:lstStyle/>
                    <a:p>
                      <a:pPr algn="ctr">
                        <a:lnSpc>
                          <a:spcPct val="150000"/>
                        </a:lnSpc>
                      </a:pPr>
                      <a:endParaRPr lang="en-US" altLang="zh-CN" sz="2000" b="1">
                        <a:latin typeface="楷体" panose="02010609060101010101" pitchFamily="49" charset="-122"/>
                        <a:ea typeface="楷体" panose="02010609060101010101" pitchFamily="49" charset="-122"/>
                      </a:endParaRPr>
                    </a:p>
                    <a:p>
                      <a:pPr algn="ctr">
                        <a:lnSpc>
                          <a:spcPct val="150000"/>
                        </a:lnSpc>
                      </a:pPr>
                      <a:r>
                        <a:rPr lang="zh-CN" altLang="en-US" sz="2000" b="1">
                          <a:latin typeface="楷体" panose="02010609060101010101" pitchFamily="49" charset="-122"/>
                          <a:ea typeface="楷体" panose="02010609060101010101" pitchFamily="49" charset="-122"/>
                        </a:rPr>
                        <a:t>动物</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tint val="20000"/>
                        <a:alpha val="90000"/>
                      </a:schemeClr>
                    </a:solidFill>
                  </a:tcPr>
                </a:tc>
                <a:tc>
                  <a:txBody>
                    <a:bodyPr vert="horz" wrap="square"/>
                    <a:lstStyle/>
                    <a:p>
                      <a:pPr algn="ctr">
                        <a:lnSpc>
                          <a:spcPct val="150000"/>
                        </a:lnSpc>
                      </a:pPr>
                      <a:endParaRPr lang="zh-CN" altLang="en-US" sz="2000" b="1">
                        <a:solidFill>
                          <a:schemeClr val="tx1"/>
                        </a:solidFill>
                        <a:latin typeface="楷体" panose="02010609060101010101" pitchFamily="49" charset="-122"/>
                        <a:ea typeface="楷体" panose="02010609060101010101" pitchFamily="49"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tint val="20000"/>
                        <a:alpha val="90000"/>
                      </a:schemeClr>
                    </a:solidFill>
                  </a:tcPr>
                </a:tc>
                <a:tc>
                  <a:txBody>
                    <a:bodyPr vert="horz" wrap="square"/>
                    <a:lstStyle/>
                    <a:p>
                      <a:pPr algn="ctr">
                        <a:lnSpc>
                          <a:spcPct val="150000"/>
                        </a:lnSpc>
                      </a:pPr>
                      <a:r>
                        <a:rPr lang="zh-CN" altLang="en-US" sz="2000" b="1">
                          <a:latin typeface="楷体" panose="02010609060101010101" pitchFamily="49" charset="-122"/>
                          <a:ea typeface="楷体" panose="02010609060101010101" pitchFamily="49" charset="-122"/>
                        </a:rPr>
                        <a:t>小龙虾、黑豚、负鼠等</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tint val="20000"/>
                        <a:alpha val="90000"/>
                      </a:schemeClr>
                    </a:solidFill>
                  </a:tcPr>
                </a:tc>
                <a:extLst>
                  <a:ext uri="{0D108BD9-81ED-4DB2-BD59-A6C34878D82A}">
                    <a16:rowId xmlns:a16="http://schemas.microsoft.com/office/drawing/2014/main" val="10002"/>
                  </a:ext>
                </a:extLst>
              </a:tr>
              <a:tr h="1143305">
                <a:tc>
                  <a:txBody>
                    <a:bodyPr vert="horz" wrap="square"/>
                    <a:lstStyle/>
                    <a:p>
                      <a:pPr algn="ctr">
                        <a:lnSpc>
                          <a:spcPct val="150000"/>
                        </a:lnSpc>
                      </a:pPr>
                      <a:endParaRPr lang="en-US" altLang="zh-CN" sz="2000" b="1">
                        <a:latin typeface="楷体" panose="02010609060101010101" pitchFamily="49" charset="-122"/>
                        <a:ea typeface="楷体" panose="02010609060101010101" pitchFamily="49" charset="-122"/>
                      </a:endParaRPr>
                    </a:p>
                    <a:p>
                      <a:pPr algn="ctr">
                        <a:lnSpc>
                          <a:spcPct val="150000"/>
                        </a:lnSpc>
                      </a:pPr>
                      <a:r>
                        <a:rPr lang="zh-CN" altLang="en-US" sz="2000" b="1">
                          <a:latin typeface="楷体" panose="02010609060101010101" pitchFamily="49" charset="-122"/>
                          <a:ea typeface="楷体" panose="02010609060101010101" pitchFamily="49" charset="-122"/>
                        </a:rPr>
                        <a:t>微生物</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4E7">
                        <a:alpha val="90000"/>
                      </a:srgbClr>
                    </a:solidFill>
                  </a:tcPr>
                </a:tc>
                <a:tc gridSpan="2">
                  <a:txBody>
                    <a:bodyPr vert="horz" wrap="square"/>
                    <a:lstStyle/>
                    <a:p>
                      <a:pPr algn="ctr">
                        <a:lnSpc>
                          <a:spcPct val="150000"/>
                        </a:lnSpc>
                      </a:pPr>
                      <a:endParaRPr lang="zh-CN" altLang="en-US" sz="2000" b="1">
                        <a:latin typeface="楷体" panose="02010609060101010101" pitchFamily="49" charset="-122"/>
                        <a:ea typeface="楷体" panose="02010609060101010101" pitchFamily="49" charset="-122"/>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4E7">
                        <a:alpha val="90000"/>
                      </a:srgbClr>
                    </a:solidFill>
                  </a:tcPr>
                </a:tc>
                <a:tc hMerge="1">
                  <a:txBody>
                    <a:bodyPr vert="horz" wrap="square"/>
                    <a:lstStyle/>
                    <a:p>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4E7"/>
                    </a:solidFill>
                  </a:tcPr>
                </a:tc>
                <a:extLst>
                  <a:ext uri="{0D108BD9-81ED-4DB2-BD59-A6C34878D82A}">
                    <a16:rowId xmlns:a16="http://schemas.microsoft.com/office/drawing/2014/main" val="10003"/>
                  </a:ext>
                </a:extLst>
              </a:tr>
            </a:tbl>
          </a:graphicData>
        </a:graphic>
      </p:graphicFrame>
      <p:sp>
        <p:nvSpPr>
          <p:cNvPr id="76" name="文本框 6" title="">
            <a:extLst>
              <a:ext uri="{FF2B5EF4-FFF2-40B4-BE49-F238E27FC236}">
                <a16:creationId xmlns:a16="http://schemas.microsoft.com/office/drawing/2014/main" id="{63334627-E767-4929-B46E-C5EA2FFFDE12}"/>
              </a:ext>
            </a:extLst>
          </p:cNvPr>
          <p:cNvSpPr txBox="1"/>
          <p:nvPr/>
        </p:nvSpPr>
        <p:spPr>
          <a:xfrm>
            <a:off x="6783368" y="2895112"/>
            <a:ext cx="2499386" cy="9435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楷体" panose="02010609060101010101" pitchFamily="49" charset="-122"/>
                <a:ea typeface="楷体" panose="02010609060101010101" pitchFamily="49" charset="-122"/>
                <a:sym typeface="+mn-ea"/>
              </a:rPr>
              <a:t>小麦、燕麦、大麦、 裸麦、橄榄、葡萄等</a:t>
            </a:r>
            <a:endParaRPr lang="zh-CN" altLang="en-US" sz="2000">
              <a:solidFill>
                <a:schemeClr val="tx1"/>
              </a:solidFill>
              <a:latin typeface="楷体" panose="02010609060101010101" pitchFamily="49" charset="-122"/>
              <a:ea typeface="楷体" panose="02010609060101010101" pitchFamily="49" charset="-122"/>
            </a:endParaRPr>
          </a:p>
        </p:txBody>
      </p:sp>
      <p:sp>
        <p:nvSpPr>
          <p:cNvPr id="77" name="文本框 7" title="">
            <a:extLst>
              <a:ext uri="{FF2B5EF4-FFF2-40B4-BE49-F238E27FC236}">
                <a16:creationId xmlns:a16="http://schemas.microsoft.com/office/drawing/2014/main" id="{EB5A3F24-88AE-487F-955D-96501C64EA58}"/>
              </a:ext>
            </a:extLst>
          </p:cNvPr>
          <p:cNvSpPr txBox="1"/>
          <p:nvPr/>
        </p:nvSpPr>
        <p:spPr>
          <a:xfrm>
            <a:off x="9333226" y="2744693"/>
            <a:ext cx="2535724" cy="140519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楷体" panose="02010609060101010101" pitchFamily="49" charset="-122"/>
                <a:ea typeface="楷体" panose="02010609060101010101" pitchFamily="49" charset="-122"/>
                <a:sym typeface="+mn-ea"/>
              </a:rPr>
              <a:t>马铃薯、玉米、番茄、甘薯、花生、南瓜、可可等</a:t>
            </a:r>
            <a:endParaRPr lang="zh-CN" altLang="en-US" sz="2000">
              <a:latin typeface="楷体" panose="02010609060101010101" pitchFamily="49" charset="-122"/>
              <a:ea typeface="楷体" panose="02010609060101010101" pitchFamily="49" charset="-122"/>
            </a:endParaRPr>
          </a:p>
        </p:txBody>
      </p:sp>
      <p:sp>
        <p:nvSpPr>
          <p:cNvPr id="78" name="文本框 18" title="">
            <a:extLst>
              <a:ext uri="{FF2B5EF4-FFF2-40B4-BE49-F238E27FC236}">
                <a16:creationId xmlns:a16="http://schemas.microsoft.com/office/drawing/2014/main" id="{E46C132D-2DDB-41C8-AF1E-226543AF8CF3}"/>
              </a:ext>
            </a:extLst>
          </p:cNvPr>
          <p:cNvSpPr txBox="1"/>
          <p:nvPr/>
        </p:nvSpPr>
        <p:spPr>
          <a:xfrm>
            <a:off x="6696236" y="4149886"/>
            <a:ext cx="2499387" cy="9435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楷体" panose="02010609060101010101" pitchFamily="49" charset="-122"/>
                <a:ea typeface="楷体" panose="02010609060101010101" pitchFamily="49" charset="-122"/>
                <a:sym typeface="+mn-ea"/>
              </a:rPr>
              <a:t>马、牛、猪、羊、鸡等</a:t>
            </a:r>
          </a:p>
        </p:txBody>
      </p:sp>
      <p:sp>
        <p:nvSpPr>
          <p:cNvPr id="79" name="文本框 20" title="">
            <a:extLst>
              <a:ext uri="{FF2B5EF4-FFF2-40B4-BE49-F238E27FC236}">
                <a16:creationId xmlns:a16="http://schemas.microsoft.com/office/drawing/2014/main" id="{4DFAB2F7-3894-4DC6-9C23-6231CC4BBD06}"/>
              </a:ext>
            </a:extLst>
          </p:cNvPr>
          <p:cNvSpPr txBox="1"/>
          <p:nvPr/>
        </p:nvSpPr>
        <p:spPr>
          <a:xfrm>
            <a:off x="6783368" y="5179408"/>
            <a:ext cx="5085582" cy="9435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楷体" panose="02010609060101010101" pitchFamily="49" charset="-122"/>
                <a:ea typeface="楷体" panose="02010609060101010101" pitchFamily="49" charset="-122"/>
                <a:sym typeface="+mn-ea"/>
              </a:rPr>
              <a:t>各种疾病和传染病病菌（</a:t>
            </a:r>
            <a:r>
              <a:rPr lang="zh-CN" altLang="zh-CN" sz="2000">
                <a:solidFill>
                  <a:schemeClr val="dk1"/>
                </a:solidFill>
                <a:effectLst/>
                <a:latin typeface="楷体" panose="02010609060101010101" pitchFamily="49" charset="-122"/>
                <a:ea typeface="楷体" panose="02010609060101010101" pitchFamily="49" charset="-122"/>
                <a:sym typeface="+mn-ea"/>
              </a:rPr>
              <a:t>天花</a:t>
            </a:r>
            <a:r>
              <a:rPr lang="zh-CN" altLang="en-US" sz="2000">
                <a:solidFill>
                  <a:schemeClr val="dk1"/>
                </a:solidFill>
                <a:effectLst/>
                <a:latin typeface="楷体" panose="02010609060101010101" pitchFamily="49" charset="-122"/>
                <a:ea typeface="楷体" panose="02010609060101010101" pitchFamily="49" charset="-122"/>
                <a:sym typeface="+mn-ea"/>
              </a:rPr>
              <a:t>、</a:t>
            </a:r>
            <a:r>
              <a:rPr lang="zh-CN" altLang="zh-CN" sz="2000">
                <a:solidFill>
                  <a:schemeClr val="dk1"/>
                </a:solidFill>
                <a:effectLst/>
                <a:latin typeface="楷体" panose="02010609060101010101" pitchFamily="49" charset="-122"/>
                <a:ea typeface="楷体" panose="02010609060101010101" pitchFamily="49" charset="-122"/>
                <a:sym typeface="+mn-ea"/>
              </a:rPr>
              <a:t>麻疹、白喉、水痘、流感、梅毒</a:t>
            </a:r>
            <a:r>
              <a:rPr lang="zh-CN" altLang="en-US" sz="2000">
                <a:solidFill>
                  <a:schemeClr val="dk1"/>
                </a:solidFill>
                <a:effectLst/>
                <a:latin typeface="楷体" panose="02010609060101010101" pitchFamily="49" charset="-122"/>
                <a:ea typeface="楷体" panose="02010609060101010101" pitchFamily="49" charset="-122"/>
                <a:sym typeface="+mn-ea"/>
              </a:rPr>
              <a:t>等</a:t>
            </a:r>
            <a:r>
              <a:rPr lang="zh-CN" altLang="en-US" sz="2000">
                <a:latin typeface="楷体" panose="02010609060101010101" pitchFamily="49" charset="-122"/>
                <a:ea typeface="楷体" panose="02010609060101010101" pitchFamily="49" charset="-122"/>
                <a:sym typeface="+mn-ea"/>
              </a:rPr>
              <a:t>）</a:t>
            </a:r>
            <a:endParaRPr lang="zh-CN" altLang="en-US" sz="2000">
              <a:latin typeface="楷体" panose="02010609060101010101" pitchFamily="49" charset="-122"/>
              <a:ea typeface="楷体" panose="02010609060101010101" pitchFamily="49" charset="-122"/>
            </a:endParaRPr>
          </a:p>
        </p:txBody>
      </p:sp>
      <p:sp>
        <p:nvSpPr>
          <p:cNvPr id="81" name="文本框 80" title="">
            <a:extLst>
              <a:ext uri="{FF2B5EF4-FFF2-40B4-BE49-F238E27FC236}">
                <a16:creationId xmlns:a16="http://schemas.microsoft.com/office/drawing/2014/main" id="{C7D34BBC-DFF0-49D2-8619-853C889BE21E}"/>
              </a:ext>
            </a:extLst>
          </p:cNvPr>
          <p:cNvSpPr txBox="1"/>
          <p:nvPr/>
        </p:nvSpPr>
        <p:spPr>
          <a:xfrm>
            <a:off x="6591669" y="954974"/>
            <a:ext cx="5327753" cy="58381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rgbClr val="FF0000"/>
                </a:solidFill>
                <a:latin typeface="黑体" panose="02010609060101010101" pitchFamily="49" charset="-122"/>
                <a:ea typeface="黑体" panose="02010609060101010101" pitchFamily="49" charset="-122"/>
              </a:rPr>
              <a:t>人口迁移促进了世界动植物的大交流。</a:t>
            </a:r>
            <a:endParaRPr lang="zh-CN" altLang="en-US" sz="2400"/>
          </a:p>
        </p:txBody>
      </p:sp>
      <p:pic>
        <p:nvPicPr>
          <p:cNvPr id="2" name="Picture 2"/>
          <p:cNvPicPr>
            <a:picLocks noChangeAspect="1"/>
          </p:cNvPicPr>
          <p:nvPr/>
        </p:nvPicPr>
        <p:blipFill>
          <a:blip r:embed="rId5"/>
          <a:stretch>
            <a:fillRect/>
          </a:stretch>
        </p:blipFill>
        <p:spPr>
          <a:xfrm flipH="1">
            <a:off x="10477500" y="113919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1"/>
                                        </p:tgtEl>
                                        <p:attrNameLst>
                                          <p:attrName>style.visibility</p:attrName>
                                        </p:attrNameLst>
                                      </p:cBhvr>
                                      <p:to>
                                        <p:strVal val="visible"/>
                                      </p:to>
                                    </p:set>
                                    <p:anim calcmode="lin" valueType="num">
                                      <p:cBhvr additive="base">
                                        <p:cTn id="7" dur="500" fill="hold"/>
                                        <p:tgtEl>
                                          <p:spTgt spid="81"/>
                                        </p:tgtEl>
                                        <p:attrNameLst>
                                          <p:attrName>ppt_x</p:attrName>
                                        </p:attrNameLst>
                                      </p:cBhvr>
                                      <p:tavLst>
                                        <p:tav tm="0">
                                          <p:val>
                                            <p:strVal val="#ppt_x"/>
                                          </p:val>
                                        </p:tav>
                                        <p:tav tm="100000">
                                          <p:val>
                                            <p:strVal val="#ppt_x"/>
                                          </p:val>
                                        </p:tav>
                                      </p:tavLst>
                                    </p:anim>
                                    <p:anim calcmode="lin" valueType="num">
                                      <p:cBhvr additive="base">
                                        <p:cTn id="8"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ppt_x"/>
                                          </p:val>
                                        </p:tav>
                                        <p:tav tm="100000">
                                          <p:val>
                                            <p:strVal val="#ppt_x"/>
                                          </p:val>
                                        </p:tav>
                                      </p:tavLst>
                                    </p:anim>
                                    <p:anim calcmode="lin" valueType="num">
                                      <p:cBhvr additive="base">
                                        <p:cTn id="14" dur="500" fill="hold"/>
                                        <p:tgtEl>
                                          <p:spTgt spid="7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14" presetClass="entr" presetSubtype="10" dur="500" fill="hold" nodeType="clickEffect">
                                  <p:stCondLst>
                                    <p:cond delay="0"/>
                                  </p:stCondLst>
                                  <p:childTnLst>
                                    <p:set>
                                      <p:cBhvr>
                                        <p:cTn id="18" dur="1" fill="hold">
                                          <p:stCondLst>
                                            <p:cond delay="0"/>
                                          </p:stCondLst>
                                        </p:cTn>
                                        <p:tgtEl>
                                          <p:spTgt spid="75"/>
                                        </p:tgtEl>
                                        <p:attrNameLst>
                                          <p:attrName>style.visibility</p:attrName>
                                        </p:attrNameLst>
                                      </p:cBhvr>
                                      <p:to>
                                        <p:strVal val="visible"/>
                                      </p:to>
                                    </p:set>
                                    <p:animEffect transition="in" filter="randombar(horizontal)">
                                      <p:cBhvr>
                                        <p:cTn id="19" dur="500"/>
                                        <p:tgtEl>
                                          <p:spTgt spid="75"/>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76"/>
                                        </p:tgtEl>
                                        <p:attrNameLst>
                                          <p:attrName>style.visibility</p:attrName>
                                        </p:attrNameLst>
                                      </p:cBhvr>
                                      <p:to>
                                        <p:strVal val="visible"/>
                                      </p:to>
                                    </p:set>
                                    <p:anim calcmode="lin" valueType="num">
                                      <p:cBhvr additive="base">
                                        <p:cTn id="24" dur="500" fill="hold"/>
                                        <p:tgtEl>
                                          <p:spTgt spid="76"/>
                                        </p:tgtEl>
                                        <p:attrNameLst>
                                          <p:attrName>ppt_x</p:attrName>
                                        </p:attrNameLst>
                                      </p:cBhvr>
                                      <p:tavLst>
                                        <p:tav tm="0">
                                          <p:val>
                                            <p:strVal val="#ppt_x"/>
                                          </p:val>
                                        </p:tav>
                                        <p:tav tm="100000">
                                          <p:val>
                                            <p:strVal val="#ppt_x"/>
                                          </p:val>
                                        </p:tav>
                                      </p:tavLst>
                                    </p:anim>
                                    <p:anim calcmode="lin" valueType="num">
                                      <p:cBhvr additive="base">
                                        <p:cTn id="25"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2" presetClass="entr" presetSubtype="4" dur="500" fill="hold" grpId="0" nodeType="clickEffect">
                                  <p:stCondLst>
                                    <p:cond delay="0"/>
                                  </p:stCondLst>
                                  <p:childTnLst>
                                    <p:set>
                                      <p:cBhvr>
                                        <p:cTn id="29" dur="1" fill="hold">
                                          <p:stCondLst>
                                            <p:cond delay="0"/>
                                          </p:stCondLst>
                                        </p:cTn>
                                        <p:tgtEl>
                                          <p:spTgt spid="77"/>
                                        </p:tgtEl>
                                        <p:attrNameLst>
                                          <p:attrName>style.visibility</p:attrName>
                                        </p:attrNameLst>
                                      </p:cBhvr>
                                      <p:to>
                                        <p:strVal val="visible"/>
                                      </p:to>
                                    </p:set>
                                    <p:anim calcmode="lin" valueType="num">
                                      <p:cBhvr additive="base">
                                        <p:cTn id="30" dur="500" fill="hold"/>
                                        <p:tgtEl>
                                          <p:spTgt spid="77"/>
                                        </p:tgtEl>
                                        <p:attrNameLst>
                                          <p:attrName>ppt_x</p:attrName>
                                        </p:attrNameLst>
                                      </p:cBhvr>
                                      <p:tavLst>
                                        <p:tav tm="0">
                                          <p:val>
                                            <p:strVal val="#ppt_x"/>
                                          </p:val>
                                        </p:tav>
                                        <p:tav tm="100000">
                                          <p:val>
                                            <p:strVal val="#ppt_x"/>
                                          </p:val>
                                        </p:tav>
                                      </p:tavLst>
                                    </p:anim>
                                    <p:anim calcmode="lin" valueType="num">
                                      <p:cBhvr additive="base">
                                        <p:cTn id="31"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78"/>
                                        </p:tgtEl>
                                        <p:attrNameLst>
                                          <p:attrName>style.visibility</p:attrName>
                                        </p:attrNameLst>
                                      </p:cBhvr>
                                      <p:to>
                                        <p:strVal val="visible"/>
                                      </p:to>
                                    </p:set>
                                    <p:anim calcmode="lin" valueType="num">
                                      <p:cBhvr additive="base">
                                        <p:cTn id="36" dur="500" fill="hold"/>
                                        <p:tgtEl>
                                          <p:spTgt spid="78"/>
                                        </p:tgtEl>
                                        <p:attrNameLst>
                                          <p:attrName>ppt_x</p:attrName>
                                        </p:attrNameLst>
                                      </p:cBhvr>
                                      <p:tavLst>
                                        <p:tav tm="0">
                                          <p:val>
                                            <p:strVal val="#ppt_x"/>
                                          </p:val>
                                        </p:tav>
                                        <p:tav tm="100000">
                                          <p:val>
                                            <p:strVal val="#ppt_x"/>
                                          </p:val>
                                        </p:tav>
                                      </p:tavLst>
                                    </p:anim>
                                    <p:anim calcmode="lin" valueType="num">
                                      <p:cBhvr additive="base">
                                        <p:cTn id="37" dur="500" fill="hold"/>
                                        <p:tgtEl>
                                          <p:spTgt spid="78"/>
                                        </p:tgtEl>
                                        <p:attrNameLst>
                                          <p:attrName>ppt_y</p:attrName>
                                        </p:attrNameLst>
                                      </p:cBhvr>
                                      <p:tavLst>
                                        <p:tav tm="0">
                                          <p:val>
                                            <p:strVal val="1+#ppt_h/2"/>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2" presetClass="entr" presetSubtype="4" dur="500" fill="hold" grpId="0" nodeType="clickEffect">
                                  <p:stCondLst>
                                    <p:cond delay="0"/>
                                  </p:stCondLst>
                                  <p:childTnLst>
                                    <p:set>
                                      <p:cBhvr>
                                        <p:cTn id="41" dur="1" fill="hold">
                                          <p:stCondLst>
                                            <p:cond delay="0"/>
                                          </p:stCondLst>
                                        </p:cTn>
                                        <p:tgtEl>
                                          <p:spTgt spid="79"/>
                                        </p:tgtEl>
                                        <p:attrNameLst>
                                          <p:attrName>style.visibility</p:attrName>
                                        </p:attrNameLst>
                                      </p:cBhvr>
                                      <p:to>
                                        <p:strVal val="visible"/>
                                      </p:to>
                                    </p:set>
                                    <p:anim calcmode="lin" valueType="num">
                                      <p:cBhvr additive="base">
                                        <p:cTn id="42" dur="500" fill="hold"/>
                                        <p:tgtEl>
                                          <p:spTgt spid="79"/>
                                        </p:tgtEl>
                                        <p:attrNameLst>
                                          <p:attrName>ppt_x</p:attrName>
                                        </p:attrNameLst>
                                      </p:cBhvr>
                                      <p:tavLst>
                                        <p:tav tm="0">
                                          <p:val>
                                            <p:strVal val="#ppt_x"/>
                                          </p:val>
                                        </p:tav>
                                        <p:tav tm="100000">
                                          <p:val>
                                            <p:strVal val="#ppt_x"/>
                                          </p:val>
                                        </p:tav>
                                      </p:tavLst>
                                    </p:anim>
                                    <p:anim calcmode="lin" valueType="num">
                                      <p:cBhvr additive="base">
                                        <p:cTn id="43" dur="500" fill="hold"/>
                                        <p:tgtEl>
                                          <p:spTgt spid="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p:bldP spid="76" grpId="0"/>
      <p:bldP spid="77" grpId="0"/>
      <p:bldP spid="78" grpId="0"/>
      <p:bldP spid="79" grpId="0"/>
      <p:bldP spid="8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title=""/>
          <p:cNvGrpSpPr/>
          <p:nvPr/>
        </p:nvGrpSpPr>
        <p:grpSpPr>
          <a:xfrm>
            <a:off x="2233734" y="130398"/>
            <a:ext cx="1728148" cy="460375"/>
            <a:chOff x="1250293" y="1959890"/>
            <a:chExt cx="1728148" cy="460375"/>
          </a:xfrm>
        </p:grpSpPr>
        <p:pic>
          <p:nvPicPr>
            <p:cNvPr id="7"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23"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9"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0" name="文本框 29"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25" name="文本框 24" title="">
            <a:extLst>
              <a:ext uri="{FF2B5EF4-FFF2-40B4-BE49-F238E27FC236}">
                <a16:creationId xmlns:a16="http://schemas.microsoft.com/office/drawing/2014/main" id="{A0F5C07C-7C22-47CC-859B-D22CB852A644}"/>
              </a:ext>
            </a:extLst>
          </p:cNvPr>
          <p:cNvSpPr txBox="1"/>
          <p:nvPr/>
        </p:nvSpPr>
        <p:spPr>
          <a:xfrm>
            <a:off x="3175713" y="796006"/>
            <a:ext cx="8149364" cy="559769"/>
          </a:xfrm>
          <a:prstGeom prst="rect">
            <a:avLst/>
          </a:prstGeom>
          <a:noFill/>
        </p:spPr>
        <p:txBody>
          <a:bodyPr wrap="square" rtlCol="0" anchor="t">
            <a:spAutoFit/>
          </a:bodyPr>
          <a:lstStyle>
            <a:defPPr>
              <a:defRPr lang="zh-CN"/>
            </a:defPPr>
            <a:lvl1pPr marL="0" marR="0" lvl="0" algn="l" defTabSz="914400" rtl="0" eaLnBrk="0" fontAlgn="base" latinLnBrk="0" hangingPunct="0">
              <a:lnSpc>
                <a:spcPct val="150000"/>
              </a:lnSpc>
              <a:spcBef>
                <a:spcPct val="0"/>
              </a:spcBef>
              <a:spcAft>
                <a:spcPct val="0"/>
              </a:spcAft>
              <a:buClrTx/>
              <a:buSzTx/>
              <a:buFontTx/>
              <a:buNone/>
              <a:defRPr sz="2400" kern="1200">
                <a:ln>
                  <a:noFill/>
                </a:ln>
                <a:solidFill>
                  <a:schemeClr val="tx1"/>
                </a:solidFill>
                <a:effectLst/>
                <a:latin typeface="黑体" panose="02010609060101010101" pitchFamily="49" charset="-122"/>
                <a:ea typeface="黑体" panose="02010609060101010101" pitchFamily="49" charset="-122"/>
                <a:cs typeface="宋体" panose="02010600030101010101" pitchFamily="2"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ym typeface="+mn-ea"/>
              </a:rPr>
              <a:t>分析全球物种大交换对人类历史的发展带来了怎样的影响？</a:t>
            </a:r>
          </a:p>
        </p:txBody>
      </p:sp>
      <p:sp>
        <p:nvSpPr>
          <p:cNvPr id="38" name="文本框 37" title="">
            <a:extLst>
              <a:ext uri="{FF2B5EF4-FFF2-40B4-BE49-F238E27FC236}">
                <a16:creationId xmlns:a16="http://schemas.microsoft.com/office/drawing/2014/main" id="{BA6DF039-F8BA-4043-A457-64A3905CF8A7}"/>
              </a:ext>
            </a:extLst>
          </p:cNvPr>
          <p:cNvSpPr txBox="1"/>
          <p:nvPr/>
        </p:nvSpPr>
        <p:spPr>
          <a:xfrm>
            <a:off x="958506" y="3273737"/>
            <a:ext cx="10366572" cy="1113766"/>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rgbClr val="333333"/>
                </a:solidFill>
                <a:latin typeface="黑体" panose="02010609060101010101" pitchFamily="49" charset="-122"/>
                <a:ea typeface="黑体" panose="02010609060101010101" pitchFamily="49" charset="-122"/>
                <a:sym typeface="+mn-ea"/>
              </a:rPr>
              <a:t>②</a:t>
            </a:r>
            <a:r>
              <a:rPr lang="zh-CN" altLang="zh-CN" sz="2400" b="1">
                <a:solidFill>
                  <a:srgbClr val="333333"/>
                </a:solidFill>
                <a:latin typeface="黑体" panose="02010609060101010101" pitchFamily="49" charset="-122"/>
                <a:ea typeface="黑体" panose="02010609060101010101" pitchFamily="49" charset="-122"/>
                <a:sym typeface="+mn-ea"/>
              </a:rPr>
              <a:t>消极影响</a:t>
            </a:r>
            <a:r>
              <a:rPr lang="en-US" altLang="zh-CN" sz="2400" b="1">
                <a:solidFill>
                  <a:srgbClr val="333333"/>
                </a:solidFill>
                <a:latin typeface="黑体" panose="02010609060101010101" pitchFamily="49" charset="-122"/>
                <a:ea typeface="黑体" panose="02010609060101010101" pitchFamily="49" charset="-122"/>
                <a:sym typeface="+mn-ea"/>
              </a:rPr>
              <a:t>:</a:t>
            </a:r>
            <a:r>
              <a:rPr lang="zh-CN" sz="2400" b="0">
                <a:solidFill>
                  <a:srgbClr val="333333"/>
                </a:solidFill>
                <a:latin typeface="黑体" panose="02010609060101010101" pitchFamily="49" charset="-122"/>
                <a:ea typeface="黑体" panose="02010609060101010101" pitchFamily="49" charset="-122"/>
              </a:rPr>
              <a:t>土地资源过度开发，破坏了自然环境</a:t>
            </a:r>
            <a:r>
              <a:rPr lang="zh-CN" altLang="en-US" sz="2400" b="0">
                <a:solidFill>
                  <a:srgbClr val="333333"/>
                </a:solidFill>
                <a:latin typeface="黑体" panose="02010609060101010101" pitchFamily="49" charset="-122"/>
                <a:ea typeface="黑体" panose="02010609060101010101" pitchFamily="49" charset="-122"/>
              </a:rPr>
              <a:t>；</a:t>
            </a:r>
            <a:r>
              <a:rPr lang="zh-CN" sz="2400" b="0">
                <a:solidFill>
                  <a:srgbClr val="333333"/>
                </a:solidFill>
                <a:latin typeface="黑体" panose="02010609060101010101" pitchFamily="49" charset="-122"/>
                <a:ea typeface="黑体" panose="02010609060101010101" pitchFamily="49" charset="-122"/>
              </a:rPr>
              <a:t>导致各种疾病的传播和原住居民大量人口的死亡。</a:t>
            </a:r>
            <a:endParaRPr lang="zh-CN" altLang="en-US" sz="2400" b="0">
              <a:solidFill>
                <a:srgbClr val="333333"/>
              </a:solidFill>
              <a:latin typeface="黑体" panose="02010609060101010101" pitchFamily="49" charset="-122"/>
              <a:ea typeface="黑体" panose="02010609060101010101" pitchFamily="49" charset="-122"/>
            </a:endParaRPr>
          </a:p>
        </p:txBody>
      </p:sp>
      <p:sp>
        <p:nvSpPr>
          <p:cNvPr id="39" name="文本框 38" title="">
            <a:extLst>
              <a:ext uri="{FF2B5EF4-FFF2-40B4-BE49-F238E27FC236}">
                <a16:creationId xmlns:a16="http://schemas.microsoft.com/office/drawing/2014/main" id="{0D2EC05B-4DD0-417B-998D-95030B45CAD2}"/>
              </a:ext>
            </a:extLst>
          </p:cNvPr>
          <p:cNvSpPr txBox="1"/>
          <p:nvPr/>
        </p:nvSpPr>
        <p:spPr>
          <a:xfrm>
            <a:off x="958505" y="2159971"/>
            <a:ext cx="10366572" cy="111376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rgbClr val="333333"/>
                </a:solidFill>
                <a:latin typeface="黑体" panose="02010609060101010101" pitchFamily="49" charset="-122"/>
                <a:ea typeface="黑体" panose="02010609060101010101" pitchFamily="49" charset="-122"/>
                <a:sym typeface="+mn-ea"/>
              </a:rPr>
              <a:t>①</a:t>
            </a:r>
            <a:r>
              <a:rPr lang="zh-CN" altLang="zh-CN" sz="2400" b="1">
                <a:solidFill>
                  <a:srgbClr val="333333"/>
                </a:solidFill>
                <a:latin typeface="黑体" panose="02010609060101010101" pitchFamily="49" charset="-122"/>
                <a:ea typeface="黑体" panose="02010609060101010101" pitchFamily="49" charset="-122"/>
                <a:sym typeface="+mn-ea"/>
              </a:rPr>
              <a:t>积极影响</a:t>
            </a:r>
            <a:r>
              <a:rPr lang="en-US" altLang="zh-CN" sz="2400" b="1">
                <a:solidFill>
                  <a:srgbClr val="333333"/>
                </a:solidFill>
                <a:latin typeface="黑体" panose="02010609060101010101" pitchFamily="49" charset="-122"/>
                <a:ea typeface="黑体" panose="02010609060101010101" pitchFamily="49" charset="-122"/>
                <a:sym typeface="+mn-ea"/>
              </a:rPr>
              <a:t>:</a:t>
            </a:r>
            <a:r>
              <a:rPr lang="zh-CN" sz="2400">
                <a:solidFill>
                  <a:srgbClr val="333333"/>
                </a:solidFill>
                <a:latin typeface="黑体" panose="02010609060101010101" pitchFamily="49" charset="-122"/>
                <a:ea typeface="黑体" panose="02010609060101010101" pitchFamily="49" charset="-122"/>
                <a:sym typeface="+mn-ea"/>
              </a:rPr>
              <a:t>促进了农业发展和人口增长；改变了人们饮食结构及生活习惯；促进了人类文明的发展。</a:t>
            </a:r>
            <a:endParaRPr lang="zh-CN" altLang="en-US" sz="2400">
              <a:solidFill>
                <a:srgbClr val="333333"/>
              </a:solidFill>
              <a:latin typeface="黑体" panose="02010609060101010101" pitchFamily="49" charset="-122"/>
              <a:ea typeface="黑体" panose="02010609060101010101" pitchFamily="49" charset="-122"/>
              <a:sym typeface="+mn-ea"/>
            </a:endParaRPr>
          </a:p>
        </p:txBody>
      </p:sp>
      <p:sp>
        <p:nvSpPr>
          <p:cNvPr id="40" name="矩形 39" title="">
            <a:extLst>
              <a:ext uri="{FF2B5EF4-FFF2-40B4-BE49-F238E27FC236}">
                <a16:creationId xmlns:a16="http://schemas.microsoft.com/office/drawing/2014/main" id="{F068A0B1-457C-4802-9256-96D244BA22EE}"/>
              </a:ext>
            </a:extLst>
          </p:cNvPr>
          <p:cNvSpPr/>
          <p:nvPr/>
        </p:nvSpPr>
        <p:spPr>
          <a:xfrm>
            <a:off x="958505" y="1567461"/>
            <a:ext cx="1914421" cy="55976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50000"/>
              </a:lnSpc>
            </a:pPr>
            <a:r>
              <a:rPr lang="zh-CN" altLang="en-US" sz="2400">
                <a:latin typeface="黑体" panose="02010609060101010101" pitchFamily="49" charset="-122"/>
                <a:ea typeface="黑体" panose="02010609060101010101" pitchFamily="49" charset="-122"/>
                <a:sym typeface="+mn-ea"/>
              </a:rPr>
              <a:t>（</a:t>
            </a:r>
            <a:r>
              <a:rPr lang="en-US" altLang="zh-CN" sz="2400">
                <a:latin typeface="黑体" panose="02010609060101010101" pitchFamily="49" charset="-122"/>
                <a:ea typeface="黑体" panose="02010609060101010101" pitchFamily="49" charset="-122"/>
                <a:sym typeface="+mn-ea"/>
              </a:rPr>
              <a:t>3</a:t>
            </a:r>
            <a:r>
              <a:rPr lang="zh-CN" altLang="en-US" sz="2400">
                <a:latin typeface="黑体" panose="02010609060101010101" pitchFamily="49" charset="-122"/>
                <a:ea typeface="黑体" panose="02010609060101010101" pitchFamily="49" charset="-122"/>
                <a:sym typeface="+mn-ea"/>
              </a:rPr>
              <a:t>）影响：</a:t>
            </a:r>
            <a:endParaRPr lang="en-US" altLang="zh-CN" sz="2400">
              <a:latin typeface="黑体" panose="02010609060101010101" pitchFamily="49" charset="-122"/>
              <a:ea typeface="黑体" panose="02010609060101010101" pitchFamily="49" charset="-122"/>
              <a:sym typeface="+mn-ea"/>
            </a:endParaRPr>
          </a:p>
        </p:txBody>
      </p:sp>
      <p:sp>
        <p:nvSpPr>
          <p:cNvPr id="41" name="文本框 5" title="">
            <a:extLst>
              <a:ext uri="{FF2B5EF4-FFF2-40B4-BE49-F238E27FC236}">
                <a16:creationId xmlns:a16="http://schemas.microsoft.com/office/drawing/2014/main" id="{16CB5D76-9BCB-4609-9450-D55EEF2A46E9}"/>
              </a:ext>
            </a:extLst>
          </p:cNvPr>
          <p:cNvSpPr txBox="1"/>
          <p:nvPr/>
        </p:nvSpPr>
        <p:spPr>
          <a:xfrm>
            <a:off x="958506" y="4742536"/>
            <a:ext cx="10366572" cy="115057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nSpc>
                <a:spcPct val="150000"/>
              </a:lnSpc>
            </a:pPr>
            <a:r>
              <a:rPr lang="zh-CN" sz="2400">
                <a:solidFill>
                  <a:srgbClr val="C00000"/>
                </a:solidFill>
                <a:latin typeface="方正粗黑宋简体" panose="02000000000000000000" pitchFamily="2" charset="-122"/>
                <a:ea typeface="方正粗黑宋简体" panose="02000000000000000000" pitchFamily="2" charset="-122"/>
                <a:sym typeface="+mn-ea"/>
              </a:rPr>
              <a:t>人口、动植物以及病原体跨区域大范围的传播和交流，改变了世界的人文地理格局和自然环境状态。</a:t>
            </a:r>
            <a:endParaRPr lang="zh-CN" altLang="zh-CN" sz="2400">
              <a:solidFill>
                <a:srgbClr val="C00000"/>
              </a:solidFill>
              <a:latin typeface="方正粗黑宋简体" panose="02000000000000000000" pitchFamily="2" charset="-122"/>
              <a:ea typeface="方正粗黑宋简体" panose="02000000000000000000" pitchFamily="2" charset="-122"/>
              <a:sym typeface="+mn-ea"/>
            </a:endParaRPr>
          </a:p>
        </p:txBody>
      </p:sp>
      <p:grpSp>
        <p:nvGrpSpPr>
          <p:cNvPr id="42" name="组合 41" title="">
            <a:extLst>
              <a:ext uri="{FF2B5EF4-FFF2-40B4-BE49-F238E27FC236}">
                <a16:creationId xmlns:a16="http://schemas.microsoft.com/office/drawing/2014/main" id="{7C2F2664-68C2-46CB-8022-C53A06441387}"/>
              </a:ext>
            </a:extLst>
          </p:cNvPr>
          <p:cNvGrpSpPr/>
          <p:nvPr/>
        </p:nvGrpSpPr>
        <p:grpSpPr>
          <a:xfrm>
            <a:off x="1195690" y="750595"/>
            <a:ext cx="1910276" cy="587395"/>
            <a:chOff x="755298" y="2917165"/>
            <a:chExt cx="1584454" cy="447077"/>
          </a:xfrm>
        </p:grpSpPr>
        <p:sp>
          <p:nvSpPr>
            <p:cNvPr id="43" name="Freeform 60">
              <a:extLst>
                <a:ext uri="{FF2B5EF4-FFF2-40B4-BE49-F238E27FC236}">
                  <a16:creationId xmlns:a16="http://schemas.microsoft.com/office/drawing/2014/main" id="{86809E88-D28A-481D-A2F5-B7821A51ED35}"/>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4" name="圆角矩形 54">
              <a:extLst>
                <a:ext uri="{FF2B5EF4-FFF2-40B4-BE49-F238E27FC236}">
                  <a16:creationId xmlns:a16="http://schemas.microsoft.com/office/drawing/2014/main" id="{6501D66A-D6A2-4506-B445-FB4B4D542B79}"/>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45" name="等腰三角形 44">
              <a:extLst>
                <a:ext uri="{FF2B5EF4-FFF2-40B4-BE49-F238E27FC236}">
                  <a16:creationId xmlns:a16="http://schemas.microsoft.com/office/drawing/2014/main" id="{D85DBEE4-046B-4F39-8548-E55967957DFF}"/>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2"/>
                                        </p:tgtEl>
                                        <p:attrNameLst>
                                          <p:attrName>style.visibility</p:attrName>
                                        </p:attrNameLst>
                                      </p:cBhvr>
                                      <p:to>
                                        <p:strVal val="visible"/>
                                      </p:to>
                                    </p:set>
                                    <p:anim calcmode="lin" valueType="num">
                                      <p:cBhvr additive="base">
                                        <p:cTn id="11" dur="500" fill="hold"/>
                                        <p:tgtEl>
                                          <p:spTgt spid="42"/>
                                        </p:tgtEl>
                                        <p:attrNameLst>
                                          <p:attrName>ppt_x</p:attrName>
                                        </p:attrNameLst>
                                      </p:cBhvr>
                                      <p:tavLst>
                                        <p:tav tm="0">
                                          <p:val>
                                            <p:strVal val="#ppt_x"/>
                                          </p:val>
                                        </p:tav>
                                        <p:tav tm="100000">
                                          <p:val>
                                            <p:strVal val="#ppt_x"/>
                                          </p:val>
                                        </p:tav>
                                      </p:tavLst>
                                    </p:anim>
                                    <p:anim calcmode="lin" valueType="num">
                                      <p:cBhvr additive="base">
                                        <p:cTn id="12"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40"/>
                                        </p:tgtEl>
                                        <p:attrNameLst>
                                          <p:attrName>style.visibility</p:attrName>
                                        </p:attrNameLst>
                                      </p:cBhvr>
                                      <p:to>
                                        <p:strVal val="visible"/>
                                      </p:to>
                                    </p:set>
                                    <p:anim calcmode="lin" valueType="num">
                                      <p:cBhvr additive="base">
                                        <p:cTn id="17" dur="500" fill="hold"/>
                                        <p:tgtEl>
                                          <p:spTgt spid="40"/>
                                        </p:tgtEl>
                                        <p:attrNameLst>
                                          <p:attrName>ppt_x</p:attrName>
                                        </p:attrNameLst>
                                      </p:cBhvr>
                                      <p:tavLst>
                                        <p:tav tm="0">
                                          <p:val>
                                            <p:strVal val="#ppt_x"/>
                                          </p:val>
                                        </p:tav>
                                        <p:tav tm="100000">
                                          <p:val>
                                            <p:strVal val="#ppt_x"/>
                                          </p:val>
                                        </p:tav>
                                      </p:tavLst>
                                    </p:anim>
                                    <p:anim calcmode="lin" valueType="num">
                                      <p:cBhvr additive="base">
                                        <p:cTn id="18"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grpId="0" nodeType="clickEffect">
                                  <p:stCondLst>
                                    <p:cond delay="0"/>
                                  </p:stCondLst>
                                  <p:childTnLst>
                                    <p:set>
                                      <p:cBhvr>
                                        <p:cTn id="22" dur="1" fill="hold">
                                          <p:stCondLst>
                                            <p:cond delay="0"/>
                                          </p:stCondLst>
                                        </p:cTn>
                                        <p:tgtEl>
                                          <p:spTgt spid="39"/>
                                        </p:tgtEl>
                                        <p:attrNameLst>
                                          <p:attrName>style.visibility</p:attrName>
                                        </p:attrNameLst>
                                      </p:cBhvr>
                                      <p:to>
                                        <p:strVal val="visible"/>
                                      </p:to>
                                    </p:set>
                                    <p:animEffect transition="in" filter="blinds(horizontal)">
                                      <p:cBhvr>
                                        <p:cTn id="23" dur="500"/>
                                        <p:tgtEl>
                                          <p:spTgt spid="39"/>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3" presetClass="entr" presetSubtype="10" dur="500" fill="hold" grpId="0" nodeType="clickEffect">
                                  <p:stCondLst>
                                    <p:cond delay="0"/>
                                  </p:stCondLst>
                                  <p:childTnLst>
                                    <p:set>
                                      <p:cBhvr>
                                        <p:cTn id="27" dur="1" fill="hold">
                                          <p:stCondLst>
                                            <p:cond delay="0"/>
                                          </p:stCondLst>
                                        </p:cTn>
                                        <p:tgtEl>
                                          <p:spTgt spid="38"/>
                                        </p:tgtEl>
                                        <p:attrNameLst>
                                          <p:attrName>style.visibility</p:attrName>
                                        </p:attrNameLst>
                                      </p:cBhvr>
                                      <p:to>
                                        <p:strVal val="visible"/>
                                      </p:to>
                                    </p:set>
                                    <p:animEffect transition="in" filter="blinds(horizontal)">
                                      <p:cBhvr>
                                        <p:cTn id="28" dur="500"/>
                                        <p:tgtEl>
                                          <p:spTgt spid="38"/>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3" presetClass="entr" presetSubtype="10" dur="500" fill="hold" grpId="0" nodeType="clickEffect">
                                  <p:stCondLst>
                                    <p:cond delay="0"/>
                                  </p:stCondLst>
                                  <p:childTnLst>
                                    <p:set>
                                      <p:cBhvr>
                                        <p:cTn id="32" dur="1" fill="hold">
                                          <p:stCondLst>
                                            <p:cond delay="0"/>
                                          </p:stCondLst>
                                        </p:cTn>
                                        <p:tgtEl>
                                          <p:spTgt spid="41"/>
                                        </p:tgtEl>
                                        <p:attrNameLst>
                                          <p:attrName>style.visibility</p:attrName>
                                        </p:attrNameLst>
                                      </p:cBhvr>
                                      <p:to>
                                        <p:strVal val="visible"/>
                                      </p:to>
                                    </p:set>
                                    <p:animEffect transition="in" filter="blinds(horizontal)">
                                      <p:cBhvr>
                                        <p:cTn id="33"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8" grpId="0"/>
      <p:bldP spid="39" grpId="0"/>
      <p:bldP spid="40" grpId="0"/>
      <p:bldP spid="4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组合 5" title=""/>
          <p:cNvGrpSpPr/>
          <p:nvPr/>
        </p:nvGrpSpPr>
        <p:grpSpPr>
          <a:xfrm>
            <a:off x="2431854" y="160878"/>
            <a:ext cx="1728148" cy="460375"/>
            <a:chOff x="1250293" y="1959890"/>
            <a:chExt cx="1728148" cy="460375"/>
          </a:xfrm>
        </p:grpSpPr>
        <p:pic>
          <p:nvPicPr>
            <p:cNvPr id="7" name="图片 1"/>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9"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73285" y="18581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354352" y="17502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图片 1" title=""/>
          <p:cNvPicPr>
            <a:picLocks noChangeAspect="1" noChangeArrowheads="1"/>
          </p:cNvPicPr>
          <p:nvPr/>
        </p:nvPicPr>
        <p:blipFill>
          <a:blip r:embed="rId3">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421144" y="16232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7" title=""/>
          <p:cNvSpPr>
            <a:spLocks noChangeArrowheads="1"/>
          </p:cNvSpPr>
          <p:nvPr/>
        </p:nvSpPr>
        <p:spPr bwMode="auto">
          <a:xfrm>
            <a:off x="6347280" y="136092"/>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13" name="TextBox 7" title=""/>
          <p:cNvSpPr>
            <a:spLocks noChangeArrowheads="1"/>
          </p:cNvSpPr>
          <p:nvPr/>
        </p:nvSpPr>
        <p:spPr bwMode="auto">
          <a:xfrm>
            <a:off x="4359142" y="14688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14" name="文本框 13" title=""/>
          <p:cNvSpPr txBox="1"/>
          <p:nvPr/>
        </p:nvSpPr>
        <p:spPr>
          <a:xfrm>
            <a:off x="8345369" y="12339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27" name="文本框 26" title="">
            <a:extLst>
              <a:ext uri="{FF2B5EF4-FFF2-40B4-BE49-F238E27FC236}">
                <a16:creationId xmlns:a16="http://schemas.microsoft.com/office/drawing/2014/main" id="{B8B4144B-EC2C-4F6D-80E8-B56240BC1E07}"/>
              </a:ext>
            </a:extLst>
          </p:cNvPr>
          <p:cNvSpPr txBox="1">
            <a:spLocks noChangeArrowheads="1"/>
          </p:cNvSpPr>
          <p:nvPr/>
        </p:nvSpPr>
        <p:spPr bwMode="auto">
          <a:xfrm>
            <a:off x="423431" y="1264358"/>
            <a:ext cx="11355820" cy="2790187"/>
          </a:xfrm>
          <a:prstGeom prst="rect">
            <a:avLst/>
          </a:prstGeom>
          <a:solidFill>
            <a:schemeClr val="bg1"/>
          </a:solidFill>
          <a:ln w="12700" cmpd="sng">
            <a:solidFill>
              <a:srgbClr val="FF0000"/>
            </a:solidFill>
            <a:prstDash val="solid"/>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000">
                <a:latin typeface="楷体" panose="02010609060101010101" charset="-122"/>
                <a:ea typeface="楷体" panose="02010609060101010101" charset="-122"/>
              </a:rPr>
              <a:t>    </a:t>
            </a:r>
            <a:r>
              <a:rPr lang="zh-CN" altLang="en-US" sz="2000">
                <a:latin typeface="楷体" panose="02010609060101010101" charset="-122"/>
                <a:ea typeface="楷体" panose="02010609060101010101" charset="-122"/>
              </a:rPr>
              <a:t>从</a:t>
            </a:r>
            <a:r>
              <a:rPr lang="en-US" altLang="zh-CN" sz="2000">
                <a:latin typeface="楷体" panose="02010609060101010101" charset="-122"/>
                <a:ea typeface="楷体" panose="02010609060101010101" charset="-122"/>
              </a:rPr>
              <a:t>1519</a:t>
            </a:r>
            <a:r>
              <a:rPr lang="zh-CN" altLang="en-US" sz="2000">
                <a:latin typeface="楷体" panose="02010609060101010101" charset="-122"/>
                <a:ea typeface="楷体" panose="02010609060101010101" charset="-122"/>
              </a:rPr>
              <a:t>年开始，天花伴随着其他疾病的流行（麻疹、白喉、水痘、流感等）毁灭了阿兹特克帝国，不到一个世纪，墨西哥的土著居民由</a:t>
            </a:r>
            <a:r>
              <a:rPr lang="en-US" altLang="zh-CN" sz="2000">
                <a:latin typeface="楷体" panose="02010609060101010101" charset="-122"/>
                <a:ea typeface="楷体" panose="02010609060101010101" charset="-122"/>
              </a:rPr>
              <a:t>1700</a:t>
            </a:r>
            <a:r>
              <a:rPr lang="zh-CN" altLang="en-US" sz="2000">
                <a:latin typeface="楷体" panose="02010609060101010101" charset="-122"/>
                <a:ea typeface="楷体" panose="02010609060101010101" charset="-122"/>
              </a:rPr>
              <a:t>万锐减到</a:t>
            </a:r>
            <a:r>
              <a:rPr lang="en-US" altLang="zh-CN" sz="2000">
                <a:latin typeface="楷体" panose="02010609060101010101" charset="-122"/>
                <a:ea typeface="楷体" panose="02010609060101010101" charset="-122"/>
              </a:rPr>
              <a:t>130</a:t>
            </a:r>
            <a:r>
              <a:rPr lang="zh-CN" altLang="en-US" sz="2000">
                <a:latin typeface="楷体" panose="02010609060101010101" charset="-122"/>
                <a:ea typeface="楷体" panose="02010609060101010101" charset="-122"/>
              </a:rPr>
              <a:t>万。</a:t>
            </a:r>
            <a:r>
              <a:rPr lang="en-US" altLang="zh-CN" sz="2000">
                <a:latin typeface="楷体" panose="02010609060101010101" charset="-122"/>
                <a:ea typeface="楷体" panose="02010609060101010101" charset="-122"/>
              </a:rPr>
              <a:t> </a:t>
            </a:r>
          </a:p>
          <a:p>
            <a:pPr algn="r">
              <a:lnSpc>
                <a:spcPct val="150000"/>
              </a:lnSpc>
            </a:pPr>
            <a:r>
              <a:rPr lang="en-US" altLang="zh-CN" sz="2000">
                <a:latin typeface="楷体" panose="02010609060101010101" charset="-122"/>
                <a:ea typeface="楷体" panose="02010609060101010101" charset="-122"/>
              </a:rPr>
              <a:t>——《</a:t>
            </a:r>
            <a:r>
              <a:rPr lang="zh-CN" altLang="en-US" sz="2000">
                <a:latin typeface="楷体" panose="02010609060101010101" charset="-122"/>
                <a:ea typeface="楷体" panose="02010609060101010101" charset="-122"/>
              </a:rPr>
              <a:t>新全球史</a:t>
            </a:r>
            <a:r>
              <a:rPr lang="en-US" altLang="zh-CN" sz="2000">
                <a:latin typeface="楷体" panose="02010609060101010101" charset="-122"/>
                <a:ea typeface="楷体" panose="02010609060101010101" charset="-122"/>
              </a:rPr>
              <a:t>》</a:t>
            </a:r>
          </a:p>
          <a:p>
            <a:pPr>
              <a:lnSpc>
                <a:spcPct val="150000"/>
              </a:lnSpc>
            </a:pPr>
            <a:r>
              <a:rPr lang="en-US" altLang="zh-CN" sz="2000">
                <a:solidFill>
                  <a:sysClr val="windowText" lastClr="000000"/>
                </a:solidFill>
                <a:latin typeface="楷体" panose="02010609060101010101" charset="-122"/>
                <a:ea typeface="楷体" panose="02010609060101010101" charset="-122"/>
              </a:rPr>
              <a:t>    </a:t>
            </a:r>
            <a:r>
              <a:rPr lang="zh-CN" altLang="en-US" sz="2000">
                <a:solidFill>
                  <a:sysClr val="windowText" lastClr="000000"/>
                </a:solidFill>
                <a:latin typeface="楷体" panose="02010609060101010101" charset="-122"/>
                <a:ea typeface="楷体" panose="02010609060101010101" charset="-122"/>
              </a:rPr>
              <a:t>1699年某位日耳曼传教士的记载可谓不无夸大：</a:t>
            </a:r>
            <a:r>
              <a:rPr lang="en-US" altLang="zh-CN" sz="2000">
                <a:solidFill>
                  <a:sysClr val="windowText" lastClr="000000"/>
                </a:solidFill>
                <a:latin typeface="楷体" panose="02010609060101010101" charset="-122"/>
                <a:ea typeface="楷体" panose="02010609060101010101" charset="-122"/>
              </a:rPr>
              <a:t>“</a:t>
            </a:r>
            <a:r>
              <a:rPr lang="zh-CN" altLang="en-US" sz="2000">
                <a:solidFill>
                  <a:sysClr val="windowText" lastClr="000000"/>
                </a:solidFill>
                <a:latin typeface="楷体" panose="02010609060101010101" charset="-122"/>
                <a:ea typeface="楷体" panose="02010609060101010101" charset="-122"/>
              </a:rPr>
              <a:t>印第安人，这么轻易就会死去，只消见到、嗅到一名西班牙人，就足以令他们失魂丧命。</a:t>
            </a:r>
            <a:r>
              <a:rPr lang="en-US" altLang="zh-CN" sz="2000">
                <a:solidFill>
                  <a:sysClr val="windowText" lastClr="000000"/>
                </a:solidFill>
                <a:latin typeface="楷体" panose="02010609060101010101" charset="-122"/>
                <a:ea typeface="楷体" panose="02010609060101010101" charset="-122"/>
              </a:rPr>
              <a:t>”。</a:t>
            </a:r>
            <a:r>
              <a:rPr lang="en-US" altLang="zh-CN" sz="2000">
                <a:solidFill>
                  <a:sysClr val="windowText" lastClr="000000"/>
                </a:solidFill>
                <a:latin typeface="楷体" panose="02010609060101010101" charset="-122"/>
                <a:ea typeface="楷体" panose="02010609060101010101" charset="-122"/>
                <a:cs typeface="Arial" pitchFamily="34" charset="0"/>
              </a:rPr>
              <a:t>……</a:t>
            </a:r>
            <a:r>
              <a:rPr lang="en-US" altLang="zh-CN" sz="2000">
                <a:solidFill>
                  <a:sysClr val="windowText" lastClr="000000"/>
                </a:solidFill>
                <a:latin typeface="楷体" panose="02010609060101010101" charset="-122"/>
                <a:ea typeface="楷体" panose="02010609060101010101" charset="-122"/>
              </a:rPr>
              <a:t>欧洲人带来的天花、麻疹、流感、斑疹伤寒、白喉、疟疾、肺结核和黄热病等传染病的流行，使北美洲印第安人口在一两个世纪之内减少了95%。</a:t>
            </a:r>
          </a:p>
        </p:txBody>
      </p:sp>
      <p:sp>
        <p:nvSpPr>
          <p:cNvPr id="28" name="文本框 27" title="">
            <a:extLst>
              <a:ext uri="{FF2B5EF4-FFF2-40B4-BE49-F238E27FC236}">
                <a16:creationId xmlns:a16="http://schemas.microsoft.com/office/drawing/2014/main" id="{0C91E2CC-071A-45B1-89E4-60DBE671D325}"/>
              </a:ext>
            </a:extLst>
          </p:cNvPr>
          <p:cNvSpPr txBox="1"/>
          <p:nvPr/>
        </p:nvSpPr>
        <p:spPr>
          <a:xfrm>
            <a:off x="436880" y="4095634"/>
            <a:ext cx="11342370" cy="114403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50000"/>
              </a:lnSpc>
              <a:spcBef>
                <a:spcPct val="0"/>
              </a:spcBef>
              <a:spcAft>
                <a:spcPct val="0"/>
              </a:spcAft>
              <a:buSzTx/>
            </a:pPr>
            <a:r>
              <a:rPr lang="zh-CN" altLang="en-US" sz="2400">
                <a:uFillTx/>
                <a:latin typeface="黑体" panose="02010609060101010101" pitchFamily="49" charset="-122"/>
                <a:ea typeface="黑体" panose="02010609060101010101" pitchFamily="49" charset="-122"/>
                <a:cs typeface="微软雅黑" panose="020b0503020204020204" pitchFamily="34" charset="-122"/>
                <a:sym typeface="+mn-ea"/>
              </a:rPr>
              <a:t>（</a:t>
            </a:r>
            <a:r>
              <a:rPr lang="en-US" altLang="zh-CN" sz="2400">
                <a:uFillTx/>
                <a:latin typeface="黑体" panose="02010609060101010101" pitchFamily="49" charset="-122"/>
                <a:ea typeface="黑体" panose="02010609060101010101" pitchFamily="49" charset="-122"/>
                <a:cs typeface="微软雅黑" panose="020b0503020204020204" pitchFamily="34" charset="-122"/>
                <a:sym typeface="+mn-ea"/>
              </a:rPr>
              <a:t>1</a:t>
            </a:r>
            <a:r>
              <a:rPr lang="zh-CN" altLang="en-US" sz="2400">
                <a:uFillTx/>
                <a:latin typeface="黑体" panose="02010609060101010101" pitchFamily="49" charset="-122"/>
                <a:ea typeface="黑体" panose="02010609060101010101" pitchFamily="49" charset="-122"/>
                <a:cs typeface="微软雅黑" panose="020b0503020204020204" pitchFamily="34" charset="-122"/>
                <a:sym typeface="+mn-ea"/>
              </a:rPr>
              <a:t>）表现：欧洲人将天花、麻疹、白喉、水痘、流感等疾病的病原体带到美洲和大洋洲，造成对此不具免疫力的原住民大量死亡。</a:t>
            </a:r>
          </a:p>
        </p:txBody>
      </p:sp>
      <p:sp>
        <p:nvSpPr>
          <p:cNvPr id="29" name="文本框 28" title="">
            <a:extLst>
              <a:ext uri="{FF2B5EF4-FFF2-40B4-BE49-F238E27FC236}">
                <a16:creationId xmlns:a16="http://schemas.microsoft.com/office/drawing/2014/main" id="{AD824570-8723-4169-BB6B-209DE0A0E219}"/>
              </a:ext>
            </a:extLst>
          </p:cNvPr>
          <p:cNvSpPr txBox="1"/>
          <p:nvPr/>
        </p:nvSpPr>
        <p:spPr>
          <a:xfrm>
            <a:off x="436880" y="5239665"/>
            <a:ext cx="11342371" cy="114403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lnSpc>
                <a:spcPct val="150000"/>
              </a:lnSpc>
              <a:spcBef>
                <a:spcPct val="0"/>
              </a:spcBef>
              <a:spcAft>
                <a:spcPct val="0"/>
              </a:spcAft>
              <a:buSzTx/>
            </a:pPr>
            <a:r>
              <a:rPr lang="zh-CN" altLang="en-US" sz="2400">
                <a:uFillTx/>
                <a:latin typeface="黑体" panose="02010609060101010101" pitchFamily="49" charset="-122"/>
                <a:ea typeface="黑体" panose="02010609060101010101" pitchFamily="49" charset="-122"/>
                <a:cs typeface="微软雅黑" panose="020b0503020204020204" pitchFamily="34" charset="-122"/>
                <a:sym typeface="+mn-ea"/>
              </a:rPr>
              <a:t>（</a:t>
            </a:r>
            <a:r>
              <a:rPr lang="en-US" altLang="zh-CN" sz="2400">
                <a:uFillTx/>
                <a:latin typeface="黑体" panose="02010609060101010101" pitchFamily="49" charset="-122"/>
                <a:ea typeface="黑体" panose="02010609060101010101" pitchFamily="49" charset="-122"/>
                <a:cs typeface="微软雅黑" panose="020b0503020204020204" pitchFamily="34" charset="-122"/>
                <a:sym typeface="+mn-ea"/>
              </a:rPr>
              <a:t>2</a:t>
            </a:r>
            <a:r>
              <a:rPr lang="zh-CN" altLang="en-US" sz="2400">
                <a:uFillTx/>
                <a:latin typeface="黑体" panose="02010609060101010101" pitchFamily="49" charset="-122"/>
                <a:ea typeface="黑体" panose="02010609060101010101" pitchFamily="49" charset="-122"/>
                <a:cs typeface="微软雅黑" panose="020b0503020204020204" pitchFamily="34" charset="-122"/>
                <a:sym typeface="+mn-ea"/>
              </a:rPr>
              <a:t>）影响：传染病造成的原住民死亡和原有社会的解体，是欧洲人能够在美洲迅速建立殖民统治的重要原因之一。</a:t>
            </a:r>
          </a:p>
        </p:txBody>
      </p:sp>
      <p:sp>
        <p:nvSpPr>
          <p:cNvPr id="30" name="文本框 5" title="">
            <a:extLst>
              <a:ext uri="{FF2B5EF4-FFF2-40B4-BE49-F238E27FC236}">
                <a16:creationId xmlns:a16="http://schemas.microsoft.com/office/drawing/2014/main" id="{0B0A2663-4219-4946-8D44-D27984F1D4E5}"/>
              </a:ext>
            </a:extLst>
          </p:cNvPr>
          <p:cNvSpPr txBox="1"/>
          <p:nvPr/>
        </p:nvSpPr>
        <p:spPr>
          <a:xfrm>
            <a:off x="423430" y="546161"/>
            <a:ext cx="2008424" cy="677108"/>
          </a:xfrm>
          <a:prstGeom prst="rect">
            <a:avLst/>
          </a:prstGeom>
          <a:noFill/>
        </p:spPr>
        <p:txBody>
          <a:bodyPr wrap="square" rtlCol="0" anchor="t">
            <a:spAutoFit/>
          </a:bodyPr>
          <a:lstStyle>
            <a:defPPr>
              <a:defRPr lang="zh-CN"/>
            </a:defPPr>
            <a:lvl1pPr marL="0" algn="l" defTabSz="914400" rtl="0" eaLnBrk="1" latinLnBrk="0" hangingPunct="1">
              <a:lnSpc>
                <a:spcPct val="150000"/>
              </a:lnSpc>
              <a:spcBef>
                <a:spcPct val="0"/>
              </a:spcBef>
              <a:buNone/>
              <a:defRPr sz="2800" kern="1200">
                <a:solidFill>
                  <a:sysClr val="windowText" lastClr="000000"/>
                </a:solidFill>
                <a:latin typeface="华文新魏" panose="02010800040101010101" pitchFamily="2" charset="-122"/>
                <a:ea typeface="华文新魏" panose="02010800040101010101" pitchFamily="2" charset="-122"/>
                <a:cs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3.</a:t>
            </a:r>
            <a:r>
              <a:rPr lang="zh-CN" altLang="en-US"/>
              <a:t>疾病传播</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fill="hold"/>
                                        <p:tgtEl>
                                          <p:spTgt spid="28"/>
                                        </p:tgtEl>
                                        <p:attrNameLst>
                                          <p:attrName>ppt_x</p:attrName>
                                        </p:attrNameLst>
                                      </p:cBhvr>
                                      <p:tavLst>
                                        <p:tav tm="0">
                                          <p:val>
                                            <p:strVal val="#ppt_x"/>
                                          </p:val>
                                        </p:tav>
                                        <p:tav tm="100000">
                                          <p:val>
                                            <p:strVal val="#ppt_x"/>
                                          </p:val>
                                        </p:tav>
                                      </p:tavLst>
                                    </p:anim>
                                    <p:anim calcmode="lin" valueType="num">
                                      <p:cBhvr additive="base">
                                        <p:cTn id="8"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4" presetClass="entr" presetSubtype="10" dur="500" fill="hold" grpId="0" nodeType="click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randombar(horizontal)">
                                      <p:cBhvr>
                                        <p:cTn id="1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2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a:extLst>
              <a:ext uri="{FF2B5EF4-FFF2-40B4-BE49-F238E27FC236}">
                <a16:creationId xmlns:a16="http://schemas.microsoft.com/office/drawing/2014/main" id="{48E79E58-7CF8-43F0-B526-DF1B77C5158B}"/>
              </a:ext>
            </a:extLst>
          </p:cNvPr>
          <p:cNvGrpSpPr/>
          <p:nvPr/>
        </p:nvGrpSpPr>
        <p:grpSpPr>
          <a:xfrm>
            <a:off x="2233734" y="130398"/>
            <a:ext cx="1728148" cy="460375"/>
            <a:chOff x="1250293" y="1959890"/>
            <a:chExt cx="1728148" cy="460375"/>
          </a:xfrm>
        </p:grpSpPr>
        <p:pic>
          <p:nvPicPr>
            <p:cNvPr id="5" name="图片 1">
              <a:extLst>
                <a:ext uri="{FF2B5EF4-FFF2-40B4-BE49-F238E27FC236}">
                  <a16:creationId xmlns:a16="http://schemas.microsoft.com/office/drawing/2014/main" id="{4490A977-30EA-477E-A881-E0B3EB25D0BA}"/>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2">
              <a:extLst>
                <a:ext uri="{FF2B5EF4-FFF2-40B4-BE49-F238E27FC236}">
                  <a16:creationId xmlns:a16="http://schemas.microsoft.com/office/drawing/2014/main" id="{A5250C9E-421F-4C8A-9292-3F5A33610E10}"/>
                </a:ext>
              </a:extLst>
            </p:cNvPr>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7" name="图片 1" title="">
            <a:extLst>
              <a:ext uri="{FF2B5EF4-FFF2-40B4-BE49-F238E27FC236}">
                <a16:creationId xmlns:a16="http://schemas.microsoft.com/office/drawing/2014/main" id="{602B4939-6531-4EE1-94F7-F11F5E572C53}"/>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图片 1" title="">
            <a:extLst>
              <a:ext uri="{FF2B5EF4-FFF2-40B4-BE49-F238E27FC236}">
                <a16:creationId xmlns:a16="http://schemas.microsoft.com/office/drawing/2014/main" id="{182E8243-E3A6-4D7E-B2DC-EFE44E37220B}"/>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图片 1" title="">
            <a:extLst>
              <a:ext uri="{FF2B5EF4-FFF2-40B4-BE49-F238E27FC236}">
                <a16:creationId xmlns:a16="http://schemas.microsoft.com/office/drawing/2014/main" id="{2137B882-8B48-4D65-82DA-68396D0F78FC}"/>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7" title="">
            <a:extLst>
              <a:ext uri="{FF2B5EF4-FFF2-40B4-BE49-F238E27FC236}">
                <a16:creationId xmlns:a16="http://schemas.microsoft.com/office/drawing/2014/main" id="{29268FB2-A533-4DF1-9307-FC38F5539CED}"/>
              </a:ext>
            </a:extLst>
          </p:cNvPr>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11" name="TextBox 7" title="">
            <a:extLst>
              <a:ext uri="{FF2B5EF4-FFF2-40B4-BE49-F238E27FC236}">
                <a16:creationId xmlns:a16="http://schemas.microsoft.com/office/drawing/2014/main" id="{230FFE84-21DA-4261-90B1-1B03AB5735D9}"/>
              </a:ext>
            </a:extLst>
          </p:cNvPr>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12" name="文本框 11" title="">
            <a:extLst>
              <a:ext uri="{FF2B5EF4-FFF2-40B4-BE49-F238E27FC236}">
                <a16:creationId xmlns:a16="http://schemas.microsoft.com/office/drawing/2014/main" id="{5A1C5D46-1195-4669-8A02-0C5FB8BA29B0}"/>
              </a:ext>
            </a:extLst>
          </p:cNvPr>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19" name="文本框 18" title="">
            <a:extLst>
              <a:ext uri="{FF2B5EF4-FFF2-40B4-BE49-F238E27FC236}">
                <a16:creationId xmlns:a16="http://schemas.microsoft.com/office/drawing/2014/main" id="{11DA4ED5-D6AD-4FF2-A277-929AFEC52BE6}"/>
              </a:ext>
            </a:extLst>
          </p:cNvPr>
          <p:cNvSpPr txBox="1"/>
          <p:nvPr/>
        </p:nvSpPr>
        <p:spPr>
          <a:xfrm>
            <a:off x="636166" y="498247"/>
            <a:ext cx="5212474" cy="680699"/>
          </a:xfrm>
          <a:prstGeom prst="rect">
            <a:avLst/>
          </a:prstGeom>
          <a:noFill/>
        </p:spPr>
        <p:txBody>
          <a:bodyPr vert="horz" wrap="square" lIns="91440" tIns="45720" rIns="91440" bIns="45720" rtlCol="0" anchor="ctr">
            <a:spAutoFit/>
          </a:bodyPr>
          <a:lstStyle>
            <a:defPPr>
              <a:defRPr lang="zh-CN"/>
            </a:defPPr>
            <a:lvl1pPr marL="0" algn="l" defTabSz="914400" rtl="0" eaLnBrk="1" latinLnBrk="0" hangingPunct="1">
              <a:lnSpc>
                <a:spcPct val="90000"/>
              </a:lnSpc>
              <a:spcBef>
                <a:spcPct val="0"/>
              </a:spcBef>
              <a:buNone/>
              <a:defRPr sz="2800" kern="1200">
                <a:solidFill>
                  <a:schemeClr val="tx1"/>
                </a:solidFill>
                <a:latin typeface="方正粗黑宋简体" panose="02000000000000000000" charset="-122"/>
                <a:ea typeface="方正粗黑宋简体" panose="02000000000000000000"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t>二、经济联系</a:t>
            </a:r>
            <a:r>
              <a:rPr lang="en-US" altLang="zh-CN"/>
              <a:t>——</a:t>
            </a:r>
            <a:r>
              <a:rPr lang="zh-CN" altLang="en-US"/>
              <a:t>商品经济流通</a:t>
            </a:r>
          </a:p>
        </p:txBody>
      </p:sp>
      <p:sp>
        <p:nvSpPr>
          <p:cNvPr id="31" name="文本框 30" title="">
            <a:extLst>
              <a:ext uri="{FF2B5EF4-FFF2-40B4-BE49-F238E27FC236}">
                <a16:creationId xmlns:a16="http://schemas.microsoft.com/office/drawing/2014/main" id="{F7625CAB-8620-4354-B4E3-F32EF64AF0F7}"/>
              </a:ext>
            </a:extLst>
          </p:cNvPr>
          <p:cNvSpPr txBox="1"/>
          <p:nvPr/>
        </p:nvSpPr>
        <p:spPr>
          <a:xfrm>
            <a:off x="2389841" y="5543816"/>
            <a:ext cx="7412318" cy="590542"/>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rgbClr val="002060"/>
                </a:solidFill>
                <a:latin typeface="黑体" panose="02010609060101010101" pitchFamily="49" charset="-122"/>
                <a:ea typeface="黑体" panose="02010609060101010101" pitchFamily="49" charset="-122"/>
              </a:rPr>
              <a:t>对比新航路开辟前后的世界贸易，出现了那些不同呢？</a:t>
            </a:r>
          </a:p>
        </p:txBody>
      </p:sp>
      <p:graphicFrame>
        <p:nvGraphicFramePr>
          <p:cNvPr id="32" name="对象 34817" title="">
            <a:extLst>
              <a:ext uri="{FF2B5EF4-FFF2-40B4-BE49-F238E27FC236}">
                <a16:creationId xmlns:a16="http://schemas.microsoft.com/office/drawing/2014/main" id="{05912B96-1F2F-4C85-98C9-DF83962D1285}"/>
              </a:ext>
            </a:extLst>
          </p:cNvPr>
          <p:cNvGraphicFramePr>
            <a:graphicFrameLocks noChangeAspect="1"/>
          </p:cNvGraphicFramePr>
          <p:nvPr>
            <p:extLst>
              <p:ext uri="{D42A27DB-BD31-4B8C-83A1-F6EECF244321}">
                <p14:modId xmlns:p14="http://schemas.microsoft.com/office/powerpoint/2010/main" val="646114450"/>
              </p:ext>
            </p:extLst>
          </p:nvPr>
        </p:nvGraphicFramePr>
        <p:xfrm>
          <a:off x="294490" y="1247501"/>
          <a:ext cx="5895825" cy="4231399"/>
        </p:xfrm>
        <a:graphic>
          <a:graphicData uri="http://schemas.openxmlformats.org/presentationml/2006/ole">
            <mc:AlternateContent>
              <mc:Choice xmlns:v="urn:schemas-microsoft-com:vml" Requires="v">
                <p:oleObj spid="_x0000_s1038" r:id="rId3" imgW="7543800" imgH="4533900" progId="">
                  <p:embed/>
                </p:oleObj>
              </mc:Choice>
              <mc:Fallback>
                <p:oleObj r:id="rId3" imgW="7543800" imgH="4533900" progId="">
                  <p:embed/>
                  <p:pic>
                    <p:nvPicPr>
                      <p:cNvPr id="0" name="OLE substitute image"/>
                      <p:cNvPicPr/>
                      <p:nvPr/>
                    </p:nvPicPr>
                    <p:blipFill>
                      <a:blip r:embed="rId4"/>
                      <a:stretch>
                        <a:fillRect/>
                      </a:stretch>
                    </p:blipFill>
                    <p:spPr>
                      <a:xfrm>
                        <a:off x="294490" y="1247501"/>
                        <a:ext cx="5895825" cy="4231399"/>
                      </a:xfrm>
                      <a:prstGeom prst="rect">
                        <a:avLst/>
                      </a:prstGeom>
                      <a:noFill/>
                      <a:ln w="9525">
                        <a:noFill/>
                      </a:ln>
                    </p:spPr>
                  </p:pic>
                </p:oleObj>
              </mc:Fallback>
            </mc:AlternateContent>
          </a:graphicData>
        </a:graphic>
      </p:graphicFrame>
      <p:pic>
        <p:nvPicPr>
          <p:cNvPr id="33" name="Picture 7" title="">
            <a:extLst>
              <a:ext uri="{FF2B5EF4-FFF2-40B4-BE49-F238E27FC236}">
                <a16:creationId xmlns:a16="http://schemas.microsoft.com/office/drawing/2014/main" id="{AD927772-6E4E-479E-B06E-28D73C42E2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181" t="1613" r="1181" b="861"/>
          <a:stretch>
            <a:fillRect/>
          </a:stretch>
        </p:blipFill>
        <p:spPr bwMode="auto">
          <a:xfrm>
            <a:off x="6280071" y="1247501"/>
            <a:ext cx="5617439" cy="4231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4" name="组合 33" title="">
            <a:extLst>
              <a:ext uri="{FF2B5EF4-FFF2-40B4-BE49-F238E27FC236}">
                <a16:creationId xmlns:a16="http://schemas.microsoft.com/office/drawing/2014/main" id="{A17AD4DB-0777-4679-AC31-6DE71D99BFF1}"/>
              </a:ext>
            </a:extLst>
          </p:cNvPr>
          <p:cNvGrpSpPr/>
          <p:nvPr/>
        </p:nvGrpSpPr>
        <p:grpSpPr>
          <a:xfrm>
            <a:off x="389060" y="5478900"/>
            <a:ext cx="1910276" cy="587395"/>
            <a:chOff x="755298" y="2917165"/>
            <a:chExt cx="1584454" cy="447077"/>
          </a:xfrm>
        </p:grpSpPr>
        <p:sp>
          <p:nvSpPr>
            <p:cNvPr id="35" name="Freeform 60">
              <a:extLst>
                <a:ext uri="{FF2B5EF4-FFF2-40B4-BE49-F238E27FC236}">
                  <a16:creationId xmlns:a16="http://schemas.microsoft.com/office/drawing/2014/main" id="{AD39EB62-A00C-42D9-BFE0-20FEC2B2584D}"/>
                </a:ext>
              </a:extLst>
            </p:cNvPr>
            <p:cNvSpPr/>
            <p:nvPr/>
          </p:nvSpPr>
          <p:spPr bwMode="auto">
            <a:xfrm>
              <a:off x="755298" y="2917165"/>
              <a:ext cx="416207" cy="447076"/>
            </a:xfrm>
            <a:custGeom>
              <a:gdLst>
                <a:gd name="T0" fmla="*/ 415 w 437"/>
                <a:gd name="T1" fmla="*/ 364 h 470"/>
                <a:gd name="T2" fmla="*/ 388 w 437"/>
                <a:gd name="T3" fmla="*/ 335 h 470"/>
                <a:gd name="T4" fmla="*/ 307 w 437"/>
                <a:gd name="T5" fmla="*/ 291 h 470"/>
                <a:gd name="T6" fmla="*/ 273 w 437"/>
                <a:gd name="T7" fmla="*/ 257 h 470"/>
                <a:gd name="T8" fmla="*/ 262 w 437"/>
                <a:gd name="T9" fmla="*/ 240 h 470"/>
                <a:gd name="T10" fmla="*/ 288 w 437"/>
                <a:gd name="T11" fmla="*/ 199 h 470"/>
                <a:gd name="T12" fmla="*/ 294 w 437"/>
                <a:gd name="T13" fmla="*/ 185 h 470"/>
                <a:gd name="T14" fmla="*/ 298 w 437"/>
                <a:gd name="T15" fmla="*/ 147 h 470"/>
                <a:gd name="T16" fmla="*/ 285 w 437"/>
                <a:gd name="T17" fmla="*/ 57 h 470"/>
                <a:gd name="T18" fmla="*/ 280 w 437"/>
                <a:gd name="T19" fmla="*/ 52 h 470"/>
                <a:gd name="T20" fmla="*/ 262 w 437"/>
                <a:gd name="T21" fmla="*/ 37 h 470"/>
                <a:gd name="T22" fmla="*/ 155 w 437"/>
                <a:gd name="T23" fmla="*/ 50 h 470"/>
                <a:gd name="T24" fmla="*/ 140 w 437"/>
                <a:gd name="T25" fmla="*/ 140 h 470"/>
                <a:gd name="T26" fmla="*/ 142 w 437"/>
                <a:gd name="T27" fmla="*/ 179 h 470"/>
                <a:gd name="T28" fmla="*/ 150 w 437"/>
                <a:gd name="T29" fmla="*/ 195 h 470"/>
                <a:gd name="T30" fmla="*/ 153 w 437"/>
                <a:gd name="T31" fmla="*/ 202 h 470"/>
                <a:gd name="T32" fmla="*/ 155 w 437"/>
                <a:gd name="T33" fmla="*/ 201 h 470"/>
                <a:gd name="T34" fmla="*/ 178 w 437"/>
                <a:gd name="T35" fmla="*/ 239 h 470"/>
                <a:gd name="T36" fmla="*/ 159 w 437"/>
                <a:gd name="T37" fmla="*/ 256 h 470"/>
                <a:gd name="T38" fmla="*/ 129 w 437"/>
                <a:gd name="T39" fmla="*/ 291 h 470"/>
                <a:gd name="T40" fmla="*/ 48 w 437"/>
                <a:gd name="T41" fmla="*/ 335 h 470"/>
                <a:gd name="T42" fmla="*/ 21 w 437"/>
                <a:gd name="T43" fmla="*/ 364 h 470"/>
                <a:gd name="T44" fmla="*/ 0 w 437"/>
                <a:gd name="T45" fmla="*/ 451 h 470"/>
                <a:gd name="T46" fmla="*/ 0 w 437"/>
                <a:gd name="T47" fmla="*/ 470 h 470"/>
                <a:gd name="T48" fmla="*/ 437 w 437"/>
                <a:gd name="T49" fmla="*/ 470 h 470"/>
                <a:gd name="T50" fmla="*/ 437 w 437"/>
                <a:gd name="T51" fmla="*/ 451 h 470"/>
                <a:gd name="T52" fmla="*/ 415 w 437"/>
                <a:gd name="T53" fmla="*/ 364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437" h="470">
                  <a:moveTo>
                    <a:pt x="415" y="364"/>
                  </a:moveTo>
                  <a:cubicBezTo>
                    <a:pt x="415" y="364"/>
                    <a:pt x="422" y="351"/>
                    <a:pt x="388" y="335"/>
                  </a:cubicBezTo>
                  <a:cubicBezTo>
                    <a:pt x="307" y="291"/>
                    <a:pt x="307" y="291"/>
                    <a:pt x="307" y="291"/>
                  </a:cubicBezTo>
                  <a:cubicBezTo>
                    <a:pt x="273" y="257"/>
                    <a:pt x="273" y="257"/>
                    <a:pt x="273" y="257"/>
                  </a:cubicBezTo>
                  <a:cubicBezTo>
                    <a:pt x="256" y="248"/>
                    <a:pt x="246" y="251"/>
                    <a:pt x="262" y="240"/>
                  </a:cubicBezTo>
                  <a:cubicBezTo>
                    <a:pt x="274" y="230"/>
                    <a:pt x="282" y="216"/>
                    <a:pt x="288" y="199"/>
                  </a:cubicBezTo>
                  <a:cubicBezTo>
                    <a:pt x="289" y="198"/>
                    <a:pt x="292" y="194"/>
                    <a:pt x="294" y="185"/>
                  </a:cubicBezTo>
                  <a:cubicBezTo>
                    <a:pt x="294" y="185"/>
                    <a:pt x="325" y="148"/>
                    <a:pt x="298" y="147"/>
                  </a:cubicBezTo>
                  <a:cubicBezTo>
                    <a:pt x="298" y="147"/>
                    <a:pt x="326" y="96"/>
                    <a:pt x="285" y="57"/>
                  </a:cubicBezTo>
                  <a:cubicBezTo>
                    <a:pt x="285" y="57"/>
                    <a:pt x="283" y="55"/>
                    <a:pt x="280" y="52"/>
                  </a:cubicBezTo>
                  <a:cubicBezTo>
                    <a:pt x="271" y="42"/>
                    <a:pt x="262" y="37"/>
                    <a:pt x="262" y="37"/>
                  </a:cubicBezTo>
                  <a:cubicBezTo>
                    <a:pt x="203" y="0"/>
                    <a:pt x="155" y="50"/>
                    <a:pt x="155" y="50"/>
                  </a:cubicBezTo>
                  <a:cubicBezTo>
                    <a:pt x="113" y="88"/>
                    <a:pt x="140" y="140"/>
                    <a:pt x="140" y="140"/>
                  </a:cubicBezTo>
                  <a:cubicBezTo>
                    <a:pt x="112" y="140"/>
                    <a:pt x="142" y="179"/>
                    <a:pt x="142" y="179"/>
                  </a:cubicBezTo>
                  <a:cubicBezTo>
                    <a:pt x="146" y="197"/>
                    <a:pt x="150" y="195"/>
                    <a:pt x="150" y="195"/>
                  </a:cubicBezTo>
                  <a:cubicBezTo>
                    <a:pt x="152" y="195"/>
                    <a:pt x="152" y="198"/>
                    <a:pt x="153" y="202"/>
                  </a:cubicBezTo>
                  <a:cubicBezTo>
                    <a:pt x="154" y="201"/>
                    <a:pt x="154" y="201"/>
                    <a:pt x="155" y="201"/>
                  </a:cubicBezTo>
                  <a:cubicBezTo>
                    <a:pt x="160" y="216"/>
                    <a:pt x="168" y="229"/>
                    <a:pt x="178" y="239"/>
                  </a:cubicBezTo>
                  <a:cubicBezTo>
                    <a:pt x="187" y="251"/>
                    <a:pt x="163" y="251"/>
                    <a:pt x="159" y="256"/>
                  </a:cubicBezTo>
                  <a:cubicBezTo>
                    <a:pt x="157" y="259"/>
                    <a:pt x="129" y="291"/>
                    <a:pt x="129" y="291"/>
                  </a:cubicBezTo>
                  <a:cubicBezTo>
                    <a:pt x="48" y="335"/>
                    <a:pt x="48" y="335"/>
                    <a:pt x="48" y="335"/>
                  </a:cubicBezTo>
                  <a:cubicBezTo>
                    <a:pt x="15" y="351"/>
                    <a:pt x="21" y="364"/>
                    <a:pt x="21" y="364"/>
                  </a:cubicBezTo>
                  <a:cubicBezTo>
                    <a:pt x="0" y="451"/>
                    <a:pt x="0" y="451"/>
                    <a:pt x="0" y="451"/>
                  </a:cubicBezTo>
                  <a:cubicBezTo>
                    <a:pt x="0" y="470"/>
                    <a:pt x="0" y="470"/>
                    <a:pt x="0" y="470"/>
                  </a:cubicBezTo>
                  <a:cubicBezTo>
                    <a:pt x="437" y="470"/>
                    <a:pt x="437" y="470"/>
                    <a:pt x="437" y="470"/>
                  </a:cubicBezTo>
                  <a:cubicBezTo>
                    <a:pt x="437" y="451"/>
                    <a:pt x="437" y="451"/>
                    <a:pt x="437" y="451"/>
                  </a:cubicBezTo>
                  <a:lnTo>
                    <a:pt x="415" y="364"/>
                  </a:lnTo>
                  <a:close/>
                </a:path>
              </a:pathLst>
            </a:custGeom>
            <a:solidFill>
              <a:srgbClr val="E72918"/>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36" name="圆角矩形 54">
              <a:extLst>
                <a:ext uri="{FF2B5EF4-FFF2-40B4-BE49-F238E27FC236}">
                  <a16:creationId xmlns:a16="http://schemas.microsoft.com/office/drawing/2014/main" id="{F7E493C8-B0A4-4DF7-9F93-4035408F2C5B}"/>
                </a:ext>
              </a:extLst>
            </p:cNvPr>
            <p:cNvSpPr/>
            <p:nvPr/>
          </p:nvSpPr>
          <p:spPr>
            <a:xfrm>
              <a:off x="1256066" y="3036629"/>
              <a:ext cx="1083686" cy="327613"/>
            </a:xfrm>
            <a:prstGeom prst="roundRect">
              <a:avLst>
                <a:gd name="adj" fmla="val 9938"/>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a:latin typeface="微软雅黑" panose="020b0503020204020204" pitchFamily="34" charset="-122"/>
                  <a:ea typeface="微软雅黑" panose="020b0503020204020204" pitchFamily="34" charset="-122"/>
                  <a:cs typeface="Arial Unicode MS" panose="020b0604020202020204" pitchFamily="34" charset="-122"/>
                </a:rPr>
                <a:t>思考</a:t>
              </a:r>
            </a:p>
          </p:txBody>
        </p:sp>
        <p:sp>
          <p:nvSpPr>
            <p:cNvPr id="37" name="等腰三角形 36">
              <a:extLst>
                <a:ext uri="{FF2B5EF4-FFF2-40B4-BE49-F238E27FC236}">
                  <a16:creationId xmlns:a16="http://schemas.microsoft.com/office/drawing/2014/main" id="{9EF6E5B8-62AF-4610-A49E-9AEFEDBAD7C5}"/>
                </a:ext>
              </a:extLst>
            </p:cNvPr>
            <p:cNvSpPr/>
            <p:nvPr/>
          </p:nvSpPr>
          <p:spPr>
            <a:xfrm rot="16200000">
              <a:off x="1200093" y="3087287"/>
              <a:ext cx="55973" cy="113148"/>
            </a:xfrm>
            <a:prstGeom prst="triangle">
              <a:avLst/>
            </a:prstGeom>
            <a:solidFill>
              <a:srgbClr val="E72918"/>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微软雅黑" panose="020b0503020204020204" pitchFamily="34" charset="-122"/>
                <a:ea typeface="微软雅黑" panose="020b0503020204020204" pitchFamily="34" charset="-122"/>
                <a:cs typeface="Arial Unicode MS" panose="020b0604020202020204" pitchFamily="34" charset="-122"/>
              </a:endParaRPr>
            </a:p>
          </p:txBody>
        </p:sp>
      </p:grpSp>
      <p:sp>
        <p:nvSpPr>
          <p:cNvPr id="38" name="Oval 11" title="">
            <a:extLst>
              <a:ext uri="{FF2B5EF4-FFF2-40B4-BE49-F238E27FC236}">
                <a16:creationId xmlns:a16="http://schemas.microsoft.com/office/drawing/2014/main" id="{DA7F0FE8-C769-4C25-81AB-EE1BB812D03E}"/>
              </a:ext>
            </a:extLst>
          </p:cNvPr>
          <p:cNvSpPr>
            <a:spLocks noChangeArrowheads="1"/>
          </p:cNvSpPr>
          <p:nvPr/>
        </p:nvSpPr>
        <p:spPr bwMode="auto">
          <a:xfrm>
            <a:off x="7748461" y="3054014"/>
            <a:ext cx="978288" cy="503945"/>
          </a:xfrm>
          <a:prstGeom prst="ellipse">
            <a:avLst/>
          </a:prstGeom>
          <a:noFill/>
          <a:ln w="254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lIns="121917" tIns="60958" rIns="121917" bIns="60958"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
        <p:nvSpPr>
          <p:cNvPr id="39" name="Oval 11" title="">
            <a:extLst>
              <a:ext uri="{FF2B5EF4-FFF2-40B4-BE49-F238E27FC236}">
                <a16:creationId xmlns:a16="http://schemas.microsoft.com/office/drawing/2014/main" id="{064589C6-5E8B-4655-83DF-3F556CBFE318}"/>
              </a:ext>
            </a:extLst>
          </p:cNvPr>
          <p:cNvSpPr>
            <a:spLocks noChangeArrowheads="1"/>
          </p:cNvSpPr>
          <p:nvPr/>
        </p:nvSpPr>
        <p:spPr bwMode="auto">
          <a:xfrm>
            <a:off x="9785078" y="4325316"/>
            <a:ext cx="1010169" cy="468626"/>
          </a:xfrm>
          <a:prstGeom prst="ellipse">
            <a:avLst/>
          </a:prstGeom>
          <a:noFill/>
          <a:ln w="254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lIns="121917" tIns="60958" rIns="121917" bIns="60958"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
        <p:nvSpPr>
          <p:cNvPr id="40" name="Oval 11" title="">
            <a:extLst>
              <a:ext uri="{FF2B5EF4-FFF2-40B4-BE49-F238E27FC236}">
                <a16:creationId xmlns:a16="http://schemas.microsoft.com/office/drawing/2014/main" id="{995A6F34-03F7-4FFE-9AEA-2D66A929C7B1}"/>
              </a:ext>
            </a:extLst>
          </p:cNvPr>
          <p:cNvSpPr>
            <a:spLocks noChangeArrowheads="1"/>
          </p:cNvSpPr>
          <p:nvPr/>
        </p:nvSpPr>
        <p:spPr bwMode="auto">
          <a:xfrm>
            <a:off x="11139201" y="3305986"/>
            <a:ext cx="758309" cy="447833"/>
          </a:xfrm>
          <a:prstGeom prst="ellipse">
            <a:avLst/>
          </a:prstGeom>
          <a:noFill/>
          <a:ln w="254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algn="ctr" dir="2700000" dist="35921" rotWithShape="0">
                    <a:schemeClr val="bg2"/>
                  </a:outerShdw>
                </a:effectLst>
              </a14:hiddenEffects>
            </a:ext>
          </a:extLst>
        </p:spPr>
        <p:txBody>
          <a:bodyPr wrap="none" lIns="121917" tIns="60958" rIns="121917" bIns="60958" anchor="ct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p>
        </p:txBody>
      </p:sp>
    </p:spTree>
    <p:extLst>
      <p:ext uri="{BB962C8B-B14F-4D97-AF65-F5344CB8AC3E}">
        <p14:creationId xmlns:p14="http://schemas.microsoft.com/office/powerpoint/2010/main" val="27529966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ppt_x"/>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4"/>
                                        </p:tgtEl>
                                        <p:attrNameLst>
                                          <p:attrName>style.visibility</p:attrName>
                                        </p:attrNameLst>
                                      </p:cBhvr>
                                      <p:to>
                                        <p:strVal val="visible"/>
                                      </p:to>
                                    </p:set>
                                    <p:anim calcmode="lin" valueType="num">
                                      <p:cBhvr additive="base">
                                        <p:cTn id="11" dur="500" fill="hold"/>
                                        <p:tgtEl>
                                          <p:spTgt spid="34"/>
                                        </p:tgtEl>
                                        <p:attrNameLst>
                                          <p:attrName>ppt_x</p:attrName>
                                        </p:attrNameLst>
                                      </p:cBhvr>
                                      <p:tavLst>
                                        <p:tav tm="0">
                                          <p:val>
                                            <p:strVal val="#ppt_x"/>
                                          </p:val>
                                        </p:tav>
                                        <p:tav tm="100000">
                                          <p:val>
                                            <p:strVal val="#ppt_x"/>
                                          </p:val>
                                        </p:tav>
                                      </p:tavLst>
                                    </p:anim>
                                    <p:anim calcmode="lin" valueType="num">
                                      <p:cBhvr additive="base">
                                        <p:cTn id="12"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38"/>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39"/>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8" grpId="0"/>
      <p:bldP spid="39" grpId="0"/>
      <p:bldP spid="4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title=""/>
          <p:cNvGrpSpPr/>
          <p:nvPr/>
        </p:nvGrpSpPr>
        <p:grpSpPr>
          <a:xfrm>
            <a:off x="2233734" y="130398"/>
            <a:ext cx="1728148" cy="460375"/>
            <a:chOff x="1250293" y="1959890"/>
            <a:chExt cx="1728148" cy="460375"/>
          </a:xfrm>
        </p:grpSpPr>
        <p:pic>
          <p:nvPicPr>
            <p:cNvPr id="3"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16"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9"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0" name="文本框 29"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14" name="Text Box 4" title="">
            <a:extLst>
              <a:ext uri="{FF2B5EF4-FFF2-40B4-BE49-F238E27FC236}">
                <a16:creationId xmlns:a16="http://schemas.microsoft.com/office/drawing/2014/main" id="{58578A27-B693-4FBE-8B25-24A8458DCDDC}"/>
              </a:ext>
            </a:extLst>
          </p:cNvPr>
          <p:cNvSpPr txBox="1">
            <a:spLocks noChangeArrowheads="1"/>
          </p:cNvSpPr>
          <p:nvPr/>
        </p:nvSpPr>
        <p:spPr bwMode="auto">
          <a:xfrm>
            <a:off x="225214" y="749979"/>
            <a:ext cx="5270064" cy="624334"/>
          </a:xfrm>
          <a:prstGeom prst="rect">
            <a:avLst/>
          </a:prstGeom>
          <a:solidFill>
            <a:schemeClr val="accent2">
              <a:lumMod val="75000"/>
            </a:schemeClr>
          </a:solidFill>
          <a:ln>
            <a:noFill/>
          </a:ln>
          <a:effectLst>
            <a:outerShdw dist="107763" dir="2700000" algn="ctr" rotWithShape="0">
              <a:schemeClr val="bg2">
                <a:alpha val="50000"/>
              </a:schemeClr>
            </a:outerShdw>
          </a:effectLst>
        </p:spPr>
        <p:txBody>
          <a:bodyPr wrap="square" lIns="121917" tIns="60958" rIns="121917" bIns="6095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50000"/>
              </a:spcBef>
            </a:pPr>
            <a:r>
              <a:rPr lang="en-US" altLang="zh-CN" sz="2400" b="1">
                <a:solidFill>
                  <a:schemeClr val="bg1"/>
                </a:solidFill>
                <a:effectLst>
                  <a:outerShdw blurRad="38100" dist="38100" dir="2700000" algn="tl">
                    <a:srgbClr val="000000"/>
                  </a:outerShdw>
                </a:effectLst>
                <a:latin typeface="华文新魏" panose="02010800040101010101" pitchFamily="2" charset="-122"/>
                <a:ea typeface="华文新魏" panose="02010800040101010101" pitchFamily="2" charset="-122"/>
              </a:rPr>
              <a:t>1.</a:t>
            </a:r>
            <a:r>
              <a:rPr lang="zh-CN" altLang="en-US" sz="2400" b="1">
                <a:solidFill>
                  <a:schemeClr val="bg1"/>
                </a:solidFill>
                <a:effectLst>
                  <a:outerShdw blurRad="38100" dist="38100" dir="2700000" algn="tl">
                    <a:srgbClr val="000000"/>
                  </a:outerShdw>
                </a:effectLst>
                <a:latin typeface="华文新魏" panose="02010800040101010101" pitchFamily="2" charset="-122"/>
                <a:ea typeface="华文新魏" panose="02010800040101010101" pitchFamily="2" charset="-122"/>
              </a:rPr>
              <a:t>大西洋贸易（三角贸易、黑奴贸易）</a:t>
            </a:r>
            <a:endParaRPr lang="en-US" altLang="zh-CN" sz="2400" b="1">
              <a:solidFill>
                <a:schemeClr val="bg1"/>
              </a:solidFill>
              <a:effectLst>
                <a:outerShdw blurRad="38100" dist="38100" dir="2700000" algn="tl">
                  <a:srgbClr val="000000"/>
                </a:outerShdw>
              </a:effectLst>
              <a:latin typeface="华文新魏" panose="02010800040101010101" pitchFamily="2" charset="-122"/>
              <a:ea typeface="华文新魏" panose="02010800040101010101" pitchFamily="2" charset="-122"/>
            </a:endParaRPr>
          </a:p>
        </p:txBody>
      </p:sp>
      <p:pic>
        <p:nvPicPr>
          <p:cNvPr id="17" name="Picture 2" title="">
            <a:extLst>
              <a:ext uri="{FF2B5EF4-FFF2-40B4-BE49-F238E27FC236}">
                <a16:creationId xmlns:a16="http://schemas.microsoft.com/office/drawing/2014/main" id="{CEC0DA1C-692D-47C2-9AA5-9AE36AAB28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 t="5042" r="221" b="5030"/>
          <a:stretch>
            <a:fillRect/>
          </a:stretch>
        </p:blipFill>
        <p:spPr bwMode="auto">
          <a:xfrm>
            <a:off x="5848640" y="1617301"/>
            <a:ext cx="5967539" cy="4490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图片 18" title="">
            <a:extLst>
              <a:ext uri="{FF2B5EF4-FFF2-40B4-BE49-F238E27FC236}">
                <a16:creationId xmlns:a16="http://schemas.microsoft.com/office/drawing/2014/main" id="{BB4E6E01-EAA3-46B3-A8A6-8E03503C4213}"/>
              </a:ext>
            </a:extLst>
          </p:cNvPr>
          <p:cNvPicPr>
            <a:picLocks noChangeAspect="1"/>
          </p:cNvPicPr>
          <p:nvPr/>
        </p:nvPicPr>
        <p:blipFill>
          <a:blip r:embed="rId4"/>
          <a:stretch>
            <a:fillRect/>
          </a:stretch>
        </p:blipFill>
        <p:spPr>
          <a:xfrm>
            <a:off x="225214" y="1617301"/>
            <a:ext cx="5355167" cy="449072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title=""/>
          <p:cNvGrpSpPr/>
          <p:nvPr/>
        </p:nvGrpSpPr>
        <p:grpSpPr>
          <a:xfrm>
            <a:off x="2233734" y="130398"/>
            <a:ext cx="1728148" cy="460375"/>
            <a:chOff x="1250293" y="1959890"/>
            <a:chExt cx="1728148" cy="460375"/>
          </a:xfrm>
        </p:grpSpPr>
        <p:pic>
          <p:nvPicPr>
            <p:cNvPr id="3" name="图片 1"/>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文本框 2"/>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5"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图片 1" title=""/>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TextBox 7" title=""/>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29" name="TextBox 7" title=""/>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30" name="文本框 29" title=""/>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32" name="Text Box 4" title="">
            <a:extLst>
              <a:ext uri="{FF2B5EF4-FFF2-40B4-BE49-F238E27FC236}">
                <a16:creationId xmlns:a16="http://schemas.microsoft.com/office/drawing/2014/main" id="{4F027D8D-1251-4214-997E-441B4B44066E}"/>
              </a:ext>
            </a:extLst>
          </p:cNvPr>
          <p:cNvSpPr txBox="1">
            <a:spLocks noChangeArrowheads="1"/>
          </p:cNvSpPr>
          <p:nvPr/>
        </p:nvSpPr>
        <p:spPr bwMode="auto">
          <a:xfrm>
            <a:off x="305991" y="723152"/>
            <a:ext cx="8842345" cy="624334"/>
          </a:xfrm>
          <a:prstGeom prst="rect">
            <a:avLst/>
          </a:prstGeom>
          <a:solidFill>
            <a:schemeClr val="accent2">
              <a:lumMod val="75000"/>
            </a:schemeClr>
          </a:solidFill>
          <a:ln>
            <a:noFill/>
          </a:ln>
          <a:effectLst>
            <a:outerShdw dist="107763" dir="2700000" algn="ctr" rotWithShape="0">
              <a:schemeClr val="bg2">
                <a:alpha val="50000"/>
              </a:schemeClr>
            </a:outerShdw>
          </a:effectLst>
        </p:spPr>
        <p:txBody>
          <a:bodyPr wrap="square" lIns="121917" tIns="60958" rIns="121917" bIns="60958">
            <a:spAutoFit/>
          </a:bodyPr>
          <a:lstStyle>
            <a:defPPr>
              <a:defRPr lang="zh-CN"/>
            </a:defPPr>
            <a:lvl1pPr marL="0" algn="ctr" defTabSz="914400" rtl="0" eaLnBrk="1" latinLnBrk="0" hangingPunct="1">
              <a:spcBef>
                <a:spcPct val="50000"/>
              </a:spcBef>
              <a:defRPr sz="3200" b="1" kern="1200">
                <a:solidFill>
                  <a:schemeClr val="bg1"/>
                </a:solidFill>
                <a:effectLst>
                  <a:outerShdw blurRad="38100" dist="38100" dir="2700000" algn="tl">
                    <a:srgbClr val="000000"/>
                  </a:outerShdw>
                </a:effectLst>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a:latin typeface="华文新魏" panose="02010800040101010101" pitchFamily="2" charset="-122"/>
                <a:ea typeface="华文新魏" panose="02010800040101010101" pitchFamily="2" charset="-122"/>
              </a:rPr>
              <a:t>2.</a:t>
            </a:r>
            <a:r>
              <a:rPr lang="zh-CN" altLang="en-US" sz="2400">
                <a:latin typeface="华文新魏" panose="02010800040101010101" pitchFamily="2" charset="-122"/>
                <a:ea typeface="华文新魏" panose="02010800040101010101" pitchFamily="2" charset="-122"/>
              </a:rPr>
              <a:t>印度洋贸易（以葡萄牙为主）</a:t>
            </a:r>
            <a:r>
              <a:rPr lang="en-US" altLang="zh-CN" sz="2400">
                <a:latin typeface="华文新魏" panose="02010800040101010101" pitchFamily="2" charset="-122"/>
                <a:ea typeface="华文新魏" panose="02010800040101010101" pitchFamily="2" charset="-122"/>
              </a:rPr>
              <a:t>+ </a:t>
            </a:r>
            <a:r>
              <a:rPr lang="zh-CN" altLang="en-US" sz="2400">
                <a:latin typeface="华文新魏" panose="02010800040101010101" pitchFamily="2" charset="-122"/>
                <a:ea typeface="华文新魏" panose="02010800040101010101" pitchFamily="2" charset="-122"/>
              </a:rPr>
              <a:t>太平洋贸易（以西班牙为主）</a:t>
            </a:r>
            <a:endParaRPr lang="en-US" altLang="zh-CN" sz="2400">
              <a:latin typeface="华文新魏" panose="02010800040101010101" pitchFamily="2" charset="-122"/>
              <a:ea typeface="华文新魏" panose="02010800040101010101" pitchFamily="2" charset="-122"/>
            </a:endParaRPr>
          </a:p>
        </p:txBody>
      </p:sp>
      <p:sp>
        <p:nvSpPr>
          <p:cNvPr id="34" name="圆角矩形 5" title="">
            <a:extLst>
              <a:ext uri="{FF2B5EF4-FFF2-40B4-BE49-F238E27FC236}">
                <a16:creationId xmlns:a16="http://schemas.microsoft.com/office/drawing/2014/main" id="{84770BFB-A3D8-45F5-9F67-D12EF2FB2791}"/>
              </a:ext>
            </a:extLst>
          </p:cNvPr>
          <p:cNvSpPr/>
          <p:nvPr/>
        </p:nvSpPr>
        <p:spPr>
          <a:xfrm>
            <a:off x="301573" y="2679925"/>
            <a:ext cx="896031" cy="12481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欧洲</a:t>
            </a:r>
          </a:p>
        </p:txBody>
      </p:sp>
      <p:sp>
        <p:nvSpPr>
          <p:cNvPr id="35" name="圆角矩形 6" title="">
            <a:extLst>
              <a:ext uri="{FF2B5EF4-FFF2-40B4-BE49-F238E27FC236}">
                <a16:creationId xmlns:a16="http://schemas.microsoft.com/office/drawing/2014/main" id="{7DD64E8C-57E1-451B-A401-5C9486ED900B}"/>
              </a:ext>
            </a:extLst>
          </p:cNvPr>
          <p:cNvSpPr/>
          <p:nvPr/>
        </p:nvSpPr>
        <p:spPr>
          <a:xfrm>
            <a:off x="6146658" y="2640919"/>
            <a:ext cx="1197828" cy="12481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中国</a:t>
            </a:r>
          </a:p>
        </p:txBody>
      </p:sp>
      <p:sp>
        <p:nvSpPr>
          <p:cNvPr id="36" name="圆角矩形 7" title="">
            <a:extLst>
              <a:ext uri="{FF2B5EF4-FFF2-40B4-BE49-F238E27FC236}">
                <a16:creationId xmlns:a16="http://schemas.microsoft.com/office/drawing/2014/main" id="{7167106F-116F-47B0-B9FC-13BFB4D02353}"/>
              </a:ext>
            </a:extLst>
          </p:cNvPr>
          <p:cNvSpPr/>
          <p:nvPr/>
        </p:nvSpPr>
        <p:spPr>
          <a:xfrm>
            <a:off x="10871814" y="2661531"/>
            <a:ext cx="739677" cy="11521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美洲</a:t>
            </a:r>
          </a:p>
        </p:txBody>
      </p:sp>
      <p:cxnSp>
        <p:nvCxnSpPr>
          <p:cNvPr id="41" name="直接箭头连接符 40" title="">
            <a:extLst>
              <a:ext uri="{FF2B5EF4-FFF2-40B4-BE49-F238E27FC236}">
                <a16:creationId xmlns:a16="http://schemas.microsoft.com/office/drawing/2014/main" id="{90B43EF9-FB2A-4380-AC57-4D9081051F2B}"/>
              </a:ext>
            </a:extLst>
          </p:cNvPr>
          <p:cNvCxnSpPr/>
          <p:nvPr/>
        </p:nvCxnSpPr>
        <p:spPr>
          <a:xfrm flipV="1">
            <a:off x="1297303" y="3038736"/>
            <a:ext cx="4636693" cy="4900"/>
          </a:xfrm>
          <a:prstGeom prst="straightConnector1">
            <a:avLst/>
          </a:prstGeom>
          <a:ln w="28575">
            <a:solidFill>
              <a:srgbClr val="FFC000"/>
            </a:solidFill>
            <a:tailEnd type="arrow"/>
          </a:ln>
        </p:spPr>
        <p:style>
          <a:lnRef idx="1">
            <a:schemeClr val="dk1"/>
          </a:lnRef>
          <a:fillRef idx="0">
            <a:schemeClr val="dk1"/>
          </a:fillRef>
          <a:effectRef idx="0">
            <a:schemeClr val="dk1"/>
          </a:effectRef>
          <a:fontRef idx="minor">
            <a:schemeClr val="tx1"/>
          </a:fontRef>
        </p:style>
      </p:cxnSp>
      <p:cxnSp>
        <p:nvCxnSpPr>
          <p:cNvPr id="42" name="直接箭头连接符 41" title="">
            <a:extLst>
              <a:ext uri="{FF2B5EF4-FFF2-40B4-BE49-F238E27FC236}">
                <a16:creationId xmlns:a16="http://schemas.microsoft.com/office/drawing/2014/main" id="{C1ADEAEB-BA0B-43D0-8A4B-E6F0589DF786}"/>
              </a:ext>
            </a:extLst>
          </p:cNvPr>
          <p:cNvCxnSpPr/>
          <p:nvPr/>
        </p:nvCxnSpPr>
        <p:spPr>
          <a:xfrm flipH="1">
            <a:off x="1169709" y="3624006"/>
            <a:ext cx="797833"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43" name="直接箭头连接符 42" title="">
            <a:extLst>
              <a:ext uri="{FF2B5EF4-FFF2-40B4-BE49-F238E27FC236}">
                <a16:creationId xmlns:a16="http://schemas.microsoft.com/office/drawing/2014/main" id="{85433206-0ADC-4341-B1D6-C3E0B5A9D9BA}"/>
              </a:ext>
            </a:extLst>
          </p:cNvPr>
          <p:cNvCxnSpPr/>
          <p:nvPr/>
        </p:nvCxnSpPr>
        <p:spPr>
          <a:xfrm flipH="1">
            <a:off x="5231906" y="3592026"/>
            <a:ext cx="864095"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44" name="直接箭头连接符 43" title="">
            <a:extLst>
              <a:ext uri="{FF2B5EF4-FFF2-40B4-BE49-F238E27FC236}">
                <a16:creationId xmlns:a16="http://schemas.microsoft.com/office/drawing/2014/main" id="{16FC1A50-B096-4EFD-B6FE-13D5A6EE5C23}"/>
              </a:ext>
            </a:extLst>
          </p:cNvPr>
          <p:cNvCxnSpPr/>
          <p:nvPr/>
        </p:nvCxnSpPr>
        <p:spPr>
          <a:xfrm flipH="1">
            <a:off x="2927649" y="3624006"/>
            <a:ext cx="672073"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45" name="圆角矩形 25" title="">
            <a:extLst>
              <a:ext uri="{FF2B5EF4-FFF2-40B4-BE49-F238E27FC236}">
                <a16:creationId xmlns:a16="http://schemas.microsoft.com/office/drawing/2014/main" id="{2EEB7340-AED4-4579-9597-234642ED2981}"/>
              </a:ext>
            </a:extLst>
          </p:cNvPr>
          <p:cNvSpPr/>
          <p:nvPr/>
        </p:nvSpPr>
        <p:spPr>
          <a:xfrm>
            <a:off x="1967541" y="3383980"/>
            <a:ext cx="960107" cy="4800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果阿</a:t>
            </a:r>
          </a:p>
        </p:txBody>
      </p:sp>
      <p:sp>
        <p:nvSpPr>
          <p:cNvPr id="46" name="圆角矩形 26" title="">
            <a:extLst>
              <a:ext uri="{FF2B5EF4-FFF2-40B4-BE49-F238E27FC236}">
                <a16:creationId xmlns:a16="http://schemas.microsoft.com/office/drawing/2014/main" id="{36F4F2CE-3C90-483B-9D5F-2AF79A0AADFC}"/>
              </a:ext>
            </a:extLst>
          </p:cNvPr>
          <p:cNvSpPr/>
          <p:nvPr/>
        </p:nvSpPr>
        <p:spPr>
          <a:xfrm>
            <a:off x="3553200" y="3353791"/>
            <a:ext cx="1546888" cy="5351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澳门（中）</a:t>
            </a:r>
          </a:p>
        </p:txBody>
      </p:sp>
      <p:sp>
        <p:nvSpPr>
          <p:cNvPr id="47" name="椭圆 46" title="">
            <a:extLst>
              <a:ext uri="{FF2B5EF4-FFF2-40B4-BE49-F238E27FC236}">
                <a16:creationId xmlns:a16="http://schemas.microsoft.com/office/drawing/2014/main" id="{89826C57-EA7B-4994-A83D-0CE525354DEE}"/>
              </a:ext>
            </a:extLst>
          </p:cNvPr>
          <p:cNvSpPr/>
          <p:nvPr/>
        </p:nvSpPr>
        <p:spPr>
          <a:xfrm>
            <a:off x="3055257" y="2325494"/>
            <a:ext cx="1344148" cy="672075"/>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rgbClr val="FF0000"/>
                </a:solidFill>
              </a:rPr>
              <a:t>白银</a:t>
            </a:r>
          </a:p>
        </p:txBody>
      </p:sp>
      <p:sp>
        <p:nvSpPr>
          <p:cNvPr id="48" name="圆角矩形 28" title="">
            <a:extLst>
              <a:ext uri="{FF2B5EF4-FFF2-40B4-BE49-F238E27FC236}">
                <a16:creationId xmlns:a16="http://schemas.microsoft.com/office/drawing/2014/main" id="{71D3B130-104E-407A-A48E-FF421A30CBE6}"/>
              </a:ext>
            </a:extLst>
          </p:cNvPr>
          <p:cNvSpPr/>
          <p:nvPr/>
        </p:nvSpPr>
        <p:spPr>
          <a:xfrm>
            <a:off x="8428256" y="2848313"/>
            <a:ext cx="1440160" cy="7633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马尼拉</a:t>
            </a:r>
          </a:p>
        </p:txBody>
      </p:sp>
      <p:cxnSp>
        <p:nvCxnSpPr>
          <p:cNvPr id="49" name="直接箭头连接符 48" title="">
            <a:extLst>
              <a:ext uri="{FF2B5EF4-FFF2-40B4-BE49-F238E27FC236}">
                <a16:creationId xmlns:a16="http://schemas.microsoft.com/office/drawing/2014/main" id="{EA552F66-1E59-444B-9F72-4F7516AFF143}"/>
              </a:ext>
            </a:extLst>
          </p:cNvPr>
          <p:cNvCxnSpPr/>
          <p:nvPr/>
        </p:nvCxnSpPr>
        <p:spPr>
          <a:xfrm flipH="1" flipV="1">
            <a:off x="7424859" y="2983796"/>
            <a:ext cx="820757" cy="6145"/>
          </a:xfrm>
          <a:prstGeom prst="straightConnector1">
            <a:avLst/>
          </a:prstGeom>
          <a:ln w="28575">
            <a:solidFill>
              <a:srgbClr val="FFC000"/>
            </a:solidFill>
            <a:tailEnd type="arrow"/>
          </a:ln>
        </p:spPr>
        <p:style>
          <a:lnRef idx="1">
            <a:schemeClr val="dk1"/>
          </a:lnRef>
          <a:fillRef idx="0">
            <a:schemeClr val="dk1"/>
          </a:fillRef>
          <a:effectRef idx="0">
            <a:schemeClr val="dk1"/>
          </a:effectRef>
          <a:fontRef idx="minor">
            <a:schemeClr val="tx1"/>
          </a:fontRef>
        </p:style>
      </p:cxnSp>
      <p:cxnSp>
        <p:nvCxnSpPr>
          <p:cNvPr id="50" name="直接箭头连接符 49" title="">
            <a:extLst>
              <a:ext uri="{FF2B5EF4-FFF2-40B4-BE49-F238E27FC236}">
                <a16:creationId xmlns:a16="http://schemas.microsoft.com/office/drawing/2014/main" id="{CFAA0EFD-73BF-4997-B69D-EAE7DF7F0EFE}"/>
              </a:ext>
            </a:extLst>
          </p:cNvPr>
          <p:cNvCxnSpPr/>
          <p:nvPr/>
        </p:nvCxnSpPr>
        <p:spPr>
          <a:xfrm>
            <a:off x="7476305" y="3561693"/>
            <a:ext cx="908911"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51" name="直接箭头连接符 50" title="">
            <a:extLst>
              <a:ext uri="{FF2B5EF4-FFF2-40B4-BE49-F238E27FC236}">
                <a16:creationId xmlns:a16="http://schemas.microsoft.com/office/drawing/2014/main" id="{F1398F52-6071-427D-BF19-E63E8C3F6787}"/>
              </a:ext>
            </a:extLst>
          </p:cNvPr>
          <p:cNvCxnSpPr/>
          <p:nvPr/>
        </p:nvCxnSpPr>
        <p:spPr>
          <a:xfrm>
            <a:off x="10023215" y="3512545"/>
            <a:ext cx="739677"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52" name="椭圆 51" title="">
            <a:extLst>
              <a:ext uri="{FF2B5EF4-FFF2-40B4-BE49-F238E27FC236}">
                <a16:creationId xmlns:a16="http://schemas.microsoft.com/office/drawing/2014/main" id="{59334D20-4B72-4A90-B2CF-E0E6E7668204}"/>
              </a:ext>
            </a:extLst>
          </p:cNvPr>
          <p:cNvSpPr/>
          <p:nvPr/>
        </p:nvSpPr>
        <p:spPr>
          <a:xfrm>
            <a:off x="7252797" y="2267762"/>
            <a:ext cx="1243572"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rgbClr val="FF0000"/>
                </a:solidFill>
              </a:rPr>
              <a:t>白银</a:t>
            </a:r>
          </a:p>
        </p:txBody>
      </p:sp>
      <p:sp>
        <p:nvSpPr>
          <p:cNvPr id="53" name="文本框 52" title="">
            <a:extLst>
              <a:ext uri="{FF2B5EF4-FFF2-40B4-BE49-F238E27FC236}">
                <a16:creationId xmlns:a16="http://schemas.microsoft.com/office/drawing/2014/main" id="{DD606E07-65ED-425F-A49E-986703E71B65}"/>
              </a:ext>
            </a:extLst>
          </p:cNvPr>
          <p:cNvSpPr txBox="1"/>
          <p:nvPr/>
        </p:nvSpPr>
        <p:spPr>
          <a:xfrm>
            <a:off x="7338101" y="3494284"/>
            <a:ext cx="1194951"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r>
              <a:rPr lang="en-US" altLang="zh-CN" sz="2100"/>
              <a:t>.</a:t>
            </a:r>
            <a:r>
              <a:rPr lang="zh-CN" altLang="en-US" sz="2100"/>
              <a:t>棉</a:t>
            </a:r>
          </a:p>
        </p:txBody>
      </p:sp>
      <p:sp>
        <p:nvSpPr>
          <p:cNvPr id="54" name="文本框 53" title="">
            <a:extLst>
              <a:ext uri="{FF2B5EF4-FFF2-40B4-BE49-F238E27FC236}">
                <a16:creationId xmlns:a16="http://schemas.microsoft.com/office/drawing/2014/main" id="{1549E1FE-340D-4762-BC27-AFC59EE8C5D9}"/>
              </a:ext>
            </a:extLst>
          </p:cNvPr>
          <p:cNvSpPr txBox="1"/>
          <p:nvPr/>
        </p:nvSpPr>
        <p:spPr>
          <a:xfrm>
            <a:off x="5283243" y="3544729"/>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p>
        </p:txBody>
      </p:sp>
      <p:sp>
        <p:nvSpPr>
          <p:cNvPr id="55" name="左大括号 54" title="">
            <a:extLst>
              <a:ext uri="{FF2B5EF4-FFF2-40B4-BE49-F238E27FC236}">
                <a16:creationId xmlns:a16="http://schemas.microsoft.com/office/drawing/2014/main" id="{7801A155-F2FB-4629-960C-45B63874B5EA}"/>
              </a:ext>
            </a:extLst>
          </p:cNvPr>
          <p:cNvSpPr/>
          <p:nvPr/>
        </p:nvSpPr>
        <p:spPr>
          <a:xfrm rot="5400000">
            <a:off x="2518162" y="-413112"/>
            <a:ext cx="365339" cy="4798517"/>
          </a:xfrm>
          <a:prstGeom prst="leftBrace">
            <a:avLst>
              <a:gd name="adj1" fmla="val 19841"/>
              <a:gd name="adj2" fmla="val 50000"/>
            </a:avLst>
          </a:prstGeom>
          <a:ln w="12700"/>
        </p:spPr>
        <p:style>
          <a:lnRef idx="1">
            <a:schemeClr val="accent1"/>
          </a:lnRef>
          <a:fillRef idx="0">
            <a:schemeClr val="accent1"/>
          </a:fillRef>
          <a:effectRef idx="0">
            <a:schemeClr val="accent1"/>
          </a:effectRef>
          <a:fontRef idx="minor">
            <a:schemeClr val="tx1"/>
          </a:fontRef>
        </p:style>
        <p:txBody>
          <a:bodyPr lIns="121917" tIns="60958" rIns="121917" bIns="60958"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56" name="左大括号 55" title="">
            <a:extLst>
              <a:ext uri="{FF2B5EF4-FFF2-40B4-BE49-F238E27FC236}">
                <a16:creationId xmlns:a16="http://schemas.microsoft.com/office/drawing/2014/main" id="{35EAAF4E-E4C3-43F9-9132-ED8BFF7D0366}"/>
              </a:ext>
            </a:extLst>
          </p:cNvPr>
          <p:cNvSpPr/>
          <p:nvPr/>
        </p:nvSpPr>
        <p:spPr>
          <a:xfrm rot="5400000">
            <a:off x="8733727" y="-709580"/>
            <a:ext cx="366107" cy="5389420"/>
          </a:xfrm>
          <a:prstGeom prst="leftBrace">
            <a:avLst/>
          </a:prstGeom>
        </p:spPr>
        <p:style>
          <a:lnRef idx="1">
            <a:schemeClr val="accent1"/>
          </a:lnRef>
          <a:fillRef idx="0">
            <a:schemeClr val="accent1"/>
          </a:fillRef>
          <a:effectRef idx="0">
            <a:schemeClr val="accent1"/>
          </a:effectRef>
          <a:fontRef idx="minor">
            <a:schemeClr val="tx1"/>
          </a:fontRef>
        </p:style>
        <p:txBody>
          <a:bodyPr lIns="121917" tIns="60958" rIns="121917" bIns="60958"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57" name="圆角矩形 41" title="">
            <a:extLst>
              <a:ext uri="{FF2B5EF4-FFF2-40B4-BE49-F238E27FC236}">
                <a16:creationId xmlns:a16="http://schemas.microsoft.com/office/drawing/2014/main" id="{C50E7635-0273-4F3B-884C-497E413E456C}"/>
              </a:ext>
            </a:extLst>
          </p:cNvPr>
          <p:cNvSpPr/>
          <p:nvPr/>
        </p:nvSpPr>
        <p:spPr>
          <a:xfrm>
            <a:off x="5731290" y="5300255"/>
            <a:ext cx="1753693" cy="5825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日本</a:t>
            </a:r>
          </a:p>
        </p:txBody>
      </p:sp>
      <p:cxnSp>
        <p:nvCxnSpPr>
          <p:cNvPr id="58" name="直接箭头连接符 57" title="">
            <a:extLst>
              <a:ext uri="{FF2B5EF4-FFF2-40B4-BE49-F238E27FC236}">
                <a16:creationId xmlns:a16="http://schemas.microsoft.com/office/drawing/2014/main" id="{35D7C634-E60D-41AC-9441-A514C029A7F9}"/>
              </a:ext>
            </a:extLst>
          </p:cNvPr>
          <p:cNvCxnSpPr/>
          <p:nvPr/>
        </p:nvCxnSpPr>
        <p:spPr>
          <a:xfrm flipH="1" flipV="1">
            <a:off x="6972719" y="3971940"/>
            <a:ext cx="2477" cy="1243995"/>
          </a:xfrm>
          <a:prstGeom prst="straightConnector1">
            <a:avLst/>
          </a:prstGeom>
          <a:ln w="28575">
            <a:solidFill>
              <a:srgbClr val="FFC000"/>
            </a:solidFill>
            <a:tailEnd type="arrow"/>
          </a:ln>
        </p:spPr>
        <p:style>
          <a:lnRef idx="1">
            <a:schemeClr val="dk1"/>
          </a:lnRef>
          <a:fillRef idx="0">
            <a:schemeClr val="dk1"/>
          </a:fillRef>
          <a:effectRef idx="0">
            <a:schemeClr val="dk1"/>
          </a:effectRef>
          <a:fontRef idx="minor">
            <a:schemeClr val="tx1"/>
          </a:fontRef>
        </p:style>
      </p:cxnSp>
      <p:cxnSp>
        <p:nvCxnSpPr>
          <p:cNvPr id="59" name="直接箭头连接符 58" title="">
            <a:extLst>
              <a:ext uri="{FF2B5EF4-FFF2-40B4-BE49-F238E27FC236}">
                <a16:creationId xmlns:a16="http://schemas.microsoft.com/office/drawing/2014/main" id="{A8EF934E-2BF3-49C8-9251-F24D4C8F8E91}"/>
              </a:ext>
            </a:extLst>
          </p:cNvPr>
          <p:cNvCxnSpPr/>
          <p:nvPr/>
        </p:nvCxnSpPr>
        <p:spPr>
          <a:xfrm>
            <a:off x="6602949" y="4019176"/>
            <a:ext cx="768" cy="1212167"/>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60" name="直接箭头连接符 59" title="">
            <a:extLst>
              <a:ext uri="{FF2B5EF4-FFF2-40B4-BE49-F238E27FC236}">
                <a16:creationId xmlns:a16="http://schemas.microsoft.com/office/drawing/2014/main" id="{C3AEAE4C-204A-4506-8BED-6D450F3037FE}"/>
              </a:ext>
            </a:extLst>
          </p:cNvPr>
          <p:cNvCxnSpPr/>
          <p:nvPr/>
        </p:nvCxnSpPr>
        <p:spPr>
          <a:xfrm flipH="1" flipV="1">
            <a:off x="4354504" y="4103362"/>
            <a:ext cx="1309449" cy="1356129"/>
          </a:xfrm>
          <a:prstGeom prst="straightConnector1">
            <a:avLst/>
          </a:prstGeom>
          <a:ln w="28575">
            <a:solidFill>
              <a:srgbClr val="FFC000"/>
            </a:solidFill>
            <a:tailEnd type="arrow"/>
          </a:ln>
        </p:spPr>
        <p:style>
          <a:lnRef idx="1">
            <a:schemeClr val="dk1"/>
          </a:lnRef>
          <a:fillRef idx="0">
            <a:schemeClr val="dk1"/>
          </a:fillRef>
          <a:effectRef idx="0">
            <a:schemeClr val="dk1"/>
          </a:effectRef>
          <a:fontRef idx="minor">
            <a:schemeClr val="tx1"/>
          </a:fontRef>
        </p:style>
      </p:cxnSp>
      <p:cxnSp>
        <p:nvCxnSpPr>
          <p:cNvPr id="61" name="直接箭头连接符 60" title="">
            <a:extLst>
              <a:ext uri="{FF2B5EF4-FFF2-40B4-BE49-F238E27FC236}">
                <a16:creationId xmlns:a16="http://schemas.microsoft.com/office/drawing/2014/main" id="{90BB2EC2-0428-4B4C-AEC1-D1083F128636}"/>
              </a:ext>
            </a:extLst>
          </p:cNvPr>
          <p:cNvCxnSpPr/>
          <p:nvPr/>
        </p:nvCxnSpPr>
        <p:spPr>
          <a:xfrm>
            <a:off x="4781708" y="3948250"/>
            <a:ext cx="1233869" cy="1315509"/>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62" name="椭圆 61" title="">
            <a:extLst>
              <a:ext uri="{FF2B5EF4-FFF2-40B4-BE49-F238E27FC236}">
                <a16:creationId xmlns:a16="http://schemas.microsoft.com/office/drawing/2014/main" id="{6731E60F-2798-4DBF-A8E7-3A1F0C449838}"/>
              </a:ext>
            </a:extLst>
          </p:cNvPr>
          <p:cNvSpPr/>
          <p:nvPr/>
        </p:nvSpPr>
        <p:spPr>
          <a:xfrm>
            <a:off x="6992711" y="4495882"/>
            <a:ext cx="959619"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900">
                <a:solidFill>
                  <a:srgbClr val="FF0000"/>
                </a:solidFill>
              </a:rPr>
              <a:t>白银</a:t>
            </a:r>
          </a:p>
        </p:txBody>
      </p:sp>
      <p:sp>
        <p:nvSpPr>
          <p:cNvPr id="63" name="椭圆 62" title="">
            <a:extLst>
              <a:ext uri="{FF2B5EF4-FFF2-40B4-BE49-F238E27FC236}">
                <a16:creationId xmlns:a16="http://schemas.microsoft.com/office/drawing/2014/main" id="{F2027724-F360-4D9B-B3D0-91D75B0DA8F7}"/>
              </a:ext>
            </a:extLst>
          </p:cNvPr>
          <p:cNvSpPr/>
          <p:nvPr/>
        </p:nvSpPr>
        <p:spPr>
          <a:xfrm>
            <a:off x="4201864" y="4512187"/>
            <a:ext cx="959619"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900">
                <a:solidFill>
                  <a:srgbClr val="FF0000"/>
                </a:solidFill>
              </a:rPr>
              <a:t>白银</a:t>
            </a:r>
          </a:p>
        </p:txBody>
      </p:sp>
      <p:sp>
        <p:nvSpPr>
          <p:cNvPr id="64" name="文本框 63" title="">
            <a:extLst>
              <a:ext uri="{FF2B5EF4-FFF2-40B4-BE49-F238E27FC236}">
                <a16:creationId xmlns:a16="http://schemas.microsoft.com/office/drawing/2014/main" id="{4A0DFC59-3A91-48A1-88E7-0ED8F2C0E597}"/>
              </a:ext>
            </a:extLst>
          </p:cNvPr>
          <p:cNvSpPr txBox="1"/>
          <p:nvPr/>
        </p:nvSpPr>
        <p:spPr>
          <a:xfrm>
            <a:off x="4991070" y="4376634"/>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生丝</a:t>
            </a:r>
          </a:p>
        </p:txBody>
      </p:sp>
      <p:sp>
        <p:nvSpPr>
          <p:cNvPr id="65" name="文本框 64" title="">
            <a:extLst>
              <a:ext uri="{FF2B5EF4-FFF2-40B4-BE49-F238E27FC236}">
                <a16:creationId xmlns:a16="http://schemas.microsoft.com/office/drawing/2014/main" id="{E6AEE093-5467-4D03-BA3F-C2662D30191F}"/>
              </a:ext>
            </a:extLst>
          </p:cNvPr>
          <p:cNvSpPr txBox="1"/>
          <p:nvPr/>
        </p:nvSpPr>
        <p:spPr>
          <a:xfrm>
            <a:off x="6213957" y="4347542"/>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生丝</a:t>
            </a:r>
          </a:p>
        </p:txBody>
      </p:sp>
      <p:sp>
        <p:nvSpPr>
          <p:cNvPr id="66" name="文本框 65" title="">
            <a:extLst>
              <a:ext uri="{FF2B5EF4-FFF2-40B4-BE49-F238E27FC236}">
                <a16:creationId xmlns:a16="http://schemas.microsoft.com/office/drawing/2014/main" id="{7A863C12-53F8-4289-B50B-6C7B15EB392E}"/>
              </a:ext>
            </a:extLst>
          </p:cNvPr>
          <p:cNvSpPr txBox="1"/>
          <p:nvPr/>
        </p:nvSpPr>
        <p:spPr>
          <a:xfrm>
            <a:off x="9804792" y="3469941"/>
            <a:ext cx="1192033"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r>
              <a:rPr lang="en-US" altLang="zh-CN" sz="2100"/>
              <a:t>.</a:t>
            </a:r>
            <a:r>
              <a:rPr lang="zh-CN" altLang="en-US" sz="2100"/>
              <a:t>棉</a:t>
            </a:r>
          </a:p>
        </p:txBody>
      </p:sp>
      <p:sp>
        <p:nvSpPr>
          <p:cNvPr id="67" name="文本框 66" title="">
            <a:extLst>
              <a:ext uri="{FF2B5EF4-FFF2-40B4-BE49-F238E27FC236}">
                <a16:creationId xmlns:a16="http://schemas.microsoft.com/office/drawing/2014/main" id="{5A132F4F-C22D-4D3F-A9D7-32155DB5323D}"/>
              </a:ext>
            </a:extLst>
          </p:cNvPr>
          <p:cNvSpPr txBox="1"/>
          <p:nvPr/>
        </p:nvSpPr>
        <p:spPr>
          <a:xfrm>
            <a:off x="301573" y="5960799"/>
            <a:ext cx="11309918" cy="627347"/>
          </a:xfrm>
          <a:prstGeom prst="rect">
            <a:avLst/>
          </a:prstGeom>
        </p:spPr>
        <p:style>
          <a:lnRef idx="1">
            <a:schemeClr val="accent4"/>
          </a:lnRef>
          <a:fillRef idx="2">
            <a:schemeClr val="accent4"/>
          </a:fillRef>
          <a:effectRef idx="1">
            <a:schemeClr val="accent4"/>
          </a:effectRef>
          <a:fontRef idx="minor">
            <a:schemeClr val="dk1"/>
          </a:fontRef>
        </p:style>
        <p:txBody>
          <a:bodyPr wrap="square" lIns="121917" tIns="60958" rIns="121917" bIns="60958" rtlCol="0">
            <a:spAutoFit/>
          </a:bodyP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nSpc>
                <a:spcPct val="150000"/>
              </a:lnSpc>
            </a:pPr>
            <a:r>
              <a:rPr lang="zh-CN" altLang="en-US" sz="2400">
                <a:solidFill>
                  <a:srgbClr val="C00000"/>
                </a:solidFill>
                <a:latin typeface="方正粗黑宋简体" panose="02000000000000000000" pitchFamily="2" charset="-122"/>
                <a:ea typeface="方正粗黑宋简体" panose="02000000000000000000" pitchFamily="2" charset="-122"/>
              </a:rPr>
              <a:t>刺激了中国东南沿海地区经济发展，一个围绕白银输入中国的贸易网络逐渐形成。</a:t>
            </a:r>
          </a:p>
        </p:txBody>
      </p:sp>
      <p:sp>
        <p:nvSpPr>
          <p:cNvPr id="68" name="文本框 67" title="">
            <a:extLst>
              <a:ext uri="{FF2B5EF4-FFF2-40B4-BE49-F238E27FC236}">
                <a16:creationId xmlns:a16="http://schemas.microsoft.com/office/drawing/2014/main" id="{E2727C6C-4159-4258-A937-D1C9352839DF}"/>
              </a:ext>
            </a:extLst>
          </p:cNvPr>
          <p:cNvSpPr txBox="1"/>
          <p:nvPr/>
        </p:nvSpPr>
        <p:spPr>
          <a:xfrm>
            <a:off x="1195175" y="3624006"/>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p>
        </p:txBody>
      </p:sp>
      <p:sp>
        <p:nvSpPr>
          <p:cNvPr id="69" name="文本框 68" title="">
            <a:extLst>
              <a:ext uri="{FF2B5EF4-FFF2-40B4-BE49-F238E27FC236}">
                <a16:creationId xmlns:a16="http://schemas.microsoft.com/office/drawing/2014/main" id="{30108C2D-007C-42EB-A014-C2503234000C}"/>
              </a:ext>
            </a:extLst>
          </p:cNvPr>
          <p:cNvSpPr txBox="1"/>
          <p:nvPr/>
        </p:nvSpPr>
        <p:spPr>
          <a:xfrm>
            <a:off x="2881183" y="3611654"/>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p>
        </p:txBody>
      </p:sp>
      <p:sp>
        <p:nvSpPr>
          <p:cNvPr id="70" name="文本框 69" title="">
            <a:extLst>
              <a:ext uri="{FF2B5EF4-FFF2-40B4-BE49-F238E27FC236}">
                <a16:creationId xmlns:a16="http://schemas.microsoft.com/office/drawing/2014/main" id="{412B61DA-C009-4CE2-A0BA-1203EC07B9E2}"/>
              </a:ext>
            </a:extLst>
          </p:cNvPr>
          <p:cNvSpPr txBox="1"/>
          <p:nvPr/>
        </p:nvSpPr>
        <p:spPr>
          <a:xfrm>
            <a:off x="6205096" y="2958650"/>
            <a:ext cx="1061712" cy="615553"/>
          </a:xfrm>
          <a:prstGeom prst="rect">
            <a:avLst/>
          </a:prstGeom>
          <a:solidFill>
            <a:srgbClr val="FF0000"/>
          </a:solid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solidFill>
                  <a:srgbClr val="FFFF00"/>
                </a:solidFill>
              </a:rPr>
              <a:t>中国</a:t>
            </a:r>
          </a:p>
        </p:txBody>
      </p:sp>
      <p:sp>
        <p:nvSpPr>
          <p:cNvPr id="71" name="文本框 70" title="">
            <a:extLst>
              <a:ext uri="{FF2B5EF4-FFF2-40B4-BE49-F238E27FC236}">
                <a16:creationId xmlns:a16="http://schemas.microsoft.com/office/drawing/2014/main" id="{AE1F0005-9CBA-4EA0-8F6B-88F1684250DE}"/>
              </a:ext>
            </a:extLst>
          </p:cNvPr>
          <p:cNvSpPr txBox="1"/>
          <p:nvPr/>
        </p:nvSpPr>
        <p:spPr>
          <a:xfrm>
            <a:off x="3472448" y="1289958"/>
            <a:ext cx="5023921" cy="590542"/>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latin typeface="黑体" panose="02010609060101010101" pitchFamily="49" charset="-122"/>
                <a:ea typeface="黑体" panose="02010609060101010101" pitchFamily="49" charset="-122"/>
              </a:rPr>
              <a:t>阅读课本</a:t>
            </a:r>
            <a:r>
              <a:rPr lang="en-US" altLang="zh-CN" sz="2400">
                <a:latin typeface="黑体" panose="02010609060101010101" pitchFamily="49" charset="-122"/>
                <a:ea typeface="黑体" panose="02010609060101010101" pitchFamily="49" charset="-122"/>
              </a:rPr>
              <a:t>40-41</a:t>
            </a:r>
            <a:r>
              <a:rPr lang="zh-CN" altLang="en-US" sz="2400">
                <a:latin typeface="黑体" panose="02010609060101010101" pitchFamily="49" charset="-122"/>
                <a:ea typeface="黑体" panose="02010609060101010101" pitchFamily="49" charset="-122"/>
              </a:rPr>
              <a:t>页，画出贸易流程图</a:t>
            </a:r>
          </a:p>
        </p:txBody>
      </p:sp>
      <p:cxnSp>
        <p:nvCxnSpPr>
          <p:cNvPr id="72" name="直接箭头连接符 71" title="">
            <a:extLst>
              <a:ext uri="{FF2B5EF4-FFF2-40B4-BE49-F238E27FC236}">
                <a16:creationId xmlns:a16="http://schemas.microsoft.com/office/drawing/2014/main" id="{07968C92-2A32-4189-8C7F-4AFFF0A0F608}"/>
              </a:ext>
            </a:extLst>
          </p:cNvPr>
          <p:cNvCxnSpPr/>
          <p:nvPr/>
        </p:nvCxnSpPr>
        <p:spPr>
          <a:xfrm flipH="1" flipV="1">
            <a:off x="9929818" y="2973806"/>
            <a:ext cx="820757" cy="6145"/>
          </a:xfrm>
          <a:prstGeom prst="straightConnector1">
            <a:avLst/>
          </a:prstGeom>
          <a:ln w="28575">
            <a:solidFill>
              <a:srgbClr val="FFC000"/>
            </a:solidFill>
            <a:tailEnd type="arrow"/>
          </a:ln>
        </p:spPr>
        <p:style>
          <a:lnRef idx="1">
            <a:schemeClr val="dk1"/>
          </a:lnRef>
          <a:fillRef idx="0">
            <a:schemeClr val="dk1"/>
          </a:fillRef>
          <a:effectRef idx="0">
            <a:schemeClr val="dk1"/>
          </a:effectRef>
          <a:fontRef idx="minor">
            <a:schemeClr val="tx1"/>
          </a:fontRef>
        </p:style>
      </p:cxnSp>
      <p:sp>
        <p:nvSpPr>
          <p:cNvPr id="73" name="椭圆 72" title="">
            <a:extLst>
              <a:ext uri="{FF2B5EF4-FFF2-40B4-BE49-F238E27FC236}">
                <a16:creationId xmlns:a16="http://schemas.microsoft.com/office/drawing/2014/main" id="{865511E3-0855-44F8-8C27-5BECECF7690D}"/>
              </a:ext>
            </a:extLst>
          </p:cNvPr>
          <p:cNvSpPr/>
          <p:nvPr/>
        </p:nvSpPr>
        <p:spPr>
          <a:xfrm>
            <a:off x="9718410" y="2280429"/>
            <a:ext cx="1243572"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rgbClr val="FF0000"/>
                </a:solidFill>
              </a:rPr>
              <a:t>白银</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54"/>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69"/>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4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par>
                                <p:cTn id="19" presetID="1" presetClass="entr" presetSubtype="0" dur="1" fill="hold" grpId="0" nodeType="withEffect">
                                  <p:stCondLst>
                                    <p:cond delay="0"/>
                                  </p:stCondLst>
                                  <p:childTnLst>
                                    <p:set>
                                      <p:cBhvr>
                                        <p:cTn id="20" dur="1" fill="hold">
                                          <p:stCondLst>
                                            <p:cond delay="0"/>
                                          </p:stCondLst>
                                        </p:cTn>
                                        <p:tgtEl>
                                          <p:spTgt spid="68"/>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nodeType="clickEffect">
                                  <p:stCondLst>
                                    <p:cond delay="0"/>
                                  </p:stCondLst>
                                  <p:childTnLst>
                                    <p:set>
                                      <p:cBhvr>
                                        <p:cTn id="24" dur="1" fill="hold">
                                          <p:stCondLst>
                                            <p:cond delay="0"/>
                                          </p:stCondLst>
                                        </p:cTn>
                                        <p:tgtEl>
                                          <p:spTgt spid="41"/>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4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65"/>
                                        </p:tgtEl>
                                        <p:attrNameLst>
                                          <p:attrName>style.visibility</p:attrName>
                                        </p:attrNameLst>
                                      </p:cBhvr>
                                      <p:to>
                                        <p:strVal val="visible"/>
                                      </p:to>
                                    </p:set>
                                  </p:childTnLst>
                                </p:cTn>
                              </p:par>
                              <p:par>
                                <p:cTn id="31" presetID="1" presetClass="entr" presetSubtype="0" dur="1" fill="hold" nodeType="withEffect">
                                  <p:stCondLst>
                                    <p:cond delay="0"/>
                                  </p:stCondLst>
                                  <p:childTnLst>
                                    <p:set>
                                      <p:cBhvr>
                                        <p:cTn id="32" dur="1" fill="hold">
                                          <p:stCondLst>
                                            <p:cond delay="0"/>
                                          </p:stCondLst>
                                        </p:cTn>
                                        <p:tgtEl>
                                          <p:spTgt spid="59"/>
                                        </p:tgtEl>
                                        <p:attrNameLst>
                                          <p:attrName>style.visibility</p:attrName>
                                        </p:attrNameLst>
                                      </p:cBhvr>
                                      <p:to>
                                        <p:strVal val="visible"/>
                                      </p:to>
                                    </p:set>
                                  </p:childTnLst>
                                </p:cTn>
                              </p:par>
                              <p:par>
                                <p:cTn id="33" presetID="1" presetClass="entr" presetSubtype="0" dur="1" fill="hold" nodeType="withEffect">
                                  <p:stCondLst>
                                    <p:cond delay="0"/>
                                  </p:stCondLst>
                                  <p:childTnLst>
                                    <p:set>
                                      <p:cBhvr>
                                        <p:cTn id="34" dur="1" fill="hold">
                                          <p:stCondLst>
                                            <p:cond delay="0"/>
                                          </p:stCondLst>
                                        </p:cTn>
                                        <p:tgtEl>
                                          <p:spTgt spid="58"/>
                                        </p:tgtEl>
                                        <p:attrNameLst>
                                          <p:attrName>style.visibility</p:attrName>
                                        </p:attrNameLst>
                                      </p:cBhvr>
                                      <p:to>
                                        <p:strVal val="visible"/>
                                      </p:to>
                                    </p:set>
                                  </p:childTnLst>
                                </p:cTn>
                              </p:par>
                              <p:par>
                                <p:cTn id="35" presetID="1" presetClass="entr" presetSubtype="0" dur="1" fill="hold" grpId="0" nodeType="withEffect">
                                  <p:stCondLst>
                                    <p:cond delay="0"/>
                                  </p:stCondLst>
                                  <p:childTnLst>
                                    <p:set>
                                      <p:cBhvr>
                                        <p:cTn id="36" dur="1" fill="hold">
                                          <p:stCondLst>
                                            <p:cond delay="0"/>
                                          </p:stCondLst>
                                        </p:cTn>
                                        <p:tgtEl>
                                          <p:spTgt spid="62"/>
                                        </p:tgtEl>
                                        <p:attrNameLst>
                                          <p:attrName>style.visibility</p:attrName>
                                        </p:attrNameLst>
                                      </p:cBhvr>
                                      <p:to>
                                        <p:strVal val="visible"/>
                                      </p:to>
                                    </p:set>
                                  </p:childTnLst>
                                </p:cTn>
                              </p:par>
                              <p:par>
                                <p:cTn id="37" presetID="1" presetClass="entr" presetSubtype="0" dur="1" fill="hold" nodeType="withEffect">
                                  <p:stCondLst>
                                    <p:cond delay="0"/>
                                  </p:stCondLst>
                                  <p:childTnLst>
                                    <p:set>
                                      <p:cBhvr>
                                        <p:cTn id="38" dur="1" fill="hold">
                                          <p:stCondLst>
                                            <p:cond delay="0"/>
                                          </p:stCondLst>
                                        </p:cTn>
                                        <p:tgtEl>
                                          <p:spTgt spid="61"/>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64"/>
                                        </p:tgtEl>
                                        <p:attrNameLst>
                                          <p:attrName>style.visibility</p:attrName>
                                        </p:attrNameLst>
                                      </p:cBhvr>
                                      <p:to>
                                        <p:strVal val="visible"/>
                                      </p:to>
                                    </p:set>
                                  </p:childTnLst>
                                </p:cTn>
                              </p:par>
                              <p:par>
                                <p:cTn id="41" presetID="1" presetClass="entr" presetSubtype="0" dur="1" fill="hold" nodeType="with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par>
                                <p:cTn id="43" presetID="1" presetClass="entr" presetSubtype="0" dur="1" fill="hold" grpId="0" nodeType="withEffect">
                                  <p:stCondLst>
                                    <p:cond delay="0"/>
                                  </p:stCondLst>
                                  <p:childTnLst>
                                    <p:set>
                                      <p:cBhvr>
                                        <p:cTn id="44" dur="1" fill="hold">
                                          <p:stCondLst>
                                            <p:cond delay="0"/>
                                          </p:stCondLst>
                                        </p:cTn>
                                        <p:tgtEl>
                                          <p:spTgt spid="63"/>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p:stCondLst>
                              <p:cond delay="0"/>
                            </p:stCondLst>
                            <p:childTnLst>
                              <p:par>
                                <p:cTn id="47" presetID="1" presetClass="entr" presetSubtype="0" dur="1" fill="hold" nodeType="clickEffect">
                                  <p:stCondLst>
                                    <p:cond delay="0"/>
                                  </p:stCondLst>
                                  <p:childTnLst>
                                    <p:set>
                                      <p:cBhvr>
                                        <p:cTn id="48" dur="1" fill="hold">
                                          <p:stCondLst>
                                            <p:cond delay="0"/>
                                          </p:stCondLst>
                                        </p:cTn>
                                        <p:tgtEl>
                                          <p:spTgt spid="50"/>
                                        </p:tgtEl>
                                        <p:attrNameLst>
                                          <p:attrName>style.visibility</p:attrName>
                                        </p:attrNameLst>
                                      </p:cBhvr>
                                      <p:to>
                                        <p:strVal val="visible"/>
                                      </p:to>
                                    </p:set>
                                  </p:childTnLst>
                                </p:cTn>
                              </p:par>
                              <p:par>
                                <p:cTn id="49" presetID="1" presetClass="entr" presetSubtype="0" dur="1" fill="hold" grpId="0" nodeType="withEffect">
                                  <p:stCondLst>
                                    <p:cond delay="0"/>
                                  </p:stCondLst>
                                  <p:childTnLst>
                                    <p:set>
                                      <p:cBhvr>
                                        <p:cTn id="50" dur="1" fill="hold">
                                          <p:stCondLst>
                                            <p:cond delay="0"/>
                                          </p:stCondLst>
                                        </p:cTn>
                                        <p:tgtEl>
                                          <p:spTgt spid="53"/>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p:stCondLst>
                              <p:cond delay="0"/>
                            </p:stCondLst>
                            <p:childTnLst>
                              <p:par>
                                <p:cTn id="53" presetID="1" presetClass="entr" presetSubtype="0" dur="1" fill="hold" nodeType="clickEffect">
                                  <p:stCondLst>
                                    <p:cond delay="0"/>
                                  </p:stCondLst>
                                  <p:childTnLst>
                                    <p:set>
                                      <p:cBhvr>
                                        <p:cTn id="54" dur="1" fill="hold">
                                          <p:stCondLst>
                                            <p:cond delay="0"/>
                                          </p:stCondLst>
                                        </p:cTn>
                                        <p:tgtEl>
                                          <p:spTgt spid="51"/>
                                        </p:tgtEl>
                                        <p:attrNameLst>
                                          <p:attrName>style.visibility</p:attrName>
                                        </p:attrNameLst>
                                      </p:cBhvr>
                                      <p:to>
                                        <p:strVal val="visible"/>
                                      </p:to>
                                    </p:set>
                                  </p:childTnLst>
                                </p:cTn>
                              </p:par>
                              <p:par>
                                <p:cTn id="55" presetID="1" presetClass="entr" presetSubtype="0" dur="1" fill="hold" grpId="0" nodeType="withEffect">
                                  <p:stCondLst>
                                    <p:cond delay="0"/>
                                  </p:stCondLst>
                                  <p:childTnLst>
                                    <p:set>
                                      <p:cBhvr>
                                        <p:cTn id="56" dur="1" fill="hold">
                                          <p:stCondLst>
                                            <p:cond delay="0"/>
                                          </p:stCondLst>
                                        </p:cTn>
                                        <p:tgtEl>
                                          <p:spTgt spid="66"/>
                                        </p:tgtEl>
                                        <p:attrNameLst>
                                          <p:attrName>style.visibility</p:attrName>
                                        </p:attrNameLst>
                                      </p:cBhvr>
                                      <p:to>
                                        <p:strVal val="visible"/>
                                      </p:to>
                                    </p:set>
                                  </p:childTnLst>
                                </p:cTn>
                              </p:par>
                            </p:childTnLst>
                          </p:cTn>
                        </p:par>
                      </p:childTnLst>
                    </p:cTn>
                  </p:par>
                  <p:par>
                    <p:cTn id="57" fill="hold" nodeType="clickPar">
                      <p:stCondLst>
                        <p:cond delay="indefinite"/>
                      </p:stCondLst>
                      <p:childTnLst>
                        <p:par>
                          <p:cTn id="58" fill="hold">
                            <p:stCondLst>
                              <p:cond delay="0"/>
                            </p:stCondLst>
                            <p:childTnLst>
                              <p:par>
                                <p:cTn id="59" presetID="1" presetClass="entr" presetSubtype="0" dur="1" fill="hold" nodeType="clickEffect">
                                  <p:stCondLst>
                                    <p:cond delay="0"/>
                                  </p:stCondLst>
                                  <p:childTnLst>
                                    <p:set>
                                      <p:cBhvr>
                                        <p:cTn id="60" dur="1" fill="hold">
                                          <p:stCondLst>
                                            <p:cond delay="0"/>
                                          </p:stCondLst>
                                        </p:cTn>
                                        <p:tgtEl>
                                          <p:spTgt spid="72"/>
                                        </p:tgtEl>
                                        <p:attrNameLst>
                                          <p:attrName>style.visibility</p:attrName>
                                        </p:attrNameLst>
                                      </p:cBhvr>
                                      <p:to>
                                        <p:strVal val="visible"/>
                                      </p:to>
                                    </p:set>
                                  </p:childTnLst>
                                </p:cTn>
                              </p:par>
                              <p:par>
                                <p:cTn id="61" presetID="1" presetClass="entr" presetSubtype="0" dur="1" fill="hold" grpId="0" nodeType="withEffect">
                                  <p:stCondLst>
                                    <p:cond delay="0"/>
                                  </p:stCondLst>
                                  <p:childTnLst>
                                    <p:set>
                                      <p:cBhvr>
                                        <p:cTn id="62" dur="1" fill="hold">
                                          <p:stCondLst>
                                            <p:cond delay="0"/>
                                          </p:stCondLst>
                                        </p:cTn>
                                        <p:tgtEl>
                                          <p:spTgt spid="7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p:stCondLst>
                              <p:cond delay="0"/>
                            </p:stCondLst>
                            <p:childTnLst>
                              <p:par>
                                <p:cTn id="65" presetID="1" presetClass="entr" presetSubtype="0" dur="1" fill="hold" nodeType="clickEffect">
                                  <p:stCondLst>
                                    <p:cond delay="0"/>
                                  </p:stCondLst>
                                  <p:childTnLst>
                                    <p:set>
                                      <p:cBhvr>
                                        <p:cTn id="66" dur="1" fill="hold">
                                          <p:stCondLst>
                                            <p:cond delay="0"/>
                                          </p:stCondLst>
                                        </p:cTn>
                                        <p:tgtEl>
                                          <p:spTgt spid="49"/>
                                        </p:tgtEl>
                                        <p:attrNameLst>
                                          <p:attrName>style.visibility</p:attrName>
                                        </p:attrNameLst>
                                      </p:cBhvr>
                                      <p:to>
                                        <p:strVal val="visible"/>
                                      </p:to>
                                    </p:set>
                                  </p:childTnLst>
                                </p:cTn>
                              </p:par>
                              <p:par>
                                <p:cTn id="67" presetID="1" presetClass="entr" presetSubtype="0" dur="1" fill="hold" grpId="0" nodeType="withEffect">
                                  <p:stCondLst>
                                    <p:cond delay="0"/>
                                  </p:stCondLst>
                                  <p:childTnLst>
                                    <p:set>
                                      <p:cBhvr>
                                        <p:cTn id="68" dur="1" fill="hold">
                                          <p:stCondLst>
                                            <p:cond delay="0"/>
                                          </p:stCondLst>
                                        </p:cTn>
                                        <p:tgtEl>
                                          <p:spTgt spid="52"/>
                                        </p:tgtEl>
                                        <p:attrNameLst>
                                          <p:attrName>style.visibility</p:attrName>
                                        </p:attrNameLst>
                                      </p:cBhvr>
                                      <p:to>
                                        <p:strVal val="visible"/>
                                      </p:to>
                                    </p:set>
                                  </p:childTnLst>
                                </p:cTn>
                              </p:par>
                            </p:childTnLst>
                          </p:cTn>
                        </p:par>
                      </p:childTnLst>
                    </p:cTn>
                  </p:par>
                  <p:par>
                    <p:cTn id="69" fill="hold" nodeType="clickPar">
                      <p:stCondLst>
                        <p:cond delay="indefinite"/>
                      </p:stCondLst>
                      <p:childTnLst>
                        <p:par>
                          <p:cTn id="70" fill="hold">
                            <p:stCondLst>
                              <p:cond delay="0"/>
                            </p:stCondLst>
                            <p:childTnLst>
                              <p:par>
                                <p:cTn id="71" presetID="1" presetClass="entr" presetSubtype="0" dur="1" fill="hold" grpId="0" nodeType="clickEffect">
                                  <p:stCondLst>
                                    <p:cond delay="0"/>
                                  </p:stCondLst>
                                  <p:childTnLst>
                                    <p:set>
                                      <p:cBhvr>
                                        <p:cTn id="72" dur="1" fill="hold">
                                          <p:stCondLst>
                                            <p:cond delay="0"/>
                                          </p:stCondLst>
                                        </p:cTn>
                                        <p:tgtEl>
                                          <p:spTgt spid="70"/>
                                        </p:tgtEl>
                                        <p:attrNameLst>
                                          <p:attrName>style.visibility</p:attrName>
                                        </p:attrNameLst>
                                      </p:cBhvr>
                                      <p:to>
                                        <p:strVal val="visible"/>
                                      </p:to>
                                    </p:set>
                                  </p:childTnLst>
                                </p:cTn>
                              </p:par>
                            </p:childTnLst>
                          </p:cTn>
                        </p:par>
                      </p:childTnLst>
                    </p:cTn>
                  </p:par>
                  <p:par>
                    <p:cTn id="73" fill="hold" nodeType="clickPar">
                      <p:stCondLst>
                        <p:cond delay="indefinite"/>
                      </p:stCondLst>
                      <p:childTnLst>
                        <p:par>
                          <p:cTn id="74" fill="hold">
                            <p:stCondLst>
                              <p:cond delay="0"/>
                            </p:stCondLst>
                            <p:childTnLst>
                              <p:par>
                                <p:cTn id="75" presetID="6" presetClass="emph" presetSubtype="0" dur="2000" fill="hold" grpId="1" nodeType="clickEffect">
                                  <p:stCondLst>
                                    <p:cond delay="0"/>
                                  </p:stCondLst>
                                  <p:childTnLst>
                                    <p:animScale>
                                      <p:cBhvr>
                                        <p:cTn id="76" dur="2000" fill="hold"/>
                                        <p:tgtEl>
                                          <p:spTgt spid="70"/>
                                        </p:tgtEl>
                                      </p:cBhvr>
                                      <p:by x="150000" y="150000"/>
                                    </p:animScale>
                                  </p:childTnLst>
                                </p:cTn>
                              </p:par>
                            </p:childTnLst>
                          </p:cTn>
                        </p:par>
                      </p:childTnLst>
                    </p:cTn>
                  </p:par>
                  <p:par>
                    <p:cTn id="77" fill="hold" nodeType="clickPar">
                      <p:stCondLst>
                        <p:cond delay="indefinite"/>
                      </p:stCondLst>
                      <p:childTnLst>
                        <p:par>
                          <p:cTn id="78" fill="hold">
                            <p:stCondLst>
                              <p:cond delay="0"/>
                            </p:stCondLst>
                            <p:childTnLst>
                              <p:par>
                                <p:cTn id="79" presetID="3" presetClass="entr" presetSubtype="10" dur="500" fill="hold" grpId="0" nodeType="clickEffect">
                                  <p:stCondLst>
                                    <p:cond delay="0"/>
                                  </p:stCondLst>
                                  <p:childTnLst>
                                    <p:set>
                                      <p:cBhvr>
                                        <p:cTn id="80" dur="1" fill="hold">
                                          <p:stCondLst>
                                            <p:cond delay="0"/>
                                          </p:stCondLst>
                                        </p:cTn>
                                        <p:tgtEl>
                                          <p:spTgt spid="67"/>
                                        </p:tgtEl>
                                        <p:attrNameLst>
                                          <p:attrName>style.visibility</p:attrName>
                                        </p:attrNameLst>
                                      </p:cBhvr>
                                      <p:to>
                                        <p:strVal val="visible"/>
                                      </p:to>
                                    </p:set>
                                    <p:animEffect transition="in" filter="blinds(horizontal)">
                                      <p:cBhvr>
                                        <p:cTn id="81"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52" grpId="0"/>
      <p:bldP spid="53" grpId="0"/>
      <p:bldP spid="54" grpId="0"/>
      <p:bldP spid="62" grpId="0"/>
      <p:bldP spid="63" grpId="0"/>
      <p:bldP spid="64" grpId="0"/>
      <p:bldP spid="65" grpId="0"/>
      <p:bldP spid="66" grpId="0"/>
      <p:bldP spid="67" grpId="0"/>
      <p:bldP spid="68" grpId="0"/>
      <p:bldP spid="69" grpId="0"/>
      <p:bldP spid="70" grpId="0"/>
      <p:bldP spid="70" grpId="1"/>
      <p:bldP spid="7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title="">
            <a:extLst>
              <a:ext uri="{FF2B5EF4-FFF2-40B4-BE49-F238E27FC236}">
                <a16:creationId xmlns:a16="http://schemas.microsoft.com/office/drawing/2014/main" id="{48E79E58-7CF8-43F0-B526-DF1B77C5158B}"/>
              </a:ext>
            </a:extLst>
          </p:cNvPr>
          <p:cNvGrpSpPr/>
          <p:nvPr/>
        </p:nvGrpSpPr>
        <p:grpSpPr>
          <a:xfrm>
            <a:off x="2233734" y="130398"/>
            <a:ext cx="1728148" cy="460375"/>
            <a:chOff x="1250293" y="1959890"/>
            <a:chExt cx="1728148" cy="460375"/>
          </a:xfrm>
        </p:grpSpPr>
        <p:pic>
          <p:nvPicPr>
            <p:cNvPr id="5" name="图片 1">
              <a:extLst>
                <a:ext uri="{FF2B5EF4-FFF2-40B4-BE49-F238E27FC236}">
                  <a16:creationId xmlns:a16="http://schemas.microsoft.com/office/drawing/2014/main" id="{4490A977-30EA-477E-A881-E0B3EB25D0BA}"/>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1315895" y="1997530"/>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2">
              <a:extLst>
                <a:ext uri="{FF2B5EF4-FFF2-40B4-BE49-F238E27FC236}">
                  <a16:creationId xmlns:a16="http://schemas.microsoft.com/office/drawing/2014/main" id="{A5250C9E-421F-4C8A-9292-3F5A33610E10}"/>
                </a:ext>
              </a:extLst>
            </p:cNvPr>
            <p:cNvSpPr txBox="1">
              <a:spLocks noChangeArrowheads="1"/>
            </p:cNvSpPr>
            <p:nvPr/>
          </p:nvSpPr>
          <p:spPr bwMode="auto">
            <a:xfrm>
              <a:off x="1250293" y="1959890"/>
              <a:ext cx="153079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rPr>
                <a:t>学习目标</a:t>
              </a:r>
            </a:p>
          </p:txBody>
        </p:sp>
      </p:grpSp>
      <p:pic>
        <p:nvPicPr>
          <p:cNvPr id="7" name="图片 1" title="">
            <a:extLst>
              <a:ext uri="{FF2B5EF4-FFF2-40B4-BE49-F238E27FC236}">
                <a16:creationId xmlns:a16="http://schemas.microsoft.com/office/drawing/2014/main" id="{602B4939-6531-4EE1-94F7-F11F5E572C53}"/>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4383445"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图片 1" title="">
            <a:extLst>
              <a:ext uri="{FF2B5EF4-FFF2-40B4-BE49-F238E27FC236}">
                <a16:creationId xmlns:a16="http://schemas.microsoft.com/office/drawing/2014/main" id="{182E8243-E3A6-4D7E-B2DC-EFE44E37220B}"/>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6419122" y="169308"/>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图片 1" title="">
            <a:extLst>
              <a:ext uri="{FF2B5EF4-FFF2-40B4-BE49-F238E27FC236}">
                <a16:creationId xmlns:a16="http://schemas.microsoft.com/office/drawing/2014/main" id="{2137B882-8B48-4D65-82DA-68396D0F78FC}"/>
              </a:ext>
            </a:extLst>
          </p:cNvPr>
          <p:cNvPicPr>
            <a:picLocks noChangeAspect="1" noChangeArrowheads="1"/>
          </p:cNvPicPr>
          <p:nvPr/>
        </p:nvPicPr>
        <p:blipFill>
          <a:blip r:embed="rId2">
            <a:clrChange>
              <a:clrFrom>
                <a:srgbClr val="FFFEFD"/>
              </a:clrFrom>
              <a:clrTo>
                <a:srgbClr val="FFFEFD">
                  <a:alpha val="0"/>
                </a:srgbClr>
              </a:clrTo>
            </a:clrChange>
            <a:extLst>
              <a:ext uri="{28A0092B-C50C-407E-A947-70E740481C1C}">
                <a14:useLocalDpi xmlns:a14="http://schemas.microsoft.com/office/drawing/2010/main" val="0"/>
              </a:ext>
            </a:extLst>
          </a:blip>
          <a:stretch>
            <a:fillRect/>
          </a:stretch>
        </p:blipFill>
        <p:spPr bwMode="auto">
          <a:xfrm>
            <a:off x="8383044" y="158513"/>
            <a:ext cx="1662546" cy="409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7" title="">
            <a:extLst>
              <a:ext uri="{FF2B5EF4-FFF2-40B4-BE49-F238E27FC236}">
                <a16:creationId xmlns:a16="http://schemas.microsoft.com/office/drawing/2014/main" id="{29268FB2-A533-4DF1-9307-FC38F5539CED}"/>
              </a:ext>
            </a:extLst>
          </p:cNvPr>
          <p:cNvSpPr>
            <a:spLocks noChangeArrowheads="1"/>
          </p:cNvSpPr>
          <p:nvPr/>
        </p:nvSpPr>
        <p:spPr bwMode="auto">
          <a:xfrm>
            <a:off x="6412050" y="130377"/>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zh-CN" sz="2400">
                <a:solidFill>
                  <a:schemeClr val="tx1"/>
                </a:solidFill>
                <a:latin typeface="黑体" panose="02010609060101010101" pitchFamily="49" charset="-122"/>
                <a:ea typeface="黑体" panose="02010609060101010101" pitchFamily="49" charset="-122"/>
                <a:sym typeface="微软雅黑" panose="020b0503020204020204" pitchFamily="34" charset="-122"/>
              </a:rPr>
              <a:t>知识应用</a:t>
            </a:r>
          </a:p>
        </p:txBody>
      </p:sp>
      <p:sp>
        <p:nvSpPr>
          <p:cNvPr id="11" name="TextBox 7" title="">
            <a:extLst>
              <a:ext uri="{FF2B5EF4-FFF2-40B4-BE49-F238E27FC236}">
                <a16:creationId xmlns:a16="http://schemas.microsoft.com/office/drawing/2014/main" id="{230FFE84-21DA-4261-90B1-1B03AB5735D9}"/>
              </a:ext>
            </a:extLst>
          </p:cNvPr>
          <p:cNvSpPr>
            <a:spLocks noChangeArrowheads="1"/>
          </p:cNvSpPr>
          <p:nvPr/>
        </p:nvSpPr>
        <p:spPr bwMode="auto">
          <a:xfrm>
            <a:off x="4369302" y="130378"/>
            <a:ext cx="14793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Font typeface="Arial" pitchFamily="34" charset="0"/>
            </a:pPr>
            <a:r>
              <a:rPr lang="zh-CN" altLang="en-US" sz="2400" b="1">
                <a:solidFill>
                  <a:srgbClr val="7030A0"/>
                </a:solidFill>
                <a:latin typeface="黑体" panose="02010609060101010101" pitchFamily="49" charset="-122"/>
                <a:ea typeface="黑体" panose="02010609060101010101" pitchFamily="49" charset="-122"/>
                <a:sym typeface="微软雅黑" panose="020b0503020204020204" pitchFamily="34" charset="-122"/>
              </a:rPr>
              <a:t>新课讲授</a:t>
            </a:r>
          </a:p>
        </p:txBody>
      </p:sp>
      <p:sp>
        <p:nvSpPr>
          <p:cNvPr id="12" name="文本框 11" title="">
            <a:extLst>
              <a:ext uri="{FF2B5EF4-FFF2-40B4-BE49-F238E27FC236}">
                <a16:creationId xmlns:a16="http://schemas.microsoft.com/office/drawing/2014/main" id="{5A1C5D46-1195-4669-8A02-0C5FB8BA29B0}"/>
              </a:ext>
            </a:extLst>
          </p:cNvPr>
          <p:cNvSpPr txBox="1"/>
          <p:nvPr/>
        </p:nvSpPr>
        <p:spPr>
          <a:xfrm>
            <a:off x="8307269" y="119581"/>
            <a:ext cx="147933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ctr" defTabSz="914400" rtl="0" eaLnBrk="1" latinLnBrk="0" hangingPunct="1">
              <a:buFont typeface="Arial" pitchFamily="34" charset="0"/>
              <a:defRPr sz="2400" b="1" kern="1200">
                <a:solidFill>
                  <a:schemeClr val="accent1">
                    <a:lumMod val="75000"/>
                  </a:schemeClr>
                </a:solidFill>
                <a:latin typeface="黑体" panose="02010609060101010101" pitchFamily="49" charset="-122"/>
                <a:ea typeface="黑体" panose="020106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0">
                <a:solidFill>
                  <a:schemeClr val="tx1"/>
                </a:solidFill>
                <a:sym typeface="+mn-ea"/>
              </a:rPr>
              <a:t>本课小结</a:t>
            </a:r>
            <a:endParaRPr lang="zh-CN" altLang="en-US" b="0">
              <a:solidFill>
                <a:schemeClr val="tx1"/>
              </a:solidFill>
            </a:endParaRPr>
          </a:p>
        </p:txBody>
      </p:sp>
      <p:sp>
        <p:nvSpPr>
          <p:cNvPr id="22" name="圆角矩形 5" title="">
            <a:extLst>
              <a:ext uri="{FF2B5EF4-FFF2-40B4-BE49-F238E27FC236}">
                <a16:creationId xmlns:a16="http://schemas.microsoft.com/office/drawing/2014/main" id="{608DE638-6B36-406C-A0E9-D707779EFA87}"/>
              </a:ext>
            </a:extLst>
          </p:cNvPr>
          <p:cNvSpPr/>
          <p:nvPr/>
        </p:nvSpPr>
        <p:spPr>
          <a:xfrm>
            <a:off x="337285" y="2035115"/>
            <a:ext cx="860408" cy="12481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欧洲</a:t>
            </a:r>
          </a:p>
        </p:txBody>
      </p:sp>
      <p:sp>
        <p:nvSpPr>
          <p:cNvPr id="24" name="圆角矩形 6" title="">
            <a:extLst>
              <a:ext uri="{FF2B5EF4-FFF2-40B4-BE49-F238E27FC236}">
                <a16:creationId xmlns:a16="http://schemas.microsoft.com/office/drawing/2014/main" id="{0299CE0A-A4DC-45D3-B7B1-13DD0BD124C1}"/>
              </a:ext>
            </a:extLst>
          </p:cNvPr>
          <p:cNvSpPr/>
          <p:nvPr/>
        </p:nvSpPr>
        <p:spPr>
          <a:xfrm>
            <a:off x="6173290" y="1908364"/>
            <a:ext cx="1197828" cy="12481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中国</a:t>
            </a:r>
          </a:p>
        </p:txBody>
      </p:sp>
      <p:sp>
        <p:nvSpPr>
          <p:cNvPr id="25" name="圆角矩形 7" title="">
            <a:extLst>
              <a:ext uri="{FF2B5EF4-FFF2-40B4-BE49-F238E27FC236}">
                <a16:creationId xmlns:a16="http://schemas.microsoft.com/office/drawing/2014/main" id="{9CE9D16D-7559-47E9-98CF-571A4E2ED979}"/>
              </a:ext>
            </a:extLst>
          </p:cNvPr>
          <p:cNvSpPr/>
          <p:nvPr/>
        </p:nvSpPr>
        <p:spPr>
          <a:xfrm>
            <a:off x="11061024" y="1971901"/>
            <a:ext cx="811200" cy="11521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美洲</a:t>
            </a:r>
          </a:p>
        </p:txBody>
      </p:sp>
      <p:cxnSp>
        <p:nvCxnSpPr>
          <p:cNvPr id="26" name="直接箭头连接符 25" title="">
            <a:extLst>
              <a:ext uri="{FF2B5EF4-FFF2-40B4-BE49-F238E27FC236}">
                <a16:creationId xmlns:a16="http://schemas.microsoft.com/office/drawing/2014/main" id="{344C9D67-C50F-48BA-A02D-1BA84CBD0BE8}"/>
              </a:ext>
            </a:extLst>
          </p:cNvPr>
          <p:cNvCxnSpPr/>
          <p:nvPr/>
        </p:nvCxnSpPr>
        <p:spPr>
          <a:xfrm flipV="1">
            <a:off x="1323935" y="2306181"/>
            <a:ext cx="4636693" cy="490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27" name="直接箭头连接符 26" title="">
            <a:extLst>
              <a:ext uri="{FF2B5EF4-FFF2-40B4-BE49-F238E27FC236}">
                <a16:creationId xmlns:a16="http://schemas.microsoft.com/office/drawing/2014/main" id="{54DEF4F5-D9D9-492D-9987-59899B80B21C}"/>
              </a:ext>
            </a:extLst>
          </p:cNvPr>
          <p:cNvCxnSpPr/>
          <p:nvPr/>
        </p:nvCxnSpPr>
        <p:spPr>
          <a:xfrm flipH="1">
            <a:off x="1196341" y="2891451"/>
            <a:ext cx="797833"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28" name="直接箭头连接符 27" title="">
            <a:extLst>
              <a:ext uri="{FF2B5EF4-FFF2-40B4-BE49-F238E27FC236}">
                <a16:creationId xmlns:a16="http://schemas.microsoft.com/office/drawing/2014/main" id="{60E0CE11-A864-4BF8-AD9C-B86D27864FB8}"/>
              </a:ext>
            </a:extLst>
          </p:cNvPr>
          <p:cNvCxnSpPr/>
          <p:nvPr/>
        </p:nvCxnSpPr>
        <p:spPr>
          <a:xfrm flipH="1">
            <a:off x="5258538" y="2859471"/>
            <a:ext cx="864095"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29" name="直接箭头连接符 28" title="">
            <a:extLst>
              <a:ext uri="{FF2B5EF4-FFF2-40B4-BE49-F238E27FC236}">
                <a16:creationId xmlns:a16="http://schemas.microsoft.com/office/drawing/2014/main" id="{C60F62E4-BE6C-4546-8FA7-9D108E1D80C0}"/>
              </a:ext>
            </a:extLst>
          </p:cNvPr>
          <p:cNvCxnSpPr/>
          <p:nvPr/>
        </p:nvCxnSpPr>
        <p:spPr>
          <a:xfrm flipH="1">
            <a:off x="2954281" y="2891451"/>
            <a:ext cx="672073"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30" name="圆角矩形 25" title="">
            <a:extLst>
              <a:ext uri="{FF2B5EF4-FFF2-40B4-BE49-F238E27FC236}">
                <a16:creationId xmlns:a16="http://schemas.microsoft.com/office/drawing/2014/main" id="{DF67244F-0AD8-4B6C-AE72-B1F7CF05B704}"/>
              </a:ext>
            </a:extLst>
          </p:cNvPr>
          <p:cNvSpPr/>
          <p:nvPr/>
        </p:nvSpPr>
        <p:spPr>
          <a:xfrm>
            <a:off x="1994173" y="2651425"/>
            <a:ext cx="960107" cy="4800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果阿</a:t>
            </a:r>
          </a:p>
        </p:txBody>
      </p:sp>
      <p:sp>
        <p:nvSpPr>
          <p:cNvPr id="31" name="圆角矩形 26" title="">
            <a:extLst>
              <a:ext uri="{FF2B5EF4-FFF2-40B4-BE49-F238E27FC236}">
                <a16:creationId xmlns:a16="http://schemas.microsoft.com/office/drawing/2014/main" id="{13385AD8-FDD7-4FDE-BE7A-06DB1BFD1C30}"/>
              </a:ext>
            </a:extLst>
          </p:cNvPr>
          <p:cNvSpPr/>
          <p:nvPr/>
        </p:nvSpPr>
        <p:spPr>
          <a:xfrm>
            <a:off x="3709771" y="2626553"/>
            <a:ext cx="1548765" cy="52979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澳门（中）</a:t>
            </a:r>
          </a:p>
        </p:txBody>
      </p:sp>
      <p:sp>
        <p:nvSpPr>
          <p:cNvPr id="32" name="椭圆 31" title="">
            <a:extLst>
              <a:ext uri="{FF2B5EF4-FFF2-40B4-BE49-F238E27FC236}">
                <a16:creationId xmlns:a16="http://schemas.microsoft.com/office/drawing/2014/main" id="{909DBCE0-09C3-48B0-A92C-306B9BB8A245}"/>
              </a:ext>
            </a:extLst>
          </p:cNvPr>
          <p:cNvSpPr/>
          <p:nvPr/>
        </p:nvSpPr>
        <p:spPr>
          <a:xfrm>
            <a:off x="3081889" y="1592939"/>
            <a:ext cx="1344148"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rgbClr val="FF0000"/>
                </a:solidFill>
              </a:rPr>
              <a:t>白银</a:t>
            </a:r>
          </a:p>
        </p:txBody>
      </p:sp>
      <p:sp>
        <p:nvSpPr>
          <p:cNvPr id="33" name="圆角矩形 28" title="">
            <a:extLst>
              <a:ext uri="{FF2B5EF4-FFF2-40B4-BE49-F238E27FC236}">
                <a16:creationId xmlns:a16="http://schemas.microsoft.com/office/drawing/2014/main" id="{AB52695E-37EC-4BFA-B0BF-AEB3D74B818E}"/>
              </a:ext>
            </a:extLst>
          </p:cNvPr>
          <p:cNvSpPr/>
          <p:nvPr/>
        </p:nvSpPr>
        <p:spPr>
          <a:xfrm>
            <a:off x="8422351" y="2120528"/>
            <a:ext cx="1440160" cy="683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马尼拉</a:t>
            </a:r>
          </a:p>
        </p:txBody>
      </p:sp>
      <p:cxnSp>
        <p:nvCxnSpPr>
          <p:cNvPr id="34" name="直接箭头连接符 33" title="">
            <a:extLst>
              <a:ext uri="{FF2B5EF4-FFF2-40B4-BE49-F238E27FC236}">
                <a16:creationId xmlns:a16="http://schemas.microsoft.com/office/drawing/2014/main" id="{185D8C65-046D-4FC4-85C0-5DFCB945B9B0}"/>
              </a:ext>
            </a:extLst>
          </p:cNvPr>
          <p:cNvCxnSpPr/>
          <p:nvPr/>
        </p:nvCxnSpPr>
        <p:spPr>
          <a:xfrm flipH="1">
            <a:off x="7421777" y="2306180"/>
            <a:ext cx="916713" cy="3256"/>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35" name="直接箭头连接符 34" title="">
            <a:extLst>
              <a:ext uri="{FF2B5EF4-FFF2-40B4-BE49-F238E27FC236}">
                <a16:creationId xmlns:a16="http://schemas.microsoft.com/office/drawing/2014/main" id="{8AC9B165-240B-459E-9E98-247E41A9190D}"/>
              </a:ext>
            </a:extLst>
          </p:cNvPr>
          <p:cNvCxnSpPr/>
          <p:nvPr/>
        </p:nvCxnSpPr>
        <p:spPr>
          <a:xfrm>
            <a:off x="7502937" y="2784748"/>
            <a:ext cx="908911"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36" name="直接箭头连接符 35" title="">
            <a:extLst>
              <a:ext uri="{FF2B5EF4-FFF2-40B4-BE49-F238E27FC236}">
                <a16:creationId xmlns:a16="http://schemas.microsoft.com/office/drawing/2014/main" id="{0337AE2F-ED84-4F79-87D8-89BBEA73BBAF}"/>
              </a:ext>
            </a:extLst>
          </p:cNvPr>
          <p:cNvCxnSpPr/>
          <p:nvPr/>
        </p:nvCxnSpPr>
        <p:spPr>
          <a:xfrm>
            <a:off x="10049847" y="2779990"/>
            <a:ext cx="739677" cy="0"/>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37" name="椭圆 36" title="">
            <a:extLst>
              <a:ext uri="{FF2B5EF4-FFF2-40B4-BE49-F238E27FC236}">
                <a16:creationId xmlns:a16="http://schemas.microsoft.com/office/drawing/2014/main" id="{380474C5-4C12-4194-B712-376F4CA186A4}"/>
              </a:ext>
            </a:extLst>
          </p:cNvPr>
          <p:cNvSpPr/>
          <p:nvPr/>
        </p:nvSpPr>
        <p:spPr>
          <a:xfrm>
            <a:off x="7306376" y="1539815"/>
            <a:ext cx="1312536"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rgbClr val="FF0000"/>
                </a:solidFill>
              </a:rPr>
              <a:t>白银</a:t>
            </a:r>
          </a:p>
        </p:txBody>
      </p:sp>
      <p:sp>
        <p:nvSpPr>
          <p:cNvPr id="38" name="文本框 37" title="">
            <a:extLst>
              <a:ext uri="{FF2B5EF4-FFF2-40B4-BE49-F238E27FC236}">
                <a16:creationId xmlns:a16="http://schemas.microsoft.com/office/drawing/2014/main" id="{29FAFAA8-524F-4169-820A-752707837CF2}"/>
              </a:ext>
            </a:extLst>
          </p:cNvPr>
          <p:cNvSpPr txBox="1"/>
          <p:nvPr/>
        </p:nvSpPr>
        <p:spPr>
          <a:xfrm>
            <a:off x="7502937" y="2726866"/>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p>
        </p:txBody>
      </p:sp>
      <p:sp>
        <p:nvSpPr>
          <p:cNvPr id="39" name="文本框 38" title="">
            <a:extLst>
              <a:ext uri="{FF2B5EF4-FFF2-40B4-BE49-F238E27FC236}">
                <a16:creationId xmlns:a16="http://schemas.microsoft.com/office/drawing/2014/main" id="{638077FB-559A-4C61-BDF9-DC115E9032AB}"/>
              </a:ext>
            </a:extLst>
          </p:cNvPr>
          <p:cNvSpPr txBox="1"/>
          <p:nvPr/>
        </p:nvSpPr>
        <p:spPr>
          <a:xfrm>
            <a:off x="5309875" y="2784749"/>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p>
        </p:txBody>
      </p:sp>
      <p:sp>
        <p:nvSpPr>
          <p:cNvPr id="40" name="圆角矩形 41" title="">
            <a:extLst>
              <a:ext uri="{FF2B5EF4-FFF2-40B4-BE49-F238E27FC236}">
                <a16:creationId xmlns:a16="http://schemas.microsoft.com/office/drawing/2014/main" id="{AEF6F4CB-7865-4D28-BE4E-AA1B5E03E7FC}"/>
              </a:ext>
            </a:extLst>
          </p:cNvPr>
          <p:cNvSpPr/>
          <p:nvPr/>
        </p:nvSpPr>
        <p:spPr>
          <a:xfrm>
            <a:off x="6095494" y="4547085"/>
            <a:ext cx="1410489" cy="5825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日本</a:t>
            </a:r>
          </a:p>
        </p:txBody>
      </p:sp>
      <p:cxnSp>
        <p:nvCxnSpPr>
          <p:cNvPr id="41" name="直接箭头连接符 40" title="">
            <a:extLst>
              <a:ext uri="{FF2B5EF4-FFF2-40B4-BE49-F238E27FC236}">
                <a16:creationId xmlns:a16="http://schemas.microsoft.com/office/drawing/2014/main" id="{08B9DED9-E8F3-4EA9-8D9A-C4444E50C3A5}"/>
              </a:ext>
            </a:extLst>
          </p:cNvPr>
          <p:cNvCxnSpPr/>
          <p:nvPr/>
        </p:nvCxnSpPr>
        <p:spPr>
          <a:xfrm flipH="1" flipV="1">
            <a:off x="6999351" y="3239385"/>
            <a:ext cx="2477" cy="1243995"/>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42" name="直接箭头连接符 41" title="">
            <a:extLst>
              <a:ext uri="{FF2B5EF4-FFF2-40B4-BE49-F238E27FC236}">
                <a16:creationId xmlns:a16="http://schemas.microsoft.com/office/drawing/2014/main" id="{AAA79B6C-3D5C-44EA-8A3B-EE846598CFAF}"/>
              </a:ext>
            </a:extLst>
          </p:cNvPr>
          <p:cNvCxnSpPr/>
          <p:nvPr/>
        </p:nvCxnSpPr>
        <p:spPr>
          <a:xfrm>
            <a:off x="6629581" y="3286621"/>
            <a:ext cx="768" cy="1212167"/>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43" name="直接箭头连接符 42" title="">
            <a:extLst>
              <a:ext uri="{FF2B5EF4-FFF2-40B4-BE49-F238E27FC236}">
                <a16:creationId xmlns:a16="http://schemas.microsoft.com/office/drawing/2014/main" id="{56B1D436-E668-4C64-9996-D6690FDF945E}"/>
              </a:ext>
            </a:extLst>
          </p:cNvPr>
          <p:cNvCxnSpPr/>
          <p:nvPr/>
        </p:nvCxnSpPr>
        <p:spPr>
          <a:xfrm flipH="1" flipV="1">
            <a:off x="4381136" y="3370807"/>
            <a:ext cx="1309449" cy="1356129"/>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cxnSp>
        <p:nvCxnSpPr>
          <p:cNvPr id="44" name="直接箭头连接符 43" title="">
            <a:extLst>
              <a:ext uri="{FF2B5EF4-FFF2-40B4-BE49-F238E27FC236}">
                <a16:creationId xmlns:a16="http://schemas.microsoft.com/office/drawing/2014/main" id="{8DD94E04-0FBF-4357-9382-4FB267120C1B}"/>
              </a:ext>
            </a:extLst>
          </p:cNvPr>
          <p:cNvCxnSpPr/>
          <p:nvPr/>
        </p:nvCxnSpPr>
        <p:spPr>
          <a:xfrm>
            <a:off x="4808340" y="3215695"/>
            <a:ext cx="1233869" cy="1315509"/>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45" name="椭圆 44" title="">
            <a:extLst>
              <a:ext uri="{FF2B5EF4-FFF2-40B4-BE49-F238E27FC236}">
                <a16:creationId xmlns:a16="http://schemas.microsoft.com/office/drawing/2014/main" id="{0794B408-8860-4F60-8D14-A88452A54F5F}"/>
              </a:ext>
            </a:extLst>
          </p:cNvPr>
          <p:cNvSpPr/>
          <p:nvPr/>
        </p:nvSpPr>
        <p:spPr>
          <a:xfrm>
            <a:off x="6997773" y="3612354"/>
            <a:ext cx="959619"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900">
                <a:solidFill>
                  <a:srgbClr val="FF0000"/>
                </a:solidFill>
              </a:rPr>
              <a:t>白银</a:t>
            </a:r>
          </a:p>
        </p:txBody>
      </p:sp>
      <p:sp>
        <p:nvSpPr>
          <p:cNvPr id="46" name="椭圆 45" title="">
            <a:extLst>
              <a:ext uri="{FF2B5EF4-FFF2-40B4-BE49-F238E27FC236}">
                <a16:creationId xmlns:a16="http://schemas.microsoft.com/office/drawing/2014/main" id="{4E9BDF3C-566B-4283-8D2E-BBC7C16EE307}"/>
              </a:ext>
            </a:extLst>
          </p:cNvPr>
          <p:cNvSpPr/>
          <p:nvPr/>
        </p:nvSpPr>
        <p:spPr>
          <a:xfrm>
            <a:off x="4298917" y="3853204"/>
            <a:ext cx="959619"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900">
                <a:solidFill>
                  <a:srgbClr val="FF0000"/>
                </a:solidFill>
              </a:rPr>
              <a:t>白银</a:t>
            </a:r>
          </a:p>
        </p:txBody>
      </p:sp>
      <p:sp>
        <p:nvSpPr>
          <p:cNvPr id="47" name="文本框 46" title="">
            <a:extLst>
              <a:ext uri="{FF2B5EF4-FFF2-40B4-BE49-F238E27FC236}">
                <a16:creationId xmlns:a16="http://schemas.microsoft.com/office/drawing/2014/main" id="{AFFB55E3-2206-416B-BD1C-307F4EE4FDB7}"/>
              </a:ext>
            </a:extLst>
          </p:cNvPr>
          <p:cNvSpPr txBox="1"/>
          <p:nvPr/>
        </p:nvSpPr>
        <p:spPr>
          <a:xfrm>
            <a:off x="5017702" y="3644079"/>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生丝</a:t>
            </a:r>
          </a:p>
        </p:txBody>
      </p:sp>
      <p:sp>
        <p:nvSpPr>
          <p:cNvPr id="48" name="文本框 47" title="">
            <a:extLst>
              <a:ext uri="{FF2B5EF4-FFF2-40B4-BE49-F238E27FC236}">
                <a16:creationId xmlns:a16="http://schemas.microsoft.com/office/drawing/2014/main" id="{1718B3B9-E498-4AC5-ABD2-CC422C31EE38}"/>
              </a:ext>
            </a:extLst>
          </p:cNvPr>
          <p:cNvSpPr txBox="1"/>
          <p:nvPr/>
        </p:nvSpPr>
        <p:spPr>
          <a:xfrm>
            <a:off x="6240589" y="3614987"/>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生丝</a:t>
            </a:r>
          </a:p>
        </p:txBody>
      </p:sp>
      <p:sp>
        <p:nvSpPr>
          <p:cNvPr id="49" name="文本框 48" title="">
            <a:extLst>
              <a:ext uri="{FF2B5EF4-FFF2-40B4-BE49-F238E27FC236}">
                <a16:creationId xmlns:a16="http://schemas.microsoft.com/office/drawing/2014/main" id="{180837DD-41F6-49BC-AD62-C4D7439C0658}"/>
              </a:ext>
            </a:extLst>
          </p:cNvPr>
          <p:cNvSpPr txBox="1"/>
          <p:nvPr/>
        </p:nvSpPr>
        <p:spPr>
          <a:xfrm>
            <a:off x="9946373" y="2709539"/>
            <a:ext cx="987836" cy="451405"/>
          </a:xfrm>
          <a:prstGeom prst="rect">
            <a:avLst/>
          </a:prstGeom>
          <a:noFill/>
        </p:spPr>
        <p:txBody>
          <a:bodyPr wrap="square" lIns="121917" tIns="60958" rIns="121917" bIns="60958"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a:t>丝</a:t>
            </a:r>
            <a:r>
              <a:rPr lang="en-US" altLang="zh-CN" sz="2100"/>
              <a:t>.</a:t>
            </a:r>
            <a:r>
              <a:rPr lang="zh-CN" altLang="en-US" sz="2100"/>
              <a:t>瓷</a:t>
            </a:r>
          </a:p>
        </p:txBody>
      </p:sp>
      <p:cxnSp>
        <p:nvCxnSpPr>
          <p:cNvPr id="50" name="直接连接符 49" title="">
            <a:extLst>
              <a:ext uri="{FF2B5EF4-FFF2-40B4-BE49-F238E27FC236}">
                <a16:creationId xmlns:a16="http://schemas.microsoft.com/office/drawing/2014/main" id="{60D134F6-D852-47F6-B71A-100F86A169AC}"/>
              </a:ext>
            </a:extLst>
          </p:cNvPr>
          <p:cNvCxnSpPr/>
          <p:nvPr/>
        </p:nvCxnSpPr>
        <p:spPr>
          <a:xfrm>
            <a:off x="746035" y="891252"/>
            <a:ext cx="10710612" cy="0"/>
          </a:xfrm>
          <a:prstGeom prst="line">
            <a:avLst/>
          </a:prstGeom>
          <a:ln w="19050">
            <a:solidFill>
              <a:schemeClr val="tx1"/>
            </a:solidFill>
          </a:ln>
        </p:spPr>
        <p:style>
          <a:lnRef idx="1">
            <a:schemeClr val="accent3"/>
          </a:lnRef>
          <a:fillRef idx="0">
            <a:schemeClr val="accent3"/>
          </a:fillRef>
          <a:effectRef idx="0">
            <a:schemeClr val="accent3"/>
          </a:effectRef>
          <a:fontRef idx="minor">
            <a:schemeClr val="tx1"/>
          </a:fontRef>
        </p:style>
      </p:cxnSp>
      <p:cxnSp>
        <p:nvCxnSpPr>
          <p:cNvPr id="51" name="直接连接符 50" title="">
            <a:extLst>
              <a:ext uri="{FF2B5EF4-FFF2-40B4-BE49-F238E27FC236}">
                <a16:creationId xmlns:a16="http://schemas.microsoft.com/office/drawing/2014/main" id="{F560687C-0444-4EC4-A6C1-DD5498EE6D74}"/>
              </a:ext>
            </a:extLst>
          </p:cNvPr>
          <p:cNvCxnSpPr>
            <a:endCxn id="25" idx="0"/>
          </p:cNvCxnSpPr>
          <p:nvPr/>
        </p:nvCxnSpPr>
        <p:spPr>
          <a:xfrm>
            <a:off x="11456647" y="922859"/>
            <a:ext cx="9977" cy="104904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直接箭头连接符 51" title="">
            <a:extLst>
              <a:ext uri="{FF2B5EF4-FFF2-40B4-BE49-F238E27FC236}">
                <a16:creationId xmlns:a16="http://schemas.microsoft.com/office/drawing/2014/main" id="{D500BCDE-B825-4AFB-9DE0-21319E28C096}"/>
              </a:ext>
            </a:extLst>
          </p:cNvPr>
          <p:cNvCxnSpPr>
            <a:endCxn id="22" idx="0"/>
          </p:cNvCxnSpPr>
          <p:nvPr/>
        </p:nvCxnSpPr>
        <p:spPr>
          <a:xfrm flipH="1">
            <a:off x="767489" y="891251"/>
            <a:ext cx="0" cy="114386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直接连接符 52" title="">
            <a:extLst>
              <a:ext uri="{FF2B5EF4-FFF2-40B4-BE49-F238E27FC236}">
                <a16:creationId xmlns:a16="http://schemas.microsoft.com/office/drawing/2014/main" id="{E644FE62-E402-4551-8579-E4908BF6E144}"/>
              </a:ext>
            </a:extLst>
          </p:cNvPr>
          <p:cNvCxnSpPr>
            <a:stCxn id="22" idx="2"/>
          </p:cNvCxnSpPr>
          <p:nvPr/>
        </p:nvCxnSpPr>
        <p:spPr>
          <a:xfrm flipH="1">
            <a:off x="746035" y="3283254"/>
            <a:ext cx="21454" cy="30806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直接箭头连接符 53" title="">
            <a:extLst>
              <a:ext uri="{FF2B5EF4-FFF2-40B4-BE49-F238E27FC236}">
                <a16:creationId xmlns:a16="http://schemas.microsoft.com/office/drawing/2014/main" id="{B4146B47-9B4A-438E-B428-02EAEDC46C0B}"/>
              </a:ext>
            </a:extLst>
          </p:cNvPr>
          <p:cNvCxnSpPr/>
          <p:nvPr/>
        </p:nvCxnSpPr>
        <p:spPr>
          <a:xfrm flipV="1">
            <a:off x="746035" y="6334335"/>
            <a:ext cx="4775876" cy="29525"/>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直接连接符 54" title="">
            <a:extLst>
              <a:ext uri="{FF2B5EF4-FFF2-40B4-BE49-F238E27FC236}">
                <a16:creationId xmlns:a16="http://schemas.microsoft.com/office/drawing/2014/main" id="{2BA8A481-645A-4471-9633-BC1FA14277A6}"/>
              </a:ext>
            </a:extLst>
          </p:cNvPr>
          <p:cNvCxnSpPr>
            <a:endCxn id="63" idx="3"/>
          </p:cNvCxnSpPr>
          <p:nvPr/>
        </p:nvCxnSpPr>
        <p:spPr>
          <a:xfrm flipH="1">
            <a:off x="6917767" y="6278272"/>
            <a:ext cx="4629329" cy="23381"/>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直接箭头连接符 55" title="">
            <a:extLst>
              <a:ext uri="{FF2B5EF4-FFF2-40B4-BE49-F238E27FC236}">
                <a16:creationId xmlns:a16="http://schemas.microsoft.com/office/drawing/2014/main" id="{9EEE7A79-6857-4751-8295-991C55B42A74}"/>
              </a:ext>
            </a:extLst>
          </p:cNvPr>
          <p:cNvCxnSpPr>
            <a:endCxn id="25" idx="2"/>
          </p:cNvCxnSpPr>
          <p:nvPr/>
        </p:nvCxnSpPr>
        <p:spPr>
          <a:xfrm flipH="1" flipV="1">
            <a:off x="11466624" y="3124029"/>
            <a:ext cx="27157" cy="3165932"/>
          </a:xfrm>
          <a:prstGeom prst="straightConnector1">
            <a:avLst/>
          </a:prstGeom>
          <a:ln w="19050">
            <a:tailEnd type="arrow"/>
          </a:ln>
        </p:spPr>
        <p:style>
          <a:lnRef idx="1">
            <a:schemeClr val="dk1"/>
          </a:lnRef>
          <a:fillRef idx="0">
            <a:schemeClr val="dk1"/>
          </a:fillRef>
          <a:effectRef idx="0">
            <a:schemeClr val="dk1"/>
          </a:effectRef>
          <a:fontRef idx="minor">
            <a:schemeClr val="tx1"/>
          </a:fontRef>
        </p:style>
      </p:cxnSp>
      <p:sp>
        <p:nvSpPr>
          <p:cNvPr id="57" name="矩形 56" title="">
            <a:extLst>
              <a:ext uri="{FF2B5EF4-FFF2-40B4-BE49-F238E27FC236}">
                <a16:creationId xmlns:a16="http://schemas.microsoft.com/office/drawing/2014/main" id="{F7073D23-2DA0-4421-889D-FA968BD1AA7E}"/>
              </a:ext>
            </a:extLst>
          </p:cNvPr>
          <p:cNvSpPr/>
          <p:nvPr/>
        </p:nvSpPr>
        <p:spPr>
          <a:xfrm>
            <a:off x="851351" y="3225848"/>
            <a:ext cx="3456384" cy="893224"/>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700" b="1">
                <a:solidFill>
                  <a:schemeClr val="tx1"/>
                </a:solidFill>
              </a:rPr>
              <a:t>印度洋贸易</a:t>
            </a:r>
          </a:p>
        </p:txBody>
      </p:sp>
      <p:sp>
        <p:nvSpPr>
          <p:cNvPr id="58" name="矩形 57" title="">
            <a:extLst>
              <a:ext uri="{FF2B5EF4-FFF2-40B4-BE49-F238E27FC236}">
                <a16:creationId xmlns:a16="http://schemas.microsoft.com/office/drawing/2014/main" id="{9A75198B-9E05-471F-8D9B-F3319E6CDAB2}"/>
              </a:ext>
            </a:extLst>
          </p:cNvPr>
          <p:cNvSpPr/>
          <p:nvPr/>
        </p:nvSpPr>
        <p:spPr>
          <a:xfrm>
            <a:off x="1413557" y="5902922"/>
            <a:ext cx="3456384" cy="774079"/>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700" b="1">
                <a:solidFill>
                  <a:schemeClr val="tx1"/>
                </a:solidFill>
              </a:rPr>
              <a:t>大西洋贸易</a:t>
            </a:r>
          </a:p>
        </p:txBody>
      </p:sp>
      <p:sp>
        <p:nvSpPr>
          <p:cNvPr id="59" name="矩形 58" title="">
            <a:extLst>
              <a:ext uri="{FF2B5EF4-FFF2-40B4-BE49-F238E27FC236}">
                <a16:creationId xmlns:a16="http://schemas.microsoft.com/office/drawing/2014/main" id="{4DBB8792-5690-4ECC-907C-9054619FB3AC}"/>
              </a:ext>
            </a:extLst>
          </p:cNvPr>
          <p:cNvSpPr/>
          <p:nvPr/>
        </p:nvSpPr>
        <p:spPr>
          <a:xfrm>
            <a:off x="7477582" y="5914613"/>
            <a:ext cx="3456384" cy="774079"/>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700" b="1">
                <a:solidFill>
                  <a:schemeClr val="tx1"/>
                </a:solidFill>
              </a:rPr>
              <a:t>大西洋贸易</a:t>
            </a:r>
          </a:p>
        </p:txBody>
      </p:sp>
      <p:cxnSp>
        <p:nvCxnSpPr>
          <p:cNvPr id="60" name="直接箭头连接符 59" title="">
            <a:extLst>
              <a:ext uri="{FF2B5EF4-FFF2-40B4-BE49-F238E27FC236}">
                <a16:creationId xmlns:a16="http://schemas.microsoft.com/office/drawing/2014/main" id="{2F45B82F-4A35-475D-A37C-A90670DF5F71}"/>
              </a:ext>
            </a:extLst>
          </p:cNvPr>
          <p:cNvCxnSpPr/>
          <p:nvPr/>
        </p:nvCxnSpPr>
        <p:spPr>
          <a:xfrm flipH="1">
            <a:off x="9989326" y="2282811"/>
            <a:ext cx="813092" cy="3256"/>
          </a:xfrm>
          <a:prstGeom prst="straightConnector1">
            <a:avLst/>
          </a:prstGeom>
          <a:ln w="28575">
            <a:tailEnd type="arrow"/>
          </a:ln>
        </p:spPr>
        <p:style>
          <a:lnRef idx="1">
            <a:schemeClr val="dk1"/>
          </a:lnRef>
          <a:fillRef idx="0">
            <a:schemeClr val="dk1"/>
          </a:fillRef>
          <a:effectRef idx="0">
            <a:schemeClr val="dk1"/>
          </a:effectRef>
          <a:fontRef idx="minor">
            <a:schemeClr val="tx1"/>
          </a:fontRef>
        </p:style>
      </p:cxnSp>
      <p:sp>
        <p:nvSpPr>
          <p:cNvPr id="61" name="椭圆 60" title="">
            <a:extLst>
              <a:ext uri="{FF2B5EF4-FFF2-40B4-BE49-F238E27FC236}">
                <a16:creationId xmlns:a16="http://schemas.microsoft.com/office/drawing/2014/main" id="{2CDD6716-FF9E-42B3-9A7C-5D695D5361A4}"/>
              </a:ext>
            </a:extLst>
          </p:cNvPr>
          <p:cNvSpPr/>
          <p:nvPr/>
        </p:nvSpPr>
        <p:spPr>
          <a:xfrm>
            <a:off x="9763417" y="1555315"/>
            <a:ext cx="1312536" cy="67207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solidFill>
                  <a:srgbClr val="FF0000"/>
                </a:solidFill>
              </a:rPr>
              <a:t>白银</a:t>
            </a:r>
          </a:p>
        </p:txBody>
      </p:sp>
      <p:sp>
        <p:nvSpPr>
          <p:cNvPr id="62" name="矩形 61" title="">
            <a:extLst>
              <a:ext uri="{FF2B5EF4-FFF2-40B4-BE49-F238E27FC236}">
                <a16:creationId xmlns:a16="http://schemas.microsoft.com/office/drawing/2014/main" id="{66C9CA5D-F7B3-44DD-A9EA-F4671D6B9C07}"/>
              </a:ext>
            </a:extLst>
          </p:cNvPr>
          <p:cNvSpPr/>
          <p:nvPr/>
        </p:nvSpPr>
        <p:spPr>
          <a:xfrm>
            <a:off x="8022321" y="3227856"/>
            <a:ext cx="3344437" cy="893224"/>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700" b="1">
                <a:solidFill>
                  <a:schemeClr val="tx1"/>
                </a:solidFill>
              </a:rPr>
              <a:t>太平洋贸易</a:t>
            </a:r>
          </a:p>
        </p:txBody>
      </p:sp>
      <p:sp>
        <p:nvSpPr>
          <p:cNvPr id="63" name="圆角矩形 48" title="">
            <a:extLst>
              <a:ext uri="{FF2B5EF4-FFF2-40B4-BE49-F238E27FC236}">
                <a16:creationId xmlns:a16="http://schemas.microsoft.com/office/drawing/2014/main" id="{EB8E71B1-48A7-4ADE-931C-7FB4C807B3DA}"/>
              </a:ext>
            </a:extLst>
          </p:cNvPr>
          <p:cNvSpPr/>
          <p:nvPr/>
        </p:nvSpPr>
        <p:spPr>
          <a:xfrm>
            <a:off x="5537463" y="6002339"/>
            <a:ext cx="1380304" cy="59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a:t>非洲</a:t>
            </a:r>
          </a:p>
        </p:txBody>
      </p:sp>
      <p:sp>
        <p:nvSpPr>
          <p:cNvPr id="64" name="矩形 63" title="">
            <a:extLst>
              <a:ext uri="{FF2B5EF4-FFF2-40B4-BE49-F238E27FC236}">
                <a16:creationId xmlns:a16="http://schemas.microsoft.com/office/drawing/2014/main" id="{C19FDFE9-296A-4B97-83CD-5AD73B2BB42C}"/>
              </a:ext>
            </a:extLst>
          </p:cNvPr>
          <p:cNvSpPr/>
          <p:nvPr/>
        </p:nvSpPr>
        <p:spPr>
          <a:xfrm>
            <a:off x="4445099" y="660408"/>
            <a:ext cx="3456384" cy="774079"/>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700" b="1">
                <a:solidFill>
                  <a:schemeClr val="tx1"/>
                </a:solidFill>
              </a:rPr>
              <a:t>大西洋贸易</a:t>
            </a:r>
          </a:p>
        </p:txBody>
      </p:sp>
    </p:spTree>
    <p:extLst>
      <p:ext uri="{BB962C8B-B14F-4D97-AF65-F5344CB8AC3E}">
        <p14:creationId xmlns:p14="http://schemas.microsoft.com/office/powerpoint/2010/main" val="73432058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7"/>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6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52"/>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53"/>
                                        </p:tgtEl>
                                        <p:attrNameLst>
                                          <p:attrName>style.visibility</p:attrName>
                                        </p:attrNameLst>
                                      </p:cBhvr>
                                      <p:to>
                                        <p:strVal val="visible"/>
                                      </p:to>
                                    </p:set>
                                  </p:childTnLst>
                                </p:cTn>
                              </p:par>
                              <p:par>
                                <p:cTn id="19" presetID="1" presetClass="entr" presetSubtype="0" dur="1" fill="hold" nodeType="withEffect">
                                  <p:stCondLst>
                                    <p:cond delay="0"/>
                                  </p:stCondLst>
                                  <p:childTnLst>
                                    <p:set>
                                      <p:cBhvr>
                                        <p:cTn id="20" dur="1" fill="hold">
                                          <p:stCondLst>
                                            <p:cond delay="0"/>
                                          </p:stCondLst>
                                        </p:cTn>
                                        <p:tgtEl>
                                          <p:spTgt spid="54"/>
                                        </p:tgtEl>
                                        <p:attrNameLst>
                                          <p:attrName>style.visibility</p:attrName>
                                        </p:attrNameLst>
                                      </p:cBhvr>
                                      <p:to>
                                        <p:strVal val="visible"/>
                                      </p:to>
                                    </p:set>
                                  </p:childTnLst>
                                </p:cTn>
                              </p:par>
                              <p:par>
                                <p:cTn id="21" presetID="1" presetClass="entr" presetSubtype="0" dur="1" fill="hold" nodeType="withEffect">
                                  <p:stCondLst>
                                    <p:cond delay="0"/>
                                  </p:stCondLst>
                                  <p:childTnLst>
                                    <p:set>
                                      <p:cBhvr>
                                        <p:cTn id="22" dur="1" fill="hold">
                                          <p:stCondLst>
                                            <p:cond delay="0"/>
                                          </p:stCondLst>
                                        </p:cTn>
                                        <p:tgtEl>
                                          <p:spTgt spid="55"/>
                                        </p:tgtEl>
                                        <p:attrNameLst>
                                          <p:attrName>style.visibility</p:attrName>
                                        </p:attrNameLst>
                                      </p:cBhvr>
                                      <p:to>
                                        <p:strVal val="visible"/>
                                      </p:to>
                                    </p:set>
                                  </p:childTnLst>
                                </p:cTn>
                              </p:par>
                              <p:par>
                                <p:cTn id="23" presetID="1" presetClass="entr" presetSubtype="0" dur="1" fill="hold" nodeType="withEffect">
                                  <p:stCondLst>
                                    <p:cond delay="0"/>
                                  </p:stCondLst>
                                  <p:childTnLst>
                                    <p:set>
                                      <p:cBhvr>
                                        <p:cTn id="24" dur="1" fill="hold">
                                          <p:stCondLst>
                                            <p:cond delay="0"/>
                                          </p:stCondLst>
                                        </p:cTn>
                                        <p:tgtEl>
                                          <p:spTgt spid="56"/>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58"/>
                                        </p:tgtEl>
                                        <p:attrNameLst>
                                          <p:attrName>style.visibility</p:attrName>
                                        </p:attrNameLst>
                                      </p:cBhvr>
                                      <p:to>
                                        <p:strVal val="visible"/>
                                      </p:to>
                                    </p:set>
                                  </p:childTnLst>
                                </p:cTn>
                              </p:par>
                              <p:par>
                                <p:cTn id="27" presetID="1" presetClass="entr" presetSubtype="0" dur="1" fill="hold" grpId="0" nodeType="withEffect">
                                  <p:stCondLst>
                                    <p:cond delay="0"/>
                                  </p:stCondLst>
                                  <p:childTnLst>
                                    <p:set>
                                      <p:cBhvr>
                                        <p:cTn id="28" dur="1" fill="hold">
                                          <p:stCondLst>
                                            <p:cond delay="0"/>
                                          </p:stCondLst>
                                        </p:cTn>
                                        <p:tgtEl>
                                          <p:spTgt spid="59"/>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p:stCondLst>
                              <p:cond delay="0"/>
                            </p:stCondLst>
                            <p:childTnLst>
                              <p:par>
                                <p:cTn id="31" presetID="1" presetClass="entr" presetSubtype="0" dur="1" fill="hold" grpId="0" nodeType="clickEffect">
                                  <p:stCondLst>
                                    <p:cond delay="0"/>
                                  </p:stCondLst>
                                  <p:childTnLst>
                                    <p:set>
                                      <p:cBhvr>
                                        <p:cTn id="32" dur="1" fill="hold">
                                          <p:stCondLst>
                                            <p:cond delay="0"/>
                                          </p:stCondLst>
                                        </p:cTn>
                                        <p:tgtEl>
                                          <p:spTgt spid="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58" grpId="0"/>
      <p:bldP spid="59" grpId="0"/>
      <p:bldP spid="62" grpId="0"/>
      <p:bldP spid="6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https://d.book118.com/358130050132006025</a:t>
            </a:r>
          </a:p>
        </p:txBody>
      </p:sp>
    </p:spTree>
  </p:cSld>
  <p:clrMapOvr>
    <a:masterClrMapping/>
  </p:clrMapOvr>
  <p:transition/>
  <p:timing/>
</p:sld>
</file>

<file path=ppt/tags/tag1.xml><?xml version="1.0" encoding="utf-8"?>
<p:tagLst xmlns:p="http://schemas.openxmlformats.org/presentationml/2006/main">
  <p:tag name="KSO_WM_UNIT_TABLE_BEAUTIFY" val="smartTable{8b8e0020-d87c-43b8-a071-4f4e56e13750}"/>
</p:tagLst>
</file>

<file path=ppt/tags/tag2.xml><?xml version="1.0" encoding="utf-8"?>
<p:tagLst xmlns:p="http://schemas.openxmlformats.org/presentationml/2006/main">
  <p:tag name="KSO_WM_UNIT_PLACING_PICTURE_USER_VIEWPORT" val="{&quot;height&quot;:5007.1669291338585,&quot;width&quot;:9375.1574803149597}"/>
</p:tagLst>
</file>

<file path=ppt/tags/tag3.xml><?xml version="1.0" encoding="utf-8"?>
<p:tagLst xmlns:p="http://schemas.openxmlformats.org/presentationml/2006/main">
  <p:tag name="KSO_WM_UNIT_TABLE_BEAUTIFY" val="smartTable{e0669dce-c181-4520-a5ad-1139e360d84c}"/>
  <p:tag name="TABLE_ENDDRAG_ORIGIN_RECT" val="607*328"/>
  <p:tag name="TABLE_ENDDRAG_RECT" val="329*122*607*328"/>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175</Paragraphs>
  <Slides>17</Slides>
  <Notes>4</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17</vt:i4>
      </vt:variant>
    </vt:vector>
  </HeadingPairs>
  <TitlesOfParts>
    <vt:vector baseType="lpstr" size="33">
      <vt:lpstr>Arial</vt:lpstr>
      <vt:lpstr>Calibri</vt:lpstr>
      <vt:lpstr>等线 Light</vt:lpstr>
      <vt:lpstr>等线</vt:lpstr>
      <vt:lpstr>黑体</vt:lpstr>
      <vt:lpstr>华文中宋</vt:lpstr>
      <vt:lpstr>华文楷体</vt:lpstr>
      <vt:lpstr>华文细黑</vt:lpstr>
      <vt:lpstr>楷体</vt:lpstr>
      <vt:lpstr>宋体</vt:lpstr>
      <vt:lpstr>微软雅黑</vt:lpstr>
      <vt:lpstr>方正粗黑宋简体</vt:lpstr>
      <vt:lpstr>华文新魏</vt:lpstr>
      <vt:lpstr>Arial Unicode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2024-09-02T16:09:57.429</cp:lastPrinted>
  <dcterms:created xsi:type="dcterms:W3CDTF">2024-09-02T08:09:57Z</dcterms:created>
  <dcterms:modified xsi:type="dcterms:W3CDTF">2024-09-02T08:10:00Z</dcterms:modified>
</cp:coreProperties>
</file>