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LFLCUH+WGAEDQ+ArialMT"/>
      <p:regular r:id="rId16"/>
    </p:embeddedFont>
    <p:embeddedFont>
      <p:font typeface="GQQCEP+MS-UIGothic"/>
      <p:regular r:id="rId17"/>
    </p:embeddedFont>
    <p:embeddedFont>
      <p:font typeface="NDBEAL+CKQORK+MicrosoftYaHei-Bold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E4C72-932C-421A-B30C-BD7A332DE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B06D5-64BD-43DC-B950-A2B62CE76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0067F-FBCC-46E2-A2E6-82ED1721E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40800-93ED-4C84-9DDC-A14360A2B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3C1886-F041-40AD-B358-5999962A3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18470E-C356-4C96-B7A3-75EB97B68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3F0FD7-4B28-4D23-8553-2CCEE7FB3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4128CE-9B6E-4347-98C1-91C8F18E1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37588-8DBE-4988-9628-8B1A2C471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A51FB-6DE0-4DF3-A69F-FA5BD6D25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CC45E-A69F-42B5-8EB0-4E49B45B5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31023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238625" y="1128585"/>
            <a:ext cx="2795275" cy="3024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LFLCUH+WGAEDQ+ArialMT"/>
                <a:cs typeface="LFLCUH+WGAED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FFFFFF"/>
                </a:solidFill>
                <a:latin typeface="GQQCEP+MS-UIGothic"/>
                <a:cs typeface="GQQCEP+MS-UIGothic"/>
              </a:rPr>
              <a:t>工基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FFFFFF"/>
                </a:solidFill>
                <a:latin typeface="GQQCEP+MS-UIGothic"/>
                <a:cs typeface="GQQCEP+MS-UIGothic"/>
              </a:rPr>
              <a:t>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LFLCUH+WGAEDQ+ArialMT"/>
                <a:cs typeface="LFLCUH+WGAED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继电</a:t>
            </a:r>
            <a:r>
              <a:rPr sz="2400">
                <a:solidFill>
                  <a:srgbClr val="FFFFFF"/>
                </a:solidFill>
                <a:latin typeface="GQQCEP+MS-UIGothic"/>
                <a:cs typeface="GQQCEP+MS-UIGothic"/>
              </a:rPr>
              <a:t>控制原理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LFLCUH+WGAEDQ+ArialMT"/>
                <a:cs typeface="LFLCUH+WGAED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QQCEP+MS-UIGothic"/>
                <a:cs typeface="GQQCEP+MS-UIGothic"/>
              </a:rPr>
              <a:t>常用控制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FFFFFF"/>
                </a:solidFill>
                <a:latin typeface="GQQCEP+MS-UIGothic"/>
                <a:cs typeface="GQQCEP+MS-UIGothic"/>
              </a:rPr>
              <a:t>路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LFLCUH+WGAEDQ+ArialMT"/>
                <a:cs typeface="LFLCUH+WGAED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GQQCEP+MS-UIGothic"/>
                <a:cs typeface="GQQCEP+MS-UIGothic"/>
              </a:rPr>
              <a:t>践操作与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LFLCUH+WGAEDQ+ArialMT"/>
                <a:cs typeface="LFLCUH+WGAED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QQCEP+MS-UIGothic"/>
                <a:cs typeface="GQQCEP+MS-UIGothic"/>
              </a:rPr>
              <a:t>安全注意事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NDBEAL+CKQORK+MicrosoftYaHei-Bold"/>
                <a:cs typeface="NDBEAL+CKQORK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609FFF"/>
                </a:solidFill>
                <a:latin typeface="GQQCEP+MS-UIGothic"/>
                <a:cs typeface="GQQCEP+MS-UIGothic"/>
              </a:rPr>
              <a:t>的特性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22375" y="1842134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468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09740" y="1842134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600">
                <a:solidFill>
                  <a:srgbClr val="FFFFFF"/>
                </a:solidFill>
                <a:latin typeface="GQQCEP+MS-UIGothic"/>
                <a:cs typeface="GQQCEP+MS-UIGothic"/>
              </a:rPr>
              <a:t>的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导电</a:t>
            </a:r>
            <a:r>
              <a:rPr sz="1600">
                <a:solidFill>
                  <a:srgbClr val="FFFFFF"/>
                </a:solidFill>
                <a:latin typeface="GQQCEP+MS-UIGothic"/>
                <a:cs typeface="GQQCEP+MS-UIGothic"/>
              </a:rPr>
              <a:t>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2375" y="2402693"/>
            <a:ext cx="223353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4687"/>
                </a:solidFill>
                <a:latin typeface="SimSun"/>
                <a:cs typeface="SimSun"/>
              </a:rPr>
              <a:t>导电</a:t>
            </a:r>
            <a:r>
              <a:rPr sz="1350">
                <a:solidFill>
                  <a:srgbClr val="004687"/>
                </a:solidFill>
                <a:latin typeface="GQQCEP+MS-UIGothic"/>
                <a:cs typeface="GQQCEP+MS-UIGothic"/>
              </a:rPr>
              <a:t>性、</a:t>
            </a:r>
            <a:r>
              <a:rPr sz="1350">
                <a:solidFill>
                  <a:srgbClr val="004687"/>
                </a:solidFill>
                <a:latin typeface="SimSun"/>
                <a:cs typeface="SimSun"/>
              </a:rPr>
              <a:t>绝缘</a:t>
            </a:r>
            <a:r>
              <a:rPr sz="1350">
                <a:solidFill>
                  <a:srgbClr val="004687"/>
                </a:solidFill>
                <a:latin typeface="GQQCEP+MS-UIGothic"/>
                <a:cs typeface="GQQCEP+MS-UIGothic"/>
              </a:rPr>
              <a:t>性、</a:t>
            </a:r>
            <a:r>
              <a:rPr sz="1350">
                <a:solidFill>
                  <a:srgbClr val="00468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4687"/>
                </a:solidFill>
                <a:latin typeface="GQQCEP+MS-UIGothic"/>
                <a:cs typeface="GQQCEP+MS-UIGothic"/>
              </a:rPr>
              <a:t>磁感</a:t>
            </a:r>
            <a:r>
              <a:rPr sz="1350">
                <a:solidFill>
                  <a:srgbClr val="004687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09740" y="2402693"/>
            <a:ext cx="486295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金属和非金属材料在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电场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的作用下，内部自由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子可以定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向移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，形成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流。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导电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性是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实现电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和分配的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2375" y="4358004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绝缘</a:t>
            </a:r>
            <a:r>
              <a:rPr sz="1600">
                <a:solidFill>
                  <a:srgbClr val="FFFFFF"/>
                </a:solidFill>
                <a:latin typeface="GQQCEP+MS-UIGothic"/>
                <a:cs typeface="GQQCEP+MS-UIGothic"/>
              </a:rPr>
              <a:t>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26884" y="435800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4687"/>
                </a:solidFill>
                <a:latin typeface="SimSun"/>
                <a:cs typeface="SimSun"/>
              </a:rPr>
              <a:t>电</a:t>
            </a:r>
            <a:r>
              <a:rPr sz="1600">
                <a:solidFill>
                  <a:srgbClr val="004687"/>
                </a:solidFill>
                <a:latin typeface="GQQCEP+MS-UIGothic"/>
                <a:cs typeface="GQQCEP+MS-UIGothic"/>
              </a:rPr>
              <a:t>磁感</a:t>
            </a:r>
            <a:r>
              <a:rPr sz="1600">
                <a:solidFill>
                  <a:srgbClr val="004687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22375" y="4919198"/>
            <a:ext cx="486295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大多数非金属材料在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电场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的作用下，内部自由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子无法定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向移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，因此不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导电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绝缘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体在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域中广泛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用，如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绝缘电线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绝缘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826884" y="4919198"/>
            <a:ext cx="486295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4687"/>
                </a:solidFill>
                <a:latin typeface="GQQCEP+MS-UIGothic"/>
                <a:cs typeface="GQQCEP+MS-UIGothic"/>
              </a:rPr>
              <a:t>当</a:t>
            </a:r>
            <a:r>
              <a:rPr sz="1350">
                <a:solidFill>
                  <a:srgbClr val="004687"/>
                </a:solidFill>
                <a:latin typeface="SimSun"/>
                <a:cs typeface="SimSun"/>
              </a:rPr>
              <a:t>导线</a:t>
            </a:r>
            <a:r>
              <a:rPr sz="1350">
                <a:solidFill>
                  <a:srgbClr val="004687"/>
                </a:solidFill>
                <a:latin typeface="GQQCEP+MS-UIGothic"/>
                <a:cs typeface="GQQCEP+MS-UIGothic"/>
              </a:rPr>
              <a:t>或</a:t>
            </a:r>
            <a:r>
              <a:rPr sz="1350">
                <a:solidFill>
                  <a:srgbClr val="004687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4687"/>
                </a:solidFill>
                <a:latin typeface="GQQCEP+MS-UIGothic"/>
                <a:cs typeface="GQQCEP+MS-UIGothic"/>
              </a:rPr>
              <a:t>圈中的</a:t>
            </a:r>
            <a:r>
              <a:rPr sz="1350">
                <a:solidFill>
                  <a:srgbClr val="00468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4687"/>
                </a:solidFill>
                <a:latin typeface="GQQCEP+MS-UIGothic"/>
                <a:cs typeface="GQQCEP+MS-UIGothic"/>
              </a:rPr>
              <a:t>流</a:t>
            </a:r>
            <a:r>
              <a:rPr sz="1350">
                <a:solidFill>
                  <a:srgbClr val="00468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4687"/>
                </a:solidFill>
                <a:latin typeface="GQQCEP+MS-UIGothic"/>
                <a:cs typeface="GQQCEP+MS-UIGothic"/>
              </a:rPr>
              <a:t>生</a:t>
            </a:r>
            <a:r>
              <a:rPr sz="1350">
                <a:solidFill>
                  <a:srgbClr val="00468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4687"/>
                </a:solidFill>
                <a:latin typeface="GQQCEP+MS-UIGothic"/>
                <a:cs typeface="GQQCEP+MS-UIGothic"/>
              </a:rPr>
              <a:t>化</a:t>
            </a:r>
            <a:r>
              <a:rPr sz="1350">
                <a:solidFill>
                  <a:srgbClr val="004687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4687"/>
                </a:solidFill>
                <a:latin typeface="GQQCEP+MS-UIGothic"/>
                <a:cs typeface="GQQCEP+MS-UIGothic"/>
              </a:rPr>
              <a:t>，会</a:t>
            </a:r>
            <a:r>
              <a:rPr sz="1350">
                <a:solidFill>
                  <a:srgbClr val="00468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4687"/>
                </a:solidFill>
                <a:latin typeface="GQQCEP+MS-UIGothic"/>
                <a:cs typeface="GQQCEP+MS-UIGothic"/>
              </a:rPr>
              <a:t>生磁</a:t>
            </a:r>
            <a:r>
              <a:rPr sz="1350">
                <a:solidFill>
                  <a:srgbClr val="004687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4687"/>
                </a:solidFill>
                <a:latin typeface="GQQCEP+MS-UIGothic"/>
                <a:cs typeface="GQQCEP+MS-UIGothic"/>
              </a:rPr>
              <a:t>，同</a:t>
            </a:r>
            <a:r>
              <a:rPr sz="1350">
                <a:solidFill>
                  <a:srgbClr val="004687"/>
                </a:solidFill>
                <a:latin typeface="SimSun"/>
                <a:cs typeface="SimSun"/>
              </a:rPr>
              <a:t>时变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4687"/>
                </a:solidFill>
                <a:latin typeface="GQQCEP+MS-UIGothic"/>
                <a:cs typeface="GQQCEP+MS-UIGothic"/>
              </a:rPr>
              <a:t>化的磁</a:t>
            </a:r>
            <a:r>
              <a:rPr sz="1350">
                <a:solidFill>
                  <a:srgbClr val="004687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4687"/>
                </a:solidFill>
                <a:latin typeface="GQQCEP+MS-UIGothic"/>
                <a:cs typeface="GQQCEP+MS-UIGothic"/>
              </a:rPr>
              <a:t>也会在</a:t>
            </a:r>
            <a:r>
              <a:rPr sz="1350">
                <a:solidFill>
                  <a:srgbClr val="004687"/>
                </a:solidFill>
                <a:latin typeface="SimSun"/>
                <a:cs typeface="SimSun"/>
              </a:rPr>
              <a:t>导线</a:t>
            </a:r>
            <a:r>
              <a:rPr sz="1350">
                <a:solidFill>
                  <a:srgbClr val="004687"/>
                </a:solidFill>
                <a:latin typeface="GQQCEP+MS-UIGothic"/>
                <a:cs typeface="GQQCEP+MS-UIGothic"/>
              </a:rPr>
              <a:t>中</a:t>
            </a:r>
            <a:r>
              <a:rPr sz="1350">
                <a:solidFill>
                  <a:srgbClr val="00468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4687"/>
                </a:solidFill>
                <a:latin typeface="GQQCEP+MS-UIGothic"/>
                <a:cs typeface="GQQCEP+MS-UIGothic"/>
              </a:rPr>
              <a:t>生</a:t>
            </a:r>
            <a:r>
              <a:rPr sz="1350">
                <a:solidFill>
                  <a:srgbClr val="00468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4687"/>
                </a:solidFill>
                <a:latin typeface="GQQCEP+MS-UIGothic"/>
                <a:cs typeface="GQQCEP+MS-UIGothic"/>
              </a:rPr>
              <a:t>流。</a:t>
            </a:r>
            <a:r>
              <a:rPr sz="1350">
                <a:solidFill>
                  <a:srgbClr val="00468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4687"/>
                </a:solidFill>
                <a:latin typeface="GQQCEP+MS-UIGothic"/>
                <a:cs typeface="GQQCEP+MS-UIGothic"/>
              </a:rPr>
              <a:t>磁感</a:t>
            </a:r>
            <a:r>
              <a:rPr sz="1350">
                <a:solidFill>
                  <a:srgbClr val="004687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4687"/>
                </a:solidFill>
                <a:latin typeface="GQQCEP+MS-UIGothic"/>
                <a:cs typeface="GQQCEP+MS-UIGothic"/>
              </a:rPr>
              <a:t>是</a:t>
            </a:r>
            <a:r>
              <a:rPr sz="1350">
                <a:solidFill>
                  <a:srgbClr val="004687"/>
                </a:solidFill>
                <a:latin typeface="SimSun"/>
                <a:cs typeface="SimSun"/>
              </a:rPr>
              <a:t>发电</a:t>
            </a:r>
            <a:r>
              <a:rPr sz="1350">
                <a:solidFill>
                  <a:srgbClr val="004687"/>
                </a:solidFill>
                <a:latin typeface="GQQCEP+MS-UIGothic"/>
                <a:cs typeface="GQQCEP+MS-UIGothic"/>
              </a:rPr>
              <a:t>机和</a:t>
            </a:r>
            <a:r>
              <a:rPr sz="1350">
                <a:solidFill>
                  <a:srgbClr val="004687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4687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4687"/>
                </a:solidFill>
                <a:latin typeface="GQQCEP+MS-UIGothic"/>
                <a:cs typeface="GQQCEP+MS-UIGothic"/>
              </a:rPr>
              <a:t>器等</a:t>
            </a:r>
            <a:r>
              <a:rPr sz="1350">
                <a:solidFill>
                  <a:srgbClr val="00468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4687"/>
                </a:solidFill>
                <a:latin typeface="GQQCEP+MS-UIGothic"/>
                <a:cs typeface="GQQCEP+MS-UIGothic"/>
              </a:rPr>
              <a:t>气</a:t>
            </a:r>
            <a:r>
              <a:rPr sz="1350">
                <a:solidFill>
                  <a:srgbClr val="004687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4687"/>
                </a:solidFill>
                <a:latin typeface="GQQCEP+MS-UIGothic"/>
                <a:cs typeface="GQQCEP+MS-UIGothic"/>
              </a:rPr>
              <a:t>工作的基</a:t>
            </a:r>
            <a:r>
              <a:rPr sz="1350">
                <a:solidFill>
                  <a:srgbClr val="004687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4687"/>
                </a:solidFill>
                <a:latin typeface="GQQCEP+MS-UIGothic"/>
                <a:cs typeface="GQQCE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609FFF"/>
                </a:solidFill>
                <a:latin typeface="GQQCEP+MS-UIGothic"/>
                <a:cs typeface="GQQCEP+MS-UIGothic"/>
              </a:rPr>
              <a:t>路元件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00669" y="1438910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电</a:t>
            </a:r>
            <a:r>
              <a:rPr sz="1600">
                <a:solidFill>
                  <a:srgbClr val="609FFF"/>
                </a:solidFill>
                <a:latin typeface="GQQCEP+MS-UIGothic"/>
                <a:cs typeface="GQQCEP+MS-UIGothic"/>
              </a:rPr>
              <a:t>阻器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81729" y="1577975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6405" y="189146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0F8BFF"/>
                </a:solidFill>
                <a:latin typeface="NDBEAL+CKQORK+MicrosoftYaHei-Bold"/>
                <a:cs typeface="NDBEAL+CKQORK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2990" y="1913690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0F8BFF"/>
                </a:solidFill>
                <a:latin typeface="NDBEAL+CKQORK+MicrosoftYaHei-Bold"/>
                <a:cs typeface="NDBEAL+CKQORK+MicrosoftYaHei-Bold"/>
              </a:rPr>
              <a:t>01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702560" y="341248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电</a:t>
            </a:r>
            <a:r>
              <a:rPr sz="1600">
                <a:solidFill>
                  <a:srgbClr val="609FFF"/>
                </a:solidFill>
                <a:latin typeface="GQQCEP+MS-UIGothic"/>
                <a:cs typeface="GQQCEP+MS-UIGothic"/>
              </a:rPr>
              <a:t>容器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70315" y="341248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电</a:t>
            </a:r>
            <a:r>
              <a:rPr sz="1600">
                <a:solidFill>
                  <a:srgbClr val="609FFF"/>
                </a:solidFill>
                <a:latin typeface="GQQCEP+MS-UIGothic"/>
                <a:cs typeface="GQQCEP+MS-UIGothic"/>
              </a:rPr>
              <a:t>感器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877945" y="3753921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0F8BFF"/>
                </a:solidFill>
                <a:latin typeface="NDBEAL+CKQORK+MicrosoftYaHei-Bold"/>
                <a:cs typeface="NDBEAL+CKQORK+MicrosoftYaHei-Bold"/>
              </a:rPr>
              <a:t>03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793355" y="3743761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0F8BFF"/>
                </a:solidFill>
                <a:latin typeface="NDBEAL+CKQORK+MicrosoftYaHei-Bold"/>
                <a:cs typeface="NDBEAL+CKQORK+MicrosoftYaHei-Bold"/>
              </a:rPr>
              <a:t>04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885565" y="5247004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09FFF"/>
                </a:solidFill>
                <a:latin typeface="GQQCEP+MS-UIGothic"/>
                <a:cs typeface="GQQCEP+MS-UIGothic"/>
              </a:rPr>
              <a:t>开关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900669" y="5247004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导线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4886325" y="5590340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0F8BFF"/>
                </a:solidFill>
                <a:latin typeface="NDBEAL+CKQORK+MicrosoftYaHei-Bold"/>
                <a:cs typeface="NDBEAL+CKQORK+MicrosoftYaHei-Bold"/>
              </a:rPr>
              <a:t>05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6796405" y="557827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0F8BFF"/>
                </a:solidFill>
                <a:latin typeface="NDBEAL+CKQORK+MicrosoftYaHei-Bold"/>
                <a:cs typeface="NDBEAL+CKQORK+MicrosoftYaHei-Bold"/>
              </a:rPr>
              <a:t>06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609FFF"/>
                </a:solidFill>
                <a:latin typeface="GQQCEP+MS-UIGothic"/>
                <a:cs typeface="GQQCEP+MS-UIGothic"/>
              </a:rPr>
              <a:t>路分析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NDBEAL+CKQORK+MicrosoftYaHei-Bold"/>
                <a:cs typeface="NDBEAL+CKQORK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继电</a:t>
            </a:r>
            <a:r>
              <a:rPr sz="3000">
                <a:solidFill>
                  <a:srgbClr val="609FFF"/>
                </a:solidFill>
                <a:latin typeface="GQQCEP+MS-UIGothic"/>
                <a:cs typeface="GQQCEP+MS-UIGothic"/>
              </a:rPr>
              <a:t>器的工作原理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继电</a:t>
            </a:r>
            <a:r>
              <a:rPr sz="3000">
                <a:solidFill>
                  <a:srgbClr val="609FFF"/>
                </a:solidFill>
                <a:latin typeface="GQQCEP+MS-UIGothic"/>
                <a:cs typeface="GQQCEP+MS-UIGothic"/>
              </a:rPr>
              <a:t>控制系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285611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继电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控制系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广泛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用于工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化、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力、交通等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域，如自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动门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、自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灯控、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GQQCEP+MS-UIGothic"/>
                <a:cs typeface="GQQCEP+MS-UIGothic"/>
              </a:rPr>
              <a:t>机控制等。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继电</a:t>
            </a:r>
            <a:r>
              <a:rPr sz="3000">
                <a:solidFill>
                  <a:srgbClr val="609FFF"/>
                </a:solidFill>
                <a:latin typeface="GQQCEP+MS-UIGothic"/>
                <a:cs typeface="GQQCEP+MS-UIGothic"/>
              </a:rPr>
              <a:t>控制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609FFF"/>
                </a:solidFill>
                <a:latin typeface="GQQCEP+MS-UIGothic"/>
                <a:cs typeface="GQQCEP+MS-UIGothic"/>
              </a:rPr>
              <a:t>路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NDBEAL+CKQORK+MicrosoftYaHei-Bold"/>
                <a:cs typeface="NDBEAL+CKQORK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https://d.book118.com/358131023070006042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LFLCUH+WGAEDQ+ArialMT</vt:lpstr>
      <vt:lpstr>Times New Roman</vt:lpstr>
      <vt:lpstr>SimSun</vt:lpstr>
      <vt:lpstr>GQQCEP+MS-UIGothic</vt:lpstr>
      <vt:lpstr>NDBEAL+CKQORK+MicrosoftYaHei-Bold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2024-09-21T16:42:42.824</cp:lastPrinted>
  <dcterms:created xsi:type="dcterms:W3CDTF">2024-09-21T08:42:42Z</dcterms:created>
  <dcterms:modified xsi:type="dcterms:W3CDTF">2024-09-21T08:42:43Z</dcterms:modified>
</cp:coreProperties>
</file>