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04EE2BE-2C1C-42EC-8F55-D27FE7344B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609808-E393-4EEA-9662-4A91C1DADE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D17AA94-1048-4FD4-A33B-7597D18A22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2C8489D-8FB4-4008-B861-BC9125DBE1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B367638-E638-4610-A07E-A2370886392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5DAD0ED-579A-40E7-97D4-2AB90C17551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8BAF54F-EBA3-4D5B-8C42-1B1096395A8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3CCDEF-949B-4C29-89C6-89A3C10357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1B30CF-CCD2-47A3-864A-31023B1192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D148A1-490C-41C8-A660-016ED701AF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06560E-E626-4F56-BDEF-045DFAEE22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png" /><Relationship Id="rId3" Type="http://schemas.openxmlformats.org/officeDocument/2006/relationships/image" Target="../media/image11.png" /><Relationship Id="rId4" Type="http://schemas.openxmlformats.org/officeDocument/2006/relationships/image" Target="../media/image12.png" /><Relationship Id="rId5" Type="http://schemas.openxmlformats.org/officeDocument/2006/relationships/image" Target="../media/image13.png" /><Relationship Id="rId6"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5002310004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2024-01-01</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设立机械工业公司组建方案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公司概述与市场分析</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组织架构与部门设置</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产品线规划与生产运营策略</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人力资源配置与培训计划</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财务规划与资金筹措方案</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合作交流与政策支持利用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公司概述与市场分析</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8180" b="818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98" b="269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公司定位及发展目标</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专注于高端机械制造</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公司致力于成为高端机械制造领域的领导者，提供创新、高质量的产品和解决方案。</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推动智能化发展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通过引入先进技术和智能化制造流程，提高生产效率和产品质量，满足客户不断升级的需求。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拓展全球市场</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积极拓展国际市场，提升品牌知名度和影响力，实现全球化发展战略。</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环保和可持续发展要求提高</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随着全球环保意识的增强，机械制造行业对环保和可持续发展的要求也越来越高。</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机械制造行业持续增长</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随着全球经济的复苏和制造业的快速发展，机械制造行业持续保持增长态势。</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智能化和数字化成为行业趋势</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智能制造、工业互联网等新技术在机械制造行业的应用日益广泛，推动行业向智能化和数字化方向发展。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行业现状及趋势分析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个性化定制需求</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高端制造业客户对产品的个性化定制需求较高，需要公司提供定制化的解决方案。</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高品质与可靠性要求</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客户对产品的品质和可靠性有严格要求，需要公司具备先进的生产工艺和质量管理体系。</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高端制造业客户</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公司目标客户群体为高端制造业客户，如汽车、航空航天、能源等领域的领军企业。</a:t>
            </a:r>
          </a:p>
        </p:txBody>
      </p:sp>
      <p:pic>
        <p:nvPicPr>
          <p:cNvPr id="10" name="Picture 10"/>
          <p:cNvPicPr>
            <a:picLocks noChangeAspect="1"/>
          </p:cNvPicPr>
          <p:nvPr/>
        </p:nvPicPr>
        <p:blipFill>
          <a:blip r:embed="rId2"/>
          <a:srcRect l="16284" r="16284"/>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目标客户群体与需求洞察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54000"/>
          </a:blip>
          <a:stretch>
            <a:fillRect/>
          </a:stretch>
        </p:blipFill>
        <p:spPr>
          <a:xfrm>
            <a:off x="0" y="0"/>
            <a:ext cx="12192000" cy="6858000"/>
          </a:xfrm>
          <a:prstGeom prst="rect">
            <a:avLst/>
          </a:prstGeom>
        </p:spPr>
      </p:pic>
      <p:sp>
        <p:nvSpPr>
          <p:cNvPr id="3" name="AutoShape 3"/>
          <p:cNvSpPr/>
          <p:nvPr/>
        </p:nvSpPr>
        <p:spPr>
          <a:xfrm>
            <a:off x="5241925" y="2259013"/>
            <a:ext cx="1933575" cy="1933575"/>
          </a:xfrm>
          <a:prstGeom prst="ellipse">
            <a:avLst/>
          </a:prstGeom>
          <a:solidFill>
            <a:schemeClr val="accent1">
              <a:alpha val="9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506694" y="1497044"/>
            <a:ext cx="2843213" cy="831818"/>
            <a:chOff x="2506694" y="1497044"/>
            <a:chExt cx="2843213" cy="831818"/>
          </a:xfrm>
        </p:grpSpPr>
        <p:sp>
          <p:nvSpPr>
            <p:cNvPr id="5" name="AutoShape 5"/>
            <p:cNvSpPr/>
            <p:nvPr/>
          </p:nvSpPr>
          <p:spPr>
            <a:xfrm>
              <a:off x="2506694" y="1497044"/>
              <a:ext cx="2843213" cy="8318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5941441" y="2961291"/>
            <a:ext cx="534543" cy="529019"/>
            <a:chOff x="5941441" y="2961291"/>
            <a:chExt cx="534543" cy="529019"/>
          </a:xfrm>
        </p:grpSpPr>
        <p:sp>
          <p:nvSpPr>
            <p:cNvPr id="7" name="Freeform 7"/>
            <p:cNvSpPr/>
            <p:nvPr/>
          </p:nvSpPr>
          <p:spPr>
            <a:xfrm>
              <a:off x="5941441" y="3257709"/>
              <a:ext cx="534543" cy="232601"/>
            </a:xfrm>
            <a:custGeom>
              <a:rect l="l" t="t" r="r" b="b"/>
              <a:pathLst>
                <a:path w="205" h="89">
                  <a:moveTo>
                    <a:pt x="103" y="19"/>
                  </a:moveTo>
                  <a:cubicBezTo>
                    <a:pt x="82" y="19"/>
                    <a:pt x="62" y="12"/>
                    <a:pt x="47" y="0"/>
                  </a:cubicBezTo>
                  <a:cubicBezTo>
                    <a:pt x="0" y="0"/>
                    <a:pt x="0" y="0"/>
                    <a:pt x="0" y="0"/>
                  </a:cubicBezTo>
                  <a:cubicBezTo>
                    <a:pt x="0" y="67"/>
                    <a:pt x="0" y="67"/>
                    <a:pt x="0" y="67"/>
                  </a:cubicBezTo>
                  <a:cubicBezTo>
                    <a:pt x="0" y="79"/>
                    <a:pt x="10" y="89"/>
                    <a:pt x="22" y="89"/>
                  </a:cubicBezTo>
                  <a:cubicBezTo>
                    <a:pt x="183" y="89"/>
                    <a:pt x="183" y="89"/>
                    <a:pt x="183" y="89"/>
                  </a:cubicBezTo>
                  <a:cubicBezTo>
                    <a:pt x="195" y="89"/>
                    <a:pt x="205" y="79"/>
                    <a:pt x="205" y="67"/>
                  </a:cubicBezTo>
                  <a:cubicBezTo>
                    <a:pt x="205" y="0"/>
                    <a:pt x="205" y="0"/>
                    <a:pt x="205" y="0"/>
                  </a:cubicBezTo>
                  <a:cubicBezTo>
                    <a:pt x="158" y="0"/>
                    <a:pt x="158" y="0"/>
                    <a:pt x="158" y="0"/>
                  </a:cubicBezTo>
                  <a:cubicBezTo>
                    <a:pt x="143" y="12"/>
                    <a:pt x="124" y="19"/>
                    <a:pt x="103" y="1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941441" y="2961291"/>
              <a:ext cx="534543" cy="307467"/>
            </a:xfrm>
            <a:custGeom>
              <a:rect l="l" t="t" r="r" b="b"/>
              <a:pathLst>
                <a:path w="205" h="118">
                  <a:moveTo>
                    <a:pt x="183" y="42"/>
                  </a:moveTo>
                  <a:cubicBezTo>
                    <a:pt x="180" y="42"/>
                    <a:pt x="180" y="42"/>
                    <a:pt x="180" y="42"/>
                  </a:cubicBezTo>
                  <a:cubicBezTo>
                    <a:pt x="154" y="42"/>
                    <a:pt x="154" y="42"/>
                    <a:pt x="154" y="42"/>
                  </a:cubicBezTo>
                  <a:cubicBezTo>
                    <a:pt x="154" y="22"/>
                    <a:pt x="154" y="22"/>
                    <a:pt x="154" y="22"/>
                  </a:cubicBezTo>
                  <a:cubicBezTo>
                    <a:pt x="154" y="10"/>
                    <a:pt x="144" y="0"/>
                    <a:pt x="132" y="0"/>
                  </a:cubicBezTo>
                  <a:cubicBezTo>
                    <a:pt x="73" y="0"/>
                    <a:pt x="73" y="0"/>
                    <a:pt x="73" y="0"/>
                  </a:cubicBezTo>
                  <a:cubicBezTo>
                    <a:pt x="61" y="0"/>
                    <a:pt x="51" y="10"/>
                    <a:pt x="51" y="22"/>
                  </a:cubicBezTo>
                  <a:cubicBezTo>
                    <a:pt x="51" y="42"/>
                    <a:pt x="51" y="42"/>
                    <a:pt x="51" y="42"/>
                  </a:cubicBezTo>
                  <a:cubicBezTo>
                    <a:pt x="25" y="42"/>
                    <a:pt x="25" y="42"/>
                    <a:pt x="25" y="42"/>
                  </a:cubicBezTo>
                  <a:cubicBezTo>
                    <a:pt x="22" y="42"/>
                    <a:pt x="22" y="42"/>
                    <a:pt x="22" y="42"/>
                  </a:cubicBezTo>
                  <a:cubicBezTo>
                    <a:pt x="10" y="42"/>
                    <a:pt x="0" y="52"/>
                    <a:pt x="0" y="64"/>
                  </a:cubicBezTo>
                  <a:cubicBezTo>
                    <a:pt x="0" y="101"/>
                    <a:pt x="0" y="101"/>
                    <a:pt x="0" y="101"/>
                  </a:cubicBezTo>
                  <a:cubicBezTo>
                    <a:pt x="54" y="101"/>
                    <a:pt x="54" y="101"/>
                    <a:pt x="54" y="101"/>
                  </a:cubicBezTo>
                  <a:cubicBezTo>
                    <a:pt x="67" y="112"/>
                    <a:pt x="84" y="118"/>
                    <a:pt x="103" y="118"/>
                  </a:cubicBezTo>
                  <a:cubicBezTo>
                    <a:pt x="121" y="118"/>
                    <a:pt x="138" y="112"/>
                    <a:pt x="151" y="101"/>
                  </a:cubicBezTo>
                  <a:cubicBezTo>
                    <a:pt x="205" y="101"/>
                    <a:pt x="205" y="101"/>
                    <a:pt x="205" y="101"/>
                  </a:cubicBezTo>
                  <a:cubicBezTo>
                    <a:pt x="205" y="64"/>
                    <a:pt x="205" y="64"/>
                    <a:pt x="205" y="64"/>
                  </a:cubicBezTo>
                  <a:cubicBezTo>
                    <a:pt x="205" y="52"/>
                    <a:pt x="195" y="42"/>
                    <a:pt x="183" y="42"/>
                  </a:cubicBezTo>
                  <a:close/>
                  <a:moveTo>
                    <a:pt x="67" y="26"/>
                  </a:moveTo>
                  <a:cubicBezTo>
                    <a:pt x="67" y="22"/>
                    <a:pt x="67" y="22"/>
                    <a:pt x="67" y="22"/>
                  </a:cubicBezTo>
                  <a:cubicBezTo>
                    <a:pt x="67" y="19"/>
                    <a:pt x="70" y="17"/>
                    <a:pt x="73" y="17"/>
                  </a:cubicBezTo>
                  <a:cubicBezTo>
                    <a:pt x="132" y="17"/>
                    <a:pt x="132" y="17"/>
                    <a:pt x="132" y="17"/>
                  </a:cubicBezTo>
                  <a:cubicBezTo>
                    <a:pt x="135" y="17"/>
                    <a:pt x="138" y="19"/>
                    <a:pt x="138" y="22"/>
                  </a:cubicBezTo>
                  <a:cubicBezTo>
                    <a:pt x="138" y="26"/>
                    <a:pt x="138" y="26"/>
                    <a:pt x="138" y="26"/>
                  </a:cubicBezTo>
                  <a:cubicBezTo>
                    <a:pt x="138" y="42"/>
                    <a:pt x="138" y="42"/>
                    <a:pt x="138" y="42"/>
                  </a:cubicBezTo>
                  <a:cubicBezTo>
                    <a:pt x="67" y="42"/>
                    <a:pt x="67" y="42"/>
                    <a:pt x="67" y="42"/>
                  </a:cubicBezTo>
                  <a:lnTo>
                    <a:pt x="67" y="26"/>
                  </a:lnTo>
                  <a:close/>
                  <a:moveTo>
                    <a:pt x="101" y="101"/>
                  </a:moveTo>
                  <a:cubicBezTo>
                    <a:pt x="92" y="101"/>
                    <a:pt x="85" y="94"/>
                    <a:pt x="85" y="86"/>
                  </a:cubicBezTo>
                  <a:cubicBezTo>
                    <a:pt x="85" y="77"/>
                    <a:pt x="92" y="70"/>
                    <a:pt x="101" y="70"/>
                  </a:cubicBezTo>
                  <a:cubicBezTo>
                    <a:pt x="110" y="70"/>
                    <a:pt x="117" y="77"/>
                    <a:pt x="117" y="86"/>
                  </a:cubicBezTo>
                  <a:cubicBezTo>
                    <a:pt x="117" y="94"/>
                    <a:pt x="110" y="101"/>
                    <a:pt x="101" y="10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竞争对手概况及优劣势评估</a:t>
              </a:r>
            </a:p>
          </p:txBody>
        </p:sp>
      </p:grpSp>
      <p:grpSp>
        <p:nvGrpSpPr>
          <p:cNvPr id="31" name="Group 31"/>
          <p:cNvGrpSpPr/>
          <p:nvPr/>
        </p:nvGrpSpPr>
        <p:grpSpPr>
          <a:xfrm>
            <a:off x="1449149" y="1107618"/>
            <a:ext cx="3394996" cy="490334"/>
            <a:chOff x="1449149" y="1107618"/>
            <a:chExt cx="3394996" cy="490334"/>
          </a:xfrm>
        </p:grpSpPr>
        <p:sp>
          <p:nvSpPr>
            <p:cNvPr id="32" name="TextBox 32"/>
            <p:cNvSpPr txBox="1"/>
            <p:nvPr/>
          </p:nvSpPr>
          <p:spPr>
            <a:xfrm>
              <a:off x="1449149" y="110761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主要竞争对手</a:t>
              </a:r>
            </a:p>
          </p:txBody>
        </p:sp>
      </p:grpSp>
      <p:grpSp>
        <p:nvGrpSpPr>
          <p:cNvPr id="33" name="Group 33"/>
          <p:cNvGrpSpPr/>
          <p:nvPr/>
        </p:nvGrpSpPr>
        <p:grpSpPr>
          <a:xfrm>
            <a:off x="1680979" y="1460180"/>
            <a:ext cx="2931336" cy="1654845"/>
            <a:chOff x="1680979" y="1460180"/>
            <a:chExt cx="2931336" cy="1654845"/>
          </a:xfrm>
        </p:grpSpPr>
        <p:sp>
          <p:nvSpPr>
            <p:cNvPr id="34" name="TextBox 34"/>
            <p:cNvSpPr txBox="1"/>
            <p:nvPr/>
          </p:nvSpPr>
          <p:spPr>
            <a:xfrm>
              <a:off x="1680979"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公司的主要竞争对手包括国内外知名的机械制造企业和新兴的创新型企业。</a:t>
              </a:r>
            </a:p>
          </p:txBody>
        </p:sp>
      </p:grpSp>
      <p:grpSp>
        <p:nvGrpSpPr>
          <p:cNvPr id="35" name="Group 35"/>
          <p:cNvGrpSpPr/>
          <p:nvPr/>
        </p:nvGrpSpPr>
        <p:grpSpPr>
          <a:xfrm>
            <a:off x="1449149" y="3556745"/>
            <a:ext cx="3394996" cy="490334"/>
            <a:chOff x="1449149" y="3556745"/>
            <a:chExt cx="3394996" cy="490334"/>
          </a:xfrm>
        </p:grpSpPr>
        <p:sp>
          <p:nvSpPr>
            <p:cNvPr id="36" name="TextBox 36"/>
            <p:cNvSpPr txBox="1"/>
            <p:nvPr/>
          </p:nvSpPr>
          <p:spPr>
            <a:xfrm>
              <a:off x="1449149" y="35567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公司竞争优势</a:t>
              </a:r>
            </a:p>
          </p:txBody>
        </p:sp>
      </p:grpSp>
      <p:grpSp>
        <p:nvGrpSpPr>
          <p:cNvPr id="37" name="Group 37"/>
          <p:cNvGrpSpPr/>
          <p:nvPr/>
        </p:nvGrpSpPr>
        <p:grpSpPr>
          <a:xfrm>
            <a:off x="1680979" y="3909306"/>
            <a:ext cx="2931336" cy="1654845"/>
            <a:chOff x="1680979" y="3909306"/>
            <a:chExt cx="2931336" cy="1654845"/>
          </a:xfrm>
        </p:grpSpPr>
        <p:sp>
          <p:nvSpPr>
            <p:cNvPr id="38" name="TextBox 38"/>
            <p:cNvSpPr txBox="1"/>
            <p:nvPr/>
          </p:nvSpPr>
          <p:spPr>
            <a:xfrm>
              <a:off x="1680979"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公司可以通过引入新技术、提供个性化定制服务、加强品质管理等方式，打造独特的竞争优势。</a:t>
              </a:r>
            </a:p>
          </p:txBody>
        </p:sp>
      </p:grpSp>
      <p:grpSp>
        <p:nvGrpSpPr>
          <p:cNvPr id="39" name="Group 39"/>
          <p:cNvGrpSpPr/>
          <p:nvPr/>
        </p:nvGrpSpPr>
        <p:grpSpPr>
          <a:xfrm>
            <a:off x="7463317" y="1107618"/>
            <a:ext cx="3394996" cy="490334"/>
            <a:chOff x="7463317" y="1107618"/>
            <a:chExt cx="3394996" cy="490334"/>
          </a:xfrm>
        </p:grpSpPr>
        <p:sp>
          <p:nvSpPr>
            <p:cNvPr id="40" name="TextBox 40"/>
            <p:cNvSpPr txBox="1"/>
            <p:nvPr/>
          </p:nvSpPr>
          <p:spPr>
            <a:xfrm>
              <a:off x="7463317" y="110761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竞争对手优势</a:t>
              </a:r>
            </a:p>
          </p:txBody>
        </p:sp>
      </p:grpSp>
      <p:grpSp>
        <p:nvGrpSpPr>
          <p:cNvPr id="41" name="Group 41"/>
          <p:cNvGrpSpPr/>
          <p:nvPr/>
        </p:nvGrpSpPr>
        <p:grpSpPr>
          <a:xfrm>
            <a:off x="7695147" y="1460180"/>
            <a:ext cx="2931336" cy="1654845"/>
            <a:chOff x="7695147" y="1460180"/>
            <a:chExt cx="2931336" cy="1654845"/>
          </a:xfrm>
        </p:grpSpPr>
        <p:sp>
          <p:nvSpPr>
            <p:cNvPr id="42" name="TextBox 42"/>
            <p:cNvSpPr txBox="1"/>
            <p:nvPr/>
          </p:nvSpPr>
          <p:spPr>
            <a:xfrm>
              <a:off x="7695147"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竞争对手可能拥有先进的生产技术、成熟的市场渠道和强大的品牌影响力等优势。</a:t>
              </a:r>
            </a:p>
          </p:txBody>
        </p:sp>
      </p:grpSp>
      <p:grpSp>
        <p:nvGrpSpPr>
          <p:cNvPr id="43" name="Group 43"/>
          <p:cNvGrpSpPr/>
          <p:nvPr/>
        </p:nvGrpSpPr>
        <p:grpSpPr>
          <a:xfrm>
            <a:off x="7463317" y="3556745"/>
            <a:ext cx="3394996" cy="490334"/>
            <a:chOff x="7463317" y="3556745"/>
            <a:chExt cx="3394996" cy="490334"/>
          </a:xfrm>
        </p:grpSpPr>
        <p:sp>
          <p:nvSpPr>
            <p:cNvPr id="44" name="TextBox 44"/>
            <p:cNvSpPr txBox="1"/>
            <p:nvPr/>
          </p:nvSpPr>
          <p:spPr>
            <a:xfrm>
              <a:off x="7463317" y="35567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竞争对手劣势</a:t>
              </a:r>
            </a:p>
          </p:txBody>
        </p:sp>
      </p:grpSp>
      <p:grpSp>
        <p:nvGrpSpPr>
          <p:cNvPr id="45" name="Group 45"/>
          <p:cNvGrpSpPr/>
          <p:nvPr/>
        </p:nvGrpSpPr>
        <p:grpSpPr>
          <a:xfrm>
            <a:off x="7695147" y="3909306"/>
            <a:ext cx="2931336" cy="1654845"/>
            <a:chOff x="7695147" y="3909306"/>
            <a:chExt cx="2931336" cy="1654845"/>
          </a:xfrm>
        </p:grpSpPr>
        <p:sp>
          <p:nvSpPr>
            <p:cNvPr id="46" name="TextBox 46"/>
            <p:cNvSpPr txBox="1"/>
            <p:nvPr/>
          </p:nvSpPr>
          <p:spPr>
            <a:xfrm>
              <a:off x="7695147"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竞争对手可能存在产品同质化、创新能力不足和市场反应不够灵活等劣势。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组织架构与部门设置</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5802313" y="3635375"/>
            <a:ext cx="0" cy="0"/>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grpSp>
        <p:nvGrpSpPr>
          <p:cNvPr id="3" name="Group 3"/>
          <p:cNvGrpSpPr/>
          <p:nvPr/>
        </p:nvGrpSpPr>
        <p:grpSpPr>
          <a:xfrm>
            <a:off x="411194" y="2085975"/>
            <a:ext cx="2876550" cy="900113"/>
            <a:chOff x="411194" y="2085975"/>
            <a:chExt cx="2876550" cy="900113"/>
          </a:xfrm>
        </p:grpSpPr>
        <p:sp>
          <p:nvSpPr>
            <p:cNvPr id="4" name="AutoShape 4"/>
            <p:cNvSpPr/>
            <p:nvPr/>
          </p:nvSpPr>
          <p:spPr>
            <a:xfrm>
              <a:off x="2954369" y="2085975"/>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1</a:t>
              </a:r>
              <a:endParaRPr lang="en-US" sz="1100"/>
            </a:p>
          </p:txBody>
        </p:sp>
        <p:sp>
          <p:nvSpPr>
            <p:cNvPr id="5" name="AutoShape 5"/>
            <p:cNvSpPr/>
            <p:nvPr/>
          </p:nvSpPr>
          <p:spPr>
            <a:xfrm>
              <a:off x="411194" y="2400300"/>
              <a:ext cx="2500313" cy="58578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3332131" y="4551331"/>
            <a:ext cx="333375" cy="333375"/>
            <a:chOff x="3332131" y="4551331"/>
            <a:chExt cx="333375" cy="333375"/>
          </a:xfrm>
        </p:grpSpPr>
        <p:sp>
          <p:nvSpPr>
            <p:cNvPr id="7" name="AutoShape 7"/>
            <p:cNvSpPr/>
            <p:nvPr/>
          </p:nvSpPr>
          <p:spPr>
            <a:xfrm>
              <a:off x="3332131" y="4551331"/>
              <a:ext cx="333375" cy="333375"/>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4</a:t>
              </a:r>
              <a:endParaRPr lang="en-US" sz="1100"/>
            </a:p>
          </p:txBody>
        </p:sp>
      </p:grpSp>
      <p:grpSp>
        <p:nvGrpSpPr>
          <p:cNvPr id="8" name="Group 8"/>
          <p:cNvGrpSpPr/>
          <p:nvPr/>
        </p:nvGrpSpPr>
        <p:grpSpPr>
          <a:xfrm>
            <a:off x="8688419" y="1750981"/>
            <a:ext cx="333375" cy="334994"/>
            <a:chOff x="8688419" y="1750981"/>
            <a:chExt cx="333375" cy="334994"/>
          </a:xfrm>
        </p:grpSpPr>
        <p:sp>
          <p:nvSpPr>
            <p:cNvPr id="9" name="AutoShape 9"/>
            <p:cNvSpPr/>
            <p:nvPr/>
          </p:nvSpPr>
          <p:spPr>
            <a:xfrm>
              <a:off x="8688419" y="1750981"/>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2</a:t>
              </a:r>
              <a:endParaRPr lang="en-US" sz="1100"/>
            </a:p>
          </p:txBody>
        </p:sp>
      </p:grpSp>
      <p:grpSp>
        <p:nvGrpSpPr>
          <p:cNvPr id="10" name="Group 10"/>
          <p:cNvGrpSpPr/>
          <p:nvPr/>
        </p:nvGrpSpPr>
        <p:grpSpPr>
          <a:xfrm>
            <a:off x="8915400" y="4337018"/>
            <a:ext cx="333375" cy="334994"/>
            <a:chOff x="8915400" y="4337018"/>
            <a:chExt cx="333375" cy="334994"/>
          </a:xfrm>
        </p:grpSpPr>
        <p:sp>
          <p:nvSpPr>
            <p:cNvPr id="11" name="AutoShape 11"/>
            <p:cNvSpPr/>
            <p:nvPr/>
          </p:nvSpPr>
          <p:spPr>
            <a:xfrm>
              <a:off x="8915400" y="4337018"/>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3</a:t>
              </a:r>
              <a:endParaRPr lang="en-US" sz="1100"/>
            </a:p>
          </p:txBody>
        </p:sp>
      </p:gr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总部职能部门设置及职责划分</a:t>
              </a:r>
            </a:p>
          </p:txBody>
        </p:sp>
      </p:grpSp>
      <p:sp>
        <p:nvSpPr>
          <p:cNvPr id="34" name="Freeform 34"/>
          <p:cNvSpPr/>
          <p:nvPr/>
        </p:nvSpPr>
        <p:spPr>
          <a:xfrm>
            <a:off x="5286375" y="2619375"/>
            <a:ext cx="1619250" cy="1619250"/>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5" name="Group 35"/>
          <p:cNvGrpSpPr/>
          <p:nvPr/>
        </p:nvGrpSpPr>
        <p:grpSpPr>
          <a:xfrm>
            <a:off x="358979" y="1463569"/>
            <a:ext cx="2426717" cy="490334"/>
            <a:chOff x="358979" y="1463569"/>
            <a:chExt cx="2426717" cy="490334"/>
          </a:xfrm>
        </p:grpSpPr>
        <p:sp>
          <p:nvSpPr>
            <p:cNvPr id="36" name="TextBox 36"/>
            <p:cNvSpPr txBox="1"/>
            <p:nvPr/>
          </p:nvSpPr>
          <p:spPr>
            <a:xfrm>
              <a:off x="358979" y="1463569"/>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战略发展部</a:t>
              </a:r>
            </a:p>
          </p:txBody>
        </p:sp>
      </p:grpSp>
      <p:grpSp>
        <p:nvGrpSpPr>
          <p:cNvPr id="37" name="Group 37"/>
          <p:cNvGrpSpPr/>
          <p:nvPr/>
        </p:nvGrpSpPr>
        <p:grpSpPr>
          <a:xfrm>
            <a:off x="438456" y="1876743"/>
            <a:ext cx="2267763" cy="1552257"/>
            <a:chOff x="438456" y="1876743"/>
            <a:chExt cx="2267763" cy="1552257"/>
          </a:xfrm>
        </p:grpSpPr>
        <p:sp>
          <p:nvSpPr>
            <p:cNvPr id="38" name="TextBox 38"/>
            <p:cNvSpPr txBox="1"/>
            <p:nvPr/>
          </p:nvSpPr>
          <p:spPr>
            <a:xfrm>
              <a:off x="438456" y="18767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负责制定公司发展战略，进行市场分析和预测，提出公司业务发展建议。</a:t>
              </a:r>
            </a:p>
          </p:txBody>
        </p:sp>
      </p:grpSp>
      <p:grpSp>
        <p:nvGrpSpPr>
          <p:cNvPr id="39" name="Group 39"/>
          <p:cNvGrpSpPr/>
          <p:nvPr/>
        </p:nvGrpSpPr>
        <p:grpSpPr>
          <a:xfrm>
            <a:off x="9248775" y="1020657"/>
            <a:ext cx="2426717" cy="490334"/>
            <a:chOff x="9248775" y="1020657"/>
            <a:chExt cx="2426717" cy="490334"/>
          </a:xfrm>
        </p:grpSpPr>
        <p:sp>
          <p:nvSpPr>
            <p:cNvPr id="40" name="TextBox 40"/>
            <p:cNvSpPr txBox="1"/>
            <p:nvPr/>
          </p:nvSpPr>
          <p:spPr>
            <a:xfrm>
              <a:off x="9248775" y="1020657"/>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人力资源部</a:t>
              </a:r>
            </a:p>
          </p:txBody>
        </p:sp>
      </p:grpSp>
      <p:grpSp>
        <p:nvGrpSpPr>
          <p:cNvPr id="41" name="Group 41"/>
          <p:cNvGrpSpPr/>
          <p:nvPr/>
        </p:nvGrpSpPr>
        <p:grpSpPr>
          <a:xfrm>
            <a:off x="9328252" y="1433831"/>
            <a:ext cx="2267763" cy="1552257"/>
            <a:chOff x="9328252" y="1433831"/>
            <a:chExt cx="2267763" cy="1552257"/>
          </a:xfrm>
        </p:grpSpPr>
        <p:sp>
          <p:nvSpPr>
            <p:cNvPr id="42" name="TextBox 42"/>
            <p:cNvSpPr txBox="1"/>
            <p:nvPr/>
          </p:nvSpPr>
          <p:spPr>
            <a:xfrm>
              <a:off x="9328252" y="14338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负责公司人力资源规划、招聘、培训、绩效管理等。</a:t>
              </a:r>
            </a:p>
          </p:txBody>
        </p:sp>
      </p:grpSp>
      <p:grpSp>
        <p:nvGrpSpPr>
          <p:cNvPr id="43" name="Group 43"/>
          <p:cNvGrpSpPr/>
          <p:nvPr/>
        </p:nvGrpSpPr>
        <p:grpSpPr>
          <a:xfrm>
            <a:off x="9328252" y="3735303"/>
            <a:ext cx="2426717" cy="490334"/>
            <a:chOff x="9328252" y="3735303"/>
            <a:chExt cx="2426717" cy="490334"/>
          </a:xfrm>
        </p:grpSpPr>
        <p:sp>
          <p:nvSpPr>
            <p:cNvPr id="44" name="TextBox 44"/>
            <p:cNvSpPr txBox="1"/>
            <p:nvPr/>
          </p:nvSpPr>
          <p:spPr>
            <a:xfrm>
              <a:off x="9328252" y="3735303"/>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财务部</a:t>
              </a:r>
            </a:p>
          </p:txBody>
        </p:sp>
      </p:grpSp>
      <p:grpSp>
        <p:nvGrpSpPr>
          <p:cNvPr id="45" name="Group 45"/>
          <p:cNvGrpSpPr/>
          <p:nvPr/>
        </p:nvGrpSpPr>
        <p:grpSpPr>
          <a:xfrm>
            <a:off x="9407729" y="4148477"/>
            <a:ext cx="2267763" cy="1552257"/>
            <a:chOff x="9407729" y="4148477"/>
            <a:chExt cx="2267763" cy="1552257"/>
          </a:xfrm>
        </p:grpSpPr>
        <p:sp>
          <p:nvSpPr>
            <p:cNvPr id="46" name="TextBox 46"/>
            <p:cNvSpPr txBox="1"/>
            <p:nvPr/>
          </p:nvSpPr>
          <p:spPr>
            <a:xfrm>
              <a:off x="9407729" y="4148477"/>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负责公司财务管理和资金运营，包括预算编制、成本控制、财务分析等。</a:t>
              </a:r>
            </a:p>
          </p:txBody>
        </p:sp>
      </p:grpSp>
      <p:grpSp>
        <p:nvGrpSpPr>
          <p:cNvPr id="47" name="Group 47"/>
          <p:cNvGrpSpPr/>
          <p:nvPr/>
        </p:nvGrpSpPr>
        <p:grpSpPr>
          <a:xfrm>
            <a:off x="694339" y="4238625"/>
            <a:ext cx="2426717" cy="490334"/>
            <a:chOff x="694339" y="4238625"/>
            <a:chExt cx="2426717" cy="490334"/>
          </a:xfrm>
        </p:grpSpPr>
        <p:sp>
          <p:nvSpPr>
            <p:cNvPr id="48" name="TextBox 48"/>
            <p:cNvSpPr txBox="1"/>
            <p:nvPr/>
          </p:nvSpPr>
          <p:spPr>
            <a:xfrm>
              <a:off x="694339" y="4238625"/>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法务部</a:t>
              </a:r>
            </a:p>
          </p:txBody>
        </p:sp>
      </p:grpSp>
      <p:grpSp>
        <p:nvGrpSpPr>
          <p:cNvPr id="49" name="Group 49"/>
          <p:cNvGrpSpPr/>
          <p:nvPr/>
        </p:nvGrpSpPr>
        <p:grpSpPr>
          <a:xfrm>
            <a:off x="773817" y="4651799"/>
            <a:ext cx="2267763" cy="1552257"/>
            <a:chOff x="773817" y="4651799"/>
            <a:chExt cx="2267763" cy="1552257"/>
          </a:xfrm>
        </p:grpSpPr>
        <p:sp>
          <p:nvSpPr>
            <p:cNvPr id="50" name="TextBox 50"/>
            <p:cNvSpPr txBox="1"/>
            <p:nvPr/>
          </p:nvSpPr>
          <p:spPr>
            <a:xfrm>
              <a:off x="773817" y="465179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负责公司法律事务处理，包括合同审查、法律诉讼等。</a:t>
              </a:r>
            </a:p>
          </p:txBody>
        </p:sp>
      </p:grpSp>
      <p:grpSp>
        <p:nvGrpSpPr>
          <p:cNvPr id="51" name="Group 51"/>
          <p:cNvGrpSpPr/>
          <p:nvPr/>
        </p:nvGrpSpPr>
        <p:grpSpPr>
          <a:xfrm>
            <a:off x="3652304" y="1008278"/>
            <a:ext cx="4886325" cy="4876800"/>
            <a:chOff x="3652304" y="1008278"/>
            <a:chExt cx="4886325" cy="4876800"/>
          </a:xfrm>
        </p:grpSpPr>
        <p:sp>
          <p:nvSpPr>
            <p:cNvPr id="52" name="Freeform 52"/>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Freeform 60"/>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Freeform 61"/>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Freeform 67"/>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Freeform 68"/>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Freeform 69"/>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生产基地布局规划及产能配置</a:t>
              </a:r>
            </a:p>
          </p:txBody>
        </p:sp>
      </p:grpSp>
      <p:grpSp>
        <p:nvGrpSpPr>
          <p:cNvPr id="25" name="Group 25"/>
          <p:cNvGrpSpPr/>
          <p:nvPr/>
        </p:nvGrpSpPr>
        <p:grpSpPr>
          <a:xfrm>
            <a:off x="1950266" y="2682352"/>
            <a:ext cx="2426717" cy="490334"/>
            <a:chOff x="1950266" y="2682352"/>
            <a:chExt cx="2426717" cy="490334"/>
          </a:xfrm>
        </p:grpSpPr>
        <p:sp>
          <p:nvSpPr>
            <p:cNvPr id="26" name="TextBox 26"/>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生产基地选址</a:t>
              </a:r>
            </a:p>
          </p:txBody>
        </p:sp>
      </p:grpSp>
      <p:grpSp>
        <p:nvGrpSpPr>
          <p:cNvPr id="27" name="Group 27"/>
          <p:cNvGrpSpPr/>
          <p:nvPr/>
        </p:nvGrpSpPr>
        <p:grpSpPr>
          <a:xfrm>
            <a:off x="2029744" y="3095526"/>
            <a:ext cx="2267763" cy="1552257"/>
            <a:chOff x="2029744" y="3095526"/>
            <a:chExt cx="2267763" cy="1552257"/>
          </a:xfrm>
        </p:grpSpPr>
        <p:sp>
          <p:nvSpPr>
            <p:cNvPr id="28" name="TextBox 28"/>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根据产品特性和市场需求，选择交通便利、资源丰富、成本较低的地区建立生产基地。</a:t>
              </a:r>
            </a:p>
          </p:txBody>
        </p:sp>
      </p:grpSp>
      <p:grpSp>
        <p:nvGrpSpPr>
          <p:cNvPr id="29" name="Group 29"/>
          <p:cNvGrpSpPr/>
          <p:nvPr/>
        </p:nvGrpSpPr>
        <p:grpSpPr>
          <a:xfrm>
            <a:off x="5795518" y="2682352"/>
            <a:ext cx="2426717" cy="490334"/>
            <a:chOff x="5795518" y="2682352"/>
            <a:chExt cx="2426717" cy="490334"/>
          </a:xfrm>
        </p:grpSpPr>
        <p:sp>
          <p:nvSpPr>
            <p:cNvPr id="30" name="TextBox 30"/>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产能配置</a:t>
              </a:r>
            </a:p>
          </p:txBody>
        </p:sp>
      </p:grpSp>
      <p:grpSp>
        <p:nvGrpSpPr>
          <p:cNvPr id="31" name="Group 31"/>
          <p:cNvGrpSpPr/>
          <p:nvPr/>
        </p:nvGrpSpPr>
        <p:grpSpPr>
          <a:xfrm>
            <a:off x="5874995" y="3095526"/>
            <a:ext cx="2267763" cy="1552257"/>
            <a:chOff x="5874995" y="3095526"/>
            <a:chExt cx="2267763" cy="1552257"/>
          </a:xfrm>
        </p:grpSpPr>
        <p:sp>
          <p:nvSpPr>
            <p:cNvPr id="32" name="TextBox 32"/>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根据市场需求和产品特性，合理规划生产线和生产设备，确保产能与市场需求相匹配。</a:t>
              </a:r>
            </a:p>
          </p:txBody>
        </p:sp>
      </p:grpSp>
      <p:grpSp>
        <p:nvGrpSpPr>
          <p:cNvPr id="33" name="Group 33"/>
          <p:cNvGrpSpPr/>
          <p:nvPr/>
        </p:nvGrpSpPr>
        <p:grpSpPr>
          <a:xfrm>
            <a:off x="9688512" y="2682352"/>
            <a:ext cx="2426717" cy="490334"/>
            <a:chOff x="9688512" y="2682352"/>
            <a:chExt cx="2426717" cy="490334"/>
          </a:xfrm>
        </p:grpSpPr>
        <p:sp>
          <p:nvSpPr>
            <p:cNvPr id="34" name="TextBox 34"/>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生产管理</a:t>
              </a:r>
            </a:p>
          </p:txBody>
        </p:sp>
      </p:grpSp>
      <p:grpSp>
        <p:nvGrpSpPr>
          <p:cNvPr id="35" name="Group 35"/>
          <p:cNvGrpSpPr/>
          <p:nvPr/>
        </p:nvGrpSpPr>
        <p:grpSpPr>
          <a:xfrm>
            <a:off x="9767989" y="3095526"/>
            <a:ext cx="2267763" cy="1552257"/>
            <a:chOff x="9767989" y="3095526"/>
            <a:chExt cx="2267763" cy="1552257"/>
          </a:xfrm>
        </p:grpSpPr>
        <p:sp>
          <p:nvSpPr>
            <p:cNvPr id="36" name="TextBox 36"/>
            <p:cNvSpPr txBox="1"/>
            <p:nvPr/>
          </p:nvSpPr>
          <p:spPr>
            <a:xfrm>
              <a:off x="9767989"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建立完善的生产管理制度和流程，确保产品质量和生产效率。</a:t>
              </a:r>
            </a:p>
          </p:txBody>
        </p:sp>
      </p:grpSp>
      <p:pic>
        <p:nvPicPr>
          <p:cNvPr id="37" name="Picture 37"/>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8" name="Picture 38"/>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9" name="Picture 39"/>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23925" y="4246563"/>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191">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998538" y="4265613"/>
            <a:ext cx="2270125" cy="2249487"/>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071563" y="4287838"/>
            <a:ext cx="2187575" cy="2128837"/>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146175" y="4305300"/>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201738" y="4324350"/>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255713" y="4344988"/>
            <a:ext cx="2012950" cy="1776412"/>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06513" y="4364038"/>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358900" y="4384675"/>
            <a:ext cx="1933575" cy="1538288"/>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409700" y="4403725"/>
            <a:ext cx="1897063" cy="1420813"/>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462088" y="4424363"/>
            <a:ext cx="1854200" cy="1303337"/>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512888" y="4443413"/>
            <a:ext cx="1817687" cy="1185862"/>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566863" y="4462463"/>
            <a:ext cx="1774825" cy="1065212"/>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616075" y="4483100"/>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670050" y="4502150"/>
            <a:ext cx="1695450" cy="830263"/>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722438" y="4522788"/>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773238" y="4541838"/>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827213" y="4560888"/>
            <a:ext cx="1574800" cy="474662"/>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876425" y="4581525"/>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930400" y="4600575"/>
            <a:ext cx="1495425" cy="238125"/>
          </a:xfrm>
          <a:prstGeom prst="ellipse">
            <a:avLst/>
          </a:prstGeom>
          <a:solidFill>
            <a:srgbClr val="FFFFFF">
              <a:alpha val="100000"/>
            </a:srgbClr>
          </a:solidFill>
          <a:ln w="1191">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566863" y="4416743"/>
            <a:ext cx="754062" cy="307975"/>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01</a:t>
            </a:r>
            <a:endParaRPr lang="en-US" sz="1100"/>
          </a:p>
        </p:txBody>
      </p:sp>
      <p:sp>
        <p:nvSpPr>
          <p:cNvPr id="22" name="Freeform 22"/>
          <p:cNvSpPr/>
          <p:nvPr/>
        </p:nvSpPr>
        <p:spPr>
          <a:xfrm>
            <a:off x="3670300" y="2686050"/>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744913" y="2705100"/>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817938" y="2727325"/>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892550" y="2744788"/>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948113" y="2763838"/>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002088" y="2784475"/>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052888" y="2803525"/>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105275" y="2824163"/>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156075" y="2843213"/>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208463" y="2863850"/>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259263" y="2882900"/>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313238" y="2901950"/>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62450" y="2922588"/>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416425" y="2941638"/>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68813" y="2962275"/>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519613" y="2981325"/>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73588" y="3000375"/>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2800" y="3021013"/>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676775" y="3040063"/>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294188" y="2847975"/>
            <a:ext cx="754062" cy="307975"/>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02</a:t>
            </a:r>
            <a:endParaRPr lang="en-US" sz="1100"/>
          </a:p>
        </p:txBody>
      </p:sp>
      <p:sp>
        <p:nvSpPr>
          <p:cNvPr id="42" name="Freeform 42"/>
          <p:cNvSpPr/>
          <p:nvPr/>
        </p:nvSpPr>
        <p:spPr>
          <a:xfrm>
            <a:off x="6318250" y="1019175"/>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392863" y="1038225"/>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6465888" y="1060450"/>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540500" y="1077913"/>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6063" y="1096963"/>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650038" y="1117600"/>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6700838" y="1136650"/>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6753225" y="1157288"/>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6804025" y="1176338"/>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6856413" y="1196975"/>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6907213" y="1216025"/>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6961188" y="1235075"/>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7010400" y="1255713"/>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7064375" y="1274763"/>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7116763" y="1295400"/>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7167563" y="1314450"/>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7221538" y="1333500"/>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7270750" y="1354138"/>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324725" y="1373188"/>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6942138" y="1160145"/>
            <a:ext cx="755650" cy="307975"/>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03</a:t>
            </a:r>
            <a:endParaRPr lang="en-US" sz="1100"/>
          </a:p>
        </p:txBody>
      </p:sp>
      <p:grpSp>
        <p:nvGrpSpPr>
          <p:cNvPr id="62" name="Group 62"/>
          <p:cNvGrpSpPr/>
          <p:nvPr/>
        </p:nvGrpSpPr>
        <p:grpSpPr>
          <a:xfrm>
            <a:off x="454963" y="93878"/>
            <a:ext cx="10641129" cy="914400"/>
            <a:chOff x="454963" y="93878"/>
            <a:chExt cx="10641129" cy="914400"/>
          </a:xfrm>
        </p:grpSpPr>
        <p:sp>
          <p:nvSpPr>
            <p:cNvPr id="63" name="AutoShape 6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TextBox 8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研发中心建设方案及技术创新策略</a:t>
              </a:r>
            </a:p>
          </p:txBody>
        </p:sp>
      </p:grpSp>
      <p:grpSp>
        <p:nvGrpSpPr>
          <p:cNvPr id="84" name="Group 84"/>
          <p:cNvGrpSpPr/>
          <p:nvPr/>
        </p:nvGrpSpPr>
        <p:grpSpPr>
          <a:xfrm>
            <a:off x="923925" y="5145189"/>
            <a:ext cx="2426717" cy="490334"/>
            <a:chOff x="923925" y="5145189"/>
            <a:chExt cx="2426717" cy="490334"/>
          </a:xfrm>
        </p:grpSpPr>
        <p:sp>
          <p:nvSpPr>
            <p:cNvPr id="85" name="TextBox 85"/>
            <p:cNvSpPr txBox="1"/>
            <p:nvPr/>
          </p:nvSpPr>
          <p:spPr>
            <a:xfrm>
              <a:off x="923925" y="5145189"/>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研发中心定位</a:t>
              </a:r>
            </a:p>
          </p:txBody>
        </p:sp>
      </p:grpSp>
      <p:grpSp>
        <p:nvGrpSpPr>
          <p:cNvPr id="86" name="Group 86"/>
          <p:cNvGrpSpPr/>
          <p:nvPr/>
        </p:nvGrpSpPr>
        <p:grpSpPr>
          <a:xfrm>
            <a:off x="6318250" y="3326131"/>
            <a:ext cx="2267763" cy="1552257"/>
            <a:chOff x="6318250" y="3326131"/>
            <a:chExt cx="2267763" cy="1552257"/>
          </a:xfrm>
        </p:grpSpPr>
        <p:sp>
          <p:nvSpPr>
            <p:cNvPr id="87" name="TextBox 87"/>
            <p:cNvSpPr txBox="1"/>
            <p:nvPr/>
          </p:nvSpPr>
          <p:spPr>
            <a:xfrm>
              <a:off x="6318250" y="33261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组建高素质的研发团队，包括技术研发、产品设计、试验验证等人员。</a:t>
              </a:r>
            </a:p>
          </p:txBody>
        </p:sp>
      </p:grpSp>
      <p:grpSp>
        <p:nvGrpSpPr>
          <p:cNvPr id="88" name="Group 88"/>
          <p:cNvGrpSpPr/>
          <p:nvPr/>
        </p:nvGrpSpPr>
        <p:grpSpPr>
          <a:xfrm>
            <a:off x="3670300" y="3625158"/>
            <a:ext cx="2426717" cy="490334"/>
            <a:chOff x="3670300" y="3625158"/>
            <a:chExt cx="2426717" cy="490334"/>
          </a:xfrm>
        </p:grpSpPr>
        <p:sp>
          <p:nvSpPr>
            <p:cNvPr id="89" name="TextBox 89"/>
            <p:cNvSpPr txBox="1"/>
            <p:nvPr/>
          </p:nvSpPr>
          <p:spPr>
            <a:xfrm>
              <a:off x="3670300" y="3625158"/>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技术团队建设</a:t>
              </a:r>
            </a:p>
          </p:txBody>
        </p:sp>
      </p:grpSp>
      <p:grpSp>
        <p:nvGrpSpPr>
          <p:cNvPr id="90" name="Group 90"/>
          <p:cNvGrpSpPr/>
          <p:nvPr/>
        </p:nvGrpSpPr>
        <p:grpSpPr>
          <a:xfrm>
            <a:off x="6318250" y="1917802"/>
            <a:ext cx="2426717" cy="490334"/>
            <a:chOff x="6318250" y="1917802"/>
            <a:chExt cx="2426717" cy="490334"/>
          </a:xfrm>
        </p:grpSpPr>
        <p:sp>
          <p:nvSpPr>
            <p:cNvPr id="91" name="TextBox 91"/>
            <p:cNvSpPr txBox="1"/>
            <p:nvPr/>
          </p:nvSpPr>
          <p:spPr>
            <a:xfrm>
              <a:off x="6318250" y="191780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技术创新策略</a:t>
              </a:r>
            </a:p>
          </p:txBody>
        </p:sp>
      </p:grpSp>
      <p:grpSp>
        <p:nvGrpSpPr>
          <p:cNvPr id="92" name="Group 92"/>
          <p:cNvGrpSpPr/>
          <p:nvPr/>
        </p:nvGrpSpPr>
        <p:grpSpPr>
          <a:xfrm>
            <a:off x="8927905" y="1448118"/>
            <a:ext cx="2267763" cy="1552257"/>
            <a:chOff x="8927905" y="1448118"/>
            <a:chExt cx="2267763" cy="1552257"/>
          </a:xfrm>
        </p:grpSpPr>
        <p:sp>
          <p:nvSpPr>
            <p:cNvPr id="93" name="TextBox 93"/>
            <p:cNvSpPr txBox="1"/>
            <p:nvPr/>
          </p:nvSpPr>
          <p:spPr>
            <a:xfrm>
              <a:off x="8927905" y="144811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鼓励技术创新和产品研发，加强与高校、科研机构的合作，提升公司技术水平和竞争力。</a:t>
              </a:r>
            </a:p>
          </p:txBody>
        </p:sp>
      </p:grpSp>
      <p:grpSp>
        <p:nvGrpSpPr>
          <p:cNvPr id="94" name="Group 94"/>
          <p:cNvGrpSpPr/>
          <p:nvPr/>
        </p:nvGrpSpPr>
        <p:grpSpPr>
          <a:xfrm>
            <a:off x="3402013" y="4962843"/>
            <a:ext cx="2267763" cy="1552257"/>
            <a:chOff x="3402013" y="4962843"/>
            <a:chExt cx="2267763" cy="1552257"/>
          </a:xfrm>
        </p:grpSpPr>
        <p:sp>
          <p:nvSpPr>
            <p:cNvPr id="95" name="TextBox 95"/>
            <p:cNvSpPr txBox="1"/>
            <p:nvPr/>
          </p:nvSpPr>
          <p:spPr>
            <a:xfrm>
              <a:off x="3402013" y="49628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根据公司发展战略和市场需求，明确研发中心的研发方向和重点。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根据产品特性和市场需求，建立覆盖全国的营销网络，包括直销、代理、分销等渠道。</a:t>
            </a:r>
          </a:p>
        </p:txBody>
      </p:sp>
      <p:pic>
        <p:nvPicPr>
          <p:cNvPr id="6" name="Picture 6"/>
          <p:cNvPicPr>
            <a:picLocks noChangeAspect="1"/>
          </p:cNvPicPr>
          <p:nvPr/>
        </p:nvPicPr>
        <p:blipFill>
          <a:blip r:embed="rId2"/>
          <a:srcRect l="12793" r="1279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营销网络布局</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制定市场拓展计划，明确目标客户和市场定位，通过广告宣传、促销活动等方式提高品牌知名度和市场占有率。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市场拓展计划</a:t>
            </a:r>
          </a:p>
        </p:txBody>
      </p:sp>
      <p:pic>
        <p:nvPicPr>
          <p:cNvPr id="10" name="Picture 10"/>
          <p:cNvPicPr>
            <a:picLocks noChangeAspect="1"/>
          </p:cNvPicPr>
          <p:nvPr/>
        </p:nvPicPr>
        <p:blipFill>
          <a:blip r:embed="rId3"/>
          <a:srcRect l="13379" r="13379"/>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2002" b="200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建立完善的客户关系管理制度和流程，加强与客户的沟通和联系，提高客户满意度和忠诚度。</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客户关系管理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营销网络构建与市场拓展计划</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产品线规划与生产运营策略</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市场调研与需求分析</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通过深入的市场调研，了解目标市场的需求和竞争态势，为产品选择和市场定位提供依据。</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主导产品选择</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结合公司技术优势和市场需求，选择具有市场潜力和竞争优势的主导产品。</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市场定位</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根据目标市场的特点和竞争状况，明确产品的市场定位，包括目标客户群体、产品差异化特点等。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主导产品选择及市场定位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000" r="170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工艺流程梳理</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对现有生产工艺流程进行全面梳理，识别存在的瓶颈和问题。</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工艺优化措施</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针对梳理出的问题，制定具体的工艺优化措施，如改进设备、优化工艺参数、提高自动化程度等。</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持续改进计划</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建立持续改进机制，定期评估工艺流程的运行状况，提出并实施新的优化措施。</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生产工艺流程优化与改进方向</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根据公司战略和市场需求，制定供应链规划，明确供应链管理的目标和策略。</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供应链规划</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建立严格的供应商评估和选择机制，确保选定的合作伙伴具有良好的信誉、稳定的质量和合理的价格。</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合作伙伴选择</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加强与供应商之间的协同合作，实现信息共享、风险共担和利益共享，提高供应链的响应速度和灵活性。</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供应链协同</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供应链管理策略及合作伙伴选择</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https://d.book118.com/365002310004011100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112</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2024-09-07T15:51:57.039</cp:lastPrinted>
  <dcterms:created xsi:type="dcterms:W3CDTF">2024-09-07T07:51:57Z</dcterms:created>
  <dcterms:modified xsi:type="dcterms:W3CDTF">2024-09-07T07:51:59Z</dcterms:modified>
</cp:coreProperties>
</file>