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4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16EDA-77CB-4E71-A3F5-56EA6C66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52DA6-D2FA-405B-90CA-A4A90F95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83E5-0CC4-45D3-83C8-38C2B778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5050A-9585-4090-9813-00112CAC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BA4AF-B856-4CA5-8610-95D96969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39B93-1AB9-4542-B3D2-D266761F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8E26D-7022-46BA-A543-A4BE5059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1D15B-8580-43BE-9A3D-C39BAB6B2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35036-43B3-4CDF-8CD3-25EA8BD3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092AC-676C-478A-A871-2368F6C6E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7996A-DB65-415F-8FF9-C7F9B16D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56" r:id="rId2"/>
    <p:sldLayoutId id="2147485057" r:id="rId3"/>
    <p:sldLayoutId id="2147485058" r:id="rId4"/>
    <p:sldLayoutId id="2147485059" r:id="rId5"/>
    <p:sldLayoutId id="2147485060" r:id="rId6"/>
    <p:sldLayoutId id="2147485061" r:id="rId7"/>
    <p:sldLayoutId id="2147485062" r:id="rId8"/>
    <p:sldLayoutId id="2147485063" r:id="rId9"/>
    <p:sldLayoutId id="2147485064" r:id="rId10"/>
    <p:sldLayoutId id="214748506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tags" Target="../tags/tag312.xml" /><Relationship Id="rId15" Type="http://schemas.openxmlformats.org/officeDocument/2006/relationships/tags" Target="../tags/tag313.xml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18" Type="http://schemas.openxmlformats.org/officeDocument/2006/relationships/tags" Target="../tags/tag316.xml" /><Relationship Id="rId19" Type="http://schemas.openxmlformats.org/officeDocument/2006/relationships/tags" Target="../tags/tag317.xml" /><Relationship Id="rId2" Type="http://schemas.openxmlformats.org/officeDocument/2006/relationships/tags" Target="../tags/tag300.xml" /><Relationship Id="rId20" Type="http://schemas.openxmlformats.org/officeDocument/2006/relationships/tags" Target="../tags/tag318.xml" /><Relationship Id="rId21" Type="http://schemas.openxmlformats.org/officeDocument/2006/relationships/tags" Target="../tags/tag319.xml" /><Relationship Id="rId22" Type="http://schemas.openxmlformats.org/officeDocument/2006/relationships/tags" Target="../tags/tag320.xml" /><Relationship Id="rId23" Type="http://schemas.openxmlformats.org/officeDocument/2006/relationships/tags" Target="../tags/tag321.xml" /><Relationship Id="rId24" Type="http://schemas.openxmlformats.org/officeDocument/2006/relationships/tags" Target="../tags/tag322.xml" /><Relationship Id="rId25" Type="http://schemas.openxmlformats.org/officeDocument/2006/relationships/tags" Target="../tags/tag323.xml" /><Relationship Id="rId26" Type="http://schemas.openxmlformats.org/officeDocument/2006/relationships/tags" Target="../tags/tag324.xml" /><Relationship Id="rId27" Type="http://schemas.openxmlformats.org/officeDocument/2006/relationships/tags" Target="../tags/tag325.xml" /><Relationship Id="rId28" Type="http://schemas.openxmlformats.org/officeDocument/2006/relationships/tags" Target="../tags/tag326.xml" /><Relationship Id="rId29" Type="http://schemas.openxmlformats.org/officeDocument/2006/relationships/tags" Target="../tags/tag327.xml" /><Relationship Id="rId3" Type="http://schemas.openxmlformats.org/officeDocument/2006/relationships/tags" Target="../tags/tag301.xml" /><Relationship Id="rId30" Type="http://schemas.openxmlformats.org/officeDocument/2006/relationships/tags" Target="../tags/tag328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7.xml" /><Relationship Id="rId3" Type="http://schemas.openxmlformats.org/officeDocument/2006/relationships/tags" Target="../tags/tag338.xml" /><Relationship Id="rId4" Type="http://schemas.openxmlformats.org/officeDocument/2006/relationships/tags" Target="../tags/tag339.xml" /><Relationship Id="rId5" Type="http://schemas.openxmlformats.org/officeDocument/2006/relationships/tags" Target="../tags/tag340.xml" /><Relationship Id="rId6" Type="http://schemas.openxmlformats.org/officeDocument/2006/relationships/tags" Target="../tags/tag341.xml" /><Relationship Id="rId7" Type="http://schemas.openxmlformats.org/officeDocument/2006/relationships/tags" Target="../tags/tag342.xml" /><Relationship Id="rId8" Type="http://schemas.openxmlformats.org/officeDocument/2006/relationships/tags" Target="../tags/tag343.xml" /><Relationship Id="rId9" Type="http://schemas.openxmlformats.org/officeDocument/2006/relationships/tags" Target="../tags/tag34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3403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中职药剂职业生涯规划书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50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6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自我认知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职业目标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66"/>
          <p:cNvCxnSpPr/>
          <p:nvPr>
            <p:custDataLst>
              <p:tags r:id="rId14"/>
            </p:custDataLst>
          </p:nvPr>
        </p:nvCxnSpPr>
        <p:spPr>
          <a:xfrm flipH="1" flipV="1">
            <a:off x="313372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学习计划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630364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实践锻炼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8"/>
          <p:cNvCxnSpPr/>
          <p:nvPr>
            <p:custDataLst>
              <p:tags r:id="rId20"/>
            </p:custDataLst>
          </p:nvPr>
        </p:nvCxnSpPr>
        <p:spPr>
          <a:xfrm flipH="1" flipV="1">
            <a:off x="9472930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人际关系与沟通能力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81"/>
          <p:cNvCxnSpPr/>
          <p:nvPr>
            <p:custDataLst>
              <p:tags r:id="rId23"/>
            </p:custDataLst>
          </p:nvPr>
        </p:nvCxnSpPr>
        <p:spPr>
          <a:xfrm flipH="1" flipV="1">
            <a:off x="808037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744601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08.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817626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未来规划与展望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9" name="直接连接符 77"/>
          <p:cNvCxnSpPr/>
          <p:nvPr>
            <p:custDataLst>
              <p:tags r:id="rId26"/>
            </p:custDataLst>
          </p:nvPr>
        </p:nvCxnSpPr>
        <p:spPr>
          <a:xfrm flipH="1" flipV="1">
            <a:off x="425640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序号"/>
          <p:cNvSpPr txBox="1"/>
          <p:nvPr>
            <p:custDataLst>
              <p:tags r:id="rId27"/>
            </p:custDataLst>
          </p:nvPr>
        </p:nvSpPr>
        <p:spPr>
          <a:xfrm>
            <a:off x="362204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28"/>
            </p:custDataLst>
          </p:nvPr>
        </p:nvSpPr>
        <p:spPr>
          <a:xfrm>
            <a:off x="435229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职业道德与职业素养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4905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1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兴趣爱好：介绍自己的兴趣爱好，以及在兴趣爱好方面的优势和成就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性格特点：分析自己的性格特点，包括优点和不足，以及这些特点对职业生涯的影响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职业能力：评估自己的职业能力，包括专业技能、沟通能力、团队协作能力等方面，以及在哪些方面需要进一步提升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职业倾向：明确自己的职业倾向，包括喜欢从事的工作类型、行业领域等，以及在这些领域中的职业发展目标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兴趣爱好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喜欢阅读医药类书籍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喜欢与同学分享医药知识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喜欢在课余时间学习医药类技能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喜欢参加医药类活动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优势与不足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优势：具备扎实的药学基础知识，熟悉药品的分类、作用及用法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不足：缺乏临床经验，需要加强实践操作能力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针对不足，制定具体的提升计划，如参加实践活动、加强与患者的沟通等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总结：在职业生涯规划中，要充分发挥自身优势，同时努力弥补不足，不断提升自己的专业素养和实践能力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价值观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职业价值观：对职业和工作的认识和评估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自我价值观：对自己的能力和价值的认识和评估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人生价值观：对人生和生活的认识和评估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社会价值观：对社会和世界的认识和评估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职业目标</a:t>
            </a:r>
            <a:endParaRPr lang="zh-CN" altLang="en-US"/>
          </a:p>
        </p:txBody>
      </p:sp>
      <p:sp>
        <p:nvSpPr>
          <p:cNvPr id="104936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43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了解行业发展趋势，为长期职业规划打下基础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完成实习任务，获得实践经验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获得相关职业资格证书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掌握药剂专业基础知识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494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获得药剂师资格证书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计划在未来的5年内晋升为药剂科主任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计划在未来的10年内拥有自己的药店或药厂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在医院的药剂科或药店工作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5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获得高级职称和相关证书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成为药剂领域的专家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参与科研项目和学术研究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具备丰富的实践经验和技能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职业发展路径</a:t>
            </a:r>
            <a:endParaRPr lang="zh-CN" altLang="en-US"/>
          </a:p>
        </p:txBody>
      </p:sp>
      <p:sp>
        <p:nvSpPr>
          <p:cNvPr id="1049616" name="圆角矩形 3"/>
          <p:cNvSpPr/>
          <p:nvPr>
            <p:custDataLst>
              <p:tags r:id="rId2"/>
            </p:custDataLst>
          </p:nvPr>
        </p:nvSpPr>
        <p:spPr>
          <a:xfrm rot="16200000">
            <a:off x="5610140" y="-3054845"/>
            <a:ext cx="966406" cy="1096771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4"/>
          <p:cNvSpPr/>
          <p:nvPr>
            <p:custDataLst>
              <p:tags r:id="rId3"/>
            </p:custDataLst>
          </p:nvPr>
        </p:nvSpPr>
        <p:spPr>
          <a:xfrm rot="16200000">
            <a:off x="198642" y="2356012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781" y="-1614600"/>
            <a:ext cx="966406" cy="109685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圆角矩形 6"/>
          <p:cNvSpPr/>
          <p:nvPr>
            <p:custDataLst>
              <p:tags r:id="rId5"/>
            </p:custDataLst>
          </p:nvPr>
        </p:nvSpPr>
        <p:spPr>
          <a:xfrm rot="16200000">
            <a:off x="199925" y="3796898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圆角矩形 9"/>
          <p:cNvSpPr/>
          <p:nvPr>
            <p:custDataLst>
              <p:tags r:id="rId6"/>
            </p:custDataLst>
          </p:nvPr>
        </p:nvSpPr>
        <p:spPr>
          <a:xfrm rot="16200000">
            <a:off x="5610781" y="-173714"/>
            <a:ext cx="966406" cy="109685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10"/>
          <p:cNvSpPr/>
          <p:nvPr>
            <p:custDataLst>
              <p:tags r:id="rId7"/>
            </p:custDataLst>
          </p:nvPr>
        </p:nvSpPr>
        <p:spPr>
          <a:xfrm rot="16200000">
            <a:off x="199925" y="5237783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7"/>
          <p:cNvSpPr txBox="1"/>
          <p:nvPr>
            <p:custDataLst>
              <p:tags r:id="rId8"/>
            </p:custDataLst>
          </p:nvPr>
        </p:nvSpPr>
        <p:spPr>
          <a:xfrm>
            <a:off x="1070099" y="4828667"/>
            <a:ext cx="10507180" cy="96561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长期目标：拓展业务领域，实现个人价值，为社会做出贡献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0" name="文本框 8"/>
          <p:cNvSpPr txBox="1"/>
          <p:nvPr>
            <p:custDataLst>
              <p:tags r:id="rId9"/>
            </p:custDataLst>
          </p:nvPr>
        </p:nvSpPr>
        <p:spPr>
          <a:xfrm>
            <a:off x="1070099" y="1945613"/>
            <a:ext cx="10507180" cy="96640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短期目标：获得药剂师资格证书，掌握基本职业技能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2" name="文本框 12"/>
          <p:cNvSpPr txBox="1"/>
          <p:nvPr>
            <p:custDataLst>
              <p:tags r:id="rId10"/>
            </p:custDataLst>
          </p:nvPr>
        </p:nvSpPr>
        <p:spPr>
          <a:xfrm>
            <a:off x="1070099" y="3387140"/>
            <a:ext cx="10507180" cy="96561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中期目标：积累工作经验，提升专业技能，成为行业专家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学习计划</a:t>
            </a:r>
            <a:endParaRPr lang="zh-CN" altLang="en-US"/>
          </a:p>
        </p:txBody>
      </p:sp>
      <p:sp>
        <p:nvSpPr>
          <p:cNvPr id="104966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专业知识学习</a:t>
            </a:r>
            <a:endParaRPr lang="zh-CN" altLang="en-US"/>
          </a:p>
        </p:txBody>
      </p:sp>
      <p:sp>
        <p:nvSpPr>
          <p:cNvPr id="104973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药学基础知识：掌握药物的基本性质、作用机制和分类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药品管理知识：了解药品的注册、审批、监管和流通等方面的规定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临床医学知识：了解常见疾病的诊断和治疗原则，以便更好地为患者服务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实践技能培训：通过实验、实训和实习等方式，提高实际操作能力和解决问题的能力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技能提升</a:t>
            </a:r>
            <a:endParaRPr lang="zh-CN" altLang="en-US"/>
          </a:p>
        </p:txBody>
      </p:sp>
      <p:sp>
        <p:nvSpPr>
          <p:cNvPr id="10497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专业技能：掌握药剂学的基本理论和实践技能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自我管理：提高时间管理和自我约束能力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团队协作：学会与团队成员协作，共同完成任务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沟通能力：提高与患者和同事的沟通技巧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证书考取</a:t>
            </a:r>
            <a:endParaRPr lang="zh-CN" altLang="en-US"/>
          </a:p>
        </p:txBody>
      </p:sp>
      <p:sp>
        <p:nvSpPr>
          <p:cNvPr id="10498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了解证书考试内容和要求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考取相关职业资格证书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制定学习计划，提高学习效率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积极参加培训课程，加强学习效果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学习方法与时间管理</a:t>
            </a:r>
            <a:endParaRPr lang="zh-CN" altLang="en-US"/>
          </a:p>
        </p:txBody>
      </p:sp>
      <p:sp>
        <p:nvSpPr>
          <p:cNvPr id="10499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高效学习方法：采用多种高效学习方法，如归纳总结、联想记忆、实践操作等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制定学习计划：根据个人情况，制定合理的学习计划，明确学习目标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时间管理技巧：合理安排时间，避免拖延和浪费时间，提高学习效率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自我监督与调整：定期检查学习进度和效果，及时调整学习方法，保持学习动力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97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实践锻炼</a:t>
            </a:r>
            <a:endParaRPr lang="zh-CN" altLang="en-US"/>
          </a:p>
        </p:txBody>
      </p:sp>
      <p:sp>
        <p:nvSpPr>
          <p:cNvPr id="104997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https://d.book118.com/365034033312011044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1"/>
  <p:tag name="KSO_WM_UNIT_INDEX" val="1_8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2"/>
  <p:tag name="KSO_WM_UNIT_INDEX" val="1_8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1"/>
  <p:tag name="KSO_WM_UNIT_INDEX" val="1_7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2"/>
  <p:tag name="KSO_WM_UNIT_INDEX" val="1_7_2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  <p:tag name="KSO_WM_UNIT_VALUE" val="24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8"/>
  <p:tag name="KSO_WM_SLIDE_INDEX" val="8"/>
  <p:tag name="KSO_WM_SLIDE_ITEM_CNT" val="8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34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中职药剂职业生涯规划书</vt:lpstr>
      <vt:lpstr>目录</vt:lpstr>
      <vt:lpstr>添加章节标题</vt:lpstr>
      <vt:lpstr>自我认知</vt:lpstr>
      <vt:lpstr>自我评估</vt:lpstr>
      <vt:lpstr>兴趣爱好</vt:lpstr>
      <vt:lpstr>优势与不足</vt:lpstr>
      <vt:lpstr>价值观</vt:lpstr>
      <vt:lpstr>职业目标</vt:lpstr>
      <vt:lpstr>短期目标</vt:lpstr>
      <vt:lpstr>中期目标</vt:lpstr>
      <vt:lpstr>长期目标</vt:lpstr>
      <vt:lpstr>职业发展路径</vt:lpstr>
      <vt:lpstr>学习计划</vt:lpstr>
      <vt:lpstr>专业知识学习</vt:lpstr>
      <vt:lpstr>技能提升</vt:lpstr>
      <vt:lpstr>证书考取</vt:lpstr>
      <vt:lpstr>学习方法与时间管理</vt:lpstr>
      <vt:lpstr>实践锻炼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2024-09-07T09:27:30.209</cp:lastPrinted>
  <dcterms:created xsi:type="dcterms:W3CDTF">2024-09-07T01:27:30Z</dcterms:created>
  <dcterms:modified xsi:type="dcterms:W3CDTF">2024-09-07T01:27:33Z</dcterms:modified>
</cp:coreProperties>
</file>