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41FB2-5A85-4871-BBA5-5DABE6350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6A25D-4F70-43F0-A938-5FE43A484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32BEA-0569-4D75-A5B8-F0D1FDB79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1A8E3-CB16-452F-BCB9-B30239AD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3ABDC-E7CE-4E0A-903B-7208A63B9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39804-7994-4E3E-8313-FAEE697EE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AD22F-048E-4B5D-A7BB-D21F947F9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52C98-F28D-4577-A412-E4CD4F224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8F345-D8A2-4A9E-B284-35E05E7EC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8969F-912A-4964-B674-1FC01CF87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616E6-16D2-4ECB-AB3C-5C4B8EF43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12617" y="805645"/>
            <a:ext cx="618998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152650" cy="6381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jpe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2152650" cy="638175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239964" y="1371600"/>
            <a:ext cx="8593455" cy="0"/>
          </a:xfrm>
          <a:custGeom>
            <a:rect l="l" t="t" r="r" b="b"/>
            <a:pathLst>
              <a:path w="8593455">
                <a:moveTo>
                  <a:pt x="0" y="0"/>
                </a:moveTo>
                <a:lnTo>
                  <a:pt x="8593040" y="0"/>
                </a:lnTo>
              </a:path>
            </a:pathLst>
          </a:custGeom>
          <a:ln w="57150">
            <a:solidFill>
              <a:srgbClr val="99CC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152400" y="784237"/>
            <a:ext cx="897255" cy="516255"/>
          </a:xfrm>
          <a:custGeom>
            <a:rect l="l" t="t" r="r" b="b"/>
            <a:pathLst>
              <a:path w="897255" h="516255">
                <a:moveTo>
                  <a:pt x="897051" y="262356"/>
                </a:moveTo>
                <a:lnTo>
                  <a:pt x="750404" y="8775"/>
                </a:lnTo>
                <a:lnTo>
                  <a:pt x="747941" y="8775"/>
                </a:lnTo>
                <a:lnTo>
                  <a:pt x="742873" y="0"/>
                </a:lnTo>
                <a:lnTo>
                  <a:pt x="146646" y="0"/>
                </a:lnTo>
                <a:lnTo>
                  <a:pt x="0" y="253568"/>
                </a:lnTo>
                <a:lnTo>
                  <a:pt x="146646" y="507149"/>
                </a:lnTo>
                <a:lnTo>
                  <a:pt x="149085" y="507149"/>
                </a:lnTo>
                <a:lnTo>
                  <a:pt x="154165" y="515924"/>
                </a:lnTo>
                <a:lnTo>
                  <a:pt x="750404" y="515924"/>
                </a:lnTo>
                <a:lnTo>
                  <a:pt x="897051" y="262356"/>
                </a:lnTo>
                <a:close/>
              </a:path>
            </a:pathLst>
          </a:custGeom>
          <a:solidFill>
            <a:srgbClr val="33C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12617" y="805645"/>
            <a:ext cx="618998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08050" y="2279650"/>
            <a:ext cx="4584700" cy="30257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663940" y="6240145"/>
            <a:ext cx="292100" cy="228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6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hyperlink" Target="http://www.dabaoku.com/gif/100/imagepage/image8.htm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png" /><Relationship Id="rId4" Type="http://schemas.openxmlformats.org/officeDocument/2006/relationships/image" Target="../media/image2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Relationship Id="rId3" Type="http://schemas.openxmlformats.org/officeDocument/2006/relationships/image" Target="../media/image2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432403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22558" y="6252845"/>
            <a:ext cx="4281170" cy="248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695"/>
              </a:lnSpc>
              <a:tabLst>
                <a:tab pos="4178935"/>
              </a:tabLst>
            </a:pPr>
            <a:r>
              <a:rPr sz="2100" spc="-75" baseline="-11904">
                <a:latin typeface="Arial"/>
                <a:cs typeface="Arial"/>
              </a:rPr>
              <a:t>1</a:t>
            </a:r>
            <a:r>
              <a:rPr sz="2100" baseline="-11904">
                <a:latin typeface="Arial"/>
                <a:cs typeface="Arial"/>
              </a:rPr>
              <a:t>	</a:t>
            </a:r>
            <a:r>
              <a:rPr sz="1600" spc="-50">
                <a:latin typeface="宋体"/>
                <a:cs typeface="宋体"/>
              </a:rPr>
              <a:t>1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152650" cy="63817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822846" y="2901446"/>
            <a:ext cx="54984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FFFFFF"/>
                </a:solidFill>
                <a:latin typeface="微软雅黑"/>
                <a:cs typeface="微软雅黑"/>
              </a:rPr>
              <a:t>2013</a:t>
            </a:r>
            <a:r>
              <a:rPr sz="3200" b="1" spc="-5">
                <a:solidFill>
                  <a:srgbClr val="FFFFFF"/>
                </a:solidFill>
                <a:latin typeface="微软雅黑"/>
                <a:cs typeface="微软雅黑"/>
              </a:rPr>
              <a:t>年上半年度经营分析会议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2362200" y="5867400"/>
            <a:ext cx="2152650" cy="609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63711" y="4881562"/>
            <a:ext cx="5184775" cy="7143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583814" y="1186497"/>
            <a:ext cx="4728210" cy="1652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85850">
              <a:lnSpc>
                <a:spcPct val="100000"/>
              </a:lnSpc>
              <a:spcBef>
                <a:spcPts val="100"/>
              </a:spcBef>
              <a:tabLst>
                <a:tab pos="2101850"/>
              </a:tabLst>
            </a:pPr>
            <a:r>
              <a:rPr sz="3200" spc="-50">
                <a:latin typeface="宋体"/>
                <a:cs typeface="宋体"/>
              </a:rPr>
              <a:t>目</a:t>
            </a:r>
            <a:r>
              <a:rPr sz="3200">
                <a:latin typeface="宋体"/>
                <a:cs typeface="宋体"/>
              </a:rPr>
              <a:t>	</a:t>
            </a:r>
            <a:r>
              <a:rPr sz="3200" spc="-50">
                <a:latin typeface="宋体"/>
                <a:cs typeface="宋体"/>
              </a:rPr>
              <a:t>录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3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 spc="-10">
                <a:latin typeface="Arial"/>
                <a:cs typeface="Arial"/>
              </a:rPr>
              <a:t>2013</a:t>
            </a:r>
            <a:r>
              <a:rPr sz="2800" spc="-5">
                <a:latin typeface="宋体"/>
                <a:cs typeface="宋体"/>
              </a:rPr>
              <a:t>年上半年度经营指标及重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34614" y="4609485"/>
            <a:ext cx="54394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Arial"/>
                <a:cs typeface="Arial"/>
              </a:rPr>
              <a:t>2013</a:t>
            </a:r>
            <a:r>
              <a:rPr sz="2800" spc="-5">
                <a:latin typeface="宋体"/>
                <a:cs typeface="宋体"/>
              </a:rPr>
              <a:t>年下半年度主要重点经营管理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34614" y="505714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latin typeface="宋体"/>
                <a:cs typeface="宋体"/>
              </a:rPr>
              <a:t>工作部署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1763711" y="3814762"/>
            <a:ext cx="5184775" cy="71437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1543049" y="2417762"/>
            <a:ext cx="5405755" cy="297180"/>
            <a:chOff x="1543049" y="2417762"/>
            <a:chExt cx="5405755" cy="297180"/>
          </a:xfrm>
        </p:grpSpPr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763711" y="2636838"/>
              <a:ext cx="5184775" cy="7143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547811" y="2422524"/>
              <a:ext cx="576580" cy="287655"/>
            </a:xfrm>
            <a:custGeom>
              <a:rect l="l" t="t" r="r" b="b"/>
              <a:pathLst>
                <a:path w="576580" h="287655">
                  <a:moveTo>
                    <a:pt x="47890" y="287338"/>
                  </a:moveTo>
                  <a:lnTo>
                    <a:pt x="3763" y="258088"/>
                  </a:lnTo>
                  <a:lnTo>
                    <a:pt x="0" y="47890"/>
                  </a:lnTo>
                  <a:lnTo>
                    <a:pt x="3763" y="29249"/>
                  </a:lnTo>
                  <a:lnTo>
                    <a:pt x="14026" y="14026"/>
                  </a:lnTo>
                  <a:lnTo>
                    <a:pt x="29249" y="3763"/>
                  </a:lnTo>
                  <a:lnTo>
                    <a:pt x="47890" y="0"/>
                  </a:lnTo>
                  <a:lnTo>
                    <a:pt x="528371" y="0"/>
                  </a:lnTo>
                  <a:lnTo>
                    <a:pt x="547012" y="3763"/>
                  </a:lnTo>
                  <a:lnTo>
                    <a:pt x="562234" y="14026"/>
                  </a:lnTo>
                  <a:lnTo>
                    <a:pt x="572498" y="29249"/>
                  </a:lnTo>
                  <a:lnTo>
                    <a:pt x="576261" y="47890"/>
                  </a:lnTo>
                  <a:lnTo>
                    <a:pt x="576261" y="239447"/>
                  </a:lnTo>
                  <a:lnTo>
                    <a:pt x="547012" y="283574"/>
                  </a:lnTo>
                  <a:lnTo>
                    <a:pt x="47890" y="287338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547811" y="2422524"/>
              <a:ext cx="576580" cy="287655"/>
            </a:xfrm>
            <a:custGeom>
              <a:rect l="l" t="t" r="r" b="b"/>
              <a:pathLst>
                <a:path w="576580" h="287655">
                  <a:moveTo>
                    <a:pt x="0" y="47890"/>
                  </a:moveTo>
                  <a:lnTo>
                    <a:pt x="3763" y="29249"/>
                  </a:lnTo>
                  <a:lnTo>
                    <a:pt x="14026" y="14026"/>
                  </a:lnTo>
                  <a:lnTo>
                    <a:pt x="29249" y="3763"/>
                  </a:lnTo>
                  <a:lnTo>
                    <a:pt x="47890" y="0"/>
                  </a:lnTo>
                  <a:lnTo>
                    <a:pt x="528371" y="0"/>
                  </a:lnTo>
                  <a:lnTo>
                    <a:pt x="547012" y="3763"/>
                  </a:lnTo>
                  <a:lnTo>
                    <a:pt x="562234" y="14026"/>
                  </a:lnTo>
                  <a:lnTo>
                    <a:pt x="572498" y="29249"/>
                  </a:lnTo>
                  <a:lnTo>
                    <a:pt x="576261" y="47890"/>
                  </a:lnTo>
                  <a:lnTo>
                    <a:pt x="576262" y="239447"/>
                  </a:lnTo>
                  <a:lnTo>
                    <a:pt x="572498" y="258088"/>
                  </a:lnTo>
                  <a:lnTo>
                    <a:pt x="562234" y="273311"/>
                  </a:lnTo>
                  <a:lnTo>
                    <a:pt x="547012" y="283574"/>
                  </a:lnTo>
                  <a:lnTo>
                    <a:pt x="528371" y="287337"/>
                  </a:lnTo>
                  <a:lnTo>
                    <a:pt x="47890" y="287338"/>
                  </a:lnTo>
                  <a:lnTo>
                    <a:pt x="29249" y="283574"/>
                  </a:lnTo>
                  <a:lnTo>
                    <a:pt x="14026" y="273311"/>
                  </a:lnTo>
                  <a:lnTo>
                    <a:pt x="3763" y="258088"/>
                  </a:lnTo>
                  <a:lnTo>
                    <a:pt x="0" y="239447"/>
                  </a:lnTo>
                  <a:lnTo>
                    <a:pt x="0" y="4789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2583814" y="3056832"/>
            <a:ext cx="5448935" cy="862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95"/>
              </a:lnSpc>
              <a:spcBef>
                <a:spcPts val="100"/>
              </a:spcBef>
            </a:pPr>
            <a:r>
              <a:rPr sz="2800" spc="-10">
                <a:latin typeface="宋体"/>
                <a:cs typeface="宋体"/>
              </a:rPr>
              <a:t>点工作完成情况</a:t>
            </a:r>
            <a:endParaRPr sz="2800">
              <a:latin typeface="宋体"/>
              <a:cs typeface="宋体"/>
            </a:endParaRPr>
          </a:p>
          <a:p>
            <a:pPr marL="22225">
              <a:lnSpc>
                <a:spcPts val="3295"/>
              </a:lnSpc>
            </a:pPr>
            <a:r>
              <a:rPr sz="2800" spc="-10">
                <a:latin typeface="Arial"/>
                <a:cs typeface="Arial"/>
              </a:rPr>
              <a:t>2013</a:t>
            </a:r>
            <a:r>
              <a:rPr sz="2800" spc="-5">
                <a:latin typeface="宋体"/>
                <a:cs typeface="宋体"/>
              </a:rPr>
              <a:t>年上半年度工作中存在的主要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93340" y="3914140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宋体"/>
                <a:cs typeface="宋体"/>
              </a:rPr>
              <a:t>问题及改善措施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734342" y="2340018"/>
            <a:ext cx="203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1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543049" y="3522662"/>
            <a:ext cx="586105" cy="297180"/>
            <a:chOff x="1543049" y="3522662"/>
            <a:chExt cx="586105" cy="297180"/>
          </a:xfrm>
        </p:grpSpPr>
        <p:sp>
          <p:nvSpPr>
            <p:cNvPr id="15" name="object 15"/>
            <p:cNvSpPr/>
            <p:nvPr/>
          </p:nvSpPr>
          <p:spPr>
            <a:xfrm>
              <a:off x="1547811" y="3527424"/>
              <a:ext cx="576580" cy="287655"/>
            </a:xfrm>
            <a:custGeom>
              <a:rect l="l" t="t" r="r" b="b"/>
              <a:pathLst>
                <a:path w="576580" h="287654">
                  <a:moveTo>
                    <a:pt x="528371" y="287338"/>
                  </a:moveTo>
                  <a:lnTo>
                    <a:pt x="47890" y="287338"/>
                  </a:lnTo>
                  <a:lnTo>
                    <a:pt x="29249" y="283574"/>
                  </a:lnTo>
                  <a:lnTo>
                    <a:pt x="14026" y="273311"/>
                  </a:lnTo>
                  <a:lnTo>
                    <a:pt x="3763" y="258088"/>
                  </a:lnTo>
                  <a:lnTo>
                    <a:pt x="0" y="239447"/>
                  </a:lnTo>
                  <a:lnTo>
                    <a:pt x="0" y="47890"/>
                  </a:lnTo>
                  <a:lnTo>
                    <a:pt x="3763" y="29249"/>
                  </a:lnTo>
                  <a:lnTo>
                    <a:pt x="14026" y="14026"/>
                  </a:lnTo>
                  <a:lnTo>
                    <a:pt x="29249" y="3763"/>
                  </a:lnTo>
                  <a:lnTo>
                    <a:pt x="47890" y="0"/>
                  </a:lnTo>
                  <a:lnTo>
                    <a:pt x="528371" y="0"/>
                  </a:lnTo>
                  <a:lnTo>
                    <a:pt x="547012" y="3763"/>
                  </a:lnTo>
                  <a:lnTo>
                    <a:pt x="562234" y="14026"/>
                  </a:lnTo>
                  <a:lnTo>
                    <a:pt x="572498" y="29249"/>
                  </a:lnTo>
                  <a:lnTo>
                    <a:pt x="576261" y="47890"/>
                  </a:lnTo>
                  <a:lnTo>
                    <a:pt x="576261" y="239447"/>
                  </a:lnTo>
                  <a:lnTo>
                    <a:pt x="572498" y="258088"/>
                  </a:lnTo>
                  <a:lnTo>
                    <a:pt x="562234" y="273311"/>
                  </a:lnTo>
                  <a:lnTo>
                    <a:pt x="547012" y="283574"/>
                  </a:lnTo>
                  <a:lnTo>
                    <a:pt x="528371" y="287338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547811" y="3527424"/>
              <a:ext cx="576580" cy="287655"/>
            </a:xfrm>
            <a:custGeom>
              <a:rect l="l" t="t" r="r" b="b"/>
              <a:pathLst>
                <a:path w="576580" h="287654">
                  <a:moveTo>
                    <a:pt x="0" y="47890"/>
                  </a:moveTo>
                  <a:lnTo>
                    <a:pt x="3763" y="29249"/>
                  </a:lnTo>
                  <a:lnTo>
                    <a:pt x="14026" y="14026"/>
                  </a:lnTo>
                  <a:lnTo>
                    <a:pt x="29249" y="3763"/>
                  </a:lnTo>
                  <a:lnTo>
                    <a:pt x="47890" y="0"/>
                  </a:lnTo>
                  <a:lnTo>
                    <a:pt x="528371" y="0"/>
                  </a:lnTo>
                  <a:lnTo>
                    <a:pt x="547012" y="3763"/>
                  </a:lnTo>
                  <a:lnTo>
                    <a:pt x="562234" y="14026"/>
                  </a:lnTo>
                  <a:lnTo>
                    <a:pt x="572498" y="29249"/>
                  </a:lnTo>
                  <a:lnTo>
                    <a:pt x="576261" y="47890"/>
                  </a:lnTo>
                  <a:lnTo>
                    <a:pt x="576262" y="239447"/>
                  </a:lnTo>
                  <a:lnTo>
                    <a:pt x="572498" y="258088"/>
                  </a:lnTo>
                  <a:lnTo>
                    <a:pt x="562234" y="273311"/>
                  </a:lnTo>
                  <a:lnTo>
                    <a:pt x="547012" y="283574"/>
                  </a:lnTo>
                  <a:lnTo>
                    <a:pt x="528371" y="287338"/>
                  </a:lnTo>
                  <a:lnTo>
                    <a:pt x="47890" y="287338"/>
                  </a:lnTo>
                  <a:lnTo>
                    <a:pt x="29249" y="283574"/>
                  </a:lnTo>
                  <a:lnTo>
                    <a:pt x="14026" y="273311"/>
                  </a:lnTo>
                  <a:lnTo>
                    <a:pt x="3763" y="258088"/>
                  </a:lnTo>
                  <a:lnTo>
                    <a:pt x="0" y="239447"/>
                  </a:lnTo>
                  <a:lnTo>
                    <a:pt x="0" y="4789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734342" y="3444918"/>
            <a:ext cx="203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2</a:t>
            </a:r>
            <a:endParaRPr sz="2800">
              <a:latin typeface="宋体"/>
              <a:cs typeface="宋体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543049" y="4654549"/>
            <a:ext cx="586105" cy="297180"/>
            <a:chOff x="1543049" y="4654549"/>
            <a:chExt cx="586105" cy="297180"/>
          </a:xfrm>
        </p:grpSpPr>
        <p:sp>
          <p:nvSpPr>
            <p:cNvPr id="19" name="object 19"/>
            <p:cNvSpPr/>
            <p:nvPr/>
          </p:nvSpPr>
          <p:spPr>
            <a:xfrm>
              <a:off x="1547811" y="4659311"/>
              <a:ext cx="576580" cy="287655"/>
            </a:xfrm>
            <a:custGeom>
              <a:rect l="l" t="t" r="r" b="b"/>
              <a:pathLst>
                <a:path w="576580" h="287654">
                  <a:moveTo>
                    <a:pt x="528371" y="287338"/>
                  </a:moveTo>
                  <a:lnTo>
                    <a:pt x="47890" y="287338"/>
                  </a:lnTo>
                  <a:lnTo>
                    <a:pt x="29249" y="283574"/>
                  </a:lnTo>
                  <a:lnTo>
                    <a:pt x="14026" y="273311"/>
                  </a:lnTo>
                  <a:lnTo>
                    <a:pt x="3763" y="258088"/>
                  </a:lnTo>
                  <a:lnTo>
                    <a:pt x="0" y="239447"/>
                  </a:lnTo>
                  <a:lnTo>
                    <a:pt x="0" y="47890"/>
                  </a:lnTo>
                  <a:lnTo>
                    <a:pt x="3763" y="29249"/>
                  </a:lnTo>
                  <a:lnTo>
                    <a:pt x="14026" y="14026"/>
                  </a:lnTo>
                  <a:lnTo>
                    <a:pt x="29249" y="3763"/>
                  </a:lnTo>
                  <a:lnTo>
                    <a:pt x="47890" y="0"/>
                  </a:lnTo>
                  <a:lnTo>
                    <a:pt x="528371" y="0"/>
                  </a:lnTo>
                  <a:lnTo>
                    <a:pt x="547012" y="3763"/>
                  </a:lnTo>
                  <a:lnTo>
                    <a:pt x="562234" y="14026"/>
                  </a:lnTo>
                  <a:lnTo>
                    <a:pt x="572498" y="29249"/>
                  </a:lnTo>
                  <a:lnTo>
                    <a:pt x="576261" y="47890"/>
                  </a:lnTo>
                  <a:lnTo>
                    <a:pt x="576261" y="239447"/>
                  </a:lnTo>
                  <a:lnTo>
                    <a:pt x="572498" y="258088"/>
                  </a:lnTo>
                  <a:lnTo>
                    <a:pt x="562234" y="273311"/>
                  </a:lnTo>
                  <a:lnTo>
                    <a:pt x="547012" y="283574"/>
                  </a:lnTo>
                  <a:lnTo>
                    <a:pt x="528371" y="287338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547811" y="4659311"/>
              <a:ext cx="576580" cy="287655"/>
            </a:xfrm>
            <a:custGeom>
              <a:rect l="l" t="t" r="r" b="b"/>
              <a:pathLst>
                <a:path w="576580" h="287654">
                  <a:moveTo>
                    <a:pt x="0" y="47890"/>
                  </a:moveTo>
                  <a:lnTo>
                    <a:pt x="3763" y="29249"/>
                  </a:lnTo>
                  <a:lnTo>
                    <a:pt x="14026" y="14026"/>
                  </a:lnTo>
                  <a:lnTo>
                    <a:pt x="29249" y="3763"/>
                  </a:lnTo>
                  <a:lnTo>
                    <a:pt x="47890" y="0"/>
                  </a:lnTo>
                  <a:lnTo>
                    <a:pt x="528371" y="0"/>
                  </a:lnTo>
                  <a:lnTo>
                    <a:pt x="547012" y="3763"/>
                  </a:lnTo>
                  <a:lnTo>
                    <a:pt x="562234" y="14026"/>
                  </a:lnTo>
                  <a:lnTo>
                    <a:pt x="572498" y="29249"/>
                  </a:lnTo>
                  <a:lnTo>
                    <a:pt x="576261" y="47890"/>
                  </a:lnTo>
                  <a:lnTo>
                    <a:pt x="576262" y="239447"/>
                  </a:lnTo>
                  <a:lnTo>
                    <a:pt x="572498" y="258088"/>
                  </a:lnTo>
                  <a:lnTo>
                    <a:pt x="562234" y="273311"/>
                  </a:lnTo>
                  <a:lnTo>
                    <a:pt x="547012" y="283574"/>
                  </a:lnTo>
                  <a:lnTo>
                    <a:pt x="528371" y="287338"/>
                  </a:lnTo>
                  <a:lnTo>
                    <a:pt x="47890" y="287338"/>
                  </a:lnTo>
                  <a:lnTo>
                    <a:pt x="29249" y="283574"/>
                  </a:lnTo>
                  <a:lnTo>
                    <a:pt x="14026" y="273311"/>
                  </a:lnTo>
                  <a:lnTo>
                    <a:pt x="3763" y="258088"/>
                  </a:lnTo>
                  <a:lnTo>
                    <a:pt x="0" y="239447"/>
                  </a:lnTo>
                  <a:lnTo>
                    <a:pt x="0" y="4789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1734342" y="4576805"/>
            <a:ext cx="203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3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7940" y="2642870"/>
            <a:ext cx="3683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latin typeface="Microsoft JhengHei"/>
                <a:cs typeface="Microsoft JhengHei"/>
              </a:rPr>
              <a:t>一、经营状况</a:t>
            </a:r>
            <a:endParaRPr sz="4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6248400" y="3505200"/>
            <a:ext cx="1509712" cy="165735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85">
                <a:latin typeface="微软雅黑"/>
                <a:cs typeface="微软雅黑"/>
              </a:rPr>
              <a:t>1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50850" y="2355849"/>
          <a:ext cx="8148955" cy="33813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58545"/>
                <a:gridCol w="1177925"/>
                <a:gridCol w="1181100"/>
                <a:gridCol w="1179195"/>
                <a:gridCol w="1174750"/>
                <a:gridCol w="1184275"/>
                <a:gridCol w="1179195"/>
              </a:tblGrid>
              <a:tr h="394970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40767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76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9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63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9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9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63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9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96900" y="1535568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宋体"/>
                <a:cs typeface="宋体"/>
              </a:rPr>
              <a:t>一、上半年收支情况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7391400" y="1447800"/>
            <a:ext cx="974725" cy="931862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85">
                <a:latin typeface="微软雅黑"/>
                <a:cs typeface="微软雅黑"/>
              </a:rPr>
              <a:t>1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/>
              <a:t>5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8050" y="2203450"/>
          <a:ext cx="7023100" cy="34588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14805"/>
                <a:gridCol w="1797049"/>
                <a:gridCol w="1762125"/>
                <a:gridCol w="1837054"/>
              </a:tblGrid>
              <a:tr h="396875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406400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9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9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63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714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95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4425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3663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96900" y="1535568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latin typeface="宋体"/>
                <a:cs typeface="宋体"/>
              </a:rPr>
              <a:t>二、管理费收缴率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85">
                <a:latin typeface="微软雅黑"/>
                <a:cs typeface="微软雅黑"/>
              </a:rPr>
              <a:t>2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2617" y="805645"/>
            <a:ext cx="6799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年上半年度工作中存在的主要问题及改善措施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940" y="1491932"/>
            <a:ext cx="8309609" cy="5250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279"/>
              </a:lnSpc>
              <a:spcBef>
                <a:spcPts val="100"/>
              </a:spcBef>
            </a:pPr>
            <a:r>
              <a:rPr sz="2800">
                <a:latin typeface="宋体"/>
                <a:cs typeface="宋体"/>
              </a:rPr>
              <a:t>（一）</a:t>
            </a:r>
            <a:r>
              <a:rPr sz="2800" spc="-25">
                <a:latin typeface="宋体"/>
                <a:cs typeface="宋体"/>
              </a:rPr>
              <a:t>收入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ts val="3279"/>
              </a:lnSpc>
            </a:pPr>
            <a:r>
              <a:rPr sz="2800">
                <a:latin typeface="宋体"/>
                <a:cs typeface="宋体"/>
              </a:rPr>
              <a:t>总收入比预算收入未达成金额为</a:t>
            </a:r>
            <a:r>
              <a:rPr sz="2800" spc="-10">
                <a:latin typeface="Arial"/>
                <a:cs typeface="Arial"/>
              </a:rPr>
              <a:t>10.43</a:t>
            </a:r>
            <a:r>
              <a:rPr sz="2800" spc="-10">
                <a:latin typeface="宋体"/>
                <a:cs typeface="宋体"/>
              </a:rPr>
              <a:t>万元；主要项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2800" spc="-25">
                <a:latin typeface="宋体"/>
                <a:cs typeface="宋体"/>
              </a:rPr>
              <a:t>目有</a:t>
            </a:r>
            <a:endParaRPr sz="2800">
              <a:latin typeface="宋体"/>
              <a:cs typeface="宋体"/>
            </a:endParaRPr>
          </a:p>
          <a:p>
            <a:pPr marL="12700" marR="300990">
              <a:lnSpc>
                <a:spcPct val="101600"/>
              </a:lnSpc>
              <a:spcBef>
                <a:spcPts val="2215"/>
              </a:spcBef>
            </a:pPr>
            <a:r>
              <a:rPr sz="2000">
                <a:latin typeface="Arial"/>
                <a:cs typeface="Arial"/>
              </a:rPr>
              <a:t>1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 b="1">
                <a:latin typeface="微软雅黑"/>
                <a:cs typeface="微软雅黑"/>
              </a:rPr>
              <a:t>车位租金未完成</a:t>
            </a:r>
            <a:r>
              <a:rPr sz="2000" b="1" spc="-10">
                <a:latin typeface="Arial"/>
                <a:cs typeface="Arial"/>
              </a:rPr>
              <a:t>3.84</a:t>
            </a:r>
            <a:r>
              <a:rPr sz="2000" b="1">
                <a:latin typeface="微软雅黑"/>
                <a:cs typeface="微软雅黑"/>
              </a:rPr>
              <a:t>万元，</a:t>
            </a:r>
            <a:r>
              <a:rPr sz="2000">
                <a:latin typeface="宋体"/>
                <a:cs typeface="宋体"/>
              </a:rPr>
              <a:t>车位临停费未完成</a:t>
            </a:r>
            <a:r>
              <a:rPr sz="2000" spc="-10">
                <a:latin typeface="Arial"/>
                <a:cs typeface="Arial"/>
              </a:rPr>
              <a:t>0.75</a:t>
            </a:r>
            <a:r>
              <a:rPr sz="2000" spc="-10">
                <a:latin typeface="宋体"/>
                <a:cs typeface="宋体"/>
              </a:rPr>
              <a:t>万元，主要原因为</a:t>
            </a:r>
            <a:r>
              <a:rPr sz="2000">
                <a:latin typeface="宋体"/>
                <a:cs typeface="宋体"/>
              </a:rPr>
              <a:t>因入住的业主较少有车，而且小区门口的公共车位有</a:t>
            </a:r>
            <a:r>
              <a:rPr sz="2000" spc="-10">
                <a:latin typeface="Arial"/>
                <a:cs typeface="Arial"/>
              </a:rPr>
              <a:t>60</a:t>
            </a:r>
            <a:r>
              <a:rPr sz="2000" spc="-10">
                <a:latin typeface="宋体"/>
                <a:cs typeface="宋体"/>
              </a:rPr>
              <a:t>个左右，因此业</a:t>
            </a:r>
            <a:r>
              <a:rPr sz="2000" spc="-5">
                <a:latin typeface="宋体"/>
                <a:cs typeface="宋体"/>
              </a:rPr>
              <a:t>主未租赁车位，而且上半年总体装修量少，外来车辆也较少，因此车场</a:t>
            </a:r>
            <a:r>
              <a:rPr sz="2000" spc="-15">
                <a:latin typeface="宋体"/>
                <a:cs typeface="宋体"/>
              </a:rPr>
              <a:t>收入较低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75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2000">
                <a:latin typeface="Arial"/>
                <a:cs typeface="Arial"/>
              </a:rPr>
              <a:t>2</a:t>
            </a:r>
            <a:r>
              <a:rPr sz="2000">
                <a:latin typeface="宋体"/>
                <a:cs typeface="宋体"/>
              </a:rPr>
              <a:t>、展示面收入未完成</a:t>
            </a:r>
            <a:r>
              <a:rPr sz="2000" spc="-10">
                <a:latin typeface="Arial"/>
                <a:cs typeface="Arial"/>
              </a:rPr>
              <a:t>15.32</a:t>
            </a:r>
            <a:r>
              <a:rPr sz="2000">
                <a:latin typeface="宋体"/>
                <a:cs typeface="宋体"/>
              </a:rPr>
              <a:t>万元，主要是因展示面从</a:t>
            </a:r>
            <a:r>
              <a:rPr sz="2000">
                <a:latin typeface="Arial"/>
                <a:cs typeface="Arial"/>
              </a:rPr>
              <a:t>1</a:t>
            </a:r>
            <a:r>
              <a:rPr sz="2000" spc="-10">
                <a:latin typeface="宋体"/>
                <a:cs typeface="宋体"/>
              </a:rPr>
              <a:t>月份起基本关闭，从</a:t>
            </a:r>
            <a:r>
              <a:rPr sz="2000">
                <a:latin typeface="宋体"/>
                <a:cs typeface="宋体"/>
              </a:rPr>
              <a:t>从</a:t>
            </a:r>
            <a:r>
              <a:rPr sz="2000">
                <a:latin typeface="Arial"/>
                <a:cs typeface="Arial"/>
              </a:rPr>
              <a:t>3</a:t>
            </a:r>
            <a:r>
              <a:rPr sz="2000" spc="-5">
                <a:latin typeface="宋体"/>
                <a:cs typeface="宋体"/>
              </a:rPr>
              <a:t>月份开始全面关闭，未有收入。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750">
              <a:latin typeface="宋体"/>
              <a:cs typeface="宋体"/>
            </a:endParaRPr>
          </a:p>
          <a:p>
            <a:pPr marL="12700" marR="33020">
              <a:lnSpc>
                <a:spcPct val="104900"/>
              </a:lnSpc>
            </a:pPr>
            <a:r>
              <a:rPr sz="2000">
                <a:latin typeface="Arial"/>
                <a:cs typeface="Arial"/>
              </a:rPr>
              <a:t>3</a:t>
            </a:r>
            <a:r>
              <a:rPr sz="2000">
                <a:latin typeface="宋体"/>
                <a:cs typeface="宋体"/>
              </a:rPr>
              <a:t>、有偿收入未完成</a:t>
            </a:r>
            <a:r>
              <a:rPr sz="2000" spc="-10">
                <a:latin typeface="Arial"/>
                <a:cs typeface="Arial"/>
              </a:rPr>
              <a:t>1.43</a:t>
            </a:r>
            <a:r>
              <a:rPr sz="2000" spc="-10">
                <a:latin typeface="宋体"/>
                <a:cs typeface="宋体"/>
              </a:rPr>
              <a:t>，主要是因业主刚入住，家具设备都在保修期内，</a:t>
            </a:r>
            <a:r>
              <a:rPr sz="2000" spc="-5">
                <a:latin typeface="宋体"/>
                <a:cs typeface="宋体"/>
              </a:rPr>
              <a:t>因此未有居家维修费。</a:t>
            </a:r>
            <a:endParaRPr sz="2000">
              <a:latin typeface="宋体"/>
              <a:cs typeface="宋体"/>
            </a:endParaRPr>
          </a:p>
          <a:p>
            <a:pPr marR="33655" algn="r">
              <a:lnSpc>
                <a:spcPts val="1745"/>
              </a:lnSpc>
              <a:spcBef>
                <a:spcPts val="710"/>
              </a:spcBef>
            </a:pPr>
            <a:r>
              <a:rPr sz="1600">
                <a:latin typeface="宋体"/>
                <a:cs typeface="宋体"/>
              </a:rPr>
              <a:t>6</a:t>
            </a:r>
            <a:endParaRPr sz="1600">
              <a:latin typeface="宋体"/>
              <a:cs typeface="宋体"/>
            </a:endParaRPr>
          </a:p>
          <a:p>
            <a:pPr marL="12700">
              <a:lnSpc>
                <a:spcPts val="2225"/>
              </a:lnSpc>
            </a:pPr>
            <a:r>
              <a:rPr sz="2000">
                <a:latin typeface="Arial"/>
                <a:cs typeface="Arial"/>
              </a:rPr>
              <a:t>4</a:t>
            </a:r>
            <a:r>
              <a:rPr sz="2000">
                <a:latin typeface="宋体"/>
                <a:cs typeface="宋体"/>
              </a:rPr>
              <a:t>、场地使用费未完成</a:t>
            </a:r>
            <a:r>
              <a:rPr sz="2000" spc="-10">
                <a:latin typeface="Arial"/>
                <a:cs typeface="Arial"/>
              </a:rPr>
              <a:t>1.1</a:t>
            </a:r>
            <a:r>
              <a:rPr sz="2000" spc="-5">
                <a:latin typeface="宋体"/>
                <a:cs typeface="宋体"/>
              </a:rPr>
              <a:t>万元，主要是因为同胜商机较少，外来的商家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2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2617" y="805645"/>
            <a:ext cx="6799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年上半年度工作中存在的主要问题及改善措施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940" y="1488757"/>
            <a:ext cx="7293609" cy="2144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超额完成预算的项目主要有：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000">
                <a:latin typeface="Arial"/>
                <a:cs typeface="Arial"/>
              </a:rPr>
              <a:t>1</a:t>
            </a:r>
            <a:r>
              <a:rPr sz="2000">
                <a:latin typeface="宋体"/>
                <a:cs typeface="宋体"/>
              </a:rPr>
              <a:t>、管理费超额完成</a:t>
            </a:r>
            <a:r>
              <a:rPr sz="2000" spc="-10">
                <a:latin typeface="Arial"/>
                <a:cs typeface="Arial"/>
              </a:rPr>
              <a:t>11.19</a:t>
            </a:r>
            <a:r>
              <a:rPr sz="2000">
                <a:latin typeface="宋体"/>
                <a:cs typeface="宋体"/>
              </a:rPr>
              <a:t>万，主要是</a:t>
            </a:r>
            <a:r>
              <a:rPr sz="2000">
                <a:latin typeface="Arial"/>
                <a:cs typeface="Arial"/>
              </a:rPr>
              <a:t>6</a:t>
            </a:r>
            <a:r>
              <a:rPr sz="2000" spc="-5">
                <a:latin typeface="宋体"/>
                <a:cs typeface="宋体"/>
              </a:rPr>
              <a:t>月收到地产赠送的管理费；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>
                <a:latin typeface="Arial"/>
                <a:cs typeface="Arial"/>
              </a:rPr>
              <a:t>2</a:t>
            </a:r>
            <a:r>
              <a:rPr sz="2000">
                <a:latin typeface="宋体"/>
                <a:cs typeface="宋体"/>
              </a:rPr>
              <a:t>、余泥清运费超额完成</a:t>
            </a:r>
            <a:r>
              <a:rPr sz="2000" spc="-10">
                <a:latin typeface="Arial"/>
                <a:cs typeface="Arial"/>
              </a:rPr>
              <a:t>0.35</a:t>
            </a:r>
            <a:r>
              <a:rPr sz="2000" spc="-20">
                <a:latin typeface="宋体"/>
                <a:cs typeface="宋体"/>
              </a:rPr>
              <a:t>万元，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>
                <a:latin typeface="Arial"/>
                <a:cs typeface="Arial"/>
              </a:rPr>
              <a:t>3</a:t>
            </a:r>
            <a:r>
              <a:rPr sz="2000">
                <a:latin typeface="宋体"/>
                <a:cs typeface="宋体"/>
              </a:rPr>
              <a:t>、工本费超额完成</a:t>
            </a:r>
            <a:r>
              <a:rPr sz="2000" spc="-10">
                <a:latin typeface="Arial"/>
                <a:cs typeface="Arial"/>
              </a:rPr>
              <a:t>0.17</a:t>
            </a:r>
            <a:r>
              <a:rPr sz="2000" spc="-20">
                <a:latin typeface="宋体"/>
                <a:cs typeface="宋体"/>
              </a:rPr>
              <a:t>万元。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724400" y="3581400"/>
            <a:ext cx="2590800" cy="2181225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2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2617" y="805645"/>
            <a:ext cx="6799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年上半年度工作中存在的主要问题及改善措施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40" y="1793557"/>
            <a:ext cx="7914640" cy="2449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340"/>
              </a:lnSpc>
              <a:spcBef>
                <a:spcPts val="100"/>
              </a:spcBef>
            </a:pPr>
            <a:r>
              <a:rPr sz="2000">
                <a:latin typeface="宋体"/>
                <a:cs typeface="宋体"/>
              </a:rPr>
              <a:t>（一）</a:t>
            </a:r>
            <a:r>
              <a:rPr sz="2000" spc="-20">
                <a:latin typeface="宋体"/>
                <a:cs typeface="宋体"/>
              </a:rPr>
              <a:t>支出：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ts val="2340"/>
              </a:lnSpc>
            </a:pPr>
            <a:r>
              <a:rPr sz="2000">
                <a:latin typeface="宋体"/>
                <a:cs typeface="宋体"/>
              </a:rPr>
              <a:t>实际支出比年度预算节约</a:t>
            </a:r>
            <a:r>
              <a:rPr sz="2000" spc="-10">
                <a:latin typeface="Arial"/>
                <a:cs typeface="Arial"/>
              </a:rPr>
              <a:t>22.99</a:t>
            </a:r>
            <a:r>
              <a:rPr sz="2000" spc="-25">
                <a:latin typeface="宋体"/>
                <a:cs typeface="宋体"/>
              </a:rPr>
              <a:t>万元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8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000">
                <a:latin typeface="Arial"/>
                <a:cs typeface="Arial"/>
              </a:rPr>
              <a:t>1</a:t>
            </a:r>
            <a:r>
              <a:rPr sz="2000" spc="-5">
                <a:latin typeface="宋体"/>
                <a:cs typeface="宋体"/>
              </a:rPr>
              <a:t>、支出节约的项目主要有</a:t>
            </a:r>
            <a:endParaRPr sz="2000">
              <a:latin typeface="宋体"/>
              <a:cs typeface="宋体"/>
            </a:endParaRPr>
          </a:p>
          <a:p>
            <a:pPr marL="662305" indent="-650240">
              <a:lnSpc>
                <a:spcPct val="100000"/>
              </a:lnSpc>
              <a:buSzPct val="95000"/>
              <a:buAutoNum type="arabicPlain"/>
              <a:tabLst>
                <a:tab pos="662940"/>
              </a:tabLst>
            </a:pPr>
            <a:r>
              <a:rPr sz="2000">
                <a:latin typeface="宋体"/>
                <a:cs typeface="宋体"/>
              </a:rPr>
              <a:t>人员成本：节约</a:t>
            </a:r>
            <a:r>
              <a:rPr sz="2000" spc="-10">
                <a:latin typeface="Arial"/>
                <a:cs typeface="Arial"/>
              </a:rPr>
              <a:t>10.93</a:t>
            </a:r>
            <a:r>
              <a:rPr sz="2000" spc="-5">
                <a:latin typeface="宋体"/>
                <a:cs typeface="宋体"/>
              </a:rPr>
              <a:t>万元；主要是人员工资和福利费节约。</a:t>
            </a:r>
            <a:endParaRPr sz="2000">
              <a:latin typeface="宋体"/>
              <a:cs typeface="宋体"/>
            </a:endParaRPr>
          </a:p>
          <a:p>
            <a:pPr marL="662305" indent="-650240">
              <a:lnSpc>
                <a:spcPct val="100000"/>
              </a:lnSpc>
              <a:buSzPct val="95000"/>
              <a:buAutoNum type="arabicPlain"/>
              <a:tabLst>
                <a:tab pos="662940"/>
              </a:tabLst>
            </a:pPr>
            <a:r>
              <a:rPr sz="2000">
                <a:latin typeface="宋体"/>
                <a:cs typeface="宋体"/>
              </a:rPr>
              <a:t>小区养护成本：节约</a:t>
            </a:r>
            <a:r>
              <a:rPr sz="2000" spc="-10">
                <a:latin typeface="Arial"/>
                <a:cs typeface="Arial"/>
              </a:rPr>
              <a:t>10.67</a:t>
            </a:r>
            <a:r>
              <a:rPr sz="2000" spc="-5">
                <a:latin typeface="宋体"/>
                <a:cs typeface="宋体"/>
              </a:rPr>
              <a:t>万元，主要是公共水、电费、绿化维护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ts val="2340"/>
              </a:lnSpc>
              <a:spcBef>
                <a:spcPts val="114"/>
              </a:spcBef>
            </a:pPr>
            <a:r>
              <a:rPr sz="2000" spc="-5">
                <a:latin typeface="宋体"/>
                <a:cs typeface="宋体"/>
              </a:rPr>
              <a:t>费用及工程物料费节约。</a:t>
            </a:r>
            <a:endParaRPr sz="2000">
              <a:latin typeface="宋体"/>
              <a:cs typeface="宋体"/>
            </a:endParaRPr>
          </a:p>
          <a:p>
            <a:pPr marL="662305" indent="-650240">
              <a:lnSpc>
                <a:spcPts val="2340"/>
              </a:lnSpc>
              <a:buSzPct val="95000"/>
              <a:buAutoNum type="arabicPlain" startAt="3"/>
              <a:tabLst>
                <a:tab pos="662940"/>
              </a:tabLst>
            </a:pPr>
            <a:r>
              <a:rPr sz="2000">
                <a:latin typeface="宋体"/>
                <a:cs typeface="宋体"/>
              </a:rPr>
              <a:t>行政办公成本：节约</a:t>
            </a:r>
            <a:r>
              <a:rPr sz="2000" spc="-10">
                <a:latin typeface="Arial"/>
                <a:cs typeface="Arial"/>
              </a:rPr>
              <a:t>0.84</a:t>
            </a:r>
            <a:r>
              <a:rPr sz="2000" spc="-5">
                <a:latin typeface="宋体"/>
                <a:cs typeface="宋体"/>
              </a:rPr>
              <a:t>万元，主要是业务费及折旧费。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715000" y="4343400"/>
            <a:ext cx="2057400" cy="1716088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2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12617" y="805645"/>
            <a:ext cx="67995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年上半年度工作中存在的主要问题及改善措施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40" y="1778603"/>
            <a:ext cx="81407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>
                <a:latin typeface="Arial"/>
                <a:cs typeface="Arial"/>
              </a:rPr>
              <a:t>2</a:t>
            </a:r>
            <a:r>
              <a:rPr sz="2000" spc="-5">
                <a:latin typeface="宋体"/>
                <a:cs typeface="宋体"/>
              </a:rPr>
              <a:t>、超预算的项目主要有：</a:t>
            </a:r>
            <a:endParaRPr sz="2000">
              <a:latin typeface="宋体"/>
              <a:cs typeface="宋体"/>
            </a:endParaRPr>
          </a:p>
          <a:p>
            <a:pPr marL="662305" indent="-650240">
              <a:lnSpc>
                <a:spcPct val="100000"/>
              </a:lnSpc>
              <a:buSzPct val="95000"/>
              <a:buAutoNum type="arabicPlain"/>
              <a:tabLst>
                <a:tab pos="662940"/>
              </a:tabLst>
            </a:pPr>
            <a:r>
              <a:rPr sz="2000" spc="-5">
                <a:latin typeface="宋体"/>
                <a:cs typeface="宋体"/>
              </a:rPr>
              <a:t>员工制服费：超预算：</a:t>
            </a:r>
            <a:r>
              <a:rPr sz="2000" spc="-10">
                <a:latin typeface="Arial"/>
                <a:cs typeface="Arial"/>
              </a:rPr>
              <a:t>0.22</a:t>
            </a:r>
            <a:r>
              <a:rPr sz="2000">
                <a:latin typeface="宋体"/>
                <a:cs typeface="宋体"/>
              </a:rPr>
              <a:t>万元，主要是</a:t>
            </a:r>
            <a:r>
              <a:rPr sz="2000" spc="-10">
                <a:latin typeface="Arial"/>
                <a:cs typeface="Arial"/>
              </a:rPr>
              <a:t>1-</a:t>
            </a:r>
            <a:r>
              <a:rPr sz="2000">
                <a:latin typeface="Arial"/>
                <a:cs typeface="Arial"/>
              </a:rPr>
              <a:t>3</a:t>
            </a:r>
            <a:r>
              <a:rPr sz="2000" spc="-5">
                <a:latin typeface="宋体"/>
                <a:cs typeface="宋体"/>
              </a:rPr>
              <a:t>月新入职员工领用冬装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ts val="2340"/>
              </a:lnSpc>
              <a:spcBef>
                <a:spcPts val="114"/>
              </a:spcBef>
            </a:pPr>
            <a:r>
              <a:rPr sz="2000">
                <a:latin typeface="宋体"/>
                <a:cs typeface="宋体"/>
              </a:rPr>
              <a:t>装</a:t>
            </a:r>
            <a:endParaRPr sz="2000">
              <a:latin typeface="宋体"/>
              <a:cs typeface="宋体"/>
            </a:endParaRPr>
          </a:p>
          <a:p>
            <a:pPr marL="662305" indent="-650240">
              <a:lnSpc>
                <a:spcPts val="2340"/>
              </a:lnSpc>
              <a:buSzPct val="95000"/>
              <a:buAutoNum type="arabicPlain" startAt="2"/>
              <a:tabLst>
                <a:tab pos="662940"/>
              </a:tabLst>
            </a:pPr>
            <a:r>
              <a:rPr sz="2000" spc="-5">
                <a:latin typeface="宋体"/>
                <a:cs typeface="宋体"/>
              </a:rPr>
              <a:t>员工社保费：超预算：</a:t>
            </a:r>
            <a:r>
              <a:rPr sz="2000" spc="-10">
                <a:latin typeface="Arial"/>
                <a:cs typeface="Arial"/>
              </a:rPr>
              <a:t>0.26</a:t>
            </a:r>
            <a:r>
              <a:rPr sz="2000">
                <a:latin typeface="宋体"/>
                <a:cs typeface="宋体"/>
              </a:rPr>
              <a:t>万元，主要为比预算多购买</a:t>
            </a:r>
            <a:r>
              <a:rPr sz="2000">
                <a:latin typeface="Arial"/>
                <a:cs typeface="Arial"/>
              </a:rPr>
              <a:t>1</a:t>
            </a:r>
            <a:r>
              <a:rPr sz="2000" spc="-15">
                <a:latin typeface="宋体"/>
                <a:cs typeface="宋体"/>
              </a:rPr>
              <a:t>人的社保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ts val="2340"/>
              </a:lnSpc>
              <a:spcBef>
                <a:spcPts val="120"/>
              </a:spcBef>
            </a:pPr>
            <a:r>
              <a:rPr sz="2000" spc="-20">
                <a:latin typeface="宋体"/>
                <a:cs typeface="宋体"/>
              </a:rPr>
              <a:t>所致；</a:t>
            </a:r>
            <a:endParaRPr sz="2000">
              <a:latin typeface="宋体"/>
              <a:cs typeface="宋体"/>
            </a:endParaRPr>
          </a:p>
          <a:p>
            <a:pPr marL="662305" indent="-650240">
              <a:lnSpc>
                <a:spcPts val="2340"/>
              </a:lnSpc>
              <a:buSzPct val="95000"/>
              <a:buAutoNum type="arabicPlain" startAt="3"/>
              <a:tabLst>
                <a:tab pos="662940"/>
              </a:tabLst>
            </a:pPr>
            <a:r>
              <a:rPr sz="2000">
                <a:latin typeface="宋体"/>
                <a:cs typeface="宋体"/>
              </a:rPr>
              <a:t>办公费：超预算</a:t>
            </a:r>
            <a:r>
              <a:rPr sz="2000" spc="-10">
                <a:latin typeface="Arial"/>
                <a:cs typeface="Arial"/>
              </a:rPr>
              <a:t>0.51</a:t>
            </a:r>
            <a:r>
              <a:rPr sz="2000">
                <a:latin typeface="宋体"/>
                <a:cs typeface="宋体"/>
              </a:rPr>
              <a:t>万元，主要是</a:t>
            </a:r>
            <a:r>
              <a:rPr sz="2000" spc="-10">
                <a:latin typeface="Arial"/>
                <a:cs typeface="Arial"/>
              </a:rPr>
              <a:t>2012</a:t>
            </a:r>
            <a:r>
              <a:rPr sz="2000" spc="-5">
                <a:latin typeface="宋体"/>
                <a:cs typeface="宋体"/>
              </a:rPr>
              <a:t>年的开业庆典费及服务中心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ts val="2340"/>
              </a:lnSpc>
              <a:spcBef>
                <a:spcPts val="114"/>
              </a:spcBef>
            </a:pPr>
            <a:r>
              <a:rPr sz="2000" spc="-10">
                <a:latin typeface="宋体"/>
                <a:cs typeface="宋体"/>
              </a:rPr>
              <a:t>心装饰费用</a:t>
            </a:r>
            <a:endParaRPr sz="2000">
              <a:latin typeface="宋体"/>
              <a:cs typeface="宋体"/>
            </a:endParaRPr>
          </a:p>
          <a:p>
            <a:pPr marL="12700" marR="118110" indent="650240">
              <a:lnSpc>
                <a:spcPts val="2400"/>
              </a:lnSpc>
              <a:spcBef>
                <a:spcPts val="25"/>
              </a:spcBef>
              <a:buSzPct val="95000"/>
              <a:buAutoNum type="arabicPlain" startAt="4"/>
              <a:tabLst>
                <a:tab pos="662940"/>
              </a:tabLst>
            </a:pPr>
            <a:r>
              <a:rPr sz="2000">
                <a:latin typeface="宋体"/>
                <a:cs typeface="宋体"/>
              </a:rPr>
              <a:t>电话费：超预算</a:t>
            </a:r>
            <a:r>
              <a:rPr sz="2000" spc="-10">
                <a:latin typeface="Arial"/>
                <a:cs typeface="Arial"/>
              </a:rPr>
              <a:t>0.31</a:t>
            </a:r>
            <a:r>
              <a:rPr sz="2000" spc="-5">
                <a:latin typeface="宋体"/>
                <a:cs typeface="宋体"/>
              </a:rPr>
              <a:t>万元，主要是前期业务较多需与业主沟通，而</a:t>
            </a:r>
            <a:r>
              <a:rPr sz="2000">
                <a:latin typeface="宋体"/>
                <a:cs typeface="宋体"/>
              </a:rPr>
              <a:t>且</a:t>
            </a:r>
            <a:r>
              <a:rPr sz="2000">
                <a:latin typeface="Arial"/>
                <a:cs typeface="Arial"/>
              </a:rPr>
              <a:t>4</a:t>
            </a:r>
            <a:r>
              <a:rPr sz="2000" spc="-10">
                <a:latin typeface="宋体"/>
                <a:cs typeface="宋体"/>
              </a:rPr>
              <a:t>月份电费没有套餐。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" name="object 5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410200" y="4572000"/>
            <a:ext cx="1635125" cy="17526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940" y="2414270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5">
                <a:latin typeface="Microsoft JhengHei"/>
                <a:cs typeface="Microsoft JhengHei"/>
              </a:rPr>
              <a:t>二、品质</a:t>
            </a:r>
            <a:endParaRPr sz="4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334000" y="2819400"/>
            <a:ext cx="2703512" cy="30480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689340" y="6211570"/>
            <a:ext cx="2286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25">
                <a:latin typeface="宋体"/>
                <a:cs typeface="宋体"/>
              </a:rPr>
              <a:t>11</a:t>
            </a:r>
            <a:endParaRPr sz="16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152650" cy="638175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152400" y="784225"/>
            <a:ext cx="8681085" cy="615950"/>
            <a:chOff x="152400" y="784225"/>
            <a:chExt cx="8681085" cy="615950"/>
          </a:xfrm>
        </p:grpSpPr>
        <p:sp>
          <p:nvSpPr>
            <p:cNvPr id="6" name="object 6"/>
            <p:cNvSpPr/>
            <p:nvPr/>
          </p:nvSpPr>
          <p:spPr>
            <a:xfrm>
              <a:off x="239964" y="1371600"/>
              <a:ext cx="8593455" cy="0"/>
            </a:xfrm>
            <a:custGeom>
              <a:rect l="l" t="t" r="r" b="b"/>
              <a:pathLst>
                <a:path w="8593455">
                  <a:moveTo>
                    <a:pt x="0" y="0"/>
                  </a:moveTo>
                  <a:lnTo>
                    <a:pt x="8593040" y="0"/>
                  </a:lnTo>
                </a:path>
              </a:pathLst>
            </a:custGeom>
            <a:ln w="571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52400" y="784237"/>
              <a:ext cx="897255" cy="516255"/>
            </a:xfrm>
            <a:custGeom>
              <a:rect l="l" t="t" r="r" b="b"/>
              <a:pathLst>
                <a:path w="897255" h="516255">
                  <a:moveTo>
                    <a:pt x="897051" y="262356"/>
                  </a:moveTo>
                  <a:lnTo>
                    <a:pt x="750404" y="8775"/>
                  </a:lnTo>
                  <a:lnTo>
                    <a:pt x="747941" y="8775"/>
                  </a:lnTo>
                  <a:lnTo>
                    <a:pt x="742873" y="0"/>
                  </a:lnTo>
                  <a:lnTo>
                    <a:pt x="146646" y="0"/>
                  </a:lnTo>
                  <a:lnTo>
                    <a:pt x="0" y="253568"/>
                  </a:lnTo>
                  <a:lnTo>
                    <a:pt x="146646" y="507149"/>
                  </a:lnTo>
                  <a:lnTo>
                    <a:pt x="149085" y="507149"/>
                  </a:lnTo>
                  <a:lnTo>
                    <a:pt x="154165" y="515924"/>
                  </a:lnTo>
                  <a:lnTo>
                    <a:pt x="750404" y="515924"/>
                  </a:lnTo>
                  <a:lnTo>
                    <a:pt x="897051" y="262356"/>
                  </a:lnTo>
                  <a:close/>
                </a:path>
              </a:pathLst>
            </a:custGeom>
            <a:solidFill>
              <a:srgbClr val="33CC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2139" y="164433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一、项目情况</a:t>
            </a:r>
            <a:endParaRPr sz="2800">
              <a:latin typeface="Microsoft JhengHei"/>
              <a:cs typeface="Microsoft JhengHei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682625" y="2282825"/>
          <a:ext cx="7472680" cy="35039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93825"/>
                <a:gridCol w="1287145"/>
                <a:gridCol w="864869"/>
                <a:gridCol w="866139"/>
                <a:gridCol w="864870"/>
                <a:gridCol w="998220"/>
                <a:gridCol w="1188720"/>
              </a:tblGrid>
              <a:tr h="7759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61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41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73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419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461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685800" y="2362200"/>
            <a:ext cx="1371600" cy="76200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64539" y="6042997"/>
            <a:ext cx="441261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截止</a:t>
            </a:r>
            <a:r>
              <a:rPr sz="2800" b="1">
                <a:latin typeface="Arial"/>
                <a:cs typeface="Arial"/>
              </a:rPr>
              <a:t>6</a:t>
            </a:r>
            <a:r>
              <a:rPr sz="2800" b="1">
                <a:latin typeface="Microsoft JhengHei"/>
                <a:cs typeface="Microsoft JhengHei"/>
              </a:rPr>
              <a:t>月</a:t>
            </a:r>
            <a:r>
              <a:rPr sz="2800" b="1" spc="-10">
                <a:latin typeface="Arial"/>
                <a:cs typeface="Arial"/>
              </a:rPr>
              <a:t>30</a:t>
            </a:r>
            <a:r>
              <a:rPr sz="2800" b="1">
                <a:latin typeface="Microsoft JhengHei"/>
                <a:cs typeface="Microsoft JhengHei"/>
              </a:rPr>
              <a:t>日，入住</a:t>
            </a:r>
            <a:r>
              <a:rPr sz="2800" b="1" spc="-10">
                <a:latin typeface="Arial"/>
                <a:cs typeface="Arial"/>
              </a:rPr>
              <a:t>179</a:t>
            </a:r>
            <a:r>
              <a:rPr sz="2800" b="1" spc="-25">
                <a:latin typeface="Microsoft JhengHei"/>
                <a:cs typeface="Microsoft JhengHei"/>
              </a:rPr>
              <a:t>户，</a:t>
            </a:r>
            <a:r>
              <a:rPr sz="2800" b="1">
                <a:latin typeface="Microsoft JhengHei"/>
                <a:cs typeface="Microsoft JhengHei"/>
              </a:rPr>
              <a:t>正在装修</a:t>
            </a:r>
            <a:r>
              <a:rPr sz="2800" b="1" spc="-10">
                <a:latin typeface="Arial"/>
                <a:cs typeface="Arial"/>
              </a:rPr>
              <a:t>46</a:t>
            </a:r>
            <a:r>
              <a:rPr sz="2800" b="1" spc="-50">
                <a:latin typeface="Microsoft JhengHei"/>
                <a:cs typeface="Microsoft JhengHei"/>
              </a:rPr>
              <a:t>户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39" y="1413680"/>
            <a:ext cx="4425950" cy="1152525"/>
          </a:xfrm>
          <a:prstGeom prst="rect">
            <a:avLst/>
          </a:prstGeom>
        </p:spPr>
        <p:txBody>
          <a:bodyPr vert="horz" wrap="square" lIns="0" tIns="2432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14"/>
              </a:spcBef>
            </a:pPr>
            <a:r>
              <a:rPr sz="2800" b="1" spc="-10">
                <a:latin typeface="Microsoft JhengHei"/>
                <a:cs typeface="Microsoft JhengHei"/>
              </a:rPr>
              <a:t>二、现场品质维护</a:t>
            </a:r>
            <a:endParaRPr sz="2800">
              <a:latin typeface="Microsoft JhengHei"/>
              <a:cs typeface="Microsoft JhengHei"/>
            </a:endParaRPr>
          </a:p>
          <a:p>
            <a:pPr marL="165100">
              <a:lnSpc>
                <a:spcPct val="100000"/>
              </a:lnSpc>
              <a:spcBef>
                <a:spcPts val="1295"/>
              </a:spcBef>
            </a:pPr>
            <a:r>
              <a:rPr sz="2000">
                <a:latin typeface="宋体"/>
                <a:cs typeface="宋体"/>
              </a:rPr>
              <a:t>一、严格按照落实体系文件和</a:t>
            </a:r>
            <a:r>
              <a:rPr sz="2000" spc="-10">
                <a:latin typeface="Arial"/>
                <a:cs typeface="Arial"/>
              </a:rPr>
              <a:t>QPI</a:t>
            </a:r>
            <a:r>
              <a:rPr sz="2000" spc="-25">
                <a:latin typeface="宋体"/>
                <a:cs typeface="宋体"/>
              </a:rPr>
              <a:t>标准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52500" y="2933700"/>
            <a:ext cx="3057525" cy="28194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4343400" y="2971800"/>
            <a:ext cx="3962400" cy="2976562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40" y="1564957"/>
            <a:ext cx="739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二、严格开展周检查和周例会制度，加强对现场品质的检查和监督</a:t>
            </a:r>
            <a:endParaRPr sz="2000">
              <a:latin typeface="宋体"/>
              <a:cs typeface="宋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685800" y="2057400"/>
            <a:ext cx="2743200" cy="4117975"/>
            <a:chOff x="685800" y="2057400"/>
            <a:chExt cx="2743200" cy="411797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85800" y="2057400"/>
              <a:ext cx="2743200" cy="216693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5800" y="4267200"/>
              <a:ext cx="2743200" cy="1908175"/>
            </a:xfrm>
            <a:prstGeom prst="rect">
              <a:avLst/>
            </a:prstGeom>
          </p:spPr>
        </p:pic>
      </p:grp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3810000" y="2209800"/>
            <a:ext cx="3505200" cy="3657600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40" y="1564957"/>
            <a:ext cx="739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三、加强与外围单位的监管，使项目的品质维护在较高的水平之上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38200" y="2209800"/>
            <a:ext cx="2819400" cy="16002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4648200" y="2209800"/>
            <a:ext cx="3048000" cy="154305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1828800" y="4191000"/>
            <a:ext cx="3733800" cy="2100262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40" y="1564957"/>
            <a:ext cx="789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四、接受集团与地产客服监督，并及时对集团与地产检查发现的问题进行整改，同时以点带面，完善现场管理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143000" y="2209800"/>
            <a:ext cx="2286000" cy="191928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4800600" y="2286000"/>
            <a:ext cx="3705225" cy="38862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1066800" y="4191000"/>
            <a:ext cx="3124200" cy="2103438"/>
          </a:xfrm>
          <a:prstGeom prst="rect">
            <a:avLst/>
          </a:prstGeom>
        </p:spPr>
      </p:pic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40" y="1564957"/>
            <a:ext cx="7968615" cy="4214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五、加强对公共设施设备的维护，确保设施设备的正常运作。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650">
              <a:latin typeface="宋体"/>
              <a:cs typeface="宋体"/>
            </a:endParaRPr>
          </a:p>
          <a:p>
            <a:pPr marL="12700" marR="45720">
              <a:lnSpc>
                <a:spcPct val="104900"/>
              </a:lnSpc>
            </a:pPr>
            <a:r>
              <a:rPr sz="2000">
                <a:latin typeface="Arial"/>
                <a:cs typeface="Arial"/>
              </a:rPr>
              <a:t>1</a:t>
            </a:r>
            <a:r>
              <a:rPr sz="2000">
                <a:latin typeface="宋体"/>
                <a:cs typeface="宋体"/>
              </a:rPr>
              <a:t>、</a:t>
            </a:r>
            <a:r>
              <a:rPr sz="2000" spc="-10">
                <a:latin typeface="Arial"/>
                <a:cs typeface="Arial"/>
              </a:rPr>
              <a:t>1-</a:t>
            </a:r>
            <a:r>
              <a:rPr sz="2000">
                <a:latin typeface="Arial"/>
                <a:cs typeface="Arial"/>
              </a:rPr>
              <a:t>6</a:t>
            </a:r>
            <a:r>
              <a:rPr sz="2000">
                <a:latin typeface="宋体"/>
                <a:cs typeface="宋体"/>
              </a:rPr>
              <a:t>月电梯工发生故障</a:t>
            </a:r>
            <a:r>
              <a:rPr sz="2000" spc="-10">
                <a:latin typeface="Arial"/>
                <a:cs typeface="Arial"/>
              </a:rPr>
              <a:t>43</a:t>
            </a:r>
            <a:r>
              <a:rPr sz="2000" spc="-5">
                <a:latin typeface="宋体"/>
                <a:cs typeface="宋体"/>
              </a:rPr>
              <a:t>次，每次能及时处理，未对业主生活造成太</a:t>
            </a:r>
            <a:r>
              <a:rPr sz="2000" spc="-10">
                <a:latin typeface="宋体"/>
                <a:cs typeface="宋体"/>
              </a:rPr>
              <a:t>大的影响；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7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800">
                <a:latin typeface="Arial"/>
                <a:cs typeface="Arial"/>
              </a:rPr>
              <a:t>2</a:t>
            </a:r>
            <a:r>
              <a:rPr sz="2800">
                <a:latin typeface="宋体"/>
                <a:cs typeface="宋体"/>
              </a:rPr>
              <a:t>、上半年共完成维修单</a:t>
            </a:r>
            <a:r>
              <a:rPr sz="2800" spc="-10">
                <a:latin typeface="Arial"/>
                <a:cs typeface="Arial"/>
              </a:rPr>
              <a:t>235</a:t>
            </a:r>
            <a:r>
              <a:rPr sz="2800">
                <a:latin typeface="宋体"/>
                <a:cs typeface="宋体"/>
              </a:rPr>
              <a:t>单（公共区域维修单</a:t>
            </a:r>
            <a:r>
              <a:rPr sz="2800" spc="-25">
                <a:latin typeface="Arial"/>
                <a:cs typeface="Arial"/>
              </a:rPr>
              <a:t>76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800">
                <a:latin typeface="宋体"/>
                <a:cs typeface="宋体"/>
              </a:rPr>
              <a:t>单，业主</a:t>
            </a:r>
            <a:r>
              <a:rPr sz="2800" spc="-10">
                <a:latin typeface="Arial"/>
                <a:cs typeface="Arial"/>
              </a:rPr>
              <a:t>159</a:t>
            </a:r>
            <a:r>
              <a:rPr sz="2800">
                <a:latin typeface="宋体"/>
                <a:cs typeface="宋体"/>
              </a:rPr>
              <a:t>单</a:t>
            </a:r>
            <a:r>
              <a:rPr sz="2800" spc="-50"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2800">
                <a:latin typeface="Arial"/>
                <a:cs typeface="Arial"/>
              </a:rPr>
              <a:t>3</a:t>
            </a:r>
            <a:r>
              <a:rPr sz="2800" spc="-10">
                <a:latin typeface="宋体"/>
                <a:cs typeface="宋体"/>
              </a:rPr>
              <a:t>、加强对设备的巡检</a:t>
            </a:r>
            <a:endParaRPr sz="2800">
              <a:latin typeface="宋体"/>
              <a:cs typeface="宋体"/>
            </a:endParaRPr>
          </a:p>
          <a:p>
            <a:pPr marL="12700" marR="123825">
              <a:lnSpc>
                <a:spcPct val="100000"/>
              </a:lnSpc>
              <a:spcBef>
                <a:spcPts val="2160"/>
              </a:spcBef>
            </a:pPr>
            <a:r>
              <a:rPr sz="2800">
                <a:latin typeface="Arial"/>
                <a:cs typeface="Arial"/>
              </a:rPr>
              <a:t>4</a:t>
            </a:r>
            <a:r>
              <a:rPr sz="2800" spc="-5">
                <a:latin typeface="宋体"/>
                <a:cs typeface="宋体"/>
              </a:rPr>
              <a:t>、加强对水电的管控，</a:t>
            </a:r>
            <a:r>
              <a:rPr sz="2800" spc="-10">
                <a:latin typeface="Arial"/>
                <a:cs typeface="Arial"/>
              </a:rPr>
              <a:t>1-</a:t>
            </a:r>
            <a:r>
              <a:rPr sz="2800">
                <a:latin typeface="Arial"/>
                <a:cs typeface="Arial"/>
              </a:rPr>
              <a:t>6</a:t>
            </a:r>
            <a:r>
              <a:rPr sz="2800" spc="-5">
                <a:latin typeface="宋体"/>
                <a:cs typeface="宋体"/>
              </a:rPr>
              <a:t>月水电费实际完成在预</a:t>
            </a:r>
            <a:r>
              <a:rPr sz="2800">
                <a:latin typeface="宋体"/>
                <a:cs typeface="宋体"/>
              </a:rPr>
              <a:t>算的</a:t>
            </a:r>
            <a:r>
              <a:rPr sz="2800" spc="-10">
                <a:latin typeface="Arial"/>
                <a:cs typeface="Arial"/>
              </a:rPr>
              <a:t>60%</a:t>
            </a:r>
            <a:r>
              <a:rPr sz="2800" spc="-50">
                <a:latin typeface="宋体"/>
                <a:cs typeface="宋体"/>
              </a:rPr>
              <a:t>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257800" y="4495800"/>
            <a:ext cx="3429000" cy="17526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99378" y="891852"/>
            <a:ext cx="17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29"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Arial"/>
                <a:cs typeface="Arial"/>
              </a:rPr>
              <a:t>2013</a:t>
            </a:r>
            <a:r>
              <a:rPr spc="-5"/>
              <a:t>年上半年度经营指标及重点工作完成情况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2140" y="1564957"/>
            <a:ext cx="7899400" cy="620395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2700" marR="5080">
              <a:lnSpc>
                <a:spcPts val="2280"/>
              </a:lnSpc>
              <a:spcBef>
                <a:spcPts val="275"/>
              </a:spcBef>
            </a:pPr>
            <a:r>
              <a:rPr sz="2000" spc="-5">
                <a:latin typeface="宋体"/>
                <a:cs typeface="宋体"/>
              </a:rPr>
              <a:t>五、加强对出入人员、车辆的管控，并对装修人员严格盘查，做好治安</a:t>
            </a:r>
            <a:r>
              <a:rPr sz="2000">
                <a:latin typeface="宋体"/>
                <a:cs typeface="宋体"/>
              </a:rPr>
              <a:t>防范，确保上半年度治安事件发生率为</a:t>
            </a:r>
            <a:r>
              <a:rPr sz="2000" spc="-50">
                <a:latin typeface="Arial"/>
                <a:cs typeface="Arial"/>
              </a:rPr>
              <a:t>0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14400" y="2667000"/>
            <a:ext cx="3276600" cy="202406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5181600" y="2743200"/>
            <a:ext cx="2741612" cy="205740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795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https://d.book118.com/365043240303011041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宋体</vt:lpstr>
      <vt:lpstr>微软雅黑</vt:lpstr>
      <vt:lpstr>Microsoft JhengHei</vt:lpstr>
      <vt:lpstr>Times New Roman</vt:lpstr>
      <vt:lpstr>Office Theme</vt:lpstr>
      <vt:lpstr>2013年上半年度经营分析会议</vt:lpstr>
      <vt:lpstr>PowerPoint Presentation</vt:lpstr>
      <vt:lpstr>2013年上半年度经营指标及重点工作完成情况</vt:lpstr>
      <vt:lpstr>2013年上半年度经营指标及重点工作完成情况</vt:lpstr>
      <vt:lpstr>2013年上半年度经营指标及重点工作完成情况</vt:lpstr>
      <vt:lpstr>2013年上半年度工作中存在的主要问题及改善措施</vt:lpstr>
      <vt:lpstr>2013年上半年度工作中存在的主要问题及改善措施</vt:lpstr>
      <vt:lpstr>2013年上半年度工作中存在的主要问题及改善措施</vt:lpstr>
      <vt:lpstr>2013年上半年度工作中存在的主要问题及改善措施</vt:lpstr>
      <vt:lpstr>2013年上半年度经营指标及重点工作完成情况</vt:lpstr>
      <vt:lpstr>2013年上半年度经营指标及重点工作完成情况</vt:lpstr>
      <vt:lpstr>2013年上半年度经营指标及重点工作完成情况</vt:lpstr>
      <vt:lpstr>2013年上半年度经营指标及重点工作完成情况</vt:lpstr>
      <vt:lpstr>2013年上半年度经营指标及重点工作完成情况</vt:lpstr>
      <vt:lpstr>2013年上半年度经营指标及重点工作完成情况</vt:lpstr>
      <vt:lpstr>2013年上半年度经营指标及重点工作完成情况</vt:lpstr>
      <vt:lpstr>2013年上半年度经营指标及重点工作完成情况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2024-09-02T12:56:07.628</cp:lastPrinted>
  <dcterms:created xsi:type="dcterms:W3CDTF">2024-09-02T04:56:07Z</dcterms:created>
  <dcterms:modified xsi:type="dcterms:W3CDTF">2024-09-02T04:56:09Z</dcterms:modified>
</cp:coreProperties>
</file>