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1D91E72-365D-4E31-8486-18BB728964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97FA17D-B225-4E11-A775-B3538CE938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CD56493-381C-43BA-95F3-DCCCD6A8D1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2B0D35A-5C56-4B4E-933D-2E62A948C24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2562E6F-ACC9-4BF4-B4F2-AE04EA56EAA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649715A-4287-4A5C-B325-D7473A569E2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F0459F7-469B-4457-A108-FDD82B30028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D814AC1-CB7A-45EF-B4DB-05B921C560A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6BC2D25-0507-42E2-BD11-FA79B7CF94A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F3C701B-B92F-4179-A070-E94505A47D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4790281-0688-4EA6-A713-B61A566E84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65101212004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38290" y="1712976"/>
            <a:ext cx="7512711" cy="2092147"/>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1">
                    <a:lumMod val="50000"/>
                    <a:alpha val="100000"/>
                  </a:schemeClr>
                </a:solidFill>
                <a:latin typeface="Microsoft Yahei"/>
                <a:ea typeface="Microsoft Yahei"/>
                <a:cs typeface="Microsoft Yahei"/>
              </a:rPr>
              <a:t>《成本会计全套》ppt课件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903951" y="2187854"/>
            <a:ext cx="1038225" cy="24384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accent1">
                    <a:lumMod val="50000"/>
                    <a:alpha val="100000"/>
                  </a:schemeClr>
                </a:solidFill>
                <a:latin typeface="Microsoft Yahei"/>
                <a:ea typeface="Microsoft Yahei"/>
                <a:cs typeface="Microsoft Yahei"/>
              </a:rPr>
              <a:t>目</a:t>
            </a:r>
          </a:p>
          <a:p>
            <a:pPr algn="ctr">
              <a:lnSpc>
                <a:spcPct val="112000"/>
              </a:lnSpc>
            </a:pPr>
            <a:r>
              <a:rPr lang="en-US" sz="6300" b="1">
                <a:solidFill>
                  <a:schemeClr val="accent1">
                    <a:lumMod val="50000"/>
                    <a:alpha val="100000"/>
                  </a:schemeClr>
                </a:solidFill>
                <a:latin typeface="Microsoft Yahei"/>
                <a:ea typeface="Microsoft Yahei"/>
                <a:cs typeface="Microsoft Yahei"/>
              </a:rPr>
              <a:t>录</a:t>
            </a:r>
          </a:p>
        </p:txBody>
      </p:sp>
      <p:sp>
        <p:nvSpPr>
          <p:cNvPr id="4" name="TextBox 4"/>
          <p:cNvSpPr txBox="1"/>
          <p:nvPr/>
        </p:nvSpPr>
        <p:spPr>
          <a:xfrm rot="5400000">
            <a:off x="533570" y="3333902"/>
            <a:ext cx="2381250" cy="3714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725" b="1">
                <a:solidFill>
                  <a:schemeClr val="accent1">
                    <a:lumMod val="50000"/>
                    <a:alpha val="100000"/>
                  </a:schemeClr>
                </a:solidFill>
                <a:latin typeface="Microsoft Yahei"/>
                <a:ea typeface="Microsoft Yahei"/>
                <a:cs typeface="Microsoft Yahei"/>
              </a:rPr>
              <a:t>CATALOGUE</a:t>
            </a:r>
          </a:p>
        </p:txBody>
      </p:sp>
      <p:sp>
        <p:nvSpPr>
          <p:cNvPr id="5" name="TextBox 5"/>
          <p:cNvSpPr txBox="1"/>
          <p:nvPr/>
        </p:nvSpPr>
        <p:spPr>
          <a:xfrm>
            <a:off x="4532782"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成本会计概述</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成本核算流程</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成本计算方法</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成本报表与分析</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成本会计的未来发展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成本会计概述</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4400" b="14400"/>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成本会计的定义</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成本会计是一种对企业生产经营过程中所发生的成本进行归集、分配和计算，并为企业内部管理提供相关成本信息的会计管理方法。</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成本会计的主要任务是准确核算企业成本，为企业决策提供数据支持，并帮助企业实现成本控制和优化。</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8074" r="28074"/>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3223" r="33223"/>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为企业提供准确的成本信息，帮助企业做出科学决策，提高经济效益。</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目标</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负责企业成本的核算、分析、控制和管理，参与企业战略规划和经营决策，为企业内部管理提供支持和建议。</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职责</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成本会计的目标和职责</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sp>
        <p:nvSpPr>
          <p:cNvPr id="2" name="AutoShape 2"/>
          <p:cNvSpPr/>
          <p:nvPr/>
        </p:nvSpPr>
        <p:spPr>
          <a:xfrm>
            <a:off x="3962413" y="1498809"/>
            <a:ext cx="4267184" cy="4267182"/>
          </a:xfrm>
          <a:prstGeom prst="ellipse">
            <a:avLst/>
          </a:prstGeom>
          <a:ln w="3248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 name="Freeform 3"/>
          <p:cNvSpPr/>
          <p:nvPr/>
        </p:nvSpPr>
        <p:spPr>
          <a:xfrm rot="16200000" flipH="1">
            <a:off x="6170371" y="2356670"/>
            <a:ext cx="1798884" cy="2551460"/>
          </a:xfrm>
          <a:custGeom>
            <a:rect l="l" t="t" r="r" b="b"/>
            <a:pathLst>
              <a:path w="1468685" h="2083120">
                <a:moveTo>
                  <a:pt x="0" y="1764196"/>
                </a:moveTo>
                <a:lnTo>
                  <a:pt x="2311" y="1764196"/>
                </a:lnTo>
                <a:lnTo>
                  <a:pt x="734343" y="0"/>
                </a:lnTo>
                <a:lnTo>
                  <a:pt x="1466374" y="1764196"/>
                </a:lnTo>
                <a:lnTo>
                  <a:pt x="1468685" y="1764196"/>
                </a:lnTo>
                <a:cubicBezTo>
                  <a:pt x="1285526" y="1960771"/>
                  <a:pt x="1024222" y="2083120"/>
                  <a:pt x="734343" y="2083120"/>
                </a:cubicBezTo>
                <a:cubicBezTo>
                  <a:pt x="444464" y="2083120"/>
                  <a:pt x="183161" y="1960771"/>
                  <a:pt x="0" y="1764196"/>
                </a:cubicBez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1339" y="2426017"/>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661339" y="4234434"/>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036814" y="3330226"/>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5400000">
            <a:off x="4167489" y="2356670"/>
            <a:ext cx="1798884" cy="2551460"/>
          </a:xfrm>
          <a:custGeom>
            <a:rect l="l" t="t" r="r" b="b"/>
            <a:pathLst>
              <a:path w="1468685" h="2083120">
                <a:moveTo>
                  <a:pt x="0" y="1764196"/>
                </a:moveTo>
                <a:lnTo>
                  <a:pt x="2311" y="1764196"/>
                </a:lnTo>
                <a:lnTo>
                  <a:pt x="734343" y="0"/>
                </a:lnTo>
                <a:lnTo>
                  <a:pt x="1466374" y="1764196"/>
                </a:lnTo>
                <a:lnTo>
                  <a:pt x="1468685" y="1764196"/>
                </a:lnTo>
                <a:cubicBezTo>
                  <a:pt x="1285526" y="1960771"/>
                  <a:pt x="1024222" y="2083120"/>
                  <a:pt x="734343" y="2083120"/>
                </a:cubicBezTo>
                <a:cubicBezTo>
                  <a:pt x="444464" y="2083120"/>
                  <a:pt x="183161" y="1960771"/>
                  <a:pt x="0" y="1764196"/>
                </a:cubicBez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887819" y="2426017"/>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22821" y="3330226"/>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887819" y="4234434"/>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5346287" y="2886646"/>
            <a:ext cx="1499330" cy="1499330"/>
            <a:chOff x="5346287" y="2886646"/>
            <a:chExt cx="1499330" cy="1499330"/>
          </a:xfrm>
        </p:grpSpPr>
        <p:sp>
          <p:nvSpPr>
            <p:cNvPr id="12" name="AutoShape 12"/>
            <p:cNvSpPr/>
            <p:nvPr/>
          </p:nvSpPr>
          <p:spPr>
            <a:xfrm>
              <a:off x="5346287" y="2886646"/>
              <a:ext cx="1499330" cy="1499330"/>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a:off x="4445393" y="3517200"/>
            <a:ext cx="623854" cy="250324"/>
          </a:xfrm>
          <a:prstGeom prst="rightArrow">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flipH="1">
            <a:off x="7144249" y="3517200"/>
            <a:ext cx="623854" cy="250324"/>
          </a:xfrm>
          <a:prstGeom prst="rightArrow">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5804254" y="3351841"/>
            <a:ext cx="583501" cy="561118"/>
            <a:chOff x="5804254" y="3351841"/>
            <a:chExt cx="583501" cy="561118"/>
          </a:xfrm>
        </p:grpSpPr>
        <p:sp>
          <p:nvSpPr>
            <p:cNvPr id="16" name="AutoShape 16"/>
            <p:cNvSpPr/>
            <p:nvPr/>
          </p:nvSpPr>
          <p:spPr>
            <a:xfrm>
              <a:off x="5964750" y="3351841"/>
              <a:ext cx="262604" cy="26593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804254" y="3659213"/>
              <a:ext cx="583501" cy="253746"/>
            </a:xfrm>
            <a:custGeom>
              <a:rect l="l" t="t" r="r" b="b"/>
              <a:pathLst>
                <a:path w="200" h="87">
                  <a:moveTo>
                    <a:pt x="35" y="87"/>
                  </a:moveTo>
                  <a:cubicBezTo>
                    <a:pt x="35" y="72"/>
                    <a:pt x="35" y="72"/>
                    <a:pt x="35" y="72"/>
                  </a:cubicBezTo>
                  <a:cubicBezTo>
                    <a:pt x="46" y="72"/>
                    <a:pt x="46" y="72"/>
                    <a:pt x="46" y="72"/>
                  </a:cubicBezTo>
                  <a:cubicBezTo>
                    <a:pt x="46" y="87"/>
                    <a:pt x="46" y="87"/>
                    <a:pt x="46" y="87"/>
                  </a:cubicBezTo>
                  <a:cubicBezTo>
                    <a:pt x="155" y="87"/>
                    <a:pt x="155" y="87"/>
                    <a:pt x="155" y="87"/>
                  </a:cubicBezTo>
                  <a:cubicBezTo>
                    <a:pt x="155" y="72"/>
                    <a:pt x="155" y="72"/>
                    <a:pt x="155" y="72"/>
                  </a:cubicBezTo>
                  <a:cubicBezTo>
                    <a:pt x="166" y="72"/>
                    <a:pt x="166" y="72"/>
                    <a:pt x="166" y="72"/>
                  </a:cubicBezTo>
                  <a:cubicBezTo>
                    <a:pt x="166" y="87"/>
                    <a:pt x="166" y="87"/>
                    <a:pt x="166" y="87"/>
                  </a:cubicBezTo>
                  <a:cubicBezTo>
                    <a:pt x="199" y="87"/>
                    <a:pt x="199" y="87"/>
                    <a:pt x="199" y="87"/>
                  </a:cubicBezTo>
                  <a:cubicBezTo>
                    <a:pt x="199" y="47"/>
                    <a:pt x="200" y="43"/>
                    <a:pt x="200" y="43"/>
                  </a:cubicBezTo>
                  <a:cubicBezTo>
                    <a:pt x="200" y="19"/>
                    <a:pt x="180" y="0"/>
                    <a:pt x="156" y="0"/>
                  </a:cubicBezTo>
                  <a:cubicBezTo>
                    <a:pt x="156" y="0"/>
                    <a:pt x="156" y="0"/>
                    <a:pt x="156" y="0"/>
                  </a:cubicBezTo>
                  <a:cubicBezTo>
                    <a:pt x="156" y="0"/>
                    <a:pt x="156" y="0"/>
                    <a:pt x="156" y="0"/>
                  </a:cubicBezTo>
                  <a:cubicBezTo>
                    <a:pt x="140" y="0"/>
                    <a:pt x="140" y="0"/>
                    <a:pt x="140" y="0"/>
                  </a:cubicBezTo>
                  <a:cubicBezTo>
                    <a:pt x="100" y="80"/>
                    <a:pt x="100" y="80"/>
                    <a:pt x="100" y="80"/>
                  </a:cubicBezTo>
                  <a:cubicBezTo>
                    <a:pt x="60" y="0"/>
                    <a:pt x="60" y="0"/>
                    <a:pt x="60" y="0"/>
                  </a:cubicBezTo>
                  <a:cubicBezTo>
                    <a:pt x="45" y="0"/>
                    <a:pt x="45" y="0"/>
                    <a:pt x="45" y="0"/>
                  </a:cubicBezTo>
                  <a:cubicBezTo>
                    <a:pt x="45" y="0"/>
                    <a:pt x="45" y="0"/>
                    <a:pt x="45" y="0"/>
                  </a:cubicBezTo>
                  <a:cubicBezTo>
                    <a:pt x="45" y="0"/>
                    <a:pt x="44" y="0"/>
                    <a:pt x="44" y="0"/>
                  </a:cubicBezTo>
                  <a:cubicBezTo>
                    <a:pt x="20" y="0"/>
                    <a:pt x="1" y="19"/>
                    <a:pt x="1" y="43"/>
                  </a:cubicBezTo>
                  <a:cubicBezTo>
                    <a:pt x="1" y="43"/>
                    <a:pt x="0" y="47"/>
                    <a:pt x="0" y="87"/>
                  </a:cubicBezTo>
                  <a:lnTo>
                    <a:pt x="35" y="8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成本会计的基本原则和概念</a:t>
              </a:r>
            </a:p>
          </p:txBody>
        </p:sp>
      </p:grpSp>
      <p:grpSp>
        <p:nvGrpSpPr>
          <p:cNvPr id="40" name="Group 40"/>
          <p:cNvGrpSpPr/>
          <p:nvPr/>
        </p:nvGrpSpPr>
        <p:grpSpPr>
          <a:xfrm>
            <a:off x="323860" y="1451184"/>
            <a:ext cx="3286271" cy="1172597"/>
            <a:chOff x="323860" y="1451184"/>
            <a:chExt cx="3286271" cy="1172597"/>
          </a:xfrm>
        </p:grpSpPr>
        <p:sp>
          <p:nvSpPr>
            <p:cNvPr id="41" name="TextBox 41"/>
            <p:cNvSpPr txBox="1"/>
            <p:nvPr/>
          </p:nvSpPr>
          <p:spPr>
            <a:xfrm>
              <a:off x="323860" y="1451184"/>
              <a:ext cx="3286271" cy="1172597"/>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原则：可靠性、相关性、可计量性和可比较性。</a:t>
              </a:r>
            </a:p>
          </p:txBody>
        </p:sp>
      </p:grpSp>
      <p:grpSp>
        <p:nvGrpSpPr>
          <p:cNvPr id="42" name="Group 42"/>
          <p:cNvGrpSpPr/>
          <p:nvPr/>
        </p:nvGrpSpPr>
        <p:grpSpPr>
          <a:xfrm>
            <a:off x="181203" y="3072914"/>
            <a:ext cx="3286271" cy="1172597"/>
            <a:chOff x="181203" y="3072914"/>
            <a:chExt cx="3286271" cy="1172597"/>
          </a:xfrm>
        </p:grpSpPr>
        <p:sp>
          <p:nvSpPr>
            <p:cNvPr id="43" name="TextBox 43"/>
            <p:cNvSpPr txBox="1"/>
            <p:nvPr/>
          </p:nvSpPr>
          <p:spPr>
            <a:xfrm>
              <a:off x="181203" y="3072914"/>
              <a:ext cx="3286271" cy="1172597"/>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概念：成本对象、成本项目、间接费用和期间费用等。</a:t>
              </a:r>
            </a:p>
          </p:txBody>
        </p:sp>
      </p:grpSp>
      <p:grpSp>
        <p:nvGrpSpPr>
          <p:cNvPr id="44" name="Group 44"/>
          <p:cNvGrpSpPr/>
          <p:nvPr/>
        </p:nvGrpSpPr>
        <p:grpSpPr>
          <a:xfrm>
            <a:off x="545256" y="4966595"/>
            <a:ext cx="3286271" cy="1172597"/>
            <a:chOff x="545256" y="4966595"/>
            <a:chExt cx="3286271" cy="1172597"/>
          </a:xfrm>
        </p:grpSpPr>
        <p:sp>
          <p:nvSpPr>
            <p:cNvPr id="45" name="TextBox 45"/>
            <p:cNvSpPr txBox="1"/>
            <p:nvPr/>
          </p:nvSpPr>
          <p:spPr>
            <a:xfrm>
              <a:off x="545256" y="4966595"/>
              <a:ext cx="3286271" cy="1172597"/>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可靠性原则要求成本会计信息真实、完整、准确；</a:t>
              </a:r>
            </a:p>
          </p:txBody>
        </p:sp>
      </p:grpSp>
      <p:grpSp>
        <p:nvGrpSpPr>
          <p:cNvPr id="46" name="Group 46"/>
          <p:cNvGrpSpPr/>
          <p:nvPr/>
        </p:nvGrpSpPr>
        <p:grpSpPr>
          <a:xfrm>
            <a:off x="8724537" y="3072914"/>
            <a:ext cx="3286271" cy="1172597"/>
            <a:chOff x="8724537" y="3072914"/>
            <a:chExt cx="3286271" cy="1172597"/>
          </a:xfrm>
        </p:grpSpPr>
        <p:sp>
          <p:nvSpPr>
            <p:cNvPr id="47" name="TextBox 47"/>
            <p:cNvSpPr txBox="1"/>
            <p:nvPr/>
          </p:nvSpPr>
          <p:spPr>
            <a:xfrm>
              <a:off x="8724537" y="3072914"/>
              <a:ext cx="3286271" cy="1172597"/>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可计量性原则要求成本会计信息的计量单位和计量方法要统一、规范；</a:t>
              </a:r>
            </a:p>
          </p:txBody>
        </p:sp>
      </p:grpSp>
      <p:grpSp>
        <p:nvGrpSpPr>
          <p:cNvPr id="48" name="Group 48"/>
          <p:cNvGrpSpPr/>
          <p:nvPr/>
        </p:nvGrpSpPr>
        <p:grpSpPr>
          <a:xfrm>
            <a:off x="8168429" y="4966595"/>
            <a:ext cx="3286271" cy="1172597"/>
            <a:chOff x="8168429" y="4966595"/>
            <a:chExt cx="3286271" cy="1172597"/>
          </a:xfrm>
        </p:grpSpPr>
        <p:sp>
          <p:nvSpPr>
            <p:cNvPr id="49" name="TextBox 49"/>
            <p:cNvSpPr txBox="1"/>
            <p:nvPr/>
          </p:nvSpPr>
          <p:spPr>
            <a:xfrm>
              <a:off x="8168429" y="4966595"/>
              <a:ext cx="3286271" cy="1172597"/>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可比较性原则要求成本会计信息在不同时期、不同企业之间具有可比性，以便于分析和比较。</a:t>
              </a:r>
            </a:p>
          </p:txBody>
        </p:sp>
      </p:grpSp>
      <p:grpSp>
        <p:nvGrpSpPr>
          <p:cNvPr id="50" name="Group 50"/>
          <p:cNvGrpSpPr/>
          <p:nvPr/>
        </p:nvGrpSpPr>
        <p:grpSpPr>
          <a:xfrm>
            <a:off x="8581879" y="1451184"/>
            <a:ext cx="3286271" cy="1172597"/>
            <a:chOff x="8581879" y="1451184"/>
            <a:chExt cx="3286271" cy="1172597"/>
          </a:xfrm>
        </p:grpSpPr>
        <p:sp>
          <p:nvSpPr>
            <p:cNvPr id="51" name="TextBox 51"/>
            <p:cNvSpPr txBox="1"/>
            <p:nvPr/>
          </p:nvSpPr>
          <p:spPr>
            <a:xfrm>
              <a:off x="8581879" y="1451184"/>
              <a:ext cx="3286271" cy="1172597"/>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相关性原则要求成本会计信息能够满足企业内部管理和外部利益相关者的需要；</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成本核算流程</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3" b="-3"/>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7533" b="17533"/>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31608" b="3160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3567" b="3567"/>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直接材料成本的核算</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直接材料成本的核算</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确定直接用于产品生产的原材料成本，包括原材料的购买、运输、仓储等费用。</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计算方法</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根据原材料的出库单、领料单等凭证，按照实际成本或计划成本计算。</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注意事项</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确保原材料的采购、领用记录完整，防止浪费和损失。</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确定直接从事产品生产的工人的工资和福利成本。</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直接人工成本的核算</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根据工人的考勤记录、工资单和社保缴纳记录等凭证进行核算。</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计算方法</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确保工人的考勤记录准确，工资和福利发放及时，符合法律法规要求。</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注意事项</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直接人工成本的核算</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制造费用的核算</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确定车间或生产线在生产过程中发生的间接费用，如设备折旧、水电费等。</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计算方法</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根据车间的费用明细账、水电费发票等凭证进行核算。</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注意事项</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确保费用明细账记录完整，凭证齐全，防止虚假报账和浪费。</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制造费用的核算</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sp>
        <p:nvSpPr>
          <p:cNvPr id="2" name="AutoShape 2"/>
          <p:cNvSpPr/>
          <p:nvPr/>
        </p:nvSpPr>
        <p:spPr>
          <a:xfrm>
            <a:off x="4778786" y="3346403"/>
            <a:ext cx="2702514" cy="2702514"/>
          </a:xfrm>
          <a:prstGeom prst="donut">
            <a:avLst>
              <a:gd name="adj" fmla="val 6114"/>
            </a:avLst>
          </a:prstGeom>
          <a:solidFill>
            <a:schemeClr val="accent1">
              <a:lumMod val="75000"/>
              <a:alpha val="2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511044" y="2788639"/>
            <a:ext cx="1219200" cy="121920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740703" y="3074788"/>
            <a:ext cx="778679" cy="77867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869496" y="1257010"/>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生产损失的核算</a:t>
            </a:r>
          </a:p>
        </p:txBody>
      </p:sp>
      <p:sp>
        <p:nvSpPr>
          <p:cNvPr id="6" name="TextBox 6"/>
          <p:cNvSpPr txBox="1"/>
          <p:nvPr/>
        </p:nvSpPr>
        <p:spPr>
          <a:xfrm>
            <a:off x="4177126" y="1812889"/>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确定在生产过程中因各种原因造成的损失，如废品、残次品等。</a:t>
            </a:r>
          </a:p>
        </p:txBody>
      </p:sp>
      <p:sp>
        <p:nvSpPr>
          <p:cNvPr id="7" name="TextBox 7"/>
          <p:cNvSpPr txBox="1"/>
          <p:nvPr/>
        </p:nvSpPr>
        <p:spPr>
          <a:xfrm>
            <a:off x="8064328"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注意事项</a:t>
            </a:r>
          </a:p>
        </p:txBody>
      </p:sp>
      <p:sp>
        <p:nvSpPr>
          <p:cNvPr id="8" name="TextBox 8"/>
          <p:cNvSpPr txBox="1"/>
          <p:nvPr/>
        </p:nvSpPr>
        <p:spPr>
          <a:xfrm>
            <a:off x="8064328"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确保废品、残次品的记录准确，及时处理，防止损失扩大。</a:t>
            </a:r>
          </a:p>
        </p:txBody>
      </p:sp>
      <p:sp>
        <p:nvSpPr>
          <p:cNvPr id="9" name="TextBox 9"/>
          <p:cNvSpPr txBox="1"/>
          <p:nvPr/>
        </p:nvSpPr>
        <p:spPr>
          <a:xfrm>
            <a:off x="-279124"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计算方法</a:t>
            </a:r>
          </a:p>
        </p:txBody>
      </p:sp>
      <p:sp>
        <p:nvSpPr>
          <p:cNvPr id="10" name="TextBox 10"/>
          <p:cNvSpPr txBox="1"/>
          <p:nvPr/>
        </p:nvSpPr>
        <p:spPr>
          <a:xfrm>
            <a:off x="336137"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根据废品、残次品的数量和价值进行核算。</a:t>
            </a:r>
          </a:p>
        </p:txBody>
      </p:sp>
      <p:sp>
        <p:nvSpPr>
          <p:cNvPr id="11" name="AutoShape 11"/>
          <p:cNvSpPr/>
          <p:nvPr/>
        </p:nvSpPr>
        <p:spPr>
          <a:xfrm>
            <a:off x="4521503" y="4625262"/>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599104" y="4625262"/>
            <a:ext cx="1219200" cy="12192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2700000">
            <a:off x="4825398" y="4929157"/>
            <a:ext cx="611410" cy="611410"/>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6933514" y="4923096"/>
            <a:ext cx="550379" cy="550379"/>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生产损失的核算</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成本计算方法</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https://d.book118.com/365101212004011104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63</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2024-09-13T16:17:45.246</cp:lastPrinted>
  <dcterms:created xsi:type="dcterms:W3CDTF">2024-09-13T08:17:45Z</dcterms:created>
  <dcterms:modified xsi:type="dcterms:W3CDTF">2024-09-13T08:17:47Z</dcterms:modified>
</cp:coreProperties>
</file>