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3" r:id="rId28"/>
  </p:sldIdLst>
  <p:sldSz cx="10693400" cy="7562850"/>
  <p:notesSz cx="6858000" cy="9144000"/>
  <p:custDataLst>
    <p:tags r:id="rId2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2D5ABB26-0587-4C30-8999-92F81FD0307C}" styleName="No Style, No Grid">
    <a:wholeTbl>
      <a:tcTxStyle>
        <a:fontRef idx="minor"/>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tags" Target="tags/tag1.xml" /><Relationship Id="rId3" Type="http://schemas.openxmlformats.org/officeDocument/2006/relationships/slide" Target="slides/slide1.xml" /><Relationship Id="rId30" Type="http://schemas.openxmlformats.org/officeDocument/2006/relationships/presProps" Target="presProps.xml" /><Relationship Id="rId31" Type="http://schemas.openxmlformats.org/officeDocument/2006/relationships/viewProps" Target="viewProps.xml" /><Relationship Id="rId32" Type="http://schemas.openxmlformats.org/officeDocument/2006/relationships/theme" Target="theme/theme1.xml" /><Relationship Id="rId33"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BB9600A-5831-4F02-B212-A9EEC5885C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524563-7533-4CDF-A61E-6DF9919904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93BF392-E777-4CD5-ADCE-D13DF96BE9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55D775A-C018-4D14-B156-68F3B008A7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F659F39-0C1B-4848-802A-7C57C2B47E9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03D98CF-C92B-4D1B-AEE1-32A3D0B411A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17FF887-5E6E-4C1B-8510-42EE658537E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F1EC9E2-B12B-424D-9CA5-F78DA3791A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E3FFA9-81DD-42C3-9D97-9AB420C108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A2BBCD-57D7-4F8B-9569-0E0627A085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4AB2DE-FF49-4683-A884-D5C359B061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Slide">
    <p:spTree>
      <p:nvGrpSpPr>
        <p:cNvPr id="1" name=""/>
        <p:cNvGrpSpPr/>
        <p:nvPr/>
      </p:nvGrpSpPr>
      <p:grpSpPr>
        <a:xfrm>
          <a:off x="0" y="0"/>
          <a:ext cx="0" cy="0"/>
        </a:xfrm>
      </p:grpSpPr>
      <p:sp>
        <p:nvSpPr>
          <p:cNvPr id="2" name="Holder 2"/>
          <p:cNvSpPr>
            <a:spLocks noGrp="1"/>
          </p:cNvSpPr>
          <p:nvPr>
            <p:ph type="ctrTitle"/>
          </p:nvPr>
        </p:nvSpPr>
        <p:spPr>
          <a:xfrm>
            <a:off x="802005" y="2344483"/>
            <a:ext cx="9089390" cy="1588198"/>
          </a:xfrm>
          <a:prstGeom prst="rect">
            <a:avLst/>
          </a:prstGeom>
        </p:spPr>
        <p:txBody>
          <a:bodyPr wrap="square" lIns="0" tIns="0" rIns="0" bIns="0">
            <a:spAutoFit/>
          </a:bodyPr>
          <a:lstStyle>
            <a:lvl1pPr>
              <a:defRPr/>
            </a:lvl1pPr>
          </a:lstStyle>
          <a:p/>
        </p:txBody>
      </p:sp>
      <p:sp>
        <p:nvSpPr>
          <p:cNvPr id="3" name="Holder 3"/>
          <p:cNvSpPr>
            <a:spLocks noGrp="1"/>
          </p:cNvSpPr>
          <p:nvPr>
            <p:ph type="subTitle" idx="4"/>
          </p:nvPr>
        </p:nvSpPr>
        <p:spPr>
          <a:xfrm>
            <a:off x="1604010" y="4235196"/>
            <a:ext cx="7485380" cy="1890712"/>
          </a:xfrm>
          <a:prstGeom prst="rect">
            <a:avLst/>
          </a:prstGeom>
        </p:spPr>
        <p:txBody>
          <a:bodyPr wrap="square" lIns="0" tIns="0" rIns="0" bIns="0">
            <a:spAutoFit/>
          </a:bodyPr>
          <a:lstStyle>
            <a:lvl1pPr>
              <a:defRPr/>
            </a:lvl1pPr>
          </a:lstStyle>
          <a:p/>
        </p:txBody>
      </p:sp>
      <p:sp>
        <p:nvSpPr>
          <p:cNvPr id="4" name="Holder 4"/>
          <p:cNvSpPr>
            <a:spLocks noGrp="1"/>
          </p:cNvSpPr>
          <p:nvPr>
            <p:ph type="ftr" sz="quarter" idx="5"/>
          </p:nvPr>
        </p:nvSpPr>
        <p:spPr/>
        <p:txBody>
          <a:bodyPr lIns="0" tIns="0" rIns="0" bIns="0"/>
          <a:lstStyle>
            <a:lvl1pPr>
              <a:defRPr sz="900" b="0" i="0">
                <a:solidFill>
                  <a:schemeClr val="tx1"/>
                </a:solidFill>
                <a:latin typeface="Times New Roman"/>
                <a:cs typeface="Times New Roman"/>
              </a:defRPr>
            </a:lvl1pPr>
          </a:lstStyle>
          <a:p>
            <a:pPr marL="12700">
              <a:lnSpc>
                <a:spcPct val="100000"/>
              </a:lnSpc>
            </a:pPr>
            <a:r>
              <a:rPr>
                <a:latin typeface="宋体"/>
                <a:cs typeface="宋体"/>
              </a:rPr>
              <a:t>共 </a:t>
            </a:r>
            <a:r>
              <a:rPr/>
              <a:t>51</a:t>
            </a:r>
            <a:r>
              <a:rPr spc="130"/>
              <a:t> </a:t>
            </a:r>
            <a:r>
              <a:rPr>
                <a:latin typeface="宋体"/>
                <a:cs typeface="宋体"/>
              </a:rPr>
              <a:t>页</a:t>
            </a: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defRPr sz="900" b="0" i="0">
                <a:solidFill>
                  <a:schemeClr val="tx1"/>
                </a:solidFill>
                <a:latin typeface="Times New Roman"/>
                <a:cs typeface="Times New Roman"/>
              </a:defRPr>
            </a:lvl1pPr>
          </a:lstStyle>
          <a:p>
            <a:pPr marL="12700">
              <a:lnSpc>
                <a:spcPct val="100000"/>
              </a:lnSpc>
              <a:spcBef>
                <a:spcPts val="15"/>
              </a:spcBef>
            </a:pPr>
            <a:r>
              <a:rPr>
                <a:latin typeface="宋体"/>
                <a:cs typeface="宋体"/>
              </a:rPr>
              <a:t>第 </a:t>
            </a:r>
            <a:fld id="{81D60167-4931-47E6-BA6A-407CBD079E47}" type="slidenum">
              <a:rPr/>
              <a:t>#</a:t>
            </a:fld>
            <a:r>
              <a:rPr spc="125"/>
              <a:t> </a:t>
            </a:r>
            <a:r>
              <a:rPr>
                <a:latin typeface="宋体"/>
                <a:cs typeface="宋体"/>
              </a:rPr>
              <a:t>页</a:t>
            </a: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4800" b="1" i="0">
                <a:solidFill>
                  <a:schemeClr val="tx1"/>
                </a:solidFill>
                <a:latin typeface="黑体"/>
                <a:cs typeface="黑体"/>
              </a:defRPr>
            </a:lvl1pPr>
          </a:lstStyle>
          <a:p/>
        </p:txBody>
      </p:sp>
      <p:sp>
        <p:nvSpPr>
          <p:cNvPr id="3" name="Holder 3"/>
          <p:cNvSpPr>
            <a:spLocks noGrp="1"/>
          </p:cNvSpPr>
          <p:nvPr>
            <p:ph type="body" idx="1"/>
          </p:nvPr>
        </p:nvSpPr>
        <p:spPr/>
        <p:txBody>
          <a:bodyPr lIns="0" tIns="0" rIns="0" bIns="0"/>
          <a:lstStyle>
            <a:lvl1pPr>
              <a:defRPr/>
            </a:lvl1pPr>
          </a:lstStyle>
          <a:p/>
        </p:txBody>
      </p:sp>
      <p:sp>
        <p:nvSpPr>
          <p:cNvPr id="4" name="Holder 4"/>
          <p:cNvSpPr>
            <a:spLocks noGrp="1"/>
          </p:cNvSpPr>
          <p:nvPr>
            <p:ph type="ftr" sz="quarter" idx="5"/>
          </p:nvPr>
        </p:nvSpPr>
        <p:spPr/>
        <p:txBody>
          <a:bodyPr lIns="0" tIns="0" rIns="0" bIns="0"/>
          <a:lstStyle>
            <a:lvl1pPr>
              <a:defRPr sz="900" b="0" i="0">
                <a:solidFill>
                  <a:schemeClr val="tx1"/>
                </a:solidFill>
                <a:latin typeface="Times New Roman"/>
                <a:cs typeface="Times New Roman"/>
              </a:defRPr>
            </a:lvl1pPr>
          </a:lstStyle>
          <a:p>
            <a:pPr marL="12700">
              <a:lnSpc>
                <a:spcPct val="100000"/>
              </a:lnSpc>
            </a:pPr>
            <a:r>
              <a:rPr>
                <a:latin typeface="宋体"/>
                <a:cs typeface="宋体"/>
              </a:rPr>
              <a:t>共 </a:t>
            </a:r>
            <a:r>
              <a:rPr/>
              <a:t>51</a:t>
            </a:r>
            <a:r>
              <a:rPr spc="130"/>
              <a:t> </a:t>
            </a:r>
            <a:r>
              <a:rPr>
                <a:latin typeface="宋体"/>
                <a:cs typeface="宋体"/>
              </a:rPr>
              <a:t>页</a:t>
            </a: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defRPr sz="900" b="0" i="0">
                <a:solidFill>
                  <a:schemeClr val="tx1"/>
                </a:solidFill>
                <a:latin typeface="Times New Roman"/>
                <a:cs typeface="Times New Roman"/>
              </a:defRPr>
            </a:lvl1pPr>
          </a:lstStyle>
          <a:p>
            <a:pPr marL="12700">
              <a:lnSpc>
                <a:spcPct val="100000"/>
              </a:lnSpc>
              <a:spcBef>
                <a:spcPts val="15"/>
              </a:spcBef>
            </a:pPr>
            <a:r>
              <a:rPr>
                <a:latin typeface="宋体"/>
                <a:cs typeface="宋体"/>
              </a:rPr>
              <a:t>第 </a:t>
            </a:r>
            <a:fld id="{81D60167-4931-47E6-BA6A-407CBD079E47}" type="slidenum">
              <a:rPr/>
              <a:t>#</a:t>
            </a:fld>
            <a:r>
              <a:rPr spc="125"/>
              <a:t> </a:t>
            </a:r>
            <a:r>
              <a:rPr>
                <a:latin typeface="宋体"/>
                <a:cs typeface="宋体"/>
              </a:rPr>
              <a:t>页</a:t>
            </a: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4800" b="1" i="0">
                <a:solidFill>
                  <a:schemeClr val="tx1"/>
                </a:solidFill>
                <a:latin typeface="黑体"/>
                <a:cs typeface="黑体"/>
              </a:defRPr>
            </a:lvl1pPr>
          </a:lstStyle>
          <a:p/>
        </p:txBody>
      </p:sp>
      <p:sp>
        <p:nvSpPr>
          <p:cNvPr id="3" name="Holder 3"/>
          <p:cNvSpPr>
            <a:spLocks noGrp="1"/>
          </p:cNvSpPr>
          <p:nvPr>
            <p:ph sz="half" idx="2"/>
          </p:nvPr>
        </p:nvSpPr>
        <p:spPr>
          <a:xfrm>
            <a:off x="534670" y="1739455"/>
            <a:ext cx="4651629" cy="4991481"/>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5507101" y="1739455"/>
            <a:ext cx="4651629" cy="4991481"/>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defRPr sz="900" b="0" i="0">
                <a:solidFill>
                  <a:schemeClr val="tx1"/>
                </a:solidFill>
                <a:latin typeface="Times New Roman"/>
                <a:cs typeface="Times New Roman"/>
              </a:defRPr>
            </a:lvl1pPr>
          </a:lstStyle>
          <a:p>
            <a:pPr marL="12700">
              <a:lnSpc>
                <a:spcPct val="100000"/>
              </a:lnSpc>
            </a:pPr>
            <a:r>
              <a:rPr>
                <a:latin typeface="宋体"/>
                <a:cs typeface="宋体"/>
              </a:rPr>
              <a:t>共 </a:t>
            </a:r>
            <a:r>
              <a:rPr/>
              <a:t>51</a:t>
            </a:r>
            <a:r>
              <a:rPr spc="130"/>
              <a:t> </a:t>
            </a:r>
            <a:r>
              <a:rPr>
                <a:latin typeface="宋体"/>
                <a:cs typeface="宋体"/>
              </a:rPr>
              <a:t>页</a:t>
            </a: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defRPr sz="900" b="0" i="0">
                <a:solidFill>
                  <a:schemeClr val="tx1"/>
                </a:solidFill>
                <a:latin typeface="Times New Roman"/>
                <a:cs typeface="Times New Roman"/>
              </a:defRPr>
            </a:lvl1pPr>
          </a:lstStyle>
          <a:p>
            <a:pPr marL="12700">
              <a:lnSpc>
                <a:spcPct val="100000"/>
              </a:lnSpc>
              <a:spcBef>
                <a:spcPts val="15"/>
              </a:spcBef>
            </a:pPr>
            <a:r>
              <a:rPr>
                <a:latin typeface="宋体"/>
                <a:cs typeface="宋体"/>
              </a:rPr>
              <a:t>第 </a:t>
            </a:r>
            <a:fld id="{81D60167-4931-47E6-BA6A-407CBD079E47}" type="slidenum">
              <a:rPr/>
              <a:t>#</a:t>
            </a:fld>
            <a:r>
              <a:rPr spc="125"/>
              <a:t> </a:t>
            </a:r>
            <a:r>
              <a:rPr>
                <a:latin typeface="宋体"/>
                <a:cs typeface="宋体"/>
              </a:rPr>
              <a:t>页</a:t>
            </a: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Only">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4800" b="1" i="0">
                <a:solidFill>
                  <a:schemeClr val="tx1"/>
                </a:solidFill>
                <a:latin typeface="黑体"/>
                <a:cs typeface="黑体"/>
              </a:defRPr>
            </a:lvl1pPr>
          </a:lstStyle>
          <a:p/>
        </p:txBody>
      </p:sp>
      <p:sp>
        <p:nvSpPr>
          <p:cNvPr id="3" name="Holder 3"/>
          <p:cNvSpPr>
            <a:spLocks noGrp="1"/>
          </p:cNvSpPr>
          <p:nvPr>
            <p:ph type="ftr" sz="quarter" idx="5"/>
          </p:nvPr>
        </p:nvSpPr>
        <p:spPr/>
        <p:txBody>
          <a:bodyPr lIns="0" tIns="0" rIns="0" bIns="0"/>
          <a:lstStyle>
            <a:lvl1pPr>
              <a:defRPr sz="900" b="0" i="0">
                <a:solidFill>
                  <a:schemeClr val="tx1"/>
                </a:solidFill>
                <a:latin typeface="Times New Roman"/>
                <a:cs typeface="Times New Roman"/>
              </a:defRPr>
            </a:lvl1pPr>
          </a:lstStyle>
          <a:p>
            <a:pPr marL="12700">
              <a:lnSpc>
                <a:spcPct val="100000"/>
              </a:lnSpc>
            </a:pPr>
            <a:r>
              <a:rPr>
                <a:latin typeface="宋体"/>
                <a:cs typeface="宋体"/>
              </a:rPr>
              <a:t>共 </a:t>
            </a:r>
            <a:r>
              <a:rPr/>
              <a:t>51</a:t>
            </a:r>
            <a:r>
              <a:rPr spc="130"/>
              <a:t> </a:t>
            </a:r>
            <a:r>
              <a:rPr>
                <a:latin typeface="宋体"/>
                <a:cs typeface="宋体"/>
              </a:rPr>
              <a:t>页</a:t>
            </a: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defRPr sz="900" b="0" i="0">
                <a:solidFill>
                  <a:schemeClr val="tx1"/>
                </a:solidFill>
                <a:latin typeface="Times New Roman"/>
                <a:cs typeface="Times New Roman"/>
              </a:defRPr>
            </a:lvl1pPr>
          </a:lstStyle>
          <a:p>
            <a:pPr marL="12700">
              <a:lnSpc>
                <a:spcPct val="100000"/>
              </a:lnSpc>
              <a:spcBef>
                <a:spcPts val="15"/>
              </a:spcBef>
            </a:pPr>
            <a:r>
              <a:rPr>
                <a:latin typeface="宋体"/>
                <a:cs typeface="宋体"/>
              </a:rPr>
              <a:t>第 </a:t>
            </a:r>
            <a:fld id="{81D60167-4931-47E6-BA6A-407CBD079E47}" type="slidenum">
              <a:rPr/>
              <a:t>#</a:t>
            </a:fld>
            <a:r>
              <a:rPr spc="125"/>
              <a:t> </a:t>
            </a:r>
            <a:r>
              <a:rPr>
                <a:latin typeface="宋体"/>
                <a:cs typeface="宋体"/>
              </a:rPr>
              <a:t>页</a:t>
            </a: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Blank">
    <p:spTree>
      <p:nvGrpSpPr>
        <p:cNvPr id="1" name=""/>
        <p:cNvGrpSpPr/>
        <p:nvPr/>
      </p:nvGrpSpPr>
      <p:grpSpPr>
        <a:xfrm>
          <a:off x="0" y="0"/>
          <a:ext cx="0" cy="0"/>
        </a:xfrm>
      </p:grpSpPr>
      <p:sp>
        <p:nvSpPr>
          <p:cNvPr id="2" name="Holder 2"/>
          <p:cNvSpPr>
            <a:spLocks noGrp="1"/>
          </p:cNvSpPr>
          <p:nvPr>
            <p:ph type="ftr" sz="quarter" idx="5"/>
          </p:nvPr>
        </p:nvSpPr>
        <p:spPr/>
        <p:txBody>
          <a:bodyPr lIns="0" tIns="0" rIns="0" bIns="0"/>
          <a:lstStyle>
            <a:lvl1pPr>
              <a:defRPr sz="900" b="0" i="0">
                <a:solidFill>
                  <a:schemeClr val="tx1"/>
                </a:solidFill>
                <a:latin typeface="Times New Roman"/>
                <a:cs typeface="Times New Roman"/>
              </a:defRPr>
            </a:lvl1pPr>
          </a:lstStyle>
          <a:p>
            <a:pPr marL="12700">
              <a:lnSpc>
                <a:spcPct val="100000"/>
              </a:lnSpc>
            </a:pPr>
            <a:r>
              <a:rPr>
                <a:latin typeface="宋体"/>
                <a:cs typeface="宋体"/>
              </a:rPr>
              <a:t>共 </a:t>
            </a:r>
            <a:r>
              <a:rPr/>
              <a:t>51</a:t>
            </a:r>
            <a:r>
              <a:rPr spc="130"/>
              <a:t> </a:t>
            </a:r>
            <a:r>
              <a:rPr>
                <a:latin typeface="宋体"/>
                <a:cs typeface="宋体"/>
              </a:rPr>
              <a:t>页</a:t>
            </a: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defRPr sz="900" b="0" i="0">
                <a:solidFill>
                  <a:schemeClr val="tx1"/>
                </a:solidFill>
                <a:latin typeface="Times New Roman"/>
                <a:cs typeface="Times New Roman"/>
              </a:defRPr>
            </a:lvl1pPr>
          </a:lstStyle>
          <a:p>
            <a:pPr marL="12700">
              <a:lnSpc>
                <a:spcPct val="100000"/>
              </a:lnSpc>
              <a:spcBef>
                <a:spcPts val="15"/>
              </a:spcBef>
            </a:pPr>
            <a:r>
              <a:rPr>
                <a:latin typeface="宋体"/>
                <a:cs typeface="宋体"/>
              </a:rPr>
              <a:t>第 </a:t>
            </a:r>
            <a:fld id="{81D60167-4931-47E6-BA6A-407CBD079E47}" type="slidenum">
              <a:rPr/>
              <a:t>#</a:t>
            </a:fld>
            <a:r>
              <a:rPr spc="125"/>
              <a:t> </a:t>
            </a:r>
            <a:r>
              <a:rPr>
                <a:latin typeface="宋体"/>
                <a:cs typeface="宋体"/>
              </a:rPr>
              <a:t>页</a:t>
            </a: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Holder 2"/>
          <p:cNvSpPr>
            <a:spLocks noGrp="1"/>
          </p:cNvSpPr>
          <p:nvPr>
            <p:ph type="title"/>
          </p:nvPr>
        </p:nvSpPr>
        <p:spPr>
          <a:xfrm>
            <a:off x="1660639" y="967071"/>
            <a:ext cx="7372121" cy="1334770"/>
          </a:xfrm>
          <a:prstGeom prst="rect">
            <a:avLst/>
          </a:prstGeom>
        </p:spPr>
        <p:txBody>
          <a:bodyPr wrap="square" lIns="0" tIns="0" rIns="0" bIns="0">
            <a:spAutoFit/>
          </a:bodyPr>
          <a:lstStyle>
            <a:lvl1pPr>
              <a:defRPr sz="4800" b="1" i="0">
                <a:solidFill>
                  <a:schemeClr val="tx1"/>
                </a:solidFill>
                <a:latin typeface="黑体"/>
                <a:cs typeface="黑体"/>
              </a:defRPr>
            </a:lvl1pPr>
          </a:lstStyle>
          <a:p/>
        </p:txBody>
      </p:sp>
      <p:sp>
        <p:nvSpPr>
          <p:cNvPr id="3" name="Holder 3"/>
          <p:cNvSpPr>
            <a:spLocks noGrp="1"/>
          </p:cNvSpPr>
          <p:nvPr>
            <p:ph type="body" idx="1"/>
          </p:nvPr>
        </p:nvSpPr>
        <p:spPr>
          <a:xfrm>
            <a:off x="534670" y="1739455"/>
            <a:ext cx="9624060" cy="4991481"/>
          </a:xfrm>
          <a:prstGeom prst="rect">
            <a:avLst/>
          </a:prstGeom>
        </p:spPr>
        <p:txBody>
          <a:bodyPr wrap="square" lIns="0" tIns="0" rIns="0" bIns="0">
            <a:spAutoFit/>
          </a:bodyPr>
          <a:lstStyle>
            <a:lvl1pPr>
              <a:defRPr/>
            </a:lvl1pPr>
          </a:lstStyle>
          <a:p/>
        </p:txBody>
      </p:sp>
      <p:sp>
        <p:nvSpPr>
          <p:cNvPr id="4" name="Holder 4"/>
          <p:cNvSpPr>
            <a:spLocks noGrp="1"/>
          </p:cNvSpPr>
          <p:nvPr>
            <p:ph type="ftr" sz="quarter" idx="5"/>
          </p:nvPr>
        </p:nvSpPr>
        <p:spPr>
          <a:xfrm>
            <a:off x="5362447" y="6536816"/>
            <a:ext cx="482600" cy="152400"/>
          </a:xfrm>
          <a:prstGeom prst="rect">
            <a:avLst/>
          </a:prstGeom>
        </p:spPr>
        <p:txBody>
          <a:bodyPr wrap="square" lIns="0" tIns="0" rIns="0" bIns="0">
            <a:spAutoFit/>
          </a:bodyPr>
          <a:lstStyle>
            <a:lvl1pPr>
              <a:defRPr sz="900" b="0" i="0">
                <a:solidFill>
                  <a:schemeClr val="tx1"/>
                </a:solidFill>
                <a:latin typeface="Times New Roman"/>
                <a:cs typeface="Times New Roman"/>
              </a:defRPr>
            </a:lvl1pPr>
          </a:lstStyle>
          <a:p>
            <a:pPr marL="12700">
              <a:lnSpc>
                <a:spcPct val="100000"/>
              </a:lnSpc>
            </a:pPr>
            <a:r>
              <a:rPr>
                <a:latin typeface="宋体"/>
                <a:cs typeface="宋体"/>
              </a:rPr>
              <a:t>共 </a:t>
            </a:r>
            <a:r>
              <a:rPr/>
              <a:t>51</a:t>
            </a:r>
            <a:r>
              <a:rPr spc="130"/>
              <a:t> </a:t>
            </a:r>
            <a:r>
              <a:rPr>
                <a:latin typeface="宋体"/>
                <a:cs typeface="宋体"/>
              </a:rPr>
              <a:t>页</a:t>
            </a:r>
          </a:p>
        </p:txBody>
      </p:sp>
      <p:sp>
        <p:nvSpPr>
          <p:cNvPr id="5" name="Holder 5"/>
          <p:cNvSpPr>
            <a:spLocks noGrp="1"/>
          </p:cNvSpPr>
          <p:nvPr>
            <p:ph type="dt" sz="half" idx="6"/>
          </p:nvPr>
        </p:nvSpPr>
        <p:spPr>
          <a:xfrm>
            <a:off x="534670" y="7033450"/>
            <a:ext cx="2459482" cy="378142"/>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a:xfrm>
            <a:off x="4847335" y="6535280"/>
            <a:ext cx="482600" cy="152400"/>
          </a:xfrm>
          <a:prstGeom prst="rect">
            <a:avLst/>
          </a:prstGeom>
        </p:spPr>
        <p:txBody>
          <a:bodyPr wrap="square" lIns="0" tIns="0" rIns="0" bIns="0">
            <a:spAutoFit/>
          </a:bodyPr>
          <a:lstStyle>
            <a:lvl1pPr>
              <a:defRPr sz="900" b="0" i="0">
                <a:solidFill>
                  <a:schemeClr val="tx1"/>
                </a:solidFill>
                <a:latin typeface="Times New Roman"/>
                <a:cs typeface="Times New Roman"/>
              </a:defRPr>
            </a:lvl1pPr>
          </a:lstStyle>
          <a:p>
            <a:pPr marL="12700">
              <a:lnSpc>
                <a:spcPct val="100000"/>
              </a:lnSpc>
              <a:spcBef>
                <a:spcPts val="15"/>
              </a:spcBef>
            </a:pPr>
            <a:r>
              <a:rPr>
                <a:latin typeface="宋体"/>
                <a:cs typeface="宋体"/>
              </a:rPr>
              <a:t>第 </a:t>
            </a:r>
            <a:fld id="{81D60167-4931-47E6-BA6A-407CBD079E47}" type="slidenum">
              <a:rPr/>
              <a:t>#</a:t>
            </a:fld>
            <a:r>
              <a:rPr spc="125"/>
              <a:t> </a:t>
            </a:r>
            <a:r>
              <a:rPr>
                <a:latin typeface="宋体"/>
                <a:cs typeface="宋体"/>
              </a:rPr>
              <a:t>页</a:t>
            </a:r>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hyperlink" Target="https://www.baogaoting.com/" TargetMode="Externa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hyperlink" Target="http://www.sac.gov.cn/SACSearch/search?channelid=160591&amp;templet=gjcxjg_detail_forward.jsp&amp;searchword=STANDARD_CODE%3D%27GB%2028009-2011%27" TargetMode="Externa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hyperlink" Target="http://std.samr.gov.cn/gb/search/gbDetailed?id=8AA449E299A1C773E05397BE0A0A0EF0" TargetMode="Externa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hyperlink" Target="https://std.samr.gov.cn/gb/search/gbDetailed?id=053404E3EE788F91E06397BE0A0A9209" TargetMode="Externa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5120120021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79705" rIns="0" bIns="0" rtlCol="0">
            <a:spAutoFit/>
          </a:bodyPr>
          <a:lstStyle/>
          <a:p>
            <a:pPr algn="ctr">
              <a:lnSpc>
                <a:spcPct val="100000"/>
              </a:lnSpc>
              <a:spcBef>
                <a:spcPts val="1415"/>
              </a:spcBef>
            </a:pPr>
            <a:r>
              <a:rPr>
                <a:hlinkClick r:id="rId2"/>
              </a:rPr>
              <a:t>中</a:t>
            </a:r>
            <a:r>
              <a:rPr spc="-10">
                <a:hlinkClick r:id="rId2"/>
              </a:rPr>
              <a:t>国</a:t>
            </a:r>
            <a:r>
              <a:rPr>
                <a:hlinkClick r:id="rId2"/>
              </a:rPr>
              <a:t>冷</a:t>
            </a:r>
            <a:r>
              <a:rPr spc="-10">
                <a:hlinkClick r:id="rId2"/>
              </a:rPr>
              <a:t>链</a:t>
            </a:r>
            <a:r>
              <a:rPr>
                <a:hlinkClick r:id="rId2"/>
              </a:rPr>
              <a:t>物</a:t>
            </a:r>
            <a:r>
              <a:rPr spc="-10">
                <a:hlinkClick r:id="rId2"/>
              </a:rPr>
              <a:t>流</a:t>
            </a:r>
            <a:r>
              <a:rPr>
                <a:hlinkClick r:id="rId2"/>
              </a:rPr>
              <a:t>标</a:t>
            </a:r>
            <a:r>
              <a:rPr spc="-10">
                <a:hlinkClick r:id="rId2"/>
              </a:rPr>
              <a:t>准</a:t>
            </a:r>
            <a:r>
              <a:rPr>
                <a:hlinkClick r:id="rId2"/>
              </a:rPr>
              <a:t>目录</a:t>
            </a:r>
            <a:r>
              <a:rPr spc="-10">
                <a:hlinkClick r:id="rId2"/>
              </a:rPr>
              <a:t>手</a:t>
            </a:r>
            <a:r>
              <a:rPr spc="-20">
                <a:hlinkClick r:id="rId2"/>
              </a:rPr>
              <a:t>册</a:t>
            </a:r>
          </a:p>
          <a:p>
            <a:pPr algn="ctr">
              <a:lnSpc>
                <a:spcPct val="100000"/>
              </a:lnSpc>
              <a:spcBef>
                <a:spcPts val="595"/>
              </a:spcBef>
            </a:pPr>
            <a:r>
              <a:rPr sz="2200" spc="-5">
                <a:latin typeface="宋体"/>
                <a:cs typeface="宋体"/>
                <a:hlinkClick r:id="rId2"/>
              </a:rPr>
              <a:t>（</a:t>
            </a:r>
            <a:r>
              <a:rPr sz="2200" spc="-5">
                <a:latin typeface="Times New Roman"/>
                <a:cs typeface="Times New Roman"/>
                <a:hlinkClick r:id="rId2"/>
              </a:rPr>
              <a:t>2023</a:t>
            </a:r>
            <a:r>
              <a:rPr sz="2200">
                <a:latin typeface="Times New Roman"/>
                <a:cs typeface="Times New Roman"/>
                <a:hlinkClick r:id="rId2"/>
              </a:rPr>
              <a:t> </a:t>
            </a:r>
            <a:r>
              <a:rPr sz="2200" spc="-5">
                <a:latin typeface="宋体"/>
                <a:cs typeface="宋体"/>
                <a:hlinkClick r:id="rId2"/>
              </a:rPr>
              <a:t>版</a:t>
            </a:r>
            <a:r>
              <a:rPr sz="2200" spc="-15">
                <a:latin typeface="宋体"/>
                <a:cs typeface="宋体"/>
                <a:hlinkClick r:id="rId2"/>
              </a:rPr>
              <a:t>）</a:t>
            </a:r>
            <a:endParaRPr sz="2200">
              <a:latin typeface="宋体"/>
              <a:cs typeface="宋体"/>
            </a:endParaRPr>
          </a:p>
        </p:txBody>
      </p:sp>
      <p:sp>
        <p:nvSpPr>
          <p:cNvPr id="3" name="object 3"/>
          <p:cNvSpPr txBox="1"/>
          <p:nvPr/>
        </p:nvSpPr>
        <p:spPr>
          <a:xfrm>
            <a:off x="2259583" y="4256023"/>
            <a:ext cx="6171565" cy="1214120"/>
          </a:xfrm>
          <a:prstGeom prst="rect">
            <a:avLst/>
          </a:prstGeom>
        </p:spPr>
        <p:txBody>
          <a:bodyPr vert="horz" wrap="square" lIns="0" tIns="73660" rIns="0" bIns="0" rtlCol="0">
            <a:spAutoFit/>
          </a:bodyPr>
          <a:lstStyle/>
          <a:p>
            <a:pPr algn="ctr">
              <a:lnSpc>
                <a:spcPct val="100000"/>
              </a:lnSpc>
              <a:spcBef>
                <a:spcPts val="580"/>
              </a:spcBef>
            </a:pPr>
            <a:r>
              <a:rPr sz="2200" spc="-5">
                <a:latin typeface="楷体"/>
                <a:cs typeface="楷体"/>
                <a:hlinkClick r:id="rId2"/>
              </a:rPr>
              <a:t>中</a:t>
            </a:r>
            <a:r>
              <a:rPr sz="2200" spc="5">
                <a:latin typeface="楷体"/>
                <a:cs typeface="楷体"/>
                <a:hlinkClick r:id="rId2"/>
              </a:rPr>
              <a:t>国</a:t>
            </a:r>
            <a:r>
              <a:rPr sz="2200" spc="-5">
                <a:latin typeface="楷体"/>
                <a:cs typeface="楷体"/>
                <a:hlinkClick r:id="rId2"/>
              </a:rPr>
              <a:t>物流</a:t>
            </a:r>
            <a:r>
              <a:rPr sz="2200" spc="5">
                <a:latin typeface="楷体"/>
                <a:cs typeface="楷体"/>
                <a:hlinkClick r:id="rId2"/>
              </a:rPr>
              <a:t>与</a:t>
            </a:r>
            <a:r>
              <a:rPr sz="2200" spc="-5">
                <a:latin typeface="楷体"/>
                <a:cs typeface="楷体"/>
                <a:hlinkClick r:id="rId2"/>
              </a:rPr>
              <a:t>采购</a:t>
            </a:r>
            <a:r>
              <a:rPr sz="2200" spc="5">
                <a:latin typeface="楷体"/>
                <a:cs typeface="楷体"/>
                <a:hlinkClick r:id="rId2"/>
              </a:rPr>
              <a:t>联</a:t>
            </a:r>
            <a:r>
              <a:rPr sz="2200" spc="-5">
                <a:latin typeface="楷体"/>
                <a:cs typeface="楷体"/>
                <a:hlinkClick r:id="rId2"/>
              </a:rPr>
              <a:t>合会</a:t>
            </a:r>
            <a:r>
              <a:rPr sz="2200" spc="5">
                <a:latin typeface="楷体"/>
                <a:cs typeface="楷体"/>
                <a:hlinkClick r:id="rId2"/>
              </a:rPr>
              <a:t>冷</a:t>
            </a:r>
            <a:r>
              <a:rPr sz="2200" spc="-5">
                <a:latin typeface="楷体"/>
                <a:cs typeface="楷体"/>
                <a:hlinkClick r:id="rId2"/>
              </a:rPr>
              <a:t>链物</a:t>
            </a:r>
            <a:r>
              <a:rPr sz="2200" spc="5">
                <a:latin typeface="楷体"/>
                <a:cs typeface="楷体"/>
                <a:hlinkClick r:id="rId2"/>
              </a:rPr>
              <a:t>流</a:t>
            </a:r>
            <a:r>
              <a:rPr sz="2200" spc="-5">
                <a:latin typeface="楷体"/>
                <a:cs typeface="楷体"/>
                <a:hlinkClick r:id="rId2"/>
              </a:rPr>
              <a:t>专业</a:t>
            </a:r>
            <a:r>
              <a:rPr sz="2200" spc="5">
                <a:latin typeface="楷体"/>
                <a:cs typeface="楷体"/>
                <a:hlinkClick r:id="rId2"/>
              </a:rPr>
              <a:t>委</a:t>
            </a:r>
            <a:r>
              <a:rPr sz="2200" spc="-5">
                <a:latin typeface="楷体"/>
                <a:cs typeface="楷体"/>
                <a:hlinkClick r:id="rId2"/>
              </a:rPr>
              <a:t>员会</a:t>
            </a:r>
            <a:endParaRPr sz="2200">
              <a:latin typeface="楷体"/>
              <a:cs typeface="楷体"/>
            </a:endParaRPr>
          </a:p>
          <a:p>
            <a:pPr marL="12065" marR="5080" algn="ctr">
              <a:lnSpc>
                <a:spcPct val="118200"/>
              </a:lnSpc>
            </a:pPr>
            <a:r>
              <a:rPr sz="2200" spc="-5">
                <a:latin typeface="楷体"/>
                <a:cs typeface="楷体"/>
                <a:hlinkClick r:id="rId2"/>
              </a:rPr>
              <a:t>全</a:t>
            </a:r>
            <a:r>
              <a:rPr sz="2200" spc="5">
                <a:latin typeface="楷体"/>
                <a:cs typeface="楷体"/>
                <a:hlinkClick r:id="rId2"/>
              </a:rPr>
              <a:t>国</a:t>
            </a:r>
            <a:r>
              <a:rPr sz="2200" spc="-5">
                <a:latin typeface="楷体"/>
                <a:cs typeface="楷体"/>
                <a:hlinkClick r:id="rId2"/>
              </a:rPr>
              <a:t>物流</a:t>
            </a:r>
            <a:r>
              <a:rPr sz="2200" spc="5">
                <a:latin typeface="楷体"/>
                <a:cs typeface="楷体"/>
                <a:hlinkClick r:id="rId2"/>
              </a:rPr>
              <a:t>标</a:t>
            </a:r>
            <a:r>
              <a:rPr sz="2200" spc="-5">
                <a:latin typeface="楷体"/>
                <a:cs typeface="楷体"/>
                <a:hlinkClick r:id="rId2"/>
              </a:rPr>
              <a:t>准化</a:t>
            </a:r>
            <a:r>
              <a:rPr sz="2200" spc="5">
                <a:latin typeface="楷体"/>
                <a:cs typeface="楷体"/>
                <a:hlinkClick r:id="rId2"/>
              </a:rPr>
              <a:t>技</a:t>
            </a:r>
            <a:r>
              <a:rPr sz="2200" spc="-5">
                <a:latin typeface="楷体"/>
                <a:cs typeface="楷体"/>
                <a:hlinkClick r:id="rId2"/>
              </a:rPr>
              <a:t>术委</a:t>
            </a:r>
            <a:r>
              <a:rPr sz="2200" spc="5">
                <a:latin typeface="楷体"/>
                <a:cs typeface="楷体"/>
                <a:hlinkClick r:id="rId2"/>
              </a:rPr>
              <a:t>员</a:t>
            </a:r>
            <a:r>
              <a:rPr sz="2200" spc="-5">
                <a:latin typeface="楷体"/>
                <a:cs typeface="楷体"/>
                <a:hlinkClick r:id="rId2"/>
              </a:rPr>
              <a:t>会冷</a:t>
            </a:r>
            <a:r>
              <a:rPr sz="2200" spc="5">
                <a:latin typeface="楷体"/>
                <a:cs typeface="楷体"/>
                <a:hlinkClick r:id="rId2"/>
              </a:rPr>
              <a:t>链</a:t>
            </a:r>
            <a:r>
              <a:rPr sz="2200" spc="-5">
                <a:latin typeface="楷体"/>
                <a:cs typeface="楷体"/>
                <a:hlinkClick r:id="rId2"/>
              </a:rPr>
              <a:t>物流</a:t>
            </a:r>
            <a:r>
              <a:rPr sz="2200" spc="5">
                <a:latin typeface="楷体"/>
                <a:cs typeface="楷体"/>
                <a:hlinkClick r:id="rId2"/>
              </a:rPr>
              <a:t>分</a:t>
            </a:r>
            <a:r>
              <a:rPr sz="2200" spc="-5">
                <a:latin typeface="楷体"/>
                <a:cs typeface="楷体"/>
                <a:hlinkClick r:id="rId2"/>
              </a:rPr>
              <a:t>技术</a:t>
            </a:r>
            <a:r>
              <a:rPr sz="2200" spc="5">
                <a:latin typeface="楷体"/>
                <a:cs typeface="楷体"/>
                <a:hlinkClick r:id="rId2"/>
              </a:rPr>
              <a:t>委</a:t>
            </a:r>
            <a:r>
              <a:rPr sz="2200" spc="-5">
                <a:latin typeface="楷体"/>
                <a:cs typeface="楷体"/>
                <a:hlinkClick r:id="rId2"/>
              </a:rPr>
              <a:t>员会 二</a:t>
            </a:r>
            <a:r>
              <a:rPr sz="2200" spc="-5">
                <a:latin typeface="黑体"/>
                <a:cs typeface="黑体"/>
                <a:hlinkClick r:id="rId2"/>
              </a:rPr>
              <a:t>〇</a:t>
            </a:r>
            <a:r>
              <a:rPr sz="2200" spc="5">
                <a:latin typeface="楷体"/>
                <a:cs typeface="楷体"/>
                <a:hlinkClick r:id="rId2"/>
              </a:rPr>
              <a:t>二</a:t>
            </a:r>
            <a:r>
              <a:rPr sz="2200" spc="-5">
                <a:latin typeface="楷体"/>
                <a:cs typeface="楷体"/>
                <a:hlinkClick r:id="rId2"/>
              </a:rPr>
              <a:t>三年十</a:t>
            </a:r>
            <a:r>
              <a:rPr sz="2200" spc="5">
                <a:latin typeface="楷体"/>
                <a:cs typeface="楷体"/>
                <a:hlinkClick r:id="rId2"/>
              </a:rPr>
              <a:t>二</a:t>
            </a:r>
            <a:r>
              <a:rPr sz="2200" spc="-5">
                <a:latin typeface="楷体"/>
                <a:cs typeface="楷体"/>
                <a:hlinkClick r:id="rId2"/>
              </a:rPr>
              <a:t>月</a:t>
            </a:r>
            <a:endParaRPr sz="2200">
              <a:latin typeface="楷体"/>
              <a:cs typeface="楷体"/>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 name="object 4"/>
          <p:cNvSpPr txBox="1"/>
          <p:nvPr/>
        </p:nvSpPr>
        <p:spPr>
          <a:xfrm>
            <a:off x="4876279" y="6535280"/>
            <a:ext cx="424815" cy="152400"/>
          </a:xfrm>
          <a:prstGeom prst="rect">
            <a:avLst/>
          </a:prstGeom>
        </p:spPr>
        <p:txBody>
          <a:bodyPr vert="horz" wrap="square" lIns="0" tIns="1905" rIns="0" bIns="0" rtlCol="0">
            <a:spAutoFit/>
          </a:bodyPr>
          <a:lstStyle/>
          <a:p>
            <a:pPr marL="12700">
              <a:lnSpc>
                <a:spcPct val="100000"/>
              </a:lnSpc>
              <a:spcBef>
                <a:spcPts val="15"/>
              </a:spcBef>
            </a:pPr>
            <a:r>
              <a:rPr sz="900">
                <a:latin typeface="宋体"/>
                <a:cs typeface="宋体"/>
              </a:rPr>
              <a:t>第 </a:t>
            </a:r>
            <a:r>
              <a:rPr sz="900">
                <a:latin typeface="Times New Roman"/>
                <a:cs typeface="Times New Roman"/>
              </a:rPr>
              <a:t>1</a:t>
            </a:r>
            <a:r>
              <a:rPr sz="900" spc="125">
                <a:latin typeface="Times New Roman"/>
                <a:cs typeface="Times New Roman"/>
              </a:rPr>
              <a:t> </a:t>
            </a:r>
            <a:r>
              <a:rPr sz="900">
                <a:latin typeface="宋体"/>
                <a:cs typeface="宋体"/>
              </a:rPr>
              <a:t>页</a:t>
            </a:r>
            <a:endParaRPr sz="900">
              <a:latin typeface="宋体"/>
              <a:cs typeface="宋体"/>
            </a:endParaRPr>
          </a:p>
        </p:txBody>
      </p:sp>
      <p:sp>
        <p:nvSpPr>
          <p:cNvPr id="5" name="object 5"/>
          <p:cNvSpPr txBox="1"/>
          <p:nvPr/>
        </p:nvSpPr>
        <p:spPr>
          <a:xfrm>
            <a:off x="5333479" y="6536816"/>
            <a:ext cx="482600" cy="152400"/>
          </a:xfrm>
          <a:prstGeom prst="rect">
            <a:avLst/>
          </a:prstGeom>
        </p:spPr>
        <p:txBody>
          <a:bodyPr vert="horz" wrap="square" lIns="0" tIns="0" rIns="0" bIns="0" rtlCol="0">
            <a:spAutoFit/>
          </a:bodyPr>
          <a:lstStyle/>
          <a:p>
            <a:pPr marL="12700">
              <a:lnSpc>
                <a:spcPct val="100000"/>
              </a:lnSpc>
            </a:pPr>
            <a:r>
              <a:rPr sz="900">
                <a:latin typeface="宋体"/>
                <a:cs typeface="宋体"/>
              </a:rPr>
              <a:t>共 </a:t>
            </a:r>
            <a:r>
              <a:rPr sz="900">
                <a:latin typeface="Times New Roman"/>
                <a:cs typeface="Times New Roman"/>
              </a:rPr>
              <a:t>51</a:t>
            </a:r>
            <a:r>
              <a:rPr sz="900" spc="130">
                <a:latin typeface="Times New Roman"/>
                <a:cs typeface="Times New Roman"/>
              </a:rPr>
              <a:t> </a:t>
            </a:r>
            <a:r>
              <a:rPr sz="900">
                <a:latin typeface="宋体"/>
                <a:cs typeface="宋体"/>
              </a:rPr>
              <a:t>页</a:t>
            </a:r>
            <a:endParaRPr sz="900">
              <a:latin typeface="宋体"/>
              <a:cs typeface="宋体"/>
            </a:endParaRPr>
          </a:p>
        </p:txBody>
      </p:sp>
      <p:sp>
        <p:nvSpPr>
          <p:cNvPr id="2" name="object 2"/>
          <p:cNvSpPr txBox="1"/>
          <p:nvPr/>
        </p:nvSpPr>
        <p:spPr>
          <a:xfrm>
            <a:off x="4033520" y="1130934"/>
            <a:ext cx="2625725" cy="208279"/>
          </a:xfrm>
          <a:prstGeom prst="rect">
            <a:avLst/>
          </a:prstGeom>
        </p:spPr>
        <p:txBody>
          <a:bodyPr vert="horz" wrap="square" lIns="0" tIns="12700" rIns="0" bIns="0" rtlCol="0">
            <a:spAutoFit/>
          </a:bodyPr>
          <a:lstStyle/>
          <a:p>
            <a:pPr marL="12700">
              <a:lnSpc>
                <a:spcPct val="100000"/>
              </a:lnSpc>
              <a:spcBef>
                <a:spcPts val="100"/>
              </a:spcBef>
            </a:pPr>
            <a:r>
              <a:rPr sz="1200" b="1" spc="-5">
                <a:latin typeface="宋体"/>
                <a:cs typeface="宋体"/>
              </a:rPr>
              <a:t>一</a:t>
            </a:r>
            <a:r>
              <a:rPr sz="1200" b="1" spc="5">
                <a:latin typeface="宋体"/>
                <a:cs typeface="宋体"/>
              </a:rPr>
              <a:t>、</a:t>
            </a:r>
            <a:r>
              <a:rPr sz="1200" b="1" spc="-5">
                <a:latin typeface="宋体"/>
                <a:cs typeface="宋体"/>
              </a:rPr>
              <a:t>农</a:t>
            </a:r>
            <a:r>
              <a:rPr sz="1200" b="1" spc="5">
                <a:latin typeface="宋体"/>
                <a:cs typeface="宋体"/>
              </a:rPr>
              <a:t>副</a:t>
            </a:r>
            <a:r>
              <a:rPr sz="1200" b="1" spc="-5">
                <a:latin typeface="宋体"/>
                <a:cs typeface="宋体"/>
              </a:rPr>
              <a:t>产品</a:t>
            </a:r>
            <a:r>
              <a:rPr sz="1200" b="1" spc="5">
                <a:latin typeface="宋体"/>
                <a:cs typeface="宋体"/>
              </a:rPr>
              <a:t>、</a:t>
            </a:r>
            <a:r>
              <a:rPr sz="1200" b="1" spc="-5">
                <a:latin typeface="宋体"/>
                <a:cs typeface="宋体"/>
              </a:rPr>
              <a:t>食</a:t>
            </a:r>
            <a:r>
              <a:rPr sz="1200" b="1" spc="5">
                <a:latin typeface="宋体"/>
                <a:cs typeface="宋体"/>
              </a:rPr>
              <a:t>品</a:t>
            </a:r>
            <a:r>
              <a:rPr sz="1200" b="1" spc="-5">
                <a:latin typeface="宋体"/>
                <a:cs typeface="宋体"/>
              </a:rPr>
              <a:t>冷链</a:t>
            </a:r>
            <a:r>
              <a:rPr sz="1200" b="1" spc="5">
                <a:latin typeface="宋体"/>
                <a:cs typeface="宋体"/>
              </a:rPr>
              <a:t>物</a:t>
            </a:r>
            <a:r>
              <a:rPr sz="1200" b="1" spc="-5">
                <a:latin typeface="宋体"/>
                <a:cs typeface="宋体"/>
              </a:rPr>
              <a:t>流基</a:t>
            </a:r>
            <a:r>
              <a:rPr sz="1200" b="1" spc="5">
                <a:latin typeface="宋体"/>
                <a:cs typeface="宋体"/>
              </a:rPr>
              <a:t>础</a:t>
            </a:r>
            <a:r>
              <a:rPr sz="1200" b="1" spc="-5">
                <a:latin typeface="宋体"/>
                <a:cs typeface="宋体"/>
              </a:rPr>
              <a:t>标准</a:t>
            </a:r>
            <a:endParaRPr sz="1200">
              <a:latin typeface="宋体"/>
              <a:cs typeface="宋体"/>
            </a:endParaRPr>
          </a:p>
        </p:txBody>
      </p:sp>
      <p:graphicFrame>
        <p:nvGraphicFramePr>
          <p:cNvPr id="3" name="object 3"/>
          <p:cNvGraphicFramePr>
            <a:graphicFrameLocks noGrp="1"/>
          </p:cNvGraphicFramePr>
          <p:nvPr/>
        </p:nvGraphicFramePr>
        <p:xfrm>
          <a:off x="842772" y="1438274"/>
          <a:ext cx="8978900" cy="4578985"/>
        </p:xfrm>
        <a:graphic>
          <a:graphicData uri="http://schemas.openxmlformats.org/drawingml/2006/table">
            <a:tbl>
              <a:tblPr firstRow="1" bandRow="1">
                <a:tableStyleId>{2D5ABB26-0587-4C30-8999-92F81FD0307C}</a:tableStyleId>
              </a:tblPr>
              <a:tblGrid>
                <a:gridCol w="570230"/>
                <a:gridCol w="1168400"/>
                <a:gridCol w="2097405"/>
                <a:gridCol w="674370"/>
                <a:gridCol w="673735"/>
                <a:gridCol w="3785234"/>
              </a:tblGrid>
              <a:tr h="363220">
                <a:tc>
                  <a:txBody>
                    <a:bodyPr vert="horz" wrap="square"/>
                    <a:lstStyle/>
                    <a:p>
                      <a:pPr>
                        <a:lnSpc>
                          <a:spcPct val="100000"/>
                        </a:lnSpc>
                        <a:spcBef>
                          <a:spcPts val="55"/>
                        </a:spcBef>
                      </a:pPr>
                      <a:endParaRPr sz="700">
                        <a:latin typeface="Times New Roman"/>
                        <a:cs typeface="Times New Roman"/>
                      </a:endParaRPr>
                    </a:p>
                    <a:p>
                      <a:pPr marL="170180">
                        <a:lnSpc>
                          <a:spcPct val="100000"/>
                        </a:lnSpc>
                      </a:pPr>
                      <a:r>
                        <a:rPr sz="900" b="1" spc="-5">
                          <a:latin typeface="宋体"/>
                          <a:cs typeface="宋体"/>
                        </a:rPr>
                        <a:t>序号</a:t>
                      </a:r>
                      <a:endParaRPr sz="900">
                        <a:latin typeface="宋体"/>
                        <a:cs typeface="宋体"/>
                      </a:endParaRPr>
                    </a:p>
                  </a:txBody>
                  <a:tcPr marL="0" marR="0" marT="698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55"/>
                        </a:spcBef>
                      </a:pPr>
                      <a:endParaRPr sz="700">
                        <a:latin typeface="Times New Roman"/>
                        <a:cs typeface="Times New Roman"/>
                      </a:endParaRPr>
                    </a:p>
                    <a:p>
                      <a:pPr algn="ctr">
                        <a:lnSpc>
                          <a:spcPct val="100000"/>
                        </a:lnSpc>
                      </a:pPr>
                      <a:r>
                        <a:rPr sz="900" b="1" spc="-5">
                          <a:latin typeface="宋体"/>
                          <a:cs typeface="宋体"/>
                        </a:rPr>
                        <a:t>标</a:t>
                      </a:r>
                      <a:r>
                        <a:rPr sz="900" b="1" spc="5">
                          <a:latin typeface="宋体"/>
                          <a:cs typeface="宋体"/>
                        </a:rPr>
                        <a:t>准</a:t>
                      </a:r>
                      <a:r>
                        <a:rPr sz="900" b="1" spc="-5">
                          <a:latin typeface="宋体"/>
                          <a:cs typeface="宋体"/>
                        </a:rPr>
                        <a:t>编号</a:t>
                      </a:r>
                      <a:endParaRPr sz="900">
                        <a:latin typeface="宋体"/>
                        <a:cs typeface="宋体"/>
                      </a:endParaRPr>
                    </a:p>
                  </a:txBody>
                  <a:tcPr marL="0" marR="0" marT="698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55"/>
                        </a:spcBef>
                      </a:pPr>
                      <a:endParaRPr sz="700">
                        <a:latin typeface="Times New Roman"/>
                        <a:cs typeface="Times New Roman"/>
                      </a:endParaRPr>
                    </a:p>
                    <a:p>
                      <a:pPr algn="ctr">
                        <a:lnSpc>
                          <a:spcPct val="100000"/>
                        </a:lnSpc>
                      </a:pPr>
                      <a:r>
                        <a:rPr sz="900" b="1" spc="-5">
                          <a:latin typeface="宋体"/>
                          <a:cs typeface="宋体"/>
                        </a:rPr>
                        <a:t>标</a:t>
                      </a:r>
                      <a:r>
                        <a:rPr sz="900" b="1" spc="5">
                          <a:latin typeface="宋体"/>
                          <a:cs typeface="宋体"/>
                        </a:rPr>
                        <a:t>准</a:t>
                      </a:r>
                      <a:r>
                        <a:rPr sz="900" b="1" spc="-5">
                          <a:latin typeface="宋体"/>
                          <a:cs typeface="宋体"/>
                        </a:rPr>
                        <a:t>名称</a:t>
                      </a:r>
                      <a:endParaRPr sz="900">
                        <a:latin typeface="宋体"/>
                        <a:cs typeface="宋体"/>
                      </a:endParaRPr>
                    </a:p>
                  </a:txBody>
                  <a:tcPr marL="0" marR="0" marT="698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55"/>
                        </a:spcBef>
                      </a:pPr>
                      <a:endParaRPr sz="700">
                        <a:latin typeface="Times New Roman"/>
                        <a:cs typeface="Times New Roman"/>
                      </a:endParaRPr>
                    </a:p>
                    <a:p>
                      <a:pPr marL="106045">
                        <a:lnSpc>
                          <a:spcPct val="100000"/>
                        </a:lnSpc>
                      </a:pPr>
                      <a:r>
                        <a:rPr sz="900" b="1" spc="-5">
                          <a:latin typeface="宋体"/>
                          <a:cs typeface="宋体"/>
                        </a:rPr>
                        <a:t>发</a:t>
                      </a:r>
                      <a:r>
                        <a:rPr sz="900" b="1" spc="5">
                          <a:latin typeface="宋体"/>
                          <a:cs typeface="宋体"/>
                        </a:rPr>
                        <a:t>布</a:t>
                      </a:r>
                      <a:r>
                        <a:rPr sz="900" b="1" spc="-5">
                          <a:latin typeface="宋体"/>
                          <a:cs typeface="宋体"/>
                        </a:rPr>
                        <a:t>日期</a:t>
                      </a:r>
                      <a:endParaRPr sz="900">
                        <a:latin typeface="宋体"/>
                        <a:cs typeface="宋体"/>
                      </a:endParaRPr>
                    </a:p>
                  </a:txBody>
                  <a:tcPr marL="0" marR="0" marT="698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55"/>
                        </a:spcBef>
                      </a:pPr>
                      <a:endParaRPr sz="700">
                        <a:latin typeface="Times New Roman"/>
                        <a:cs typeface="Times New Roman"/>
                      </a:endParaRPr>
                    </a:p>
                    <a:p>
                      <a:pPr algn="ctr">
                        <a:lnSpc>
                          <a:spcPct val="100000"/>
                        </a:lnSpc>
                      </a:pPr>
                      <a:r>
                        <a:rPr sz="900" b="1" spc="-5">
                          <a:latin typeface="宋体"/>
                          <a:cs typeface="宋体"/>
                        </a:rPr>
                        <a:t>实</a:t>
                      </a:r>
                      <a:r>
                        <a:rPr sz="900" b="1" spc="5">
                          <a:latin typeface="宋体"/>
                          <a:cs typeface="宋体"/>
                        </a:rPr>
                        <a:t>施</a:t>
                      </a:r>
                      <a:r>
                        <a:rPr sz="900" b="1" spc="-5">
                          <a:latin typeface="宋体"/>
                          <a:cs typeface="宋体"/>
                        </a:rPr>
                        <a:t>日期</a:t>
                      </a:r>
                      <a:endParaRPr sz="900">
                        <a:latin typeface="宋体"/>
                        <a:cs typeface="宋体"/>
                      </a:endParaRPr>
                    </a:p>
                  </a:txBody>
                  <a:tcPr marL="0" marR="0" marT="698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55"/>
                        </a:spcBef>
                      </a:pPr>
                      <a:endParaRPr sz="700">
                        <a:latin typeface="Times New Roman"/>
                        <a:cs typeface="Times New Roman"/>
                      </a:endParaRPr>
                    </a:p>
                    <a:p>
                      <a:pPr algn="ctr">
                        <a:lnSpc>
                          <a:spcPct val="100000"/>
                        </a:lnSpc>
                      </a:pPr>
                      <a:r>
                        <a:rPr sz="900" b="1" spc="-5">
                          <a:latin typeface="宋体"/>
                          <a:cs typeface="宋体"/>
                        </a:rPr>
                        <a:t>规</a:t>
                      </a:r>
                      <a:r>
                        <a:rPr sz="900" b="1" spc="5">
                          <a:latin typeface="宋体"/>
                          <a:cs typeface="宋体"/>
                        </a:rPr>
                        <a:t>定</a:t>
                      </a:r>
                      <a:r>
                        <a:rPr sz="900" b="1" spc="-5">
                          <a:latin typeface="宋体"/>
                          <a:cs typeface="宋体"/>
                        </a:rPr>
                        <a:t>范围</a:t>
                      </a:r>
                      <a:endParaRPr sz="900">
                        <a:latin typeface="宋体"/>
                        <a:cs typeface="宋体"/>
                      </a:endParaRPr>
                    </a:p>
                  </a:txBody>
                  <a:tcPr marL="0" marR="0" marT="698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600709">
                <a:tc>
                  <a:txBody>
                    <a:bodyPr vert="horz" wrap="square"/>
                    <a:lstStyle/>
                    <a:p>
                      <a:pPr>
                        <a:lnSpc>
                          <a:spcPct val="100000"/>
                        </a:lnSpc>
                      </a:pPr>
                      <a:endParaRPr sz="1000">
                        <a:latin typeface="Times New Roman"/>
                        <a:cs typeface="Times New Roman"/>
                      </a:endParaRPr>
                    </a:p>
                    <a:p>
                      <a:pPr marL="85725" algn="ctr">
                        <a:lnSpc>
                          <a:spcPct val="100000"/>
                        </a:lnSpc>
                        <a:spcBef>
                          <a:spcPts val="630"/>
                        </a:spcBef>
                      </a:pPr>
                      <a:r>
                        <a:rPr sz="900">
                          <a:latin typeface="Times New Roman"/>
                          <a:cs typeface="Times New Roman"/>
                        </a:rPr>
                        <a:t>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40"/>
                        </a:spcBef>
                      </a:pPr>
                      <a:r>
                        <a:rPr sz="900" spc="-5">
                          <a:latin typeface="Times New Roman"/>
                          <a:cs typeface="Times New Roman"/>
                        </a:rPr>
                        <a:t>GB</a:t>
                      </a:r>
                      <a:r>
                        <a:rPr sz="900" spc="-10">
                          <a:latin typeface="Times New Roman"/>
                          <a:cs typeface="Times New Roman"/>
                        </a:rPr>
                        <a:t> </a:t>
                      </a:r>
                      <a:r>
                        <a:rPr sz="900" spc="-5">
                          <a:latin typeface="Times New Roman"/>
                          <a:cs typeface="Times New Roman"/>
                        </a:rPr>
                        <a:t>7718</a:t>
                      </a:r>
                      <a:r>
                        <a:rPr sz="900" spc="-5">
                          <a:latin typeface="宋体"/>
                          <a:cs typeface="宋体"/>
                        </a:rPr>
                        <a:t>－</a:t>
                      </a:r>
                      <a:r>
                        <a:rPr sz="900" spc="-5">
                          <a:latin typeface="Times New Roman"/>
                          <a:cs typeface="Times New Roman"/>
                        </a:rPr>
                        <a:t>2011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990600" marR="99060" indent="-885825">
                        <a:lnSpc>
                          <a:spcPct val="144400"/>
                        </a:lnSpc>
                        <a:spcBef>
                          <a:spcPts val="530"/>
                        </a:spcBef>
                      </a:pPr>
                      <a:r>
                        <a:rPr sz="900">
                          <a:solidFill>
                            <a:srgbClr val="333333"/>
                          </a:solidFill>
                          <a:latin typeface="宋体"/>
                          <a:cs typeface="宋体"/>
                        </a:rPr>
                        <a:t>食品安全国家标准</a:t>
                      </a:r>
                      <a:r>
                        <a:rPr sz="900" spc="-110">
                          <a:solidFill>
                            <a:srgbClr val="333333"/>
                          </a:solidFill>
                          <a:latin typeface="宋体"/>
                          <a:cs typeface="宋体"/>
                        </a:rPr>
                        <a:t> </a:t>
                      </a:r>
                      <a:r>
                        <a:rPr sz="900">
                          <a:latin typeface="宋体"/>
                          <a:cs typeface="宋体"/>
                        </a:rPr>
                        <a:t>预包装食品标签通 则</a:t>
                      </a:r>
                      <a:endParaRPr sz="900">
                        <a:latin typeface="宋体"/>
                        <a:cs typeface="宋体"/>
                      </a:endParaRPr>
                    </a:p>
                  </a:txBody>
                  <a:tcPr marL="0" marR="0" marT="6731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marL="69850">
                        <a:lnSpc>
                          <a:spcPct val="100000"/>
                        </a:lnSpc>
                        <a:spcBef>
                          <a:spcPts val="630"/>
                        </a:spcBef>
                      </a:pPr>
                      <a:r>
                        <a:rPr sz="900" spc="-5">
                          <a:latin typeface="Times New Roman"/>
                          <a:cs typeface="Times New Roman"/>
                        </a:rPr>
                        <a:t>2011-04-20</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30"/>
                        </a:spcBef>
                      </a:pPr>
                      <a:r>
                        <a:rPr sz="900" spc="-5">
                          <a:latin typeface="Times New Roman"/>
                          <a:cs typeface="Times New Roman"/>
                        </a:rPr>
                        <a:t>2012-04-20</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a:lnSpc>
                          <a:spcPct val="100000"/>
                        </a:lnSpc>
                        <a:spcBef>
                          <a:spcPts val="229"/>
                        </a:spcBef>
                      </a:pPr>
                      <a:r>
                        <a:rPr sz="900">
                          <a:latin typeface="宋体"/>
                          <a:cs typeface="宋体"/>
                        </a:rPr>
                        <a:t>本标准适用于直接提供给消费者的预包装食品标签和非直接提供给消费</a:t>
                      </a:r>
                      <a:endParaRPr sz="900">
                        <a:latin typeface="宋体"/>
                        <a:cs typeface="宋体"/>
                      </a:endParaRPr>
                    </a:p>
                    <a:p>
                      <a:pPr marL="68580" marR="62230">
                        <a:lnSpc>
                          <a:spcPct val="144400"/>
                        </a:lnSpc>
                      </a:pPr>
                      <a:r>
                        <a:rPr sz="900">
                          <a:latin typeface="宋体"/>
                          <a:cs typeface="宋体"/>
                        </a:rPr>
                        <a:t>者的预包装食品标签</a:t>
                      </a:r>
                      <a:r>
                        <a:rPr sz="900" spc="-85">
                          <a:latin typeface="宋体"/>
                          <a:cs typeface="宋体"/>
                        </a:rPr>
                        <a:t>。</a:t>
                      </a:r>
                      <a:r>
                        <a:rPr sz="900">
                          <a:latin typeface="宋体"/>
                          <a:cs typeface="宋体"/>
                        </a:rPr>
                        <a:t>本标准不适用于为预包装食品在储藏运输过程中提 供保护的食品储运包装标签、散装食品和现制现</a:t>
                      </a:r>
                      <a:r>
                        <a:rPr sz="900" spc="-25">
                          <a:latin typeface="宋体"/>
                          <a:cs typeface="宋体"/>
                        </a:rPr>
                        <a:t> </a:t>
                      </a:r>
                      <a:r>
                        <a:rPr sz="900">
                          <a:latin typeface="宋体"/>
                          <a:cs typeface="宋体"/>
                        </a:rPr>
                        <a:t>售食品的标识。</a:t>
                      </a:r>
                      <a:endParaRPr sz="900">
                        <a:latin typeface="宋体"/>
                        <a:cs typeface="宋体"/>
                      </a:endParaRPr>
                    </a:p>
                  </a:txBody>
                  <a:tcPr marL="0" marR="0" marT="29209"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402590">
                <a:tc>
                  <a:txBody>
                    <a:bodyPr vert="horz" wrap="square"/>
                    <a:lstStyle/>
                    <a:p>
                      <a:pPr>
                        <a:lnSpc>
                          <a:spcPct val="100000"/>
                        </a:lnSpc>
                        <a:spcBef>
                          <a:spcPts val="30"/>
                        </a:spcBef>
                      </a:pPr>
                      <a:endParaRPr sz="850">
                        <a:latin typeface="Times New Roman"/>
                        <a:cs typeface="Times New Roman"/>
                      </a:endParaRPr>
                    </a:p>
                    <a:p>
                      <a:pPr marL="85725" algn="ctr">
                        <a:lnSpc>
                          <a:spcPct val="100000"/>
                        </a:lnSpc>
                      </a:pPr>
                      <a:r>
                        <a:rPr sz="900">
                          <a:latin typeface="Times New Roman"/>
                          <a:cs typeface="Times New Roman"/>
                        </a:rPr>
                        <a:t>2.</a:t>
                      </a:r>
                      <a:endParaRPr sz="900">
                        <a:latin typeface="Times New Roman"/>
                        <a:cs typeface="Times New Roman"/>
                      </a:endParaRPr>
                    </a:p>
                  </a:txBody>
                  <a:tcPr marL="0" marR="0" marT="381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30"/>
                        </a:spcBef>
                      </a:pPr>
                      <a:endParaRPr sz="850">
                        <a:latin typeface="Times New Roman"/>
                        <a:cs typeface="Times New Roman"/>
                      </a:endParaRPr>
                    </a:p>
                    <a:p>
                      <a:pPr marL="635" algn="ctr">
                        <a:lnSpc>
                          <a:spcPct val="100000"/>
                        </a:lnSpc>
                      </a:pPr>
                      <a:r>
                        <a:rPr sz="900" spc="-5">
                          <a:latin typeface="Times New Roman"/>
                          <a:cs typeface="Times New Roman"/>
                        </a:rPr>
                        <a:t>GB/T 14440</a:t>
                      </a:r>
                      <a:r>
                        <a:rPr sz="900" spc="-5">
                          <a:latin typeface="宋体"/>
                          <a:cs typeface="宋体"/>
                        </a:rPr>
                        <a:t>-</a:t>
                      </a:r>
                      <a:r>
                        <a:rPr sz="900" spc="-5">
                          <a:latin typeface="Times New Roman"/>
                          <a:cs typeface="Times New Roman"/>
                        </a:rPr>
                        <a:t>1993</a:t>
                      </a:r>
                      <a:endParaRPr sz="900">
                        <a:latin typeface="Times New Roman"/>
                        <a:cs typeface="Times New Roman"/>
                      </a:endParaRPr>
                    </a:p>
                  </a:txBody>
                  <a:tcPr marL="0" marR="0" marT="381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30"/>
                        </a:spcBef>
                      </a:pPr>
                      <a:endParaRPr sz="850">
                        <a:latin typeface="Times New Roman"/>
                        <a:cs typeface="Times New Roman"/>
                      </a:endParaRPr>
                    </a:p>
                    <a:p>
                      <a:pPr algn="ctr">
                        <a:lnSpc>
                          <a:spcPct val="100000"/>
                        </a:lnSpc>
                      </a:pPr>
                      <a:r>
                        <a:rPr sz="900">
                          <a:latin typeface="宋体"/>
                          <a:cs typeface="宋体"/>
                        </a:rPr>
                        <a:t>低温作业分级</a:t>
                      </a:r>
                      <a:endParaRPr sz="900">
                        <a:latin typeface="宋体"/>
                        <a:cs typeface="宋体"/>
                      </a:endParaRPr>
                    </a:p>
                  </a:txBody>
                  <a:tcPr marL="0" marR="0" marT="381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30"/>
                        </a:spcBef>
                      </a:pPr>
                      <a:endParaRPr sz="850">
                        <a:latin typeface="Times New Roman"/>
                        <a:cs typeface="Times New Roman"/>
                      </a:endParaRPr>
                    </a:p>
                    <a:p>
                      <a:pPr marL="69850">
                        <a:lnSpc>
                          <a:spcPct val="100000"/>
                        </a:lnSpc>
                      </a:pPr>
                      <a:r>
                        <a:rPr sz="900" spc="-5">
                          <a:latin typeface="Times New Roman"/>
                          <a:cs typeface="Times New Roman"/>
                        </a:rPr>
                        <a:t>1993-06-10</a:t>
                      </a:r>
                      <a:endParaRPr sz="900">
                        <a:latin typeface="Times New Roman"/>
                        <a:cs typeface="Times New Roman"/>
                      </a:endParaRPr>
                    </a:p>
                  </a:txBody>
                  <a:tcPr marL="0" marR="0" marT="381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30"/>
                        </a:spcBef>
                      </a:pPr>
                      <a:endParaRPr sz="850">
                        <a:latin typeface="Times New Roman"/>
                        <a:cs typeface="Times New Roman"/>
                      </a:endParaRPr>
                    </a:p>
                    <a:p>
                      <a:pPr algn="ctr">
                        <a:lnSpc>
                          <a:spcPct val="100000"/>
                        </a:lnSpc>
                      </a:pPr>
                      <a:r>
                        <a:rPr sz="900" spc="-5">
                          <a:latin typeface="Times New Roman"/>
                          <a:cs typeface="Times New Roman"/>
                        </a:rPr>
                        <a:t>1994-01-01</a:t>
                      </a:r>
                      <a:endParaRPr sz="900">
                        <a:latin typeface="Times New Roman"/>
                        <a:cs typeface="Times New Roman"/>
                      </a:endParaRPr>
                    </a:p>
                  </a:txBody>
                  <a:tcPr marL="0" marR="0" marT="381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a:lnSpc>
                          <a:spcPct val="100000"/>
                        </a:lnSpc>
                        <a:spcBef>
                          <a:spcPts val="229"/>
                        </a:spcBef>
                      </a:pPr>
                      <a:r>
                        <a:rPr sz="900">
                          <a:latin typeface="宋体"/>
                          <a:cs typeface="宋体"/>
                        </a:rPr>
                        <a:t>本标准规定了低温作业环境冷强度大小及其对人体机能影响程度的级别。</a:t>
                      </a:r>
                      <a:endParaRPr sz="900">
                        <a:latin typeface="宋体"/>
                        <a:cs typeface="宋体"/>
                      </a:endParaRPr>
                    </a:p>
                    <a:p>
                      <a:pPr marL="68580">
                        <a:lnSpc>
                          <a:spcPct val="100000"/>
                        </a:lnSpc>
                        <a:spcBef>
                          <a:spcPts val="480"/>
                        </a:spcBef>
                      </a:pPr>
                      <a:r>
                        <a:rPr sz="900">
                          <a:latin typeface="宋体"/>
                          <a:cs typeface="宋体"/>
                        </a:rPr>
                        <a:t>本标准适用于对低温作业实施劳动保护分级管理。</a:t>
                      </a:r>
                      <a:endParaRPr sz="900">
                        <a:latin typeface="宋体"/>
                        <a:cs typeface="宋体"/>
                      </a:endParaRPr>
                    </a:p>
                  </a:txBody>
                  <a:tcPr marL="0" marR="0" marT="29209"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996949">
                <a:tc>
                  <a:txBody>
                    <a:bodyPr vert="horz" wrap="square"/>
                    <a:lstStyle/>
                    <a:p>
                      <a:pPr>
                        <a:lnSpc>
                          <a:spcPct val="100000"/>
                        </a:lnSpc>
                      </a:pPr>
                      <a:endParaRPr sz="1000">
                        <a:latin typeface="Times New Roman"/>
                        <a:cs typeface="Times New Roman"/>
                      </a:endParaRPr>
                    </a:p>
                    <a:p>
                      <a:pPr>
                        <a:lnSpc>
                          <a:spcPct val="100000"/>
                        </a:lnSpc>
                      </a:pPr>
                      <a:endParaRPr sz="1000">
                        <a:latin typeface="Times New Roman"/>
                        <a:cs typeface="Times New Roman"/>
                      </a:endParaRPr>
                    </a:p>
                    <a:p>
                      <a:pPr>
                        <a:lnSpc>
                          <a:spcPct val="100000"/>
                        </a:lnSpc>
                        <a:spcBef>
                          <a:spcPts val="10"/>
                        </a:spcBef>
                      </a:pPr>
                      <a:endParaRPr sz="900">
                        <a:latin typeface="Times New Roman"/>
                        <a:cs typeface="Times New Roman"/>
                      </a:endParaRPr>
                    </a:p>
                    <a:p>
                      <a:pPr marL="85725" algn="ctr">
                        <a:lnSpc>
                          <a:spcPct val="100000"/>
                        </a:lnSpc>
                      </a:pPr>
                      <a:r>
                        <a:rPr sz="900">
                          <a:latin typeface="Times New Roman"/>
                          <a:cs typeface="Times New Roman"/>
                        </a:rPr>
                        <a:t>3.</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nSpc>
                          <a:spcPct val="100000"/>
                        </a:lnSpc>
                      </a:pPr>
                      <a:endParaRPr sz="1000">
                        <a:latin typeface="Times New Roman"/>
                        <a:cs typeface="Times New Roman"/>
                      </a:endParaRPr>
                    </a:p>
                    <a:p>
                      <a:pPr>
                        <a:lnSpc>
                          <a:spcPct val="100000"/>
                        </a:lnSpc>
                        <a:spcBef>
                          <a:spcPts val="10"/>
                        </a:spcBef>
                      </a:pPr>
                      <a:endParaRPr sz="900">
                        <a:latin typeface="Times New Roman"/>
                        <a:cs typeface="Times New Roman"/>
                      </a:endParaRPr>
                    </a:p>
                    <a:p>
                      <a:pPr algn="ctr">
                        <a:lnSpc>
                          <a:spcPct val="100000"/>
                        </a:lnSpc>
                      </a:pPr>
                      <a:r>
                        <a:rPr sz="900" spc="-5">
                          <a:latin typeface="Times New Roman"/>
                          <a:cs typeface="Times New Roman"/>
                        </a:rPr>
                        <a:t>GB/T 18706-2008</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900">
                        <a:latin typeface="Times New Roman"/>
                        <a:cs typeface="Times New Roman"/>
                      </a:endParaRPr>
                    </a:p>
                    <a:p>
                      <a:pPr>
                        <a:lnSpc>
                          <a:spcPct val="100000"/>
                        </a:lnSpc>
                      </a:pPr>
                      <a:endParaRPr sz="900">
                        <a:latin typeface="Times New Roman"/>
                        <a:cs typeface="Times New Roman"/>
                      </a:endParaRPr>
                    </a:p>
                    <a:p>
                      <a:pPr>
                        <a:lnSpc>
                          <a:spcPct val="100000"/>
                        </a:lnSpc>
                        <a:spcBef>
                          <a:spcPts val="10"/>
                        </a:spcBef>
                      </a:pPr>
                      <a:endParaRPr sz="1100">
                        <a:latin typeface="Times New Roman"/>
                        <a:cs typeface="Times New Roman"/>
                      </a:endParaRPr>
                    </a:p>
                    <a:p>
                      <a:pPr algn="ctr">
                        <a:lnSpc>
                          <a:spcPct val="100000"/>
                        </a:lnSpc>
                      </a:pPr>
                      <a:r>
                        <a:rPr sz="900">
                          <a:latin typeface="宋体"/>
                          <a:cs typeface="宋体"/>
                        </a:rPr>
                        <a:t>液体食品保鲜包装用纸基复合材料</a:t>
                      </a:r>
                      <a:endParaRPr sz="900">
                        <a:latin typeface="宋体"/>
                        <a:cs typeface="宋体"/>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nSpc>
                          <a:spcPct val="100000"/>
                        </a:lnSpc>
                      </a:pPr>
                      <a:endParaRPr sz="1000">
                        <a:latin typeface="Times New Roman"/>
                        <a:cs typeface="Times New Roman"/>
                      </a:endParaRPr>
                    </a:p>
                    <a:p>
                      <a:pPr>
                        <a:lnSpc>
                          <a:spcPct val="100000"/>
                        </a:lnSpc>
                        <a:spcBef>
                          <a:spcPts val="10"/>
                        </a:spcBef>
                      </a:pPr>
                      <a:endParaRPr sz="900">
                        <a:latin typeface="Times New Roman"/>
                        <a:cs typeface="Times New Roman"/>
                      </a:endParaRPr>
                    </a:p>
                    <a:p>
                      <a:pPr marL="69850">
                        <a:lnSpc>
                          <a:spcPct val="100000"/>
                        </a:lnSpc>
                      </a:pPr>
                      <a:r>
                        <a:rPr sz="900" spc="-5">
                          <a:latin typeface="Times New Roman"/>
                          <a:cs typeface="Times New Roman"/>
                        </a:rPr>
                        <a:t>2008-06-25</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nSpc>
                          <a:spcPct val="100000"/>
                        </a:lnSpc>
                      </a:pPr>
                      <a:endParaRPr sz="1000">
                        <a:latin typeface="Times New Roman"/>
                        <a:cs typeface="Times New Roman"/>
                      </a:endParaRPr>
                    </a:p>
                    <a:p>
                      <a:pPr>
                        <a:lnSpc>
                          <a:spcPct val="100000"/>
                        </a:lnSpc>
                        <a:spcBef>
                          <a:spcPts val="10"/>
                        </a:spcBef>
                      </a:pPr>
                      <a:endParaRPr sz="900">
                        <a:latin typeface="Times New Roman"/>
                        <a:cs typeface="Times New Roman"/>
                      </a:endParaRPr>
                    </a:p>
                    <a:p>
                      <a:pPr algn="ctr">
                        <a:lnSpc>
                          <a:spcPct val="100000"/>
                        </a:lnSpc>
                      </a:pPr>
                      <a:r>
                        <a:rPr sz="900" spc="-5">
                          <a:latin typeface="Times New Roman"/>
                          <a:cs typeface="Times New Roman"/>
                        </a:rPr>
                        <a:t>2008-12-01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a:lnSpc>
                          <a:spcPct val="100000"/>
                        </a:lnSpc>
                        <a:spcBef>
                          <a:spcPts val="225"/>
                        </a:spcBef>
                      </a:pPr>
                      <a:r>
                        <a:rPr sz="900">
                          <a:latin typeface="宋体"/>
                          <a:cs typeface="宋体"/>
                        </a:rPr>
                        <a:t>本标准规定了液体食品包装用纸基复合材料的分类</a:t>
                      </a:r>
                      <a:r>
                        <a:rPr sz="900" spc="-25">
                          <a:latin typeface="宋体"/>
                          <a:cs typeface="宋体"/>
                        </a:rPr>
                        <a:t>、</a:t>
                      </a:r>
                      <a:r>
                        <a:rPr sz="900">
                          <a:latin typeface="宋体"/>
                          <a:cs typeface="宋体"/>
                        </a:rPr>
                        <a:t>要求</a:t>
                      </a:r>
                      <a:r>
                        <a:rPr sz="900" spc="-40">
                          <a:latin typeface="宋体"/>
                          <a:cs typeface="宋体"/>
                        </a:rPr>
                        <a:t>、</a:t>
                      </a:r>
                      <a:r>
                        <a:rPr sz="900">
                          <a:latin typeface="宋体"/>
                          <a:cs typeface="宋体"/>
                        </a:rPr>
                        <a:t>试验方法</a:t>
                      </a:r>
                      <a:r>
                        <a:rPr sz="900" spc="-25">
                          <a:latin typeface="宋体"/>
                          <a:cs typeface="宋体"/>
                        </a:rPr>
                        <a:t>、</a:t>
                      </a:r>
                      <a:r>
                        <a:rPr sz="900">
                          <a:latin typeface="宋体"/>
                          <a:cs typeface="宋体"/>
                        </a:rPr>
                        <a:t>检</a:t>
                      </a:r>
                      <a:endParaRPr sz="900">
                        <a:latin typeface="宋体"/>
                        <a:cs typeface="宋体"/>
                      </a:endParaRPr>
                    </a:p>
                    <a:p>
                      <a:pPr marL="68580" marR="62230" algn="just">
                        <a:lnSpc>
                          <a:spcPct val="144400"/>
                        </a:lnSpc>
                      </a:pPr>
                      <a:r>
                        <a:rPr sz="900">
                          <a:latin typeface="宋体"/>
                          <a:cs typeface="宋体"/>
                        </a:rPr>
                        <a:t>验规则</a:t>
                      </a:r>
                      <a:r>
                        <a:rPr sz="900" spc="-25">
                          <a:latin typeface="宋体"/>
                          <a:cs typeface="宋体"/>
                        </a:rPr>
                        <a:t>、</a:t>
                      </a:r>
                      <a:r>
                        <a:rPr sz="900">
                          <a:latin typeface="宋体"/>
                          <a:cs typeface="宋体"/>
                        </a:rPr>
                        <a:t>标志</a:t>
                      </a:r>
                      <a:r>
                        <a:rPr sz="900" spc="-15">
                          <a:latin typeface="宋体"/>
                          <a:cs typeface="宋体"/>
                        </a:rPr>
                        <a:t>、</a:t>
                      </a:r>
                      <a:r>
                        <a:rPr sz="900">
                          <a:latin typeface="宋体"/>
                          <a:cs typeface="宋体"/>
                        </a:rPr>
                        <a:t>包装</a:t>
                      </a:r>
                      <a:r>
                        <a:rPr sz="900" spc="-15">
                          <a:latin typeface="宋体"/>
                          <a:cs typeface="宋体"/>
                        </a:rPr>
                        <a:t>、</a:t>
                      </a:r>
                      <a:r>
                        <a:rPr sz="900">
                          <a:latin typeface="宋体"/>
                          <a:cs typeface="宋体"/>
                        </a:rPr>
                        <a:t>运输和贮存</a:t>
                      </a:r>
                      <a:r>
                        <a:rPr sz="900" spc="-15">
                          <a:latin typeface="宋体"/>
                          <a:cs typeface="宋体"/>
                        </a:rPr>
                        <a:t>。</a:t>
                      </a:r>
                      <a:r>
                        <a:rPr sz="900">
                          <a:latin typeface="宋体"/>
                          <a:cs typeface="宋体"/>
                        </a:rPr>
                        <a:t>本标准适用于以原纸为基体</a:t>
                      </a:r>
                      <a:r>
                        <a:rPr sz="900" spc="-25">
                          <a:latin typeface="宋体"/>
                          <a:cs typeface="宋体"/>
                        </a:rPr>
                        <a:t>，</a:t>
                      </a:r>
                      <a:r>
                        <a:rPr sz="900">
                          <a:latin typeface="宋体"/>
                          <a:cs typeface="宋体"/>
                        </a:rPr>
                        <a:t>与塑料 经复合而成</a:t>
                      </a:r>
                      <a:r>
                        <a:rPr sz="900" spc="-50">
                          <a:latin typeface="宋体"/>
                          <a:cs typeface="宋体"/>
                        </a:rPr>
                        <a:t>，</a:t>
                      </a:r>
                      <a:r>
                        <a:rPr sz="900">
                          <a:latin typeface="宋体"/>
                          <a:cs typeface="宋体"/>
                        </a:rPr>
                        <a:t>供液体食品保鲜包装用的复合材料</a:t>
                      </a:r>
                      <a:r>
                        <a:rPr sz="900" spc="-40">
                          <a:latin typeface="宋体"/>
                          <a:cs typeface="宋体"/>
                        </a:rPr>
                        <a:t>。</a:t>
                      </a:r>
                      <a:r>
                        <a:rPr sz="900">
                          <a:latin typeface="宋体"/>
                          <a:cs typeface="宋体"/>
                        </a:rPr>
                        <a:t>本标准也适用于以原纸 为基体</a:t>
                      </a:r>
                      <a:r>
                        <a:rPr sz="900" spc="-25">
                          <a:latin typeface="宋体"/>
                          <a:cs typeface="宋体"/>
                        </a:rPr>
                        <a:t>，</a:t>
                      </a:r>
                      <a:r>
                        <a:rPr sz="900">
                          <a:latin typeface="宋体"/>
                          <a:cs typeface="宋体"/>
                        </a:rPr>
                        <a:t>与塑料</a:t>
                      </a:r>
                      <a:r>
                        <a:rPr sz="900" spc="-40">
                          <a:latin typeface="宋体"/>
                          <a:cs typeface="宋体"/>
                        </a:rPr>
                        <a:t>、</a:t>
                      </a:r>
                      <a:r>
                        <a:rPr sz="900">
                          <a:latin typeface="宋体"/>
                          <a:cs typeface="宋体"/>
                        </a:rPr>
                        <a:t>铝箔或其他阻隔材料等经复合而成</a:t>
                      </a:r>
                      <a:r>
                        <a:rPr sz="900" spc="-25">
                          <a:latin typeface="宋体"/>
                          <a:cs typeface="宋体"/>
                        </a:rPr>
                        <a:t>，</a:t>
                      </a:r>
                      <a:r>
                        <a:rPr sz="900">
                          <a:latin typeface="宋体"/>
                          <a:cs typeface="宋体"/>
                        </a:rPr>
                        <a:t>供液体食品热灌装 用的复合材料。</a:t>
                      </a:r>
                      <a:endParaRPr sz="900">
                        <a:latin typeface="宋体"/>
                        <a:cs typeface="宋体"/>
                      </a:endParaRPr>
                    </a:p>
                  </a:txBody>
                  <a:tcPr marL="0" marR="0" marT="285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311150">
                <a:tc>
                  <a:txBody>
                    <a:bodyPr vert="horz" wrap="square"/>
                    <a:lstStyle/>
                    <a:p>
                      <a:pPr marL="85725" algn="ctr">
                        <a:lnSpc>
                          <a:spcPct val="100000"/>
                        </a:lnSpc>
                        <a:spcBef>
                          <a:spcPts val="645"/>
                        </a:spcBef>
                      </a:pPr>
                      <a:r>
                        <a:rPr sz="900">
                          <a:latin typeface="Times New Roman"/>
                          <a:cs typeface="Times New Roman"/>
                        </a:rPr>
                        <a:t>4.</a:t>
                      </a:r>
                      <a:endParaRPr sz="900">
                        <a:latin typeface="Times New Roman"/>
                        <a:cs typeface="Times New Roman"/>
                      </a:endParaRPr>
                    </a:p>
                  </a:txBody>
                  <a:tcPr marL="0" marR="0" marT="8191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645"/>
                        </a:spcBef>
                      </a:pPr>
                      <a:r>
                        <a:rPr sz="900" spc="-5">
                          <a:latin typeface="Times New Roman"/>
                          <a:cs typeface="Times New Roman"/>
                        </a:rPr>
                        <a:t>GB/T 19480-2009</a:t>
                      </a:r>
                      <a:endParaRPr sz="900">
                        <a:latin typeface="Times New Roman"/>
                        <a:cs typeface="Times New Roman"/>
                      </a:endParaRPr>
                    </a:p>
                  </a:txBody>
                  <a:tcPr marL="0" marR="0" marT="8191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645"/>
                        </a:spcBef>
                      </a:pPr>
                      <a:r>
                        <a:rPr sz="900">
                          <a:latin typeface="宋体"/>
                          <a:cs typeface="宋体"/>
                        </a:rPr>
                        <a:t>肉与肉制品术语</a:t>
                      </a:r>
                      <a:endParaRPr sz="900">
                        <a:latin typeface="宋体"/>
                        <a:cs typeface="宋体"/>
                      </a:endParaRPr>
                    </a:p>
                  </a:txBody>
                  <a:tcPr marL="0" marR="0" marT="8191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9850">
                        <a:lnSpc>
                          <a:spcPct val="100000"/>
                        </a:lnSpc>
                        <a:spcBef>
                          <a:spcPts val="645"/>
                        </a:spcBef>
                      </a:pPr>
                      <a:r>
                        <a:rPr sz="900" spc="-5">
                          <a:latin typeface="Times New Roman"/>
                          <a:cs typeface="Times New Roman"/>
                        </a:rPr>
                        <a:t>2009-04-27</a:t>
                      </a:r>
                      <a:endParaRPr sz="900">
                        <a:latin typeface="Times New Roman"/>
                        <a:cs typeface="Times New Roman"/>
                      </a:endParaRPr>
                    </a:p>
                  </a:txBody>
                  <a:tcPr marL="0" marR="0" marT="8191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645"/>
                        </a:spcBef>
                      </a:pPr>
                      <a:r>
                        <a:rPr sz="900" spc="-5">
                          <a:latin typeface="Times New Roman"/>
                          <a:cs typeface="Times New Roman"/>
                        </a:rPr>
                        <a:t>2009-10-01</a:t>
                      </a:r>
                      <a:endParaRPr sz="900">
                        <a:latin typeface="Times New Roman"/>
                        <a:cs typeface="Times New Roman"/>
                      </a:endParaRPr>
                    </a:p>
                  </a:txBody>
                  <a:tcPr marL="0" marR="0" marT="8191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a:lnSpc>
                          <a:spcPct val="100000"/>
                        </a:lnSpc>
                        <a:spcBef>
                          <a:spcPts val="645"/>
                        </a:spcBef>
                      </a:pPr>
                      <a:r>
                        <a:rPr sz="900">
                          <a:latin typeface="宋体"/>
                          <a:cs typeface="宋体"/>
                        </a:rPr>
                        <a:t>本标准适用于肉与肉制品的加工、贸易和管理。</a:t>
                      </a:r>
                      <a:endParaRPr sz="900">
                        <a:latin typeface="宋体"/>
                        <a:cs typeface="宋体"/>
                      </a:endParaRPr>
                    </a:p>
                  </a:txBody>
                  <a:tcPr marL="0" marR="0" marT="8191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402590">
                <a:tc>
                  <a:txBody>
                    <a:bodyPr vert="horz" wrap="square"/>
                    <a:lstStyle/>
                    <a:p>
                      <a:pPr>
                        <a:lnSpc>
                          <a:spcPct val="100000"/>
                        </a:lnSpc>
                        <a:spcBef>
                          <a:spcPts val="25"/>
                        </a:spcBef>
                      </a:pPr>
                      <a:endParaRPr sz="850">
                        <a:latin typeface="Times New Roman"/>
                        <a:cs typeface="Times New Roman"/>
                      </a:endParaRPr>
                    </a:p>
                    <a:p>
                      <a:pPr marL="85725" algn="ctr">
                        <a:lnSpc>
                          <a:spcPct val="100000"/>
                        </a:lnSpc>
                      </a:pPr>
                      <a:r>
                        <a:rPr sz="900">
                          <a:latin typeface="Times New Roman"/>
                          <a:cs typeface="Times New Roman"/>
                        </a:rPr>
                        <a:t>5.</a:t>
                      </a:r>
                      <a:endParaRPr sz="900">
                        <a:latin typeface="Times New Roman"/>
                        <a:cs typeface="Times New Roman"/>
                      </a:endParaRPr>
                    </a:p>
                  </a:txBody>
                  <a:tcPr marL="0" marR="0" marT="31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25"/>
                        </a:spcBef>
                      </a:pPr>
                      <a:endParaRPr sz="850">
                        <a:latin typeface="Times New Roman"/>
                        <a:cs typeface="Times New Roman"/>
                      </a:endParaRPr>
                    </a:p>
                    <a:p>
                      <a:pPr algn="ctr">
                        <a:lnSpc>
                          <a:spcPct val="100000"/>
                        </a:lnSpc>
                      </a:pPr>
                      <a:r>
                        <a:rPr sz="900" spc="-5">
                          <a:latin typeface="Times New Roman"/>
                          <a:cs typeface="Times New Roman"/>
                        </a:rPr>
                        <a:t>GB/T 26604-2011</a:t>
                      </a:r>
                      <a:endParaRPr sz="900">
                        <a:latin typeface="Times New Roman"/>
                        <a:cs typeface="Times New Roman"/>
                      </a:endParaRPr>
                    </a:p>
                  </a:txBody>
                  <a:tcPr marL="0" marR="0" marT="31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35"/>
                        </a:spcBef>
                      </a:pPr>
                      <a:endParaRPr sz="850">
                        <a:latin typeface="Times New Roman"/>
                        <a:cs typeface="Times New Roman"/>
                      </a:endParaRPr>
                    </a:p>
                    <a:p>
                      <a:pPr algn="ctr">
                        <a:lnSpc>
                          <a:spcPct val="100000"/>
                        </a:lnSpc>
                      </a:pPr>
                      <a:r>
                        <a:rPr sz="900">
                          <a:latin typeface="宋体"/>
                          <a:cs typeface="宋体"/>
                        </a:rPr>
                        <a:t>肉制品分类</a:t>
                      </a:r>
                      <a:endParaRPr sz="900">
                        <a:latin typeface="宋体"/>
                        <a:cs typeface="宋体"/>
                      </a:endParaRPr>
                    </a:p>
                  </a:txBody>
                  <a:tcPr marL="0" marR="0" marT="444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25"/>
                        </a:spcBef>
                      </a:pPr>
                      <a:endParaRPr sz="850">
                        <a:latin typeface="Times New Roman"/>
                        <a:cs typeface="Times New Roman"/>
                      </a:endParaRPr>
                    </a:p>
                    <a:p>
                      <a:pPr marL="69850">
                        <a:lnSpc>
                          <a:spcPct val="100000"/>
                        </a:lnSpc>
                      </a:pPr>
                      <a:r>
                        <a:rPr sz="900" spc="-5">
                          <a:latin typeface="Times New Roman"/>
                          <a:cs typeface="Times New Roman"/>
                        </a:rPr>
                        <a:t>2011-06-16</a:t>
                      </a:r>
                      <a:endParaRPr sz="900">
                        <a:latin typeface="Times New Roman"/>
                        <a:cs typeface="Times New Roman"/>
                      </a:endParaRPr>
                    </a:p>
                  </a:txBody>
                  <a:tcPr marL="0" marR="0" marT="31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25"/>
                        </a:spcBef>
                      </a:pPr>
                      <a:endParaRPr sz="850">
                        <a:latin typeface="Times New Roman"/>
                        <a:cs typeface="Times New Roman"/>
                      </a:endParaRPr>
                    </a:p>
                    <a:p>
                      <a:pPr algn="ctr">
                        <a:lnSpc>
                          <a:spcPct val="100000"/>
                        </a:lnSpc>
                      </a:pPr>
                      <a:r>
                        <a:rPr sz="900" spc="-5">
                          <a:latin typeface="Times New Roman"/>
                          <a:cs typeface="Times New Roman"/>
                        </a:rPr>
                        <a:t>2011-12-01</a:t>
                      </a:r>
                      <a:endParaRPr sz="900">
                        <a:latin typeface="Times New Roman"/>
                        <a:cs typeface="Times New Roman"/>
                      </a:endParaRPr>
                    </a:p>
                  </a:txBody>
                  <a:tcPr marL="0" marR="0" marT="31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a:lnSpc>
                          <a:spcPct val="100000"/>
                        </a:lnSpc>
                        <a:spcBef>
                          <a:spcPts val="235"/>
                        </a:spcBef>
                      </a:pPr>
                      <a:r>
                        <a:rPr sz="900">
                          <a:latin typeface="宋体"/>
                          <a:cs typeface="宋体"/>
                        </a:rPr>
                        <a:t>标准规定了肉制品分类的原则及其分类</a:t>
                      </a:r>
                      <a:r>
                        <a:rPr sz="900" spc="-50">
                          <a:latin typeface="宋体"/>
                          <a:cs typeface="宋体"/>
                        </a:rPr>
                        <a:t>。</a:t>
                      </a:r>
                      <a:r>
                        <a:rPr sz="900">
                          <a:latin typeface="宋体"/>
                          <a:cs typeface="宋体"/>
                        </a:rPr>
                        <a:t>适用于肉制品的生产</a:t>
                      </a:r>
                      <a:r>
                        <a:rPr sz="900" spc="-40">
                          <a:latin typeface="宋体"/>
                          <a:cs typeface="宋体"/>
                        </a:rPr>
                        <a:t>、</a:t>
                      </a:r>
                      <a:r>
                        <a:rPr sz="900">
                          <a:latin typeface="宋体"/>
                          <a:cs typeface="宋体"/>
                        </a:rPr>
                        <a:t>销售和检</a:t>
                      </a:r>
                      <a:endParaRPr sz="900">
                        <a:latin typeface="宋体"/>
                        <a:cs typeface="宋体"/>
                      </a:endParaRPr>
                    </a:p>
                    <a:p>
                      <a:pPr marL="68580">
                        <a:lnSpc>
                          <a:spcPct val="100000"/>
                        </a:lnSpc>
                        <a:spcBef>
                          <a:spcPts val="480"/>
                        </a:spcBef>
                      </a:pPr>
                      <a:r>
                        <a:rPr sz="900">
                          <a:latin typeface="宋体"/>
                          <a:cs typeface="宋体"/>
                        </a:rPr>
                        <a:t>验。</a:t>
                      </a:r>
                      <a:endParaRPr sz="900">
                        <a:latin typeface="宋体"/>
                        <a:cs typeface="宋体"/>
                      </a:endParaRPr>
                    </a:p>
                  </a:txBody>
                  <a:tcPr marL="0" marR="0" marT="2984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420369">
                <a:tc>
                  <a:txBody>
                    <a:bodyPr vert="horz" wrap="square"/>
                    <a:lstStyle/>
                    <a:p>
                      <a:pPr>
                        <a:lnSpc>
                          <a:spcPct val="100000"/>
                        </a:lnSpc>
                        <a:spcBef>
                          <a:spcPts val="35"/>
                        </a:spcBef>
                      </a:pPr>
                      <a:endParaRPr sz="900">
                        <a:latin typeface="Times New Roman"/>
                        <a:cs typeface="Times New Roman"/>
                      </a:endParaRPr>
                    </a:p>
                    <a:p>
                      <a:pPr marL="85725" algn="ctr">
                        <a:lnSpc>
                          <a:spcPct val="100000"/>
                        </a:lnSpc>
                        <a:spcBef>
                          <a:spcPts val="5"/>
                        </a:spcBef>
                      </a:pPr>
                      <a:r>
                        <a:rPr sz="900">
                          <a:latin typeface="Times New Roman"/>
                          <a:cs typeface="Times New Roman"/>
                        </a:rPr>
                        <a:t>6.</a:t>
                      </a:r>
                      <a:endParaRPr sz="900">
                        <a:latin typeface="Times New Roman"/>
                        <a:cs typeface="Times New Roman"/>
                      </a:endParaRPr>
                    </a:p>
                  </a:txBody>
                  <a:tcPr marL="0" marR="0" marT="444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50"/>
                        </a:spcBef>
                      </a:pPr>
                      <a:endParaRPr sz="900">
                        <a:latin typeface="Times New Roman"/>
                        <a:cs typeface="Times New Roman"/>
                      </a:endParaRPr>
                    </a:p>
                    <a:p>
                      <a:pPr marL="635" algn="ctr">
                        <a:lnSpc>
                          <a:spcPct val="100000"/>
                        </a:lnSpc>
                      </a:pPr>
                      <a:r>
                        <a:rPr sz="900" spc="-5">
                          <a:latin typeface="Times New Roman"/>
                          <a:cs typeface="Times New Roman"/>
                        </a:rPr>
                        <a:t>GB/T 18517</a:t>
                      </a:r>
                      <a:r>
                        <a:rPr sz="900" spc="-5">
                          <a:latin typeface="宋体"/>
                          <a:cs typeface="宋体"/>
                        </a:rPr>
                        <a:t>-</a:t>
                      </a:r>
                      <a:r>
                        <a:rPr sz="900" spc="-5">
                          <a:latin typeface="Times New Roman"/>
                          <a:cs typeface="Times New Roman"/>
                        </a:rPr>
                        <a:t>2012</a:t>
                      </a:r>
                      <a:endParaRPr sz="900">
                        <a:latin typeface="Times New Roman"/>
                        <a:cs typeface="Times New Roman"/>
                      </a:endParaRPr>
                    </a:p>
                  </a:txBody>
                  <a:tcPr marL="0" marR="0" marT="635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50"/>
                        </a:spcBef>
                      </a:pPr>
                      <a:endParaRPr sz="900">
                        <a:latin typeface="Times New Roman"/>
                        <a:cs typeface="Times New Roman"/>
                      </a:endParaRPr>
                    </a:p>
                    <a:p>
                      <a:pPr algn="ctr">
                        <a:lnSpc>
                          <a:spcPct val="100000"/>
                        </a:lnSpc>
                      </a:pPr>
                      <a:r>
                        <a:rPr sz="900">
                          <a:latin typeface="宋体"/>
                          <a:cs typeface="宋体"/>
                        </a:rPr>
                        <a:t>制冷术语</a:t>
                      </a:r>
                      <a:endParaRPr sz="900">
                        <a:latin typeface="宋体"/>
                        <a:cs typeface="宋体"/>
                      </a:endParaRPr>
                    </a:p>
                  </a:txBody>
                  <a:tcPr marL="0" marR="0" marT="635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35"/>
                        </a:spcBef>
                      </a:pPr>
                      <a:endParaRPr sz="900">
                        <a:latin typeface="Times New Roman"/>
                        <a:cs typeface="Times New Roman"/>
                      </a:endParaRPr>
                    </a:p>
                    <a:p>
                      <a:pPr marL="69850">
                        <a:lnSpc>
                          <a:spcPct val="100000"/>
                        </a:lnSpc>
                        <a:spcBef>
                          <a:spcPts val="5"/>
                        </a:spcBef>
                      </a:pPr>
                      <a:r>
                        <a:rPr sz="900" spc="-5">
                          <a:latin typeface="Times New Roman"/>
                          <a:cs typeface="Times New Roman"/>
                        </a:rPr>
                        <a:t>2012-11-05</a:t>
                      </a:r>
                      <a:endParaRPr sz="900">
                        <a:latin typeface="Times New Roman"/>
                        <a:cs typeface="Times New Roman"/>
                      </a:endParaRPr>
                    </a:p>
                  </a:txBody>
                  <a:tcPr marL="0" marR="0" marT="444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35"/>
                        </a:spcBef>
                      </a:pPr>
                      <a:endParaRPr sz="900">
                        <a:latin typeface="Times New Roman"/>
                        <a:cs typeface="Times New Roman"/>
                      </a:endParaRPr>
                    </a:p>
                    <a:p>
                      <a:pPr algn="ctr">
                        <a:lnSpc>
                          <a:spcPct val="100000"/>
                        </a:lnSpc>
                        <a:spcBef>
                          <a:spcPts val="5"/>
                        </a:spcBef>
                      </a:pPr>
                      <a:r>
                        <a:rPr sz="900" spc="-5">
                          <a:latin typeface="Times New Roman"/>
                          <a:cs typeface="Times New Roman"/>
                        </a:rPr>
                        <a:t>2013-03-01</a:t>
                      </a:r>
                      <a:endParaRPr sz="900">
                        <a:latin typeface="Times New Roman"/>
                        <a:cs typeface="Times New Roman"/>
                      </a:endParaRPr>
                    </a:p>
                  </a:txBody>
                  <a:tcPr marL="0" marR="0" marT="444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a:lnSpc>
                          <a:spcPct val="100000"/>
                        </a:lnSpc>
                        <a:spcBef>
                          <a:spcPts val="305"/>
                        </a:spcBef>
                      </a:pPr>
                      <a:r>
                        <a:rPr sz="900">
                          <a:latin typeface="宋体"/>
                          <a:cs typeface="宋体"/>
                        </a:rPr>
                        <a:t>本标准界定了制冷术语。本标准适用于制冷专业的产品制造、工程设计、</a:t>
                      </a:r>
                      <a:endParaRPr sz="900">
                        <a:latin typeface="宋体"/>
                        <a:cs typeface="宋体"/>
                      </a:endParaRPr>
                    </a:p>
                    <a:p>
                      <a:pPr marL="68580">
                        <a:lnSpc>
                          <a:spcPct val="100000"/>
                        </a:lnSpc>
                        <a:spcBef>
                          <a:spcPts val="480"/>
                        </a:spcBef>
                      </a:pPr>
                      <a:r>
                        <a:rPr sz="900">
                          <a:latin typeface="宋体"/>
                          <a:cs typeface="宋体"/>
                        </a:rPr>
                        <a:t>施工、维护管理以及科研、教育等领域。</a:t>
                      </a:r>
                      <a:endParaRPr sz="900">
                        <a:latin typeface="宋体"/>
                        <a:cs typeface="宋体"/>
                      </a:endParaRPr>
                    </a:p>
                  </a:txBody>
                  <a:tcPr marL="0" marR="0" marT="3873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433070">
                <a:tc>
                  <a:txBody>
                    <a:bodyPr vert="horz" wrap="square"/>
                    <a:lstStyle/>
                    <a:p>
                      <a:pPr>
                        <a:lnSpc>
                          <a:spcPct val="100000"/>
                        </a:lnSpc>
                        <a:spcBef>
                          <a:spcPts val="30"/>
                        </a:spcBef>
                      </a:pPr>
                      <a:endParaRPr sz="950">
                        <a:latin typeface="Times New Roman"/>
                        <a:cs typeface="Times New Roman"/>
                      </a:endParaRPr>
                    </a:p>
                    <a:p>
                      <a:pPr marL="85725" algn="ctr">
                        <a:lnSpc>
                          <a:spcPct val="100000"/>
                        </a:lnSpc>
                      </a:pPr>
                      <a:r>
                        <a:rPr sz="900">
                          <a:latin typeface="Times New Roman"/>
                          <a:cs typeface="Times New Roman"/>
                        </a:rPr>
                        <a:t>7.</a:t>
                      </a:r>
                      <a:endParaRPr sz="900">
                        <a:latin typeface="Times New Roman"/>
                        <a:cs typeface="Times New Roman"/>
                      </a:endParaRPr>
                    </a:p>
                  </a:txBody>
                  <a:tcPr marL="0" marR="0" marT="381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30"/>
                        </a:spcBef>
                      </a:pPr>
                      <a:endParaRPr sz="950">
                        <a:latin typeface="Times New Roman"/>
                        <a:cs typeface="Times New Roman"/>
                      </a:endParaRPr>
                    </a:p>
                    <a:p>
                      <a:pPr algn="ctr">
                        <a:lnSpc>
                          <a:spcPct val="100000"/>
                        </a:lnSpc>
                      </a:pPr>
                      <a:r>
                        <a:rPr sz="900" spc="-5">
                          <a:latin typeface="Times New Roman"/>
                          <a:cs typeface="Times New Roman"/>
                        </a:rPr>
                        <a:t>GB/T 30590-2014</a:t>
                      </a:r>
                      <a:endParaRPr sz="900">
                        <a:latin typeface="Times New Roman"/>
                        <a:cs typeface="Times New Roman"/>
                      </a:endParaRPr>
                    </a:p>
                  </a:txBody>
                  <a:tcPr marL="0" marR="0" marT="381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40"/>
                        </a:spcBef>
                      </a:pPr>
                      <a:endParaRPr sz="950">
                        <a:latin typeface="Times New Roman"/>
                        <a:cs typeface="Times New Roman"/>
                      </a:endParaRPr>
                    </a:p>
                    <a:p>
                      <a:pPr algn="ctr">
                        <a:lnSpc>
                          <a:spcPct val="100000"/>
                        </a:lnSpc>
                      </a:pPr>
                      <a:r>
                        <a:rPr sz="900">
                          <a:latin typeface="宋体"/>
                          <a:cs typeface="宋体"/>
                        </a:rPr>
                        <a:t>冷冻饮品分类</a:t>
                      </a:r>
                      <a:endParaRPr sz="900">
                        <a:latin typeface="宋体"/>
                        <a:cs typeface="宋体"/>
                      </a:endParaRPr>
                    </a:p>
                  </a:txBody>
                  <a:tcPr marL="0" marR="0" marT="508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30"/>
                        </a:spcBef>
                      </a:pPr>
                      <a:endParaRPr sz="950">
                        <a:latin typeface="Times New Roman"/>
                        <a:cs typeface="Times New Roman"/>
                      </a:endParaRPr>
                    </a:p>
                    <a:p>
                      <a:pPr marL="69850">
                        <a:lnSpc>
                          <a:spcPct val="100000"/>
                        </a:lnSpc>
                      </a:pPr>
                      <a:r>
                        <a:rPr sz="900" spc="-5">
                          <a:latin typeface="Times New Roman"/>
                          <a:cs typeface="Times New Roman"/>
                        </a:rPr>
                        <a:t>2014-09-30</a:t>
                      </a:r>
                      <a:endParaRPr sz="900">
                        <a:latin typeface="Times New Roman"/>
                        <a:cs typeface="Times New Roman"/>
                      </a:endParaRPr>
                    </a:p>
                  </a:txBody>
                  <a:tcPr marL="0" marR="0" marT="381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30"/>
                        </a:spcBef>
                      </a:pPr>
                      <a:endParaRPr sz="950">
                        <a:latin typeface="Times New Roman"/>
                        <a:cs typeface="Times New Roman"/>
                      </a:endParaRPr>
                    </a:p>
                    <a:p>
                      <a:pPr algn="ctr">
                        <a:lnSpc>
                          <a:spcPct val="100000"/>
                        </a:lnSpc>
                      </a:pPr>
                      <a:r>
                        <a:rPr sz="900" spc="-5">
                          <a:latin typeface="Times New Roman"/>
                          <a:cs typeface="Times New Roman"/>
                        </a:rPr>
                        <a:t>2015-02-01</a:t>
                      </a:r>
                      <a:endParaRPr sz="900">
                        <a:latin typeface="Times New Roman"/>
                        <a:cs typeface="Times New Roman"/>
                      </a:endParaRPr>
                    </a:p>
                  </a:txBody>
                  <a:tcPr marL="0" marR="0" marT="381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marR="62230">
                        <a:lnSpc>
                          <a:spcPts val="1560"/>
                        </a:lnSpc>
                        <a:spcBef>
                          <a:spcPts val="5"/>
                        </a:spcBef>
                      </a:pPr>
                      <a:r>
                        <a:rPr sz="900">
                          <a:latin typeface="宋体"/>
                          <a:cs typeface="宋体"/>
                        </a:rPr>
                        <a:t>本标准规定了冷冻饮品的术语</a:t>
                      </a:r>
                      <a:r>
                        <a:rPr sz="900" spc="-50">
                          <a:latin typeface="宋体"/>
                          <a:cs typeface="宋体"/>
                        </a:rPr>
                        <a:t>、</a:t>
                      </a:r>
                      <a:r>
                        <a:rPr sz="900">
                          <a:latin typeface="宋体"/>
                          <a:cs typeface="宋体"/>
                        </a:rPr>
                        <a:t>定义和分类</a:t>
                      </a:r>
                      <a:r>
                        <a:rPr sz="900" spc="-40">
                          <a:latin typeface="宋体"/>
                          <a:cs typeface="宋体"/>
                        </a:rPr>
                        <a:t>。</a:t>
                      </a:r>
                      <a:r>
                        <a:rPr sz="900">
                          <a:latin typeface="宋体"/>
                          <a:cs typeface="宋体"/>
                        </a:rPr>
                        <a:t>本标准适用于冷冻饮品的生 产、检验和销售。</a:t>
                      </a:r>
                      <a:endParaRPr sz="900">
                        <a:latin typeface="宋体"/>
                        <a:cs typeface="宋体"/>
                      </a:endParaRPr>
                    </a:p>
                  </a:txBody>
                  <a:tcPr marL="0" marR="0" marT="63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641985">
                <a:tc>
                  <a:txBody>
                    <a:bodyPr vert="horz" wrap="square"/>
                    <a:lstStyle/>
                    <a:p>
                      <a:pPr>
                        <a:lnSpc>
                          <a:spcPct val="100000"/>
                        </a:lnSpc>
                      </a:pPr>
                      <a:endParaRPr sz="1000">
                        <a:latin typeface="Times New Roman"/>
                        <a:cs typeface="Times New Roman"/>
                      </a:endParaRPr>
                    </a:p>
                    <a:p>
                      <a:pPr marL="85725" algn="ctr">
                        <a:lnSpc>
                          <a:spcPct val="100000"/>
                        </a:lnSpc>
                        <a:spcBef>
                          <a:spcPts val="800"/>
                        </a:spcBef>
                      </a:pPr>
                      <a:r>
                        <a:rPr sz="900">
                          <a:latin typeface="Times New Roman"/>
                          <a:cs typeface="Times New Roman"/>
                        </a:rPr>
                        <a:t>8.</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marL="635" algn="ctr">
                        <a:lnSpc>
                          <a:spcPct val="100000"/>
                        </a:lnSpc>
                        <a:spcBef>
                          <a:spcPts val="800"/>
                        </a:spcBef>
                      </a:pPr>
                      <a:r>
                        <a:rPr sz="900" spc="-5">
                          <a:latin typeface="Times New Roman"/>
                          <a:cs typeface="Times New Roman"/>
                        </a:rPr>
                        <a:t>GB/T 21001.1-2015</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900">
                        <a:latin typeface="Times New Roman"/>
                        <a:cs typeface="Times New Roman"/>
                      </a:endParaRPr>
                    </a:p>
                    <a:p>
                      <a:pPr>
                        <a:lnSpc>
                          <a:spcPct val="100000"/>
                        </a:lnSpc>
                        <a:spcBef>
                          <a:spcPts val="50"/>
                        </a:spcBef>
                      </a:pPr>
                      <a:endParaRPr sz="750">
                        <a:latin typeface="Times New Roman"/>
                        <a:cs typeface="Times New Roman"/>
                      </a:endParaRPr>
                    </a:p>
                    <a:p>
                      <a:pPr algn="ctr">
                        <a:lnSpc>
                          <a:spcPct val="100000"/>
                        </a:lnSpc>
                      </a:pPr>
                      <a:r>
                        <a:rPr sz="900">
                          <a:latin typeface="宋体"/>
                          <a:cs typeface="宋体"/>
                        </a:rPr>
                        <a:t>制冷陈列柜</a:t>
                      </a:r>
                      <a:r>
                        <a:rPr sz="900" spc="-25">
                          <a:latin typeface="宋体"/>
                          <a:cs typeface="宋体"/>
                        </a:rPr>
                        <a:t> </a:t>
                      </a:r>
                      <a:r>
                        <a:rPr sz="900">
                          <a:latin typeface="宋体"/>
                          <a:cs typeface="宋体"/>
                        </a:rPr>
                        <a:t>第</a:t>
                      </a:r>
                      <a:r>
                        <a:rPr sz="900" spc="-229">
                          <a:latin typeface="宋体"/>
                          <a:cs typeface="宋体"/>
                        </a:rPr>
                        <a:t> </a:t>
                      </a:r>
                      <a:r>
                        <a:rPr sz="900">
                          <a:latin typeface="宋体"/>
                          <a:cs typeface="宋体"/>
                        </a:rPr>
                        <a:t>1</a:t>
                      </a:r>
                      <a:r>
                        <a:rPr sz="900" spc="-240">
                          <a:latin typeface="宋体"/>
                          <a:cs typeface="宋体"/>
                        </a:rPr>
                        <a:t> </a:t>
                      </a:r>
                      <a:r>
                        <a:rPr sz="900">
                          <a:latin typeface="宋体"/>
                          <a:cs typeface="宋体"/>
                        </a:rPr>
                        <a:t>部分：术语</a:t>
                      </a:r>
                      <a:endParaRPr sz="900">
                        <a:latin typeface="宋体"/>
                        <a:cs typeface="宋体"/>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marL="69850">
                        <a:lnSpc>
                          <a:spcPct val="100000"/>
                        </a:lnSpc>
                        <a:spcBef>
                          <a:spcPts val="800"/>
                        </a:spcBef>
                      </a:pPr>
                      <a:r>
                        <a:rPr sz="900" spc="-5">
                          <a:latin typeface="Times New Roman"/>
                          <a:cs typeface="Times New Roman"/>
                        </a:rPr>
                        <a:t>2015-09-11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800"/>
                        </a:spcBef>
                      </a:pPr>
                      <a:r>
                        <a:rPr sz="900" spc="-5">
                          <a:latin typeface="Times New Roman"/>
                          <a:cs typeface="Times New Roman"/>
                        </a:rPr>
                        <a:t>2016-04-01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marR="62230" algn="just">
                        <a:lnSpc>
                          <a:spcPts val="1560"/>
                        </a:lnSpc>
                        <a:spcBef>
                          <a:spcPts val="40"/>
                        </a:spcBef>
                      </a:pPr>
                      <a:r>
                        <a:rPr sz="900">
                          <a:latin typeface="宋体"/>
                          <a:cs typeface="宋体"/>
                        </a:rPr>
                        <a:t>GB/T</a:t>
                      </a:r>
                      <a:r>
                        <a:rPr sz="900" spc="-290">
                          <a:latin typeface="宋体"/>
                          <a:cs typeface="宋体"/>
                        </a:rPr>
                        <a:t> </a:t>
                      </a:r>
                      <a:r>
                        <a:rPr sz="900" spc="-5">
                          <a:latin typeface="宋体"/>
                          <a:cs typeface="宋体"/>
                        </a:rPr>
                        <a:t>21001</a:t>
                      </a:r>
                      <a:r>
                        <a:rPr sz="900" spc="-330">
                          <a:latin typeface="宋体"/>
                          <a:cs typeface="宋体"/>
                        </a:rPr>
                        <a:t> </a:t>
                      </a:r>
                      <a:r>
                        <a:rPr sz="900">
                          <a:latin typeface="宋体"/>
                          <a:cs typeface="宋体"/>
                        </a:rPr>
                        <a:t>的本部分规定了用于销售和陈列食品的制冷陈列柜的术语和定 义</a:t>
                      </a:r>
                      <a:r>
                        <a:rPr sz="900" spc="-85">
                          <a:latin typeface="宋体"/>
                          <a:cs typeface="宋体"/>
                        </a:rPr>
                        <a:t>。</a:t>
                      </a:r>
                      <a:r>
                        <a:rPr sz="900">
                          <a:latin typeface="宋体"/>
                          <a:cs typeface="宋体"/>
                        </a:rPr>
                        <a:t>本部分不适用于制冷自动售贷机和拟用于餐饮的非零售用的制冷陈列 柜。</a:t>
                      </a:r>
                      <a:endParaRPr sz="900">
                        <a:latin typeface="宋体"/>
                        <a:cs typeface="宋体"/>
                      </a:endParaRPr>
                    </a:p>
                  </a:txBody>
                  <a:tcPr marL="0" marR="0" marT="508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bl>
          </a:graphicData>
        </a:graphic>
      </p:graphicFrame>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object 3"/>
          <p:cNvSpPr txBox="1"/>
          <p:nvPr/>
        </p:nvSpPr>
        <p:spPr>
          <a:xfrm>
            <a:off x="4876279" y="6535280"/>
            <a:ext cx="424815" cy="152400"/>
          </a:xfrm>
          <a:prstGeom prst="rect">
            <a:avLst/>
          </a:prstGeom>
        </p:spPr>
        <p:txBody>
          <a:bodyPr vert="horz" wrap="square" lIns="0" tIns="1905" rIns="0" bIns="0" rtlCol="0">
            <a:spAutoFit/>
          </a:bodyPr>
          <a:lstStyle/>
          <a:p>
            <a:pPr marL="12700">
              <a:lnSpc>
                <a:spcPct val="100000"/>
              </a:lnSpc>
              <a:spcBef>
                <a:spcPts val="15"/>
              </a:spcBef>
            </a:pPr>
            <a:r>
              <a:rPr sz="900">
                <a:latin typeface="宋体"/>
                <a:cs typeface="宋体"/>
              </a:rPr>
              <a:t>第 </a:t>
            </a:r>
            <a:r>
              <a:rPr sz="900">
                <a:latin typeface="Times New Roman"/>
                <a:cs typeface="Times New Roman"/>
              </a:rPr>
              <a:t>2</a:t>
            </a:r>
            <a:r>
              <a:rPr sz="900" spc="125">
                <a:latin typeface="Times New Roman"/>
                <a:cs typeface="Times New Roman"/>
              </a:rPr>
              <a:t> </a:t>
            </a:r>
            <a:r>
              <a:rPr sz="900">
                <a:latin typeface="宋体"/>
                <a:cs typeface="宋体"/>
              </a:rPr>
              <a:t>页</a:t>
            </a:r>
            <a:endParaRPr sz="900">
              <a:latin typeface="宋体"/>
              <a:cs typeface="宋体"/>
            </a:endParaRPr>
          </a:p>
        </p:txBody>
      </p:sp>
      <p:sp>
        <p:nvSpPr>
          <p:cNvPr id="4" name="object 4"/>
          <p:cNvSpPr txBox="1"/>
          <p:nvPr/>
        </p:nvSpPr>
        <p:spPr>
          <a:xfrm>
            <a:off x="5333479" y="6536816"/>
            <a:ext cx="482600" cy="152400"/>
          </a:xfrm>
          <a:prstGeom prst="rect">
            <a:avLst/>
          </a:prstGeom>
        </p:spPr>
        <p:txBody>
          <a:bodyPr vert="horz" wrap="square" lIns="0" tIns="0" rIns="0" bIns="0" rtlCol="0">
            <a:spAutoFit/>
          </a:bodyPr>
          <a:lstStyle/>
          <a:p>
            <a:pPr marL="12700">
              <a:lnSpc>
                <a:spcPct val="100000"/>
              </a:lnSpc>
            </a:pPr>
            <a:r>
              <a:rPr sz="900">
                <a:latin typeface="宋体"/>
                <a:cs typeface="宋体"/>
              </a:rPr>
              <a:t>共 </a:t>
            </a:r>
            <a:r>
              <a:rPr sz="900">
                <a:latin typeface="Times New Roman"/>
                <a:cs typeface="Times New Roman"/>
              </a:rPr>
              <a:t>51</a:t>
            </a:r>
            <a:r>
              <a:rPr sz="900" spc="130">
                <a:latin typeface="Times New Roman"/>
                <a:cs typeface="Times New Roman"/>
              </a:rPr>
              <a:t> </a:t>
            </a:r>
            <a:r>
              <a:rPr sz="900">
                <a:latin typeface="宋体"/>
                <a:cs typeface="宋体"/>
              </a:rPr>
              <a:t>页</a:t>
            </a:r>
            <a:endParaRPr sz="900">
              <a:latin typeface="宋体"/>
              <a:cs typeface="宋体"/>
            </a:endParaRPr>
          </a:p>
        </p:txBody>
      </p:sp>
      <p:graphicFrame>
        <p:nvGraphicFramePr>
          <p:cNvPr id="2" name="object 2"/>
          <p:cNvGraphicFramePr>
            <a:graphicFrameLocks noGrp="1"/>
          </p:cNvGraphicFramePr>
          <p:nvPr/>
        </p:nvGraphicFramePr>
        <p:xfrm>
          <a:off x="842772" y="1141094"/>
          <a:ext cx="8978900" cy="4861560"/>
        </p:xfrm>
        <a:graphic>
          <a:graphicData uri="http://schemas.openxmlformats.org/drawingml/2006/table">
            <a:tbl>
              <a:tblPr firstRow="1" bandRow="1">
                <a:tableStyleId>{2D5ABB26-0587-4C30-8999-92F81FD0307C}</a:tableStyleId>
              </a:tblPr>
              <a:tblGrid>
                <a:gridCol w="570230"/>
                <a:gridCol w="1168400"/>
                <a:gridCol w="2097405"/>
                <a:gridCol w="674370"/>
                <a:gridCol w="673735"/>
                <a:gridCol w="3785234"/>
              </a:tblGrid>
              <a:tr h="311784">
                <a:tc>
                  <a:txBody>
                    <a:bodyPr vert="horz" wrap="square"/>
                    <a:lstStyle/>
                    <a:p>
                      <a:pPr marL="170180">
                        <a:lnSpc>
                          <a:spcPct val="100000"/>
                        </a:lnSpc>
                        <a:spcBef>
                          <a:spcPts val="655"/>
                        </a:spcBef>
                      </a:pPr>
                      <a:r>
                        <a:rPr sz="900" b="1" spc="-5">
                          <a:latin typeface="宋体"/>
                          <a:cs typeface="宋体"/>
                        </a:rPr>
                        <a:t>序号</a:t>
                      </a:r>
                      <a:endParaRPr sz="900">
                        <a:latin typeface="宋体"/>
                        <a:cs typeface="宋体"/>
                      </a:endParaRPr>
                    </a:p>
                  </a:txBody>
                  <a:tcPr marL="0" marR="0" marT="8318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655"/>
                        </a:spcBef>
                      </a:pPr>
                      <a:r>
                        <a:rPr sz="900" b="1" spc="-5">
                          <a:latin typeface="宋体"/>
                          <a:cs typeface="宋体"/>
                        </a:rPr>
                        <a:t>标</a:t>
                      </a:r>
                      <a:r>
                        <a:rPr sz="900" b="1" spc="5">
                          <a:latin typeface="宋体"/>
                          <a:cs typeface="宋体"/>
                        </a:rPr>
                        <a:t>准</a:t>
                      </a:r>
                      <a:r>
                        <a:rPr sz="900" b="1" spc="-5">
                          <a:latin typeface="宋体"/>
                          <a:cs typeface="宋体"/>
                        </a:rPr>
                        <a:t>编号</a:t>
                      </a:r>
                      <a:endParaRPr sz="900">
                        <a:latin typeface="宋体"/>
                        <a:cs typeface="宋体"/>
                      </a:endParaRPr>
                    </a:p>
                  </a:txBody>
                  <a:tcPr marL="0" marR="0" marT="8318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655"/>
                        </a:spcBef>
                      </a:pPr>
                      <a:r>
                        <a:rPr sz="900" b="1" spc="-5">
                          <a:latin typeface="宋体"/>
                          <a:cs typeface="宋体"/>
                        </a:rPr>
                        <a:t>标</a:t>
                      </a:r>
                      <a:r>
                        <a:rPr sz="900" b="1" spc="5">
                          <a:latin typeface="宋体"/>
                          <a:cs typeface="宋体"/>
                        </a:rPr>
                        <a:t>准</a:t>
                      </a:r>
                      <a:r>
                        <a:rPr sz="900" b="1" spc="-5">
                          <a:latin typeface="宋体"/>
                          <a:cs typeface="宋体"/>
                        </a:rPr>
                        <a:t>名称</a:t>
                      </a:r>
                      <a:endParaRPr sz="900">
                        <a:latin typeface="宋体"/>
                        <a:cs typeface="宋体"/>
                      </a:endParaRPr>
                    </a:p>
                  </a:txBody>
                  <a:tcPr marL="0" marR="0" marT="8318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106045">
                        <a:lnSpc>
                          <a:spcPct val="100000"/>
                        </a:lnSpc>
                        <a:spcBef>
                          <a:spcPts val="655"/>
                        </a:spcBef>
                      </a:pPr>
                      <a:r>
                        <a:rPr sz="900" b="1" spc="-5">
                          <a:latin typeface="宋体"/>
                          <a:cs typeface="宋体"/>
                        </a:rPr>
                        <a:t>发</a:t>
                      </a:r>
                      <a:r>
                        <a:rPr sz="900" b="1" spc="5">
                          <a:latin typeface="宋体"/>
                          <a:cs typeface="宋体"/>
                        </a:rPr>
                        <a:t>布</a:t>
                      </a:r>
                      <a:r>
                        <a:rPr sz="900" b="1" spc="-5">
                          <a:latin typeface="宋体"/>
                          <a:cs typeface="宋体"/>
                        </a:rPr>
                        <a:t>日期</a:t>
                      </a:r>
                      <a:endParaRPr sz="900">
                        <a:latin typeface="宋体"/>
                        <a:cs typeface="宋体"/>
                      </a:endParaRPr>
                    </a:p>
                  </a:txBody>
                  <a:tcPr marL="0" marR="0" marT="8318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655"/>
                        </a:spcBef>
                      </a:pPr>
                      <a:r>
                        <a:rPr sz="900" b="1" spc="-5">
                          <a:latin typeface="宋体"/>
                          <a:cs typeface="宋体"/>
                        </a:rPr>
                        <a:t>实</a:t>
                      </a:r>
                      <a:r>
                        <a:rPr sz="900" b="1" spc="5">
                          <a:latin typeface="宋体"/>
                          <a:cs typeface="宋体"/>
                        </a:rPr>
                        <a:t>施</a:t>
                      </a:r>
                      <a:r>
                        <a:rPr sz="900" b="1" spc="-5">
                          <a:latin typeface="宋体"/>
                          <a:cs typeface="宋体"/>
                        </a:rPr>
                        <a:t>日期</a:t>
                      </a:r>
                      <a:endParaRPr sz="900">
                        <a:latin typeface="宋体"/>
                        <a:cs typeface="宋体"/>
                      </a:endParaRPr>
                    </a:p>
                  </a:txBody>
                  <a:tcPr marL="0" marR="0" marT="8318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655"/>
                        </a:spcBef>
                      </a:pPr>
                      <a:r>
                        <a:rPr sz="900" b="1" spc="-5">
                          <a:latin typeface="宋体"/>
                          <a:cs typeface="宋体"/>
                        </a:rPr>
                        <a:t>规</a:t>
                      </a:r>
                      <a:r>
                        <a:rPr sz="900" b="1" spc="5">
                          <a:latin typeface="宋体"/>
                          <a:cs typeface="宋体"/>
                        </a:rPr>
                        <a:t>定</a:t>
                      </a:r>
                      <a:r>
                        <a:rPr sz="900" b="1" spc="-5">
                          <a:latin typeface="宋体"/>
                          <a:cs typeface="宋体"/>
                        </a:rPr>
                        <a:t>范围</a:t>
                      </a:r>
                      <a:endParaRPr sz="900">
                        <a:latin typeface="宋体"/>
                        <a:cs typeface="宋体"/>
                      </a:endParaRPr>
                    </a:p>
                  </a:txBody>
                  <a:tcPr marL="0" marR="0" marT="8318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600710">
                <a:tc>
                  <a:txBody>
                    <a:bodyPr vert="horz" wrap="square"/>
                    <a:lstStyle/>
                    <a:p>
                      <a:pPr>
                        <a:lnSpc>
                          <a:spcPct val="100000"/>
                        </a:lnSpc>
                      </a:pPr>
                      <a:endParaRPr sz="1000">
                        <a:latin typeface="Times New Roman"/>
                        <a:cs typeface="Times New Roman"/>
                      </a:endParaRPr>
                    </a:p>
                    <a:p>
                      <a:pPr marL="85725" algn="ctr">
                        <a:lnSpc>
                          <a:spcPct val="100000"/>
                        </a:lnSpc>
                        <a:spcBef>
                          <a:spcPts val="640"/>
                        </a:spcBef>
                      </a:pPr>
                      <a:r>
                        <a:rPr sz="900">
                          <a:latin typeface="Times New Roman"/>
                          <a:cs typeface="Times New Roman"/>
                        </a:rPr>
                        <a:t>9.</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40"/>
                        </a:spcBef>
                      </a:pPr>
                      <a:r>
                        <a:rPr sz="900" spc="-5">
                          <a:latin typeface="Times New Roman"/>
                          <a:cs typeface="Times New Roman"/>
                        </a:rPr>
                        <a:t>GB/T 32950-2016</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900">
                        <a:latin typeface="Times New Roman"/>
                        <a:cs typeface="Times New Roman"/>
                      </a:endParaRPr>
                    </a:p>
                    <a:p>
                      <a:pPr algn="ctr">
                        <a:lnSpc>
                          <a:spcPct val="100000"/>
                        </a:lnSpc>
                        <a:spcBef>
                          <a:spcPts val="755"/>
                        </a:spcBef>
                      </a:pPr>
                      <a:r>
                        <a:rPr sz="900">
                          <a:latin typeface="宋体"/>
                          <a:cs typeface="宋体"/>
                        </a:rPr>
                        <a:t>鲜活农产品标签标识</a:t>
                      </a:r>
                      <a:endParaRPr sz="900">
                        <a:latin typeface="宋体"/>
                        <a:cs typeface="宋体"/>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marL="69850">
                        <a:lnSpc>
                          <a:spcPct val="100000"/>
                        </a:lnSpc>
                        <a:spcBef>
                          <a:spcPts val="640"/>
                        </a:spcBef>
                      </a:pPr>
                      <a:r>
                        <a:rPr sz="900" spc="-5">
                          <a:latin typeface="Times New Roman"/>
                          <a:cs typeface="Times New Roman"/>
                        </a:rPr>
                        <a:t>2016-08-29</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40"/>
                        </a:spcBef>
                      </a:pPr>
                      <a:r>
                        <a:rPr sz="900" spc="-5">
                          <a:latin typeface="Times New Roman"/>
                          <a:cs typeface="Times New Roman"/>
                        </a:rPr>
                        <a:t>2017-03-01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a:lnSpc>
                          <a:spcPct val="100000"/>
                        </a:lnSpc>
                        <a:spcBef>
                          <a:spcPts val="229"/>
                        </a:spcBef>
                      </a:pPr>
                      <a:r>
                        <a:rPr sz="900">
                          <a:latin typeface="宋体"/>
                          <a:cs typeface="宋体"/>
                        </a:rPr>
                        <a:t>本标准规定了鲜活农产品标签标识的基本要求</a:t>
                      </a:r>
                      <a:r>
                        <a:rPr sz="900" spc="-25">
                          <a:latin typeface="宋体"/>
                          <a:cs typeface="宋体"/>
                        </a:rPr>
                        <a:t>、</a:t>
                      </a:r>
                      <a:r>
                        <a:rPr sz="900">
                          <a:latin typeface="宋体"/>
                          <a:cs typeface="宋体"/>
                        </a:rPr>
                        <a:t>内容</a:t>
                      </a:r>
                      <a:r>
                        <a:rPr sz="900" spc="-40">
                          <a:latin typeface="宋体"/>
                          <a:cs typeface="宋体"/>
                        </a:rPr>
                        <a:t>、</a:t>
                      </a:r>
                      <a:r>
                        <a:rPr sz="900">
                          <a:latin typeface="宋体"/>
                          <a:cs typeface="宋体"/>
                        </a:rPr>
                        <a:t>方式等</a:t>
                      </a:r>
                      <a:r>
                        <a:rPr sz="900" spc="-25">
                          <a:latin typeface="宋体"/>
                          <a:cs typeface="宋体"/>
                        </a:rPr>
                        <a:t>。</a:t>
                      </a:r>
                      <a:r>
                        <a:rPr sz="900">
                          <a:latin typeface="宋体"/>
                          <a:cs typeface="宋体"/>
                        </a:rPr>
                        <a:t>本标准适</a:t>
                      </a:r>
                      <a:endParaRPr sz="900">
                        <a:latin typeface="宋体"/>
                        <a:cs typeface="宋体"/>
                      </a:endParaRPr>
                    </a:p>
                    <a:p>
                      <a:pPr marL="68580" marR="62230">
                        <a:lnSpc>
                          <a:spcPct val="144400"/>
                        </a:lnSpc>
                      </a:pPr>
                      <a:r>
                        <a:rPr sz="900">
                          <a:latin typeface="宋体"/>
                          <a:cs typeface="宋体"/>
                        </a:rPr>
                        <a:t>用于鲜活农产品的标签标识</a:t>
                      </a:r>
                      <a:r>
                        <a:rPr sz="900" spc="-25">
                          <a:latin typeface="宋体"/>
                          <a:cs typeface="宋体"/>
                        </a:rPr>
                        <a:t>，</a:t>
                      </a:r>
                      <a:r>
                        <a:rPr sz="900">
                          <a:latin typeface="宋体"/>
                          <a:cs typeface="宋体"/>
                        </a:rPr>
                        <a:t>包括预包装</a:t>
                      </a:r>
                      <a:r>
                        <a:rPr sz="900" spc="-25">
                          <a:latin typeface="宋体"/>
                          <a:cs typeface="宋体"/>
                        </a:rPr>
                        <a:t>、</a:t>
                      </a:r>
                      <a:r>
                        <a:rPr sz="900">
                          <a:latin typeface="宋体"/>
                          <a:cs typeface="宋体"/>
                        </a:rPr>
                        <a:t>散装</a:t>
                      </a:r>
                      <a:r>
                        <a:rPr sz="900" spc="-15">
                          <a:latin typeface="宋体"/>
                          <a:cs typeface="宋体"/>
                        </a:rPr>
                        <a:t>、</a:t>
                      </a:r>
                      <a:r>
                        <a:rPr sz="900">
                          <a:latin typeface="宋体"/>
                          <a:cs typeface="宋体"/>
                        </a:rPr>
                        <a:t>裸装</a:t>
                      </a:r>
                      <a:r>
                        <a:rPr sz="900" spc="-25">
                          <a:latin typeface="宋体"/>
                          <a:cs typeface="宋体"/>
                        </a:rPr>
                        <a:t>、</a:t>
                      </a:r>
                      <a:r>
                        <a:rPr sz="900">
                          <a:latin typeface="宋体"/>
                          <a:cs typeface="宋体"/>
                        </a:rPr>
                        <a:t>储运包装以及现 制现售的可食用鲜活农产品和非食用鲜活农产品的标签标识。</a:t>
                      </a:r>
                      <a:endParaRPr sz="900">
                        <a:latin typeface="宋体"/>
                        <a:cs typeface="宋体"/>
                      </a:endParaRPr>
                    </a:p>
                  </a:txBody>
                  <a:tcPr marL="0" marR="0" marT="29209"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508635">
                <a:tc>
                  <a:txBody>
                    <a:bodyPr vert="horz" wrap="square"/>
                    <a:lstStyle/>
                    <a:p>
                      <a:pPr>
                        <a:lnSpc>
                          <a:spcPct val="100000"/>
                        </a:lnSpc>
                        <a:spcBef>
                          <a:spcPts val="35"/>
                        </a:spcBef>
                      </a:pPr>
                      <a:endParaRPr sz="1200">
                        <a:latin typeface="Times New Roman"/>
                        <a:cs typeface="Times New Roman"/>
                      </a:endParaRPr>
                    </a:p>
                    <a:p>
                      <a:pPr marL="217804">
                        <a:lnSpc>
                          <a:spcPct val="100000"/>
                        </a:lnSpc>
                      </a:pPr>
                      <a:r>
                        <a:rPr sz="900" spc="-5">
                          <a:latin typeface="Times New Roman"/>
                          <a:cs typeface="Times New Roman"/>
                        </a:rPr>
                        <a:t>10.</a:t>
                      </a:r>
                      <a:endParaRPr sz="900">
                        <a:latin typeface="Times New Roman"/>
                        <a:cs typeface="Times New Roman"/>
                      </a:endParaRPr>
                    </a:p>
                  </a:txBody>
                  <a:tcPr marL="0" marR="0" marT="444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35"/>
                        </a:spcBef>
                      </a:pPr>
                      <a:endParaRPr sz="1200">
                        <a:latin typeface="Times New Roman"/>
                        <a:cs typeface="Times New Roman"/>
                      </a:endParaRPr>
                    </a:p>
                    <a:p>
                      <a:pPr algn="ctr">
                        <a:lnSpc>
                          <a:spcPct val="100000"/>
                        </a:lnSpc>
                      </a:pPr>
                      <a:r>
                        <a:rPr sz="900" spc="-5">
                          <a:latin typeface="Times New Roman"/>
                          <a:cs typeface="Times New Roman"/>
                        </a:rPr>
                        <a:t>GB/T 34262-2017</a:t>
                      </a:r>
                      <a:endParaRPr sz="900">
                        <a:latin typeface="Times New Roman"/>
                        <a:cs typeface="Times New Roman"/>
                      </a:endParaRPr>
                    </a:p>
                  </a:txBody>
                  <a:tcPr marL="0" marR="0" marT="444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45"/>
                        </a:spcBef>
                      </a:pPr>
                      <a:endParaRPr sz="1200">
                        <a:latin typeface="Times New Roman"/>
                        <a:cs typeface="Times New Roman"/>
                      </a:endParaRPr>
                    </a:p>
                    <a:p>
                      <a:pPr algn="ctr">
                        <a:lnSpc>
                          <a:spcPct val="100000"/>
                        </a:lnSpc>
                      </a:pPr>
                      <a:r>
                        <a:rPr sz="900">
                          <a:latin typeface="宋体"/>
                          <a:cs typeface="宋体"/>
                        </a:rPr>
                        <a:t>蛋与蛋制品术语和分类</a:t>
                      </a:r>
                      <a:endParaRPr sz="900">
                        <a:latin typeface="宋体"/>
                        <a:cs typeface="宋体"/>
                      </a:endParaRPr>
                    </a:p>
                  </a:txBody>
                  <a:tcPr marL="0" marR="0" marT="571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35"/>
                        </a:spcBef>
                      </a:pPr>
                      <a:endParaRPr sz="1200">
                        <a:latin typeface="Times New Roman"/>
                        <a:cs typeface="Times New Roman"/>
                      </a:endParaRPr>
                    </a:p>
                    <a:p>
                      <a:pPr marL="69850">
                        <a:lnSpc>
                          <a:spcPct val="100000"/>
                        </a:lnSpc>
                      </a:pPr>
                      <a:r>
                        <a:rPr sz="900" spc="-5">
                          <a:latin typeface="Times New Roman"/>
                          <a:cs typeface="Times New Roman"/>
                        </a:rPr>
                        <a:t>2017-09-07</a:t>
                      </a:r>
                      <a:endParaRPr sz="900">
                        <a:latin typeface="Times New Roman"/>
                        <a:cs typeface="Times New Roman"/>
                      </a:endParaRPr>
                    </a:p>
                  </a:txBody>
                  <a:tcPr marL="0" marR="0" marT="444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35"/>
                        </a:spcBef>
                      </a:pPr>
                      <a:endParaRPr sz="1200">
                        <a:latin typeface="Times New Roman"/>
                        <a:cs typeface="Times New Roman"/>
                      </a:endParaRPr>
                    </a:p>
                    <a:p>
                      <a:pPr algn="ctr">
                        <a:lnSpc>
                          <a:spcPct val="100000"/>
                        </a:lnSpc>
                      </a:pPr>
                      <a:r>
                        <a:rPr sz="900" spc="-5">
                          <a:latin typeface="Times New Roman"/>
                          <a:cs typeface="Times New Roman"/>
                        </a:rPr>
                        <a:t>2018-04-01</a:t>
                      </a:r>
                      <a:endParaRPr sz="900">
                        <a:latin typeface="Times New Roman"/>
                        <a:cs typeface="Times New Roman"/>
                      </a:endParaRPr>
                    </a:p>
                  </a:txBody>
                  <a:tcPr marL="0" marR="0" marT="444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marR="62230">
                        <a:lnSpc>
                          <a:spcPct val="144400"/>
                        </a:lnSpc>
                        <a:spcBef>
                          <a:spcPts val="165"/>
                        </a:spcBef>
                      </a:pPr>
                      <a:r>
                        <a:rPr sz="900">
                          <a:latin typeface="宋体"/>
                          <a:cs typeface="宋体"/>
                        </a:rPr>
                        <a:t>本标准规定了蛋与蛋制品的术语及其定义</a:t>
                      </a:r>
                      <a:r>
                        <a:rPr sz="900" spc="-50">
                          <a:latin typeface="宋体"/>
                          <a:cs typeface="宋体"/>
                        </a:rPr>
                        <a:t>，</a:t>
                      </a:r>
                      <a:r>
                        <a:rPr sz="900">
                          <a:latin typeface="宋体"/>
                          <a:cs typeface="宋体"/>
                        </a:rPr>
                        <a:t>分类原则和分类</a:t>
                      </a:r>
                      <a:r>
                        <a:rPr sz="900" spc="-40">
                          <a:latin typeface="宋体"/>
                          <a:cs typeface="宋体"/>
                        </a:rPr>
                        <a:t>。</a:t>
                      </a:r>
                      <a:r>
                        <a:rPr sz="900">
                          <a:latin typeface="宋体"/>
                          <a:cs typeface="宋体"/>
                        </a:rPr>
                        <a:t>本标准适用 于蛋与蛋制品的加工、检验、物流和销售。</a:t>
                      </a:r>
                      <a:endParaRPr sz="900">
                        <a:latin typeface="宋体"/>
                        <a:cs typeface="宋体"/>
                      </a:endParaRPr>
                    </a:p>
                  </a:txBody>
                  <a:tcPr marL="0" marR="0" marT="2095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508634">
                <a:tc>
                  <a:txBody>
                    <a:bodyPr vert="horz" wrap="square"/>
                    <a:lstStyle/>
                    <a:p>
                      <a:pPr>
                        <a:lnSpc>
                          <a:spcPct val="100000"/>
                        </a:lnSpc>
                        <a:spcBef>
                          <a:spcPts val="35"/>
                        </a:spcBef>
                      </a:pPr>
                      <a:endParaRPr sz="1200">
                        <a:latin typeface="Times New Roman"/>
                        <a:cs typeface="Times New Roman"/>
                      </a:endParaRPr>
                    </a:p>
                    <a:p>
                      <a:pPr marL="217804">
                        <a:lnSpc>
                          <a:spcPct val="100000"/>
                        </a:lnSpc>
                      </a:pPr>
                      <a:r>
                        <a:rPr sz="900" spc="-5">
                          <a:latin typeface="Times New Roman"/>
                          <a:cs typeface="Times New Roman"/>
                        </a:rPr>
                        <a:t>11.</a:t>
                      </a:r>
                      <a:endParaRPr sz="900">
                        <a:latin typeface="Times New Roman"/>
                        <a:cs typeface="Times New Roman"/>
                      </a:endParaRPr>
                    </a:p>
                  </a:txBody>
                  <a:tcPr marL="0" marR="0" marT="444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35"/>
                        </a:spcBef>
                      </a:pPr>
                      <a:endParaRPr sz="1200">
                        <a:latin typeface="Times New Roman"/>
                        <a:cs typeface="Times New Roman"/>
                      </a:endParaRPr>
                    </a:p>
                    <a:p>
                      <a:pPr algn="ctr">
                        <a:lnSpc>
                          <a:spcPct val="100000"/>
                        </a:lnSpc>
                      </a:pPr>
                      <a:r>
                        <a:rPr sz="900" spc="-5">
                          <a:latin typeface="Times New Roman"/>
                          <a:cs typeface="Times New Roman"/>
                        </a:rPr>
                        <a:t>GB/T 34343-2017</a:t>
                      </a:r>
                      <a:endParaRPr sz="900">
                        <a:latin typeface="Times New Roman"/>
                        <a:cs typeface="Times New Roman"/>
                      </a:endParaRPr>
                    </a:p>
                  </a:txBody>
                  <a:tcPr marL="0" marR="0" marT="444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50"/>
                        </a:spcBef>
                      </a:pPr>
                      <a:endParaRPr sz="1200">
                        <a:latin typeface="Times New Roman"/>
                        <a:cs typeface="Times New Roman"/>
                      </a:endParaRPr>
                    </a:p>
                    <a:p>
                      <a:pPr algn="ctr">
                        <a:lnSpc>
                          <a:spcPct val="100000"/>
                        </a:lnSpc>
                      </a:pPr>
                      <a:r>
                        <a:rPr sz="900">
                          <a:latin typeface="宋体"/>
                          <a:cs typeface="宋体"/>
                        </a:rPr>
                        <a:t>农产品物流包装容器通用技术要求</a:t>
                      </a:r>
                      <a:endParaRPr sz="900">
                        <a:latin typeface="宋体"/>
                        <a:cs typeface="宋体"/>
                      </a:endParaRPr>
                    </a:p>
                  </a:txBody>
                  <a:tcPr marL="0" marR="0" marT="635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35"/>
                        </a:spcBef>
                      </a:pPr>
                      <a:endParaRPr sz="1200">
                        <a:latin typeface="Times New Roman"/>
                        <a:cs typeface="Times New Roman"/>
                      </a:endParaRPr>
                    </a:p>
                    <a:p>
                      <a:pPr marL="69850">
                        <a:lnSpc>
                          <a:spcPct val="100000"/>
                        </a:lnSpc>
                      </a:pPr>
                      <a:r>
                        <a:rPr sz="900" spc="-5">
                          <a:latin typeface="Times New Roman"/>
                          <a:cs typeface="Times New Roman"/>
                        </a:rPr>
                        <a:t>2017-10-14</a:t>
                      </a:r>
                      <a:endParaRPr sz="900">
                        <a:latin typeface="Times New Roman"/>
                        <a:cs typeface="Times New Roman"/>
                      </a:endParaRPr>
                    </a:p>
                  </a:txBody>
                  <a:tcPr marL="0" marR="0" marT="444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35"/>
                        </a:spcBef>
                      </a:pPr>
                      <a:endParaRPr sz="1200">
                        <a:latin typeface="Times New Roman"/>
                        <a:cs typeface="Times New Roman"/>
                      </a:endParaRPr>
                    </a:p>
                    <a:p>
                      <a:pPr algn="ctr">
                        <a:lnSpc>
                          <a:spcPct val="100000"/>
                        </a:lnSpc>
                      </a:pPr>
                      <a:r>
                        <a:rPr sz="900" spc="-5">
                          <a:latin typeface="Times New Roman"/>
                          <a:cs typeface="Times New Roman"/>
                        </a:rPr>
                        <a:t>2018-05-01</a:t>
                      </a:r>
                      <a:endParaRPr sz="900">
                        <a:latin typeface="Times New Roman"/>
                        <a:cs typeface="Times New Roman"/>
                      </a:endParaRPr>
                    </a:p>
                  </a:txBody>
                  <a:tcPr marL="0" marR="0" marT="444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marR="62230">
                        <a:lnSpc>
                          <a:spcPct val="144400"/>
                        </a:lnSpc>
                        <a:spcBef>
                          <a:spcPts val="170"/>
                        </a:spcBef>
                      </a:pPr>
                      <a:r>
                        <a:rPr sz="900">
                          <a:latin typeface="宋体"/>
                          <a:cs typeface="宋体"/>
                        </a:rPr>
                        <a:t>本标准规定了农产品物流包装容器的基本要求</a:t>
                      </a:r>
                      <a:r>
                        <a:rPr sz="900" spc="-50">
                          <a:latin typeface="宋体"/>
                          <a:cs typeface="宋体"/>
                        </a:rPr>
                        <a:t>、</a:t>
                      </a:r>
                      <a:r>
                        <a:rPr sz="900">
                          <a:latin typeface="宋体"/>
                          <a:cs typeface="宋体"/>
                        </a:rPr>
                        <a:t>质量要求</a:t>
                      </a:r>
                      <a:r>
                        <a:rPr sz="900" spc="-40">
                          <a:latin typeface="宋体"/>
                          <a:cs typeface="宋体"/>
                        </a:rPr>
                        <a:t>、</a:t>
                      </a:r>
                      <a:r>
                        <a:rPr sz="900">
                          <a:latin typeface="宋体"/>
                          <a:cs typeface="宋体"/>
                        </a:rPr>
                        <a:t>标志要求等内 容。本标准适用于农产品物流包装容器的设计、制造、销售和检测。</a:t>
                      </a:r>
                      <a:endParaRPr sz="900">
                        <a:latin typeface="宋体"/>
                        <a:cs typeface="宋体"/>
                      </a:endParaRPr>
                    </a:p>
                  </a:txBody>
                  <a:tcPr marL="0" marR="0" marT="2159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508635">
                <a:tc>
                  <a:txBody>
                    <a:bodyPr vert="horz" wrap="square"/>
                    <a:lstStyle/>
                    <a:p>
                      <a:pPr>
                        <a:lnSpc>
                          <a:spcPct val="100000"/>
                        </a:lnSpc>
                        <a:spcBef>
                          <a:spcPts val="40"/>
                        </a:spcBef>
                      </a:pPr>
                      <a:endParaRPr sz="1200">
                        <a:latin typeface="Times New Roman"/>
                        <a:cs typeface="Times New Roman"/>
                      </a:endParaRPr>
                    </a:p>
                    <a:p>
                      <a:pPr marL="217804">
                        <a:lnSpc>
                          <a:spcPct val="100000"/>
                        </a:lnSpc>
                      </a:pPr>
                      <a:r>
                        <a:rPr sz="900" spc="-5">
                          <a:latin typeface="Times New Roman"/>
                          <a:cs typeface="Times New Roman"/>
                        </a:rPr>
                        <a:t>12.</a:t>
                      </a:r>
                      <a:endParaRPr sz="900">
                        <a:latin typeface="Times New Roman"/>
                        <a:cs typeface="Times New Roman"/>
                      </a:endParaRPr>
                    </a:p>
                  </a:txBody>
                  <a:tcPr marL="0" marR="0" marT="508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40"/>
                        </a:spcBef>
                      </a:pPr>
                      <a:endParaRPr sz="1200">
                        <a:latin typeface="Times New Roman"/>
                        <a:cs typeface="Times New Roman"/>
                      </a:endParaRPr>
                    </a:p>
                    <a:p>
                      <a:pPr algn="ctr">
                        <a:lnSpc>
                          <a:spcPct val="100000"/>
                        </a:lnSpc>
                      </a:pPr>
                      <a:r>
                        <a:rPr sz="900" spc="-5">
                          <a:latin typeface="Times New Roman"/>
                          <a:cs typeface="Times New Roman"/>
                        </a:rPr>
                        <a:t>GB/T 34344-2017</a:t>
                      </a:r>
                      <a:endParaRPr sz="900">
                        <a:latin typeface="Times New Roman"/>
                        <a:cs typeface="Times New Roman"/>
                      </a:endParaRPr>
                    </a:p>
                  </a:txBody>
                  <a:tcPr marL="0" marR="0" marT="508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40"/>
                        </a:spcBef>
                      </a:pPr>
                      <a:endParaRPr sz="1200">
                        <a:latin typeface="Times New Roman"/>
                        <a:cs typeface="Times New Roman"/>
                      </a:endParaRPr>
                    </a:p>
                    <a:p>
                      <a:pPr algn="ctr">
                        <a:lnSpc>
                          <a:spcPct val="100000"/>
                        </a:lnSpc>
                      </a:pPr>
                      <a:r>
                        <a:rPr sz="900">
                          <a:latin typeface="宋体"/>
                          <a:cs typeface="宋体"/>
                        </a:rPr>
                        <a:t>农产品物流包装材料通用技术要求</a:t>
                      </a:r>
                      <a:endParaRPr sz="900">
                        <a:latin typeface="宋体"/>
                        <a:cs typeface="宋体"/>
                      </a:endParaRPr>
                    </a:p>
                  </a:txBody>
                  <a:tcPr marL="0" marR="0" marT="508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40"/>
                        </a:spcBef>
                      </a:pPr>
                      <a:endParaRPr sz="1200">
                        <a:latin typeface="Times New Roman"/>
                        <a:cs typeface="Times New Roman"/>
                      </a:endParaRPr>
                    </a:p>
                    <a:p>
                      <a:pPr marL="69850">
                        <a:lnSpc>
                          <a:spcPct val="100000"/>
                        </a:lnSpc>
                      </a:pPr>
                      <a:r>
                        <a:rPr sz="900" spc="-5">
                          <a:latin typeface="Times New Roman"/>
                          <a:cs typeface="Times New Roman"/>
                        </a:rPr>
                        <a:t>2017-10-14</a:t>
                      </a:r>
                      <a:endParaRPr sz="900">
                        <a:latin typeface="Times New Roman"/>
                        <a:cs typeface="Times New Roman"/>
                      </a:endParaRPr>
                    </a:p>
                  </a:txBody>
                  <a:tcPr marL="0" marR="0" marT="508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40"/>
                        </a:spcBef>
                      </a:pPr>
                      <a:endParaRPr sz="1200">
                        <a:latin typeface="Times New Roman"/>
                        <a:cs typeface="Times New Roman"/>
                      </a:endParaRPr>
                    </a:p>
                    <a:p>
                      <a:pPr algn="ctr">
                        <a:lnSpc>
                          <a:spcPct val="100000"/>
                        </a:lnSpc>
                      </a:pPr>
                      <a:r>
                        <a:rPr sz="900" spc="-5">
                          <a:latin typeface="Times New Roman"/>
                          <a:cs typeface="Times New Roman"/>
                        </a:rPr>
                        <a:t>2018-05-01</a:t>
                      </a:r>
                      <a:endParaRPr sz="900">
                        <a:latin typeface="Times New Roman"/>
                        <a:cs typeface="Times New Roman"/>
                      </a:endParaRPr>
                    </a:p>
                  </a:txBody>
                  <a:tcPr marL="0" marR="0" marT="508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marR="62230">
                        <a:lnSpc>
                          <a:spcPct val="144400"/>
                        </a:lnSpc>
                        <a:spcBef>
                          <a:spcPts val="160"/>
                        </a:spcBef>
                      </a:pPr>
                      <a:r>
                        <a:rPr sz="900">
                          <a:latin typeface="宋体"/>
                          <a:cs typeface="宋体"/>
                        </a:rPr>
                        <a:t>标准规定了农产品物流包装材料的基本要求</a:t>
                      </a:r>
                      <a:r>
                        <a:rPr sz="900" spc="-50">
                          <a:latin typeface="宋体"/>
                          <a:cs typeface="宋体"/>
                        </a:rPr>
                        <a:t>、</a:t>
                      </a:r>
                      <a:r>
                        <a:rPr sz="900">
                          <a:latin typeface="宋体"/>
                          <a:cs typeface="宋体"/>
                        </a:rPr>
                        <a:t>质量要求等内容</a:t>
                      </a:r>
                      <a:r>
                        <a:rPr sz="900" spc="-40">
                          <a:latin typeface="宋体"/>
                          <a:cs typeface="宋体"/>
                        </a:rPr>
                        <a:t>。</a:t>
                      </a:r>
                      <a:r>
                        <a:rPr sz="900">
                          <a:latin typeface="宋体"/>
                          <a:cs typeface="宋体"/>
                        </a:rPr>
                        <a:t>适用于农 产品物流过程相关包装材料的制造、销售和检测。</a:t>
                      </a:r>
                      <a:endParaRPr sz="900">
                        <a:latin typeface="宋体"/>
                        <a:cs typeface="宋体"/>
                      </a:endParaRPr>
                    </a:p>
                  </a:txBody>
                  <a:tcPr marL="0" marR="0" marT="2032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508635">
                <a:tc>
                  <a:txBody>
                    <a:bodyPr vert="horz" wrap="square"/>
                    <a:lstStyle/>
                    <a:p>
                      <a:pPr>
                        <a:lnSpc>
                          <a:spcPct val="100000"/>
                        </a:lnSpc>
                        <a:spcBef>
                          <a:spcPts val="40"/>
                        </a:spcBef>
                      </a:pPr>
                      <a:endParaRPr sz="1200">
                        <a:latin typeface="Times New Roman"/>
                        <a:cs typeface="Times New Roman"/>
                      </a:endParaRPr>
                    </a:p>
                    <a:p>
                      <a:pPr marL="217804">
                        <a:lnSpc>
                          <a:spcPct val="100000"/>
                        </a:lnSpc>
                        <a:spcBef>
                          <a:spcPts val="5"/>
                        </a:spcBef>
                      </a:pPr>
                      <a:r>
                        <a:rPr sz="900" spc="-5">
                          <a:latin typeface="Times New Roman"/>
                          <a:cs typeface="Times New Roman"/>
                        </a:rPr>
                        <a:t>13.</a:t>
                      </a:r>
                      <a:endParaRPr sz="900">
                        <a:latin typeface="Times New Roman"/>
                        <a:cs typeface="Times New Roman"/>
                      </a:endParaRPr>
                    </a:p>
                  </a:txBody>
                  <a:tcPr marL="0" marR="0" marT="508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40"/>
                        </a:spcBef>
                      </a:pPr>
                      <a:endParaRPr sz="1200">
                        <a:latin typeface="Times New Roman"/>
                        <a:cs typeface="Times New Roman"/>
                      </a:endParaRPr>
                    </a:p>
                    <a:p>
                      <a:pPr algn="ctr">
                        <a:lnSpc>
                          <a:spcPct val="100000"/>
                        </a:lnSpc>
                        <a:spcBef>
                          <a:spcPts val="5"/>
                        </a:spcBef>
                      </a:pPr>
                      <a:r>
                        <a:rPr sz="900" spc="-5">
                          <a:latin typeface="Times New Roman"/>
                          <a:cs typeface="Times New Roman"/>
                        </a:rPr>
                        <a:t>GB/T 36193-2018</a:t>
                      </a:r>
                      <a:endParaRPr sz="900">
                        <a:latin typeface="Times New Roman"/>
                        <a:cs typeface="Times New Roman"/>
                      </a:endParaRPr>
                    </a:p>
                  </a:txBody>
                  <a:tcPr marL="0" marR="0" marT="508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40"/>
                        </a:spcBef>
                      </a:pPr>
                      <a:endParaRPr sz="1200">
                        <a:latin typeface="Times New Roman"/>
                        <a:cs typeface="Times New Roman"/>
                      </a:endParaRPr>
                    </a:p>
                    <a:p>
                      <a:pPr algn="ctr">
                        <a:lnSpc>
                          <a:spcPct val="100000"/>
                        </a:lnSpc>
                        <a:spcBef>
                          <a:spcPts val="5"/>
                        </a:spcBef>
                      </a:pPr>
                      <a:r>
                        <a:rPr sz="900">
                          <a:latin typeface="宋体"/>
                          <a:cs typeface="宋体"/>
                        </a:rPr>
                        <a:t>水产品加工术语</a:t>
                      </a:r>
                      <a:endParaRPr sz="900">
                        <a:latin typeface="宋体"/>
                        <a:cs typeface="宋体"/>
                      </a:endParaRPr>
                    </a:p>
                  </a:txBody>
                  <a:tcPr marL="0" marR="0" marT="508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40"/>
                        </a:spcBef>
                      </a:pPr>
                      <a:endParaRPr sz="1200">
                        <a:latin typeface="Times New Roman"/>
                        <a:cs typeface="Times New Roman"/>
                      </a:endParaRPr>
                    </a:p>
                    <a:p>
                      <a:pPr marL="69850">
                        <a:lnSpc>
                          <a:spcPct val="100000"/>
                        </a:lnSpc>
                        <a:spcBef>
                          <a:spcPts val="5"/>
                        </a:spcBef>
                      </a:pPr>
                      <a:r>
                        <a:rPr sz="900" spc="-5">
                          <a:latin typeface="Times New Roman"/>
                          <a:cs typeface="Times New Roman"/>
                        </a:rPr>
                        <a:t>2018-05-14</a:t>
                      </a:r>
                      <a:endParaRPr sz="900">
                        <a:latin typeface="Times New Roman"/>
                        <a:cs typeface="Times New Roman"/>
                      </a:endParaRPr>
                    </a:p>
                  </a:txBody>
                  <a:tcPr marL="0" marR="0" marT="508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40"/>
                        </a:spcBef>
                      </a:pPr>
                      <a:endParaRPr sz="1200">
                        <a:latin typeface="Times New Roman"/>
                        <a:cs typeface="Times New Roman"/>
                      </a:endParaRPr>
                    </a:p>
                    <a:p>
                      <a:pPr algn="ctr">
                        <a:lnSpc>
                          <a:spcPct val="100000"/>
                        </a:lnSpc>
                        <a:spcBef>
                          <a:spcPts val="5"/>
                        </a:spcBef>
                      </a:pPr>
                      <a:r>
                        <a:rPr sz="900" spc="-5">
                          <a:latin typeface="Times New Roman"/>
                          <a:cs typeface="Times New Roman"/>
                        </a:rPr>
                        <a:t>2018-12-01</a:t>
                      </a:r>
                      <a:endParaRPr sz="900">
                        <a:latin typeface="Times New Roman"/>
                        <a:cs typeface="Times New Roman"/>
                      </a:endParaRPr>
                    </a:p>
                  </a:txBody>
                  <a:tcPr marL="0" marR="0" marT="508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marR="62230">
                        <a:lnSpc>
                          <a:spcPct val="144400"/>
                        </a:lnSpc>
                        <a:spcBef>
                          <a:spcPts val="165"/>
                        </a:spcBef>
                      </a:pPr>
                      <a:r>
                        <a:rPr sz="900">
                          <a:latin typeface="宋体"/>
                          <a:cs typeface="宋体"/>
                        </a:rPr>
                        <a:t>本标准规定了水产品加工领域常用的基本术语</a:t>
                      </a:r>
                      <a:r>
                        <a:rPr sz="900" spc="-85">
                          <a:latin typeface="宋体"/>
                          <a:cs typeface="宋体"/>
                        </a:rPr>
                        <a:t>，</a:t>
                      </a:r>
                      <a:r>
                        <a:rPr sz="900">
                          <a:latin typeface="宋体"/>
                          <a:cs typeface="宋体"/>
                        </a:rPr>
                        <a:t>适用于水产品加工业的生 产、流通、科研、教学及管理等相关领域。</a:t>
                      </a:r>
                      <a:endParaRPr sz="900">
                        <a:latin typeface="宋体"/>
                        <a:cs typeface="宋体"/>
                      </a:endParaRPr>
                    </a:p>
                  </a:txBody>
                  <a:tcPr marL="0" marR="0" marT="2095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600710">
                <a:tc>
                  <a:txBody>
                    <a:bodyPr vert="horz" wrap="square"/>
                    <a:lstStyle/>
                    <a:p>
                      <a:pPr>
                        <a:lnSpc>
                          <a:spcPct val="100000"/>
                        </a:lnSpc>
                      </a:pPr>
                      <a:endParaRPr sz="1000">
                        <a:latin typeface="Times New Roman"/>
                        <a:cs typeface="Times New Roman"/>
                      </a:endParaRPr>
                    </a:p>
                    <a:p>
                      <a:pPr marL="217804">
                        <a:lnSpc>
                          <a:spcPct val="100000"/>
                        </a:lnSpc>
                        <a:spcBef>
                          <a:spcPts val="635"/>
                        </a:spcBef>
                      </a:pPr>
                      <a:r>
                        <a:rPr sz="900" spc="-5">
                          <a:latin typeface="Times New Roman"/>
                          <a:cs typeface="Times New Roman"/>
                        </a:rPr>
                        <a:t>14.</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35"/>
                        </a:spcBef>
                      </a:pPr>
                      <a:r>
                        <a:rPr sz="900" spc="-5">
                          <a:latin typeface="Times New Roman"/>
                          <a:cs typeface="Times New Roman"/>
                        </a:rPr>
                        <a:t>GB/T 37710-2019</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900">
                        <a:latin typeface="Times New Roman"/>
                        <a:cs typeface="Times New Roman"/>
                      </a:endParaRPr>
                    </a:p>
                    <a:p>
                      <a:pPr algn="ctr">
                        <a:lnSpc>
                          <a:spcPct val="100000"/>
                        </a:lnSpc>
                        <a:spcBef>
                          <a:spcPts val="750"/>
                        </a:spcBef>
                      </a:pPr>
                      <a:r>
                        <a:rPr sz="900">
                          <a:latin typeface="宋体"/>
                          <a:cs typeface="宋体"/>
                        </a:rPr>
                        <a:t>粮食物流名词术语</a:t>
                      </a:r>
                      <a:endParaRPr sz="900">
                        <a:latin typeface="宋体"/>
                        <a:cs typeface="宋体"/>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marL="69850">
                        <a:lnSpc>
                          <a:spcPct val="100000"/>
                        </a:lnSpc>
                        <a:spcBef>
                          <a:spcPts val="635"/>
                        </a:spcBef>
                      </a:pPr>
                      <a:r>
                        <a:rPr sz="900" spc="-5">
                          <a:latin typeface="Times New Roman"/>
                          <a:cs typeface="Times New Roman"/>
                        </a:rPr>
                        <a:t>2019-06-04</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35"/>
                        </a:spcBef>
                      </a:pPr>
                      <a:r>
                        <a:rPr sz="900" spc="-5">
                          <a:latin typeface="Times New Roman"/>
                          <a:cs typeface="Times New Roman"/>
                        </a:rPr>
                        <a:t>2020-01-01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a:lnSpc>
                          <a:spcPct val="100000"/>
                        </a:lnSpc>
                        <a:spcBef>
                          <a:spcPts val="225"/>
                        </a:spcBef>
                      </a:pPr>
                      <a:r>
                        <a:rPr sz="900">
                          <a:latin typeface="宋体"/>
                          <a:cs typeface="宋体"/>
                        </a:rPr>
                        <a:t>本标准界定了粮食物流活动中的基础术语和粮食物流技术</a:t>
                      </a:r>
                      <a:r>
                        <a:rPr sz="900" spc="-50">
                          <a:latin typeface="宋体"/>
                          <a:cs typeface="宋体"/>
                        </a:rPr>
                        <a:t>、</a:t>
                      </a:r>
                      <a:r>
                        <a:rPr sz="900">
                          <a:latin typeface="宋体"/>
                          <a:cs typeface="宋体"/>
                        </a:rPr>
                        <a:t>设施设备</a:t>
                      </a:r>
                      <a:r>
                        <a:rPr sz="900" spc="-40">
                          <a:latin typeface="宋体"/>
                          <a:cs typeface="宋体"/>
                        </a:rPr>
                        <a:t>、</a:t>
                      </a:r>
                      <a:r>
                        <a:rPr sz="900">
                          <a:latin typeface="宋体"/>
                          <a:cs typeface="宋体"/>
                        </a:rPr>
                        <a:t>信</a:t>
                      </a:r>
                      <a:endParaRPr sz="900">
                        <a:latin typeface="宋体"/>
                        <a:cs typeface="宋体"/>
                      </a:endParaRPr>
                    </a:p>
                    <a:p>
                      <a:pPr marL="68580" marR="50800">
                        <a:lnSpc>
                          <a:spcPct val="144400"/>
                        </a:lnSpc>
                      </a:pPr>
                      <a:r>
                        <a:rPr sz="900">
                          <a:latin typeface="宋体"/>
                          <a:cs typeface="宋体"/>
                        </a:rPr>
                        <a:t>息、经济与管理的术语及其定义。本标准适用于与粮食物流相关的生产、 运营、贸易、管理、科研、教学等领域。</a:t>
                      </a:r>
                      <a:endParaRPr sz="900">
                        <a:latin typeface="宋体"/>
                        <a:cs typeface="宋体"/>
                      </a:endParaRPr>
                    </a:p>
                  </a:txBody>
                  <a:tcPr marL="0" marR="0" marT="285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508635">
                <a:tc>
                  <a:txBody>
                    <a:bodyPr vert="horz" wrap="square"/>
                    <a:lstStyle/>
                    <a:p>
                      <a:pPr>
                        <a:lnSpc>
                          <a:spcPct val="100000"/>
                        </a:lnSpc>
                        <a:spcBef>
                          <a:spcPts val="45"/>
                        </a:spcBef>
                      </a:pPr>
                      <a:endParaRPr sz="1200">
                        <a:latin typeface="Times New Roman"/>
                        <a:cs typeface="Times New Roman"/>
                      </a:endParaRPr>
                    </a:p>
                    <a:p>
                      <a:pPr marL="217804">
                        <a:lnSpc>
                          <a:spcPct val="100000"/>
                        </a:lnSpc>
                      </a:pPr>
                      <a:r>
                        <a:rPr sz="900" spc="-5">
                          <a:latin typeface="Times New Roman"/>
                          <a:cs typeface="Times New Roman"/>
                        </a:rPr>
                        <a:t>15.</a:t>
                      </a:r>
                      <a:endParaRPr sz="900">
                        <a:latin typeface="Times New Roman"/>
                        <a:cs typeface="Times New Roman"/>
                      </a:endParaRPr>
                    </a:p>
                  </a:txBody>
                  <a:tcPr marL="0" marR="0" marT="571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45"/>
                        </a:spcBef>
                      </a:pPr>
                      <a:endParaRPr sz="1200">
                        <a:latin typeface="Times New Roman"/>
                        <a:cs typeface="Times New Roman"/>
                      </a:endParaRPr>
                    </a:p>
                    <a:p>
                      <a:pPr algn="ctr">
                        <a:lnSpc>
                          <a:spcPct val="100000"/>
                        </a:lnSpc>
                      </a:pPr>
                      <a:r>
                        <a:rPr sz="900" spc="-5">
                          <a:latin typeface="Times New Roman"/>
                          <a:cs typeface="Times New Roman"/>
                        </a:rPr>
                        <a:t>GB/T 40001-2021</a:t>
                      </a:r>
                      <a:endParaRPr sz="900">
                        <a:latin typeface="Times New Roman"/>
                        <a:cs typeface="Times New Roman"/>
                      </a:endParaRPr>
                    </a:p>
                  </a:txBody>
                  <a:tcPr marL="0" marR="0" marT="571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45"/>
                        </a:spcBef>
                      </a:pPr>
                      <a:endParaRPr sz="1200">
                        <a:latin typeface="Times New Roman"/>
                        <a:cs typeface="Times New Roman"/>
                      </a:endParaRPr>
                    </a:p>
                    <a:p>
                      <a:pPr algn="ctr">
                        <a:lnSpc>
                          <a:spcPct val="100000"/>
                        </a:lnSpc>
                      </a:pPr>
                      <a:r>
                        <a:rPr sz="900">
                          <a:latin typeface="宋体"/>
                          <a:cs typeface="宋体"/>
                        </a:rPr>
                        <a:t>食品包装评价技术通则</a:t>
                      </a:r>
                      <a:endParaRPr sz="900">
                        <a:latin typeface="宋体"/>
                        <a:cs typeface="宋体"/>
                      </a:endParaRPr>
                    </a:p>
                  </a:txBody>
                  <a:tcPr marL="0" marR="0" marT="571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45"/>
                        </a:spcBef>
                      </a:pPr>
                      <a:endParaRPr sz="1200">
                        <a:latin typeface="Times New Roman"/>
                        <a:cs typeface="Times New Roman"/>
                      </a:endParaRPr>
                    </a:p>
                    <a:p>
                      <a:pPr marL="69850">
                        <a:lnSpc>
                          <a:spcPct val="100000"/>
                        </a:lnSpc>
                      </a:pPr>
                      <a:r>
                        <a:rPr sz="900" spc="-5">
                          <a:latin typeface="Times New Roman"/>
                          <a:cs typeface="Times New Roman"/>
                        </a:rPr>
                        <a:t>2021-04-30</a:t>
                      </a:r>
                      <a:endParaRPr sz="900">
                        <a:latin typeface="Times New Roman"/>
                        <a:cs typeface="Times New Roman"/>
                      </a:endParaRPr>
                    </a:p>
                  </a:txBody>
                  <a:tcPr marL="0" marR="0" marT="571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45"/>
                        </a:spcBef>
                      </a:pPr>
                      <a:endParaRPr sz="1200">
                        <a:latin typeface="Times New Roman"/>
                        <a:cs typeface="Times New Roman"/>
                      </a:endParaRPr>
                    </a:p>
                    <a:p>
                      <a:pPr algn="ctr">
                        <a:lnSpc>
                          <a:spcPct val="100000"/>
                        </a:lnSpc>
                      </a:pPr>
                      <a:r>
                        <a:rPr sz="900" spc="-5">
                          <a:latin typeface="Times New Roman"/>
                          <a:cs typeface="Times New Roman"/>
                        </a:rPr>
                        <a:t>2021-11-01</a:t>
                      </a:r>
                      <a:endParaRPr sz="900">
                        <a:latin typeface="Times New Roman"/>
                        <a:cs typeface="Times New Roman"/>
                      </a:endParaRPr>
                    </a:p>
                  </a:txBody>
                  <a:tcPr marL="0" marR="0" marT="571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marR="62230">
                        <a:lnSpc>
                          <a:spcPct val="144400"/>
                        </a:lnSpc>
                        <a:spcBef>
                          <a:spcPts val="165"/>
                        </a:spcBef>
                      </a:pPr>
                      <a:r>
                        <a:rPr sz="900">
                          <a:latin typeface="宋体"/>
                          <a:cs typeface="宋体"/>
                        </a:rPr>
                        <a:t>本标准规定了食品包装评价的术语和定义</a:t>
                      </a:r>
                      <a:r>
                        <a:rPr sz="900" spc="-50">
                          <a:latin typeface="宋体"/>
                          <a:cs typeface="宋体"/>
                        </a:rPr>
                        <a:t>、</a:t>
                      </a:r>
                      <a:r>
                        <a:rPr sz="900">
                          <a:latin typeface="宋体"/>
                          <a:cs typeface="宋体"/>
                        </a:rPr>
                        <a:t>评价原则及评价要求</a:t>
                      </a:r>
                      <a:r>
                        <a:rPr sz="900" spc="-40">
                          <a:latin typeface="宋体"/>
                          <a:cs typeface="宋体"/>
                        </a:rPr>
                        <a:t>。</a:t>
                      </a:r>
                      <a:r>
                        <a:rPr sz="900">
                          <a:latin typeface="宋体"/>
                          <a:cs typeface="宋体"/>
                        </a:rPr>
                        <a:t>本标准 适用于食品包装的评价。</a:t>
                      </a:r>
                      <a:endParaRPr sz="900">
                        <a:latin typeface="宋体"/>
                        <a:cs typeface="宋体"/>
                      </a:endParaRPr>
                    </a:p>
                  </a:txBody>
                  <a:tcPr marL="0" marR="0" marT="2095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798829">
                <a:tc>
                  <a:txBody>
                    <a:bodyPr vert="horz" wrap="square"/>
                    <a:lstStyle/>
                    <a:p>
                      <a:pPr>
                        <a:lnSpc>
                          <a:spcPct val="100000"/>
                        </a:lnSpc>
                      </a:pPr>
                      <a:endParaRPr sz="1000">
                        <a:latin typeface="Times New Roman"/>
                        <a:cs typeface="Times New Roman"/>
                      </a:endParaRPr>
                    </a:p>
                    <a:p>
                      <a:pPr>
                        <a:lnSpc>
                          <a:spcPct val="100000"/>
                        </a:lnSpc>
                        <a:spcBef>
                          <a:spcPts val="35"/>
                        </a:spcBef>
                      </a:pPr>
                      <a:endParaRPr sz="1200">
                        <a:latin typeface="Times New Roman"/>
                        <a:cs typeface="Times New Roman"/>
                      </a:endParaRPr>
                    </a:p>
                    <a:p>
                      <a:pPr marL="217804">
                        <a:lnSpc>
                          <a:spcPct val="100000"/>
                        </a:lnSpc>
                      </a:pPr>
                      <a:r>
                        <a:rPr sz="900" spc="-5">
                          <a:latin typeface="Times New Roman"/>
                          <a:cs typeface="Times New Roman"/>
                        </a:rPr>
                        <a:t>16.</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nSpc>
                          <a:spcPct val="100000"/>
                        </a:lnSpc>
                        <a:spcBef>
                          <a:spcPts val="35"/>
                        </a:spcBef>
                      </a:pPr>
                      <a:endParaRPr sz="1200">
                        <a:latin typeface="Times New Roman"/>
                        <a:cs typeface="Times New Roman"/>
                      </a:endParaRPr>
                    </a:p>
                    <a:p>
                      <a:pPr algn="ctr">
                        <a:lnSpc>
                          <a:spcPct val="100000"/>
                        </a:lnSpc>
                      </a:pPr>
                      <a:r>
                        <a:rPr sz="900" spc="-5">
                          <a:latin typeface="Times New Roman"/>
                          <a:cs typeface="Times New Roman"/>
                        </a:rPr>
                        <a:t>GB/T 40446-2021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900">
                        <a:latin typeface="Times New Roman"/>
                        <a:cs typeface="Times New Roman"/>
                      </a:endParaRPr>
                    </a:p>
                    <a:p>
                      <a:pPr>
                        <a:lnSpc>
                          <a:spcPct val="100000"/>
                        </a:lnSpc>
                        <a:spcBef>
                          <a:spcPts val="35"/>
                        </a:spcBef>
                      </a:pPr>
                      <a:endParaRPr sz="1300">
                        <a:latin typeface="Times New Roman"/>
                        <a:cs typeface="Times New Roman"/>
                      </a:endParaRPr>
                    </a:p>
                    <a:p>
                      <a:pPr algn="ctr">
                        <a:lnSpc>
                          <a:spcPct val="100000"/>
                        </a:lnSpc>
                      </a:pPr>
                      <a:r>
                        <a:rPr sz="900">
                          <a:latin typeface="宋体"/>
                          <a:cs typeface="宋体"/>
                        </a:rPr>
                        <a:t>果品质量分级导则</a:t>
                      </a:r>
                      <a:endParaRPr sz="900">
                        <a:latin typeface="宋体"/>
                        <a:cs typeface="宋体"/>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nSpc>
                          <a:spcPct val="100000"/>
                        </a:lnSpc>
                        <a:spcBef>
                          <a:spcPts val="35"/>
                        </a:spcBef>
                      </a:pPr>
                      <a:endParaRPr sz="1200">
                        <a:latin typeface="Times New Roman"/>
                        <a:cs typeface="Times New Roman"/>
                      </a:endParaRPr>
                    </a:p>
                    <a:p>
                      <a:pPr marL="69850">
                        <a:lnSpc>
                          <a:spcPct val="100000"/>
                        </a:lnSpc>
                      </a:pPr>
                      <a:r>
                        <a:rPr sz="900" spc="-5">
                          <a:latin typeface="Times New Roman"/>
                          <a:cs typeface="Times New Roman"/>
                        </a:rPr>
                        <a:t>2021-08-20</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nSpc>
                          <a:spcPct val="100000"/>
                        </a:lnSpc>
                        <a:spcBef>
                          <a:spcPts val="35"/>
                        </a:spcBef>
                      </a:pPr>
                      <a:endParaRPr sz="1200">
                        <a:latin typeface="Times New Roman"/>
                        <a:cs typeface="Times New Roman"/>
                      </a:endParaRPr>
                    </a:p>
                    <a:p>
                      <a:pPr algn="ctr">
                        <a:lnSpc>
                          <a:spcPct val="100000"/>
                        </a:lnSpc>
                      </a:pPr>
                      <a:r>
                        <a:rPr sz="900" spc="-5">
                          <a:latin typeface="Times New Roman"/>
                          <a:cs typeface="Times New Roman"/>
                        </a:rPr>
                        <a:t>2022-03-01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a:lnSpc>
                          <a:spcPct val="100000"/>
                        </a:lnSpc>
                        <a:spcBef>
                          <a:spcPts val="225"/>
                        </a:spcBef>
                      </a:pPr>
                      <a:r>
                        <a:rPr sz="900">
                          <a:latin typeface="宋体"/>
                          <a:cs typeface="宋体"/>
                        </a:rPr>
                        <a:t>本文件规定了果品质量分级的术语和定义</a:t>
                      </a:r>
                      <a:r>
                        <a:rPr sz="900" spc="-25">
                          <a:latin typeface="宋体"/>
                          <a:cs typeface="宋体"/>
                        </a:rPr>
                        <a:t>、</a:t>
                      </a:r>
                      <a:r>
                        <a:rPr sz="900">
                          <a:latin typeface="宋体"/>
                          <a:cs typeface="宋体"/>
                        </a:rPr>
                        <a:t>一般规定</a:t>
                      </a:r>
                      <a:r>
                        <a:rPr sz="900" spc="-40">
                          <a:latin typeface="宋体"/>
                          <a:cs typeface="宋体"/>
                        </a:rPr>
                        <a:t>、</a:t>
                      </a:r>
                      <a:r>
                        <a:rPr sz="900">
                          <a:latin typeface="宋体"/>
                          <a:cs typeface="宋体"/>
                        </a:rPr>
                        <a:t>分级一般原则</a:t>
                      </a:r>
                      <a:r>
                        <a:rPr sz="900" spc="-25">
                          <a:latin typeface="宋体"/>
                          <a:cs typeface="宋体"/>
                        </a:rPr>
                        <a:t>、</a:t>
                      </a:r>
                      <a:r>
                        <a:rPr sz="900">
                          <a:latin typeface="宋体"/>
                          <a:cs typeface="宋体"/>
                        </a:rPr>
                        <a:t>分</a:t>
                      </a:r>
                      <a:endParaRPr sz="900">
                        <a:latin typeface="宋体"/>
                        <a:cs typeface="宋体"/>
                      </a:endParaRPr>
                    </a:p>
                    <a:p>
                      <a:pPr marL="68580" marR="62230" algn="just">
                        <a:lnSpc>
                          <a:spcPct val="144400"/>
                        </a:lnSpc>
                      </a:pPr>
                      <a:r>
                        <a:rPr sz="900">
                          <a:latin typeface="宋体"/>
                          <a:cs typeface="宋体"/>
                        </a:rPr>
                        <a:t>级要素及指标的选择和确定</a:t>
                      </a:r>
                      <a:r>
                        <a:rPr sz="900" spc="-50">
                          <a:latin typeface="宋体"/>
                          <a:cs typeface="宋体"/>
                        </a:rPr>
                        <a:t>、</a:t>
                      </a:r>
                      <a:r>
                        <a:rPr sz="900">
                          <a:latin typeface="宋体"/>
                          <a:cs typeface="宋体"/>
                        </a:rPr>
                        <a:t>分级指标值和级差的确定﹑容许度规定</a:t>
                      </a:r>
                      <a:r>
                        <a:rPr sz="900" spc="-40">
                          <a:latin typeface="宋体"/>
                          <a:cs typeface="宋体"/>
                        </a:rPr>
                        <a:t>、</a:t>
                      </a:r>
                      <a:r>
                        <a:rPr sz="900">
                          <a:latin typeface="宋体"/>
                          <a:cs typeface="宋体"/>
                        </a:rPr>
                        <a:t>大 小规格规定﹑检验和判定规则规定</a:t>
                      </a:r>
                      <a:r>
                        <a:rPr sz="900" spc="-85">
                          <a:latin typeface="宋体"/>
                          <a:cs typeface="宋体"/>
                        </a:rPr>
                        <a:t>。</a:t>
                      </a:r>
                      <a:r>
                        <a:rPr sz="900">
                          <a:latin typeface="宋体"/>
                          <a:cs typeface="宋体"/>
                        </a:rPr>
                        <a:t>本文件适用于以新鲜或原有状态供消 费者直接食用的果品分级标准等规范性文件的编制</a:t>
                      </a:r>
                      <a:r>
                        <a:rPr sz="900" spc="-10">
                          <a:latin typeface="宋体"/>
                          <a:cs typeface="宋体"/>
                        </a:rPr>
                        <a:t>,</a:t>
                      </a:r>
                      <a:r>
                        <a:rPr sz="900">
                          <a:latin typeface="宋体"/>
                          <a:cs typeface="宋体"/>
                        </a:rPr>
                        <a:t>不包括加工果品。</a:t>
                      </a:r>
                      <a:endParaRPr sz="900">
                        <a:latin typeface="宋体"/>
                        <a:cs typeface="宋体"/>
                      </a:endParaRPr>
                    </a:p>
                  </a:txBody>
                  <a:tcPr marL="0" marR="0" marT="285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bl>
          </a:graphicData>
        </a:graphic>
      </p:graphicFrame>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object 3"/>
          <p:cNvSpPr txBox="1"/>
          <p:nvPr/>
        </p:nvSpPr>
        <p:spPr>
          <a:xfrm>
            <a:off x="4876279" y="6535280"/>
            <a:ext cx="424815" cy="152400"/>
          </a:xfrm>
          <a:prstGeom prst="rect">
            <a:avLst/>
          </a:prstGeom>
        </p:spPr>
        <p:txBody>
          <a:bodyPr vert="horz" wrap="square" lIns="0" tIns="1905" rIns="0" bIns="0" rtlCol="0">
            <a:spAutoFit/>
          </a:bodyPr>
          <a:lstStyle/>
          <a:p>
            <a:pPr marL="12700">
              <a:lnSpc>
                <a:spcPct val="100000"/>
              </a:lnSpc>
              <a:spcBef>
                <a:spcPts val="15"/>
              </a:spcBef>
            </a:pPr>
            <a:r>
              <a:rPr sz="900">
                <a:latin typeface="宋体"/>
                <a:cs typeface="宋体"/>
              </a:rPr>
              <a:t>第 </a:t>
            </a:r>
            <a:r>
              <a:rPr sz="900">
                <a:latin typeface="Times New Roman"/>
                <a:cs typeface="Times New Roman"/>
              </a:rPr>
              <a:t>3</a:t>
            </a:r>
            <a:r>
              <a:rPr sz="900" spc="125">
                <a:latin typeface="Times New Roman"/>
                <a:cs typeface="Times New Roman"/>
              </a:rPr>
              <a:t> </a:t>
            </a:r>
            <a:r>
              <a:rPr sz="900">
                <a:latin typeface="宋体"/>
                <a:cs typeface="宋体"/>
              </a:rPr>
              <a:t>页</a:t>
            </a:r>
            <a:endParaRPr sz="900">
              <a:latin typeface="宋体"/>
              <a:cs typeface="宋体"/>
            </a:endParaRPr>
          </a:p>
        </p:txBody>
      </p:sp>
      <p:sp>
        <p:nvSpPr>
          <p:cNvPr id="4" name="object 4"/>
          <p:cNvSpPr txBox="1"/>
          <p:nvPr/>
        </p:nvSpPr>
        <p:spPr>
          <a:xfrm>
            <a:off x="5333479" y="6536816"/>
            <a:ext cx="482600" cy="152400"/>
          </a:xfrm>
          <a:prstGeom prst="rect">
            <a:avLst/>
          </a:prstGeom>
        </p:spPr>
        <p:txBody>
          <a:bodyPr vert="horz" wrap="square" lIns="0" tIns="0" rIns="0" bIns="0" rtlCol="0">
            <a:spAutoFit/>
          </a:bodyPr>
          <a:lstStyle/>
          <a:p>
            <a:pPr marL="12700">
              <a:lnSpc>
                <a:spcPct val="100000"/>
              </a:lnSpc>
            </a:pPr>
            <a:r>
              <a:rPr sz="900">
                <a:latin typeface="宋体"/>
                <a:cs typeface="宋体"/>
              </a:rPr>
              <a:t>共 </a:t>
            </a:r>
            <a:r>
              <a:rPr sz="900">
                <a:latin typeface="Times New Roman"/>
                <a:cs typeface="Times New Roman"/>
              </a:rPr>
              <a:t>51</a:t>
            </a:r>
            <a:r>
              <a:rPr sz="900" spc="130">
                <a:latin typeface="Times New Roman"/>
                <a:cs typeface="Times New Roman"/>
              </a:rPr>
              <a:t> </a:t>
            </a:r>
            <a:r>
              <a:rPr sz="900">
                <a:latin typeface="宋体"/>
                <a:cs typeface="宋体"/>
              </a:rPr>
              <a:t>页</a:t>
            </a:r>
            <a:endParaRPr sz="900">
              <a:latin typeface="宋体"/>
              <a:cs typeface="宋体"/>
            </a:endParaRPr>
          </a:p>
        </p:txBody>
      </p:sp>
      <p:graphicFrame>
        <p:nvGraphicFramePr>
          <p:cNvPr id="2" name="object 2"/>
          <p:cNvGraphicFramePr>
            <a:graphicFrameLocks noGrp="1"/>
          </p:cNvGraphicFramePr>
          <p:nvPr/>
        </p:nvGraphicFramePr>
        <p:xfrm>
          <a:off x="842772" y="1141094"/>
          <a:ext cx="8978900" cy="4935855"/>
        </p:xfrm>
        <a:graphic>
          <a:graphicData uri="http://schemas.openxmlformats.org/drawingml/2006/table">
            <a:tbl>
              <a:tblPr firstRow="1" bandRow="1">
                <a:tableStyleId>{2D5ABB26-0587-4C30-8999-92F81FD0307C}</a:tableStyleId>
              </a:tblPr>
              <a:tblGrid>
                <a:gridCol w="570230"/>
                <a:gridCol w="1168400"/>
                <a:gridCol w="2097405"/>
                <a:gridCol w="674370"/>
                <a:gridCol w="673735"/>
                <a:gridCol w="3785234"/>
              </a:tblGrid>
              <a:tr h="352425">
                <a:tc>
                  <a:txBody>
                    <a:bodyPr vert="horz" wrap="square"/>
                    <a:lstStyle/>
                    <a:p>
                      <a:pPr>
                        <a:lnSpc>
                          <a:spcPct val="100000"/>
                        </a:lnSpc>
                        <a:spcBef>
                          <a:spcPts val="5"/>
                        </a:spcBef>
                      </a:pPr>
                      <a:endParaRPr sz="700">
                        <a:latin typeface="Times New Roman"/>
                        <a:cs typeface="Times New Roman"/>
                      </a:endParaRPr>
                    </a:p>
                    <a:p>
                      <a:pPr algn="ctr">
                        <a:lnSpc>
                          <a:spcPct val="100000"/>
                        </a:lnSpc>
                      </a:pPr>
                      <a:r>
                        <a:rPr sz="900" b="1" spc="-5">
                          <a:latin typeface="宋体"/>
                          <a:cs typeface="宋体"/>
                        </a:rPr>
                        <a:t>序号</a:t>
                      </a:r>
                      <a:endParaRPr sz="900">
                        <a:latin typeface="宋体"/>
                        <a:cs typeface="宋体"/>
                      </a:endParaRPr>
                    </a:p>
                  </a:txBody>
                  <a:tcPr marL="0" marR="0" marT="63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5"/>
                        </a:spcBef>
                      </a:pPr>
                      <a:endParaRPr sz="700">
                        <a:latin typeface="Times New Roman"/>
                        <a:cs typeface="Times New Roman"/>
                      </a:endParaRPr>
                    </a:p>
                    <a:p>
                      <a:pPr marL="354330">
                        <a:lnSpc>
                          <a:spcPct val="100000"/>
                        </a:lnSpc>
                      </a:pPr>
                      <a:r>
                        <a:rPr sz="900" b="1" spc="-5">
                          <a:latin typeface="宋体"/>
                          <a:cs typeface="宋体"/>
                        </a:rPr>
                        <a:t>标</a:t>
                      </a:r>
                      <a:r>
                        <a:rPr sz="900" b="1" spc="5">
                          <a:latin typeface="宋体"/>
                          <a:cs typeface="宋体"/>
                        </a:rPr>
                        <a:t>准</a:t>
                      </a:r>
                      <a:r>
                        <a:rPr sz="900" b="1" spc="-5">
                          <a:latin typeface="宋体"/>
                          <a:cs typeface="宋体"/>
                        </a:rPr>
                        <a:t>编号</a:t>
                      </a:r>
                      <a:endParaRPr sz="900">
                        <a:latin typeface="宋体"/>
                        <a:cs typeface="宋体"/>
                      </a:endParaRPr>
                    </a:p>
                  </a:txBody>
                  <a:tcPr marL="0" marR="0" marT="63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5"/>
                        </a:spcBef>
                      </a:pPr>
                      <a:endParaRPr sz="700">
                        <a:latin typeface="Times New Roman"/>
                        <a:cs typeface="Times New Roman"/>
                      </a:endParaRPr>
                    </a:p>
                    <a:p>
                      <a:pPr algn="ctr">
                        <a:lnSpc>
                          <a:spcPct val="100000"/>
                        </a:lnSpc>
                      </a:pPr>
                      <a:r>
                        <a:rPr sz="900" b="1" spc="-5">
                          <a:latin typeface="宋体"/>
                          <a:cs typeface="宋体"/>
                        </a:rPr>
                        <a:t>标</a:t>
                      </a:r>
                      <a:r>
                        <a:rPr sz="900" b="1" spc="5">
                          <a:latin typeface="宋体"/>
                          <a:cs typeface="宋体"/>
                        </a:rPr>
                        <a:t>准</a:t>
                      </a:r>
                      <a:r>
                        <a:rPr sz="900" b="1" spc="-5">
                          <a:latin typeface="宋体"/>
                          <a:cs typeface="宋体"/>
                        </a:rPr>
                        <a:t>名称</a:t>
                      </a:r>
                      <a:endParaRPr sz="900">
                        <a:latin typeface="宋体"/>
                        <a:cs typeface="宋体"/>
                      </a:endParaRPr>
                    </a:p>
                  </a:txBody>
                  <a:tcPr marL="0" marR="0" marT="63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5"/>
                        </a:spcBef>
                      </a:pPr>
                      <a:endParaRPr sz="700">
                        <a:latin typeface="Times New Roman"/>
                        <a:cs typeface="Times New Roman"/>
                      </a:endParaRPr>
                    </a:p>
                    <a:p>
                      <a:pPr marL="106045">
                        <a:lnSpc>
                          <a:spcPct val="100000"/>
                        </a:lnSpc>
                      </a:pPr>
                      <a:r>
                        <a:rPr sz="900" b="1" spc="-5">
                          <a:latin typeface="宋体"/>
                          <a:cs typeface="宋体"/>
                        </a:rPr>
                        <a:t>发</a:t>
                      </a:r>
                      <a:r>
                        <a:rPr sz="900" b="1" spc="5">
                          <a:latin typeface="宋体"/>
                          <a:cs typeface="宋体"/>
                        </a:rPr>
                        <a:t>布</a:t>
                      </a:r>
                      <a:r>
                        <a:rPr sz="900" b="1" spc="-5">
                          <a:latin typeface="宋体"/>
                          <a:cs typeface="宋体"/>
                        </a:rPr>
                        <a:t>日期</a:t>
                      </a:r>
                      <a:endParaRPr sz="900">
                        <a:latin typeface="宋体"/>
                        <a:cs typeface="宋体"/>
                      </a:endParaRPr>
                    </a:p>
                  </a:txBody>
                  <a:tcPr marL="0" marR="0" marT="63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5"/>
                        </a:spcBef>
                      </a:pPr>
                      <a:endParaRPr sz="700">
                        <a:latin typeface="Times New Roman"/>
                        <a:cs typeface="Times New Roman"/>
                      </a:endParaRPr>
                    </a:p>
                    <a:p>
                      <a:pPr algn="ctr">
                        <a:lnSpc>
                          <a:spcPct val="100000"/>
                        </a:lnSpc>
                      </a:pPr>
                      <a:r>
                        <a:rPr sz="900" b="1" spc="-5">
                          <a:latin typeface="宋体"/>
                          <a:cs typeface="宋体"/>
                        </a:rPr>
                        <a:t>实</a:t>
                      </a:r>
                      <a:r>
                        <a:rPr sz="900" b="1" spc="5">
                          <a:latin typeface="宋体"/>
                          <a:cs typeface="宋体"/>
                        </a:rPr>
                        <a:t>施</a:t>
                      </a:r>
                      <a:r>
                        <a:rPr sz="900" b="1" spc="-5">
                          <a:latin typeface="宋体"/>
                          <a:cs typeface="宋体"/>
                        </a:rPr>
                        <a:t>日期</a:t>
                      </a:r>
                      <a:endParaRPr sz="900">
                        <a:latin typeface="宋体"/>
                        <a:cs typeface="宋体"/>
                      </a:endParaRPr>
                    </a:p>
                  </a:txBody>
                  <a:tcPr marL="0" marR="0" marT="63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5"/>
                        </a:spcBef>
                      </a:pPr>
                      <a:endParaRPr sz="700">
                        <a:latin typeface="Times New Roman"/>
                        <a:cs typeface="Times New Roman"/>
                      </a:endParaRPr>
                    </a:p>
                    <a:p>
                      <a:pPr algn="ctr">
                        <a:lnSpc>
                          <a:spcPct val="100000"/>
                        </a:lnSpc>
                      </a:pPr>
                      <a:r>
                        <a:rPr sz="900" b="1" spc="-5">
                          <a:latin typeface="宋体"/>
                          <a:cs typeface="宋体"/>
                        </a:rPr>
                        <a:t>规</a:t>
                      </a:r>
                      <a:r>
                        <a:rPr sz="900" b="1" spc="5">
                          <a:latin typeface="宋体"/>
                          <a:cs typeface="宋体"/>
                        </a:rPr>
                        <a:t>定</a:t>
                      </a:r>
                      <a:r>
                        <a:rPr sz="900" b="1" spc="-5">
                          <a:latin typeface="宋体"/>
                          <a:cs typeface="宋体"/>
                        </a:rPr>
                        <a:t>范围</a:t>
                      </a:r>
                      <a:endParaRPr sz="900">
                        <a:latin typeface="宋体"/>
                        <a:cs typeface="宋体"/>
                      </a:endParaRPr>
                    </a:p>
                  </a:txBody>
                  <a:tcPr marL="0" marR="0" marT="63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760729">
                <a:tc>
                  <a:txBody>
                    <a:bodyPr vert="horz" wrap="square"/>
                    <a:lstStyle/>
                    <a:p>
                      <a:pPr>
                        <a:lnSpc>
                          <a:spcPct val="100000"/>
                        </a:lnSpc>
                      </a:pPr>
                      <a:endParaRPr sz="1000">
                        <a:latin typeface="Times New Roman"/>
                        <a:cs typeface="Times New Roman"/>
                      </a:endParaRPr>
                    </a:p>
                    <a:p>
                      <a:pPr>
                        <a:lnSpc>
                          <a:spcPct val="100000"/>
                        </a:lnSpc>
                      </a:pPr>
                      <a:endParaRPr sz="1100">
                        <a:latin typeface="Times New Roman"/>
                        <a:cs typeface="Times New Roman"/>
                      </a:endParaRPr>
                    </a:p>
                    <a:p>
                      <a:pPr marL="8255" algn="ctr">
                        <a:lnSpc>
                          <a:spcPct val="100000"/>
                        </a:lnSpc>
                      </a:pPr>
                      <a:r>
                        <a:rPr sz="900" spc="-5">
                          <a:latin typeface="Times New Roman"/>
                          <a:cs typeface="Times New Roman"/>
                        </a:rPr>
                        <a:t>17.</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nSpc>
                          <a:spcPct val="100000"/>
                        </a:lnSpc>
                      </a:pPr>
                      <a:endParaRPr sz="1100">
                        <a:latin typeface="Times New Roman"/>
                        <a:cs typeface="Times New Roman"/>
                      </a:endParaRPr>
                    </a:p>
                    <a:p>
                      <a:pPr marR="155575" algn="r">
                        <a:lnSpc>
                          <a:spcPct val="100000"/>
                        </a:lnSpc>
                      </a:pPr>
                      <a:r>
                        <a:rPr sz="900" spc="-5">
                          <a:latin typeface="Times New Roman"/>
                          <a:cs typeface="Times New Roman"/>
                        </a:rPr>
                        <a:t>GB/T</a:t>
                      </a:r>
                      <a:r>
                        <a:rPr sz="900" spc="-55">
                          <a:latin typeface="Times New Roman"/>
                          <a:cs typeface="Times New Roman"/>
                        </a:rPr>
                        <a:t> </a:t>
                      </a:r>
                      <a:r>
                        <a:rPr sz="900" spc="-5">
                          <a:latin typeface="Times New Roman"/>
                          <a:cs typeface="Times New Roman"/>
                        </a:rPr>
                        <a:t>28577-2021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900">
                        <a:latin typeface="Times New Roman"/>
                        <a:cs typeface="Times New Roman"/>
                      </a:endParaRPr>
                    </a:p>
                    <a:p>
                      <a:pPr>
                        <a:lnSpc>
                          <a:spcPct val="100000"/>
                        </a:lnSpc>
                      </a:pPr>
                      <a:endParaRPr sz="1200">
                        <a:latin typeface="Times New Roman"/>
                        <a:cs typeface="Times New Roman"/>
                      </a:endParaRPr>
                    </a:p>
                    <a:p>
                      <a:pPr algn="ctr">
                        <a:lnSpc>
                          <a:spcPct val="100000"/>
                        </a:lnSpc>
                      </a:pPr>
                      <a:r>
                        <a:rPr sz="900">
                          <a:latin typeface="宋体"/>
                          <a:cs typeface="宋体"/>
                        </a:rPr>
                        <a:t>冷链物流分类与基本要求</a:t>
                      </a:r>
                      <a:endParaRPr sz="900">
                        <a:latin typeface="宋体"/>
                        <a:cs typeface="宋体"/>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nSpc>
                          <a:spcPct val="100000"/>
                        </a:lnSpc>
                      </a:pPr>
                      <a:endParaRPr sz="1100">
                        <a:latin typeface="Times New Roman"/>
                        <a:cs typeface="Times New Roman"/>
                      </a:endParaRPr>
                    </a:p>
                    <a:p>
                      <a:pPr marL="69850">
                        <a:lnSpc>
                          <a:spcPct val="100000"/>
                        </a:lnSpc>
                      </a:pPr>
                      <a:r>
                        <a:rPr sz="900" spc="-5">
                          <a:latin typeface="Times New Roman"/>
                          <a:cs typeface="Times New Roman"/>
                        </a:rPr>
                        <a:t>2021-11-26</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nSpc>
                          <a:spcPct val="100000"/>
                        </a:lnSpc>
                      </a:pPr>
                      <a:endParaRPr sz="1100">
                        <a:latin typeface="Times New Roman"/>
                        <a:cs typeface="Times New Roman"/>
                      </a:endParaRPr>
                    </a:p>
                    <a:p>
                      <a:pPr algn="ctr">
                        <a:lnSpc>
                          <a:spcPct val="100000"/>
                        </a:lnSpc>
                      </a:pPr>
                      <a:r>
                        <a:rPr sz="900" spc="-5">
                          <a:latin typeface="Times New Roman"/>
                          <a:cs typeface="Times New Roman"/>
                        </a:rPr>
                        <a:t>2022-06-01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marR="50800">
                        <a:lnSpc>
                          <a:spcPct val="144400"/>
                        </a:lnSpc>
                        <a:spcBef>
                          <a:spcPts val="375"/>
                        </a:spcBef>
                      </a:pPr>
                      <a:r>
                        <a:rPr sz="900">
                          <a:latin typeface="宋体"/>
                          <a:cs typeface="宋体"/>
                        </a:rPr>
                        <a:t>本文件规定了冷链物流的分类</a:t>
                      </a:r>
                      <a:r>
                        <a:rPr sz="900" spc="-10">
                          <a:latin typeface="宋体"/>
                          <a:cs typeface="宋体"/>
                        </a:rPr>
                        <a:t>,</a:t>
                      </a:r>
                      <a:r>
                        <a:rPr sz="900">
                          <a:latin typeface="宋体"/>
                          <a:cs typeface="宋体"/>
                        </a:rPr>
                        <a:t>以及设施设备、信息系统、温度控制、物 品保护﹑质量管理、人员要求﹑安全管理、环境保护等方面的基本要求。 本文件适用于冷链物流及相关领域的管理与运作。</a:t>
                      </a:r>
                      <a:endParaRPr sz="900">
                        <a:latin typeface="宋体"/>
                        <a:cs typeface="宋体"/>
                      </a:endParaRPr>
                    </a:p>
                  </a:txBody>
                  <a:tcPr marL="0" marR="0" marT="4762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760729">
                <a:tc>
                  <a:txBody>
                    <a:bodyPr vert="horz" wrap="square"/>
                    <a:lstStyle/>
                    <a:p>
                      <a:pPr>
                        <a:lnSpc>
                          <a:spcPct val="100000"/>
                        </a:lnSpc>
                      </a:pPr>
                      <a:endParaRPr sz="1000">
                        <a:latin typeface="Times New Roman"/>
                        <a:cs typeface="Times New Roman"/>
                      </a:endParaRPr>
                    </a:p>
                    <a:p>
                      <a:pPr>
                        <a:lnSpc>
                          <a:spcPct val="100000"/>
                        </a:lnSpc>
                      </a:pPr>
                      <a:endParaRPr sz="1100">
                        <a:latin typeface="Times New Roman"/>
                        <a:cs typeface="Times New Roman"/>
                      </a:endParaRPr>
                    </a:p>
                    <a:p>
                      <a:pPr marL="8255" algn="ctr">
                        <a:lnSpc>
                          <a:spcPct val="100000"/>
                        </a:lnSpc>
                      </a:pPr>
                      <a:r>
                        <a:rPr sz="900" spc="-5">
                          <a:latin typeface="Times New Roman"/>
                          <a:cs typeface="Times New Roman"/>
                        </a:rPr>
                        <a:t>18.</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nSpc>
                          <a:spcPct val="100000"/>
                        </a:lnSpc>
                      </a:pPr>
                      <a:endParaRPr sz="1100">
                        <a:latin typeface="Times New Roman"/>
                        <a:cs typeface="Times New Roman"/>
                      </a:endParaRPr>
                    </a:p>
                    <a:p>
                      <a:pPr marR="158115" algn="r">
                        <a:lnSpc>
                          <a:spcPct val="100000"/>
                        </a:lnSpc>
                      </a:pPr>
                      <a:r>
                        <a:rPr sz="900" spc="-5">
                          <a:latin typeface="Times New Roman"/>
                          <a:cs typeface="Times New Roman"/>
                        </a:rPr>
                        <a:t>GB/T</a:t>
                      </a:r>
                      <a:r>
                        <a:rPr sz="900" spc="-65">
                          <a:latin typeface="Times New Roman"/>
                          <a:cs typeface="Times New Roman"/>
                        </a:rPr>
                        <a:t> </a:t>
                      </a:r>
                      <a:r>
                        <a:rPr sz="900" spc="-5">
                          <a:latin typeface="Times New Roman"/>
                          <a:cs typeface="Times New Roman"/>
                        </a:rPr>
                        <a:t>42184-2022</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900">
                        <a:latin typeface="Times New Roman"/>
                        <a:cs typeface="Times New Roman"/>
                      </a:endParaRPr>
                    </a:p>
                    <a:p>
                      <a:pPr>
                        <a:lnSpc>
                          <a:spcPct val="100000"/>
                        </a:lnSpc>
                      </a:pPr>
                      <a:endParaRPr sz="1200">
                        <a:latin typeface="Times New Roman"/>
                        <a:cs typeface="Times New Roman"/>
                      </a:endParaRPr>
                    </a:p>
                    <a:p>
                      <a:pPr algn="ctr">
                        <a:lnSpc>
                          <a:spcPct val="100000"/>
                        </a:lnSpc>
                      </a:pPr>
                      <a:r>
                        <a:rPr sz="900">
                          <a:latin typeface="宋体"/>
                          <a:cs typeface="宋体"/>
                        </a:rPr>
                        <a:t>货物多式联运术语</a:t>
                      </a:r>
                      <a:endParaRPr sz="900">
                        <a:latin typeface="宋体"/>
                        <a:cs typeface="宋体"/>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nSpc>
                          <a:spcPct val="100000"/>
                        </a:lnSpc>
                      </a:pPr>
                      <a:endParaRPr sz="1100">
                        <a:latin typeface="Times New Roman"/>
                        <a:cs typeface="Times New Roman"/>
                      </a:endParaRPr>
                    </a:p>
                    <a:p>
                      <a:pPr marL="69850">
                        <a:lnSpc>
                          <a:spcPct val="100000"/>
                        </a:lnSpc>
                      </a:pPr>
                      <a:r>
                        <a:rPr sz="900" spc="-5">
                          <a:latin typeface="Times New Roman"/>
                          <a:cs typeface="Times New Roman"/>
                        </a:rPr>
                        <a:t>2022-12-31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nSpc>
                          <a:spcPct val="100000"/>
                        </a:lnSpc>
                      </a:pPr>
                      <a:endParaRPr sz="1100">
                        <a:latin typeface="Times New Roman"/>
                        <a:cs typeface="Times New Roman"/>
                      </a:endParaRPr>
                    </a:p>
                    <a:p>
                      <a:pPr algn="ctr">
                        <a:lnSpc>
                          <a:spcPct val="100000"/>
                        </a:lnSpc>
                      </a:pPr>
                      <a:r>
                        <a:rPr sz="900" spc="-5">
                          <a:latin typeface="Times New Roman"/>
                          <a:cs typeface="Times New Roman"/>
                        </a:rPr>
                        <a:t>2022-12-31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marR="62230">
                        <a:lnSpc>
                          <a:spcPct val="144400"/>
                        </a:lnSpc>
                        <a:spcBef>
                          <a:spcPts val="375"/>
                        </a:spcBef>
                      </a:pPr>
                      <a:r>
                        <a:rPr sz="900">
                          <a:latin typeface="宋体"/>
                          <a:cs typeface="宋体"/>
                        </a:rPr>
                        <a:t>本文件界定了货物多式联运的基础术语</a:t>
                      </a:r>
                      <a:r>
                        <a:rPr sz="900" spc="-10">
                          <a:latin typeface="宋体"/>
                          <a:cs typeface="宋体"/>
                        </a:rPr>
                        <a:t>,</a:t>
                      </a:r>
                      <a:r>
                        <a:rPr sz="900">
                          <a:latin typeface="宋体"/>
                          <a:cs typeface="宋体"/>
                        </a:rPr>
                        <a:t>以及与货物多式联运的组织形 式</a:t>
                      </a:r>
                      <a:r>
                        <a:rPr sz="900" spc="-25">
                          <a:latin typeface="宋体"/>
                          <a:cs typeface="宋体"/>
                        </a:rPr>
                        <a:t>、</a:t>
                      </a:r>
                      <a:r>
                        <a:rPr sz="900">
                          <a:latin typeface="宋体"/>
                          <a:cs typeface="宋体"/>
                        </a:rPr>
                        <a:t>装备</a:t>
                      </a:r>
                      <a:r>
                        <a:rPr sz="900" spc="-15">
                          <a:latin typeface="宋体"/>
                          <a:cs typeface="宋体"/>
                        </a:rPr>
                        <a:t>、</a:t>
                      </a:r>
                      <a:r>
                        <a:rPr sz="900">
                          <a:latin typeface="宋体"/>
                          <a:cs typeface="宋体"/>
                        </a:rPr>
                        <a:t>设施</a:t>
                      </a:r>
                      <a:r>
                        <a:rPr sz="900" spc="-15">
                          <a:latin typeface="宋体"/>
                          <a:cs typeface="宋体"/>
                        </a:rPr>
                        <a:t>、</a:t>
                      </a:r>
                      <a:r>
                        <a:rPr sz="900">
                          <a:latin typeface="宋体"/>
                          <a:cs typeface="宋体"/>
                        </a:rPr>
                        <a:t>换装作业经营者</a:t>
                      </a:r>
                      <a:r>
                        <a:rPr sz="900" spc="-15">
                          <a:latin typeface="宋体"/>
                          <a:cs typeface="宋体"/>
                        </a:rPr>
                        <a:t>、</a:t>
                      </a:r>
                      <a:r>
                        <a:rPr sz="900">
                          <a:latin typeface="宋体"/>
                          <a:cs typeface="宋体"/>
                        </a:rPr>
                        <a:t>服务与管理</a:t>
                      </a:r>
                      <a:r>
                        <a:rPr sz="900" spc="-25">
                          <a:latin typeface="宋体"/>
                          <a:cs typeface="宋体"/>
                        </a:rPr>
                        <a:t>、</a:t>
                      </a:r>
                      <a:r>
                        <a:rPr sz="900">
                          <a:latin typeface="宋体"/>
                          <a:cs typeface="宋体"/>
                        </a:rPr>
                        <a:t>国际联运相关的常用术 语和定义。本文件适用于货物多式联运相关活动。</a:t>
                      </a:r>
                      <a:endParaRPr sz="900">
                        <a:latin typeface="宋体"/>
                        <a:cs typeface="宋体"/>
                      </a:endParaRPr>
                    </a:p>
                  </a:txBody>
                  <a:tcPr marL="0" marR="0" marT="4762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506730">
                <a:tc>
                  <a:txBody>
                    <a:bodyPr vert="horz" wrap="square"/>
                    <a:lstStyle/>
                    <a:p>
                      <a:pPr>
                        <a:lnSpc>
                          <a:spcPct val="100000"/>
                        </a:lnSpc>
                        <a:spcBef>
                          <a:spcPts val="35"/>
                        </a:spcBef>
                      </a:pPr>
                      <a:endParaRPr sz="1200">
                        <a:latin typeface="Times New Roman"/>
                        <a:cs typeface="Times New Roman"/>
                      </a:endParaRPr>
                    </a:p>
                    <a:p>
                      <a:pPr marL="8255" algn="ctr">
                        <a:lnSpc>
                          <a:spcPct val="100000"/>
                        </a:lnSpc>
                      </a:pPr>
                      <a:r>
                        <a:rPr sz="900" spc="-5">
                          <a:latin typeface="Times New Roman"/>
                          <a:cs typeface="Times New Roman"/>
                        </a:rPr>
                        <a:t>19.</a:t>
                      </a:r>
                      <a:endParaRPr sz="900">
                        <a:latin typeface="Times New Roman"/>
                        <a:cs typeface="Times New Roman"/>
                      </a:endParaRPr>
                    </a:p>
                  </a:txBody>
                  <a:tcPr marL="0" marR="0" marT="444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35"/>
                        </a:spcBef>
                      </a:pPr>
                      <a:endParaRPr sz="1200">
                        <a:latin typeface="Times New Roman"/>
                        <a:cs typeface="Times New Roman"/>
                      </a:endParaRPr>
                    </a:p>
                    <a:p>
                      <a:pPr marR="155575" algn="r">
                        <a:lnSpc>
                          <a:spcPct val="100000"/>
                        </a:lnSpc>
                      </a:pPr>
                      <a:r>
                        <a:rPr sz="900" spc="-5">
                          <a:latin typeface="Times New Roman"/>
                          <a:cs typeface="Times New Roman"/>
                        </a:rPr>
                        <a:t>GB/T</a:t>
                      </a:r>
                      <a:r>
                        <a:rPr sz="900" spc="-55">
                          <a:latin typeface="Times New Roman"/>
                          <a:cs typeface="Times New Roman"/>
                        </a:rPr>
                        <a:t> </a:t>
                      </a:r>
                      <a:r>
                        <a:rPr sz="900" spc="-5">
                          <a:latin typeface="Times New Roman"/>
                          <a:cs typeface="Times New Roman"/>
                        </a:rPr>
                        <a:t>23156-2022</a:t>
                      </a:r>
                      <a:endParaRPr sz="900">
                        <a:latin typeface="Times New Roman"/>
                        <a:cs typeface="Times New Roman"/>
                      </a:endParaRPr>
                    </a:p>
                  </a:txBody>
                  <a:tcPr marL="0" marR="0" marT="444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35"/>
                        </a:spcBef>
                      </a:pPr>
                      <a:endParaRPr sz="1200">
                        <a:latin typeface="Times New Roman"/>
                        <a:cs typeface="Times New Roman"/>
                      </a:endParaRPr>
                    </a:p>
                    <a:p>
                      <a:pPr algn="ctr">
                        <a:lnSpc>
                          <a:spcPct val="100000"/>
                        </a:lnSpc>
                      </a:pPr>
                      <a:r>
                        <a:rPr sz="900">
                          <a:latin typeface="宋体"/>
                          <a:cs typeface="宋体"/>
                        </a:rPr>
                        <a:t>包装</a:t>
                      </a:r>
                      <a:r>
                        <a:rPr sz="900" spc="-20">
                          <a:latin typeface="宋体"/>
                          <a:cs typeface="宋体"/>
                        </a:rPr>
                        <a:t> </a:t>
                      </a:r>
                      <a:r>
                        <a:rPr sz="900">
                          <a:latin typeface="宋体"/>
                          <a:cs typeface="宋体"/>
                        </a:rPr>
                        <a:t>包装与环境</a:t>
                      </a:r>
                      <a:r>
                        <a:rPr sz="900" spc="-5">
                          <a:latin typeface="宋体"/>
                          <a:cs typeface="宋体"/>
                        </a:rPr>
                        <a:t> </a:t>
                      </a:r>
                      <a:r>
                        <a:rPr sz="900">
                          <a:latin typeface="宋体"/>
                          <a:cs typeface="宋体"/>
                        </a:rPr>
                        <a:t>术语</a:t>
                      </a:r>
                      <a:endParaRPr sz="900">
                        <a:latin typeface="宋体"/>
                        <a:cs typeface="宋体"/>
                      </a:endParaRPr>
                    </a:p>
                  </a:txBody>
                  <a:tcPr marL="0" marR="0" marT="444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35"/>
                        </a:spcBef>
                      </a:pPr>
                      <a:endParaRPr sz="1200">
                        <a:latin typeface="Times New Roman"/>
                        <a:cs typeface="Times New Roman"/>
                      </a:endParaRPr>
                    </a:p>
                    <a:p>
                      <a:pPr marL="69850">
                        <a:lnSpc>
                          <a:spcPct val="100000"/>
                        </a:lnSpc>
                      </a:pPr>
                      <a:r>
                        <a:rPr sz="900" spc="-5">
                          <a:latin typeface="Times New Roman"/>
                          <a:cs typeface="Times New Roman"/>
                        </a:rPr>
                        <a:t>2022-07-11</a:t>
                      </a:r>
                      <a:endParaRPr sz="900">
                        <a:latin typeface="Times New Roman"/>
                        <a:cs typeface="Times New Roman"/>
                      </a:endParaRPr>
                    </a:p>
                  </a:txBody>
                  <a:tcPr marL="0" marR="0" marT="444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35"/>
                        </a:spcBef>
                      </a:pPr>
                      <a:endParaRPr sz="1200">
                        <a:latin typeface="Times New Roman"/>
                        <a:cs typeface="Times New Roman"/>
                      </a:endParaRPr>
                    </a:p>
                    <a:p>
                      <a:pPr algn="ctr">
                        <a:lnSpc>
                          <a:spcPct val="100000"/>
                        </a:lnSpc>
                      </a:pPr>
                      <a:r>
                        <a:rPr sz="900" spc="-5">
                          <a:latin typeface="Times New Roman"/>
                          <a:cs typeface="Times New Roman"/>
                        </a:rPr>
                        <a:t>2023-02-01</a:t>
                      </a:r>
                      <a:endParaRPr sz="900">
                        <a:latin typeface="Times New Roman"/>
                        <a:cs typeface="Times New Roman"/>
                      </a:endParaRPr>
                    </a:p>
                  </a:txBody>
                  <a:tcPr marL="0" marR="0" marT="444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marR="62230">
                        <a:lnSpc>
                          <a:spcPct val="144400"/>
                        </a:lnSpc>
                        <a:spcBef>
                          <a:spcPts val="155"/>
                        </a:spcBef>
                      </a:pPr>
                      <a:r>
                        <a:rPr sz="900">
                          <a:latin typeface="宋体"/>
                          <a:cs typeface="宋体"/>
                        </a:rPr>
                        <a:t>本文件界定了包装与环境领域的有关术语和定义</a:t>
                      </a:r>
                      <a:r>
                        <a:rPr sz="900" spc="-85">
                          <a:latin typeface="宋体"/>
                          <a:cs typeface="宋体"/>
                        </a:rPr>
                        <a:t>。</a:t>
                      </a:r>
                      <a:r>
                        <a:rPr sz="900">
                          <a:latin typeface="宋体"/>
                          <a:cs typeface="宋体"/>
                        </a:rPr>
                        <a:t>本文件适用于包装与环 境领域。</a:t>
                      </a:r>
                      <a:endParaRPr sz="900">
                        <a:latin typeface="宋体"/>
                        <a:cs typeface="宋体"/>
                      </a:endParaRPr>
                    </a:p>
                  </a:txBody>
                  <a:tcPr marL="0" marR="0" marT="1968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600709">
                <a:tc>
                  <a:txBody>
                    <a:bodyPr vert="horz" wrap="square"/>
                    <a:lstStyle/>
                    <a:p>
                      <a:pPr>
                        <a:lnSpc>
                          <a:spcPct val="100000"/>
                        </a:lnSpc>
                      </a:pPr>
                      <a:endParaRPr sz="1000">
                        <a:latin typeface="Times New Roman"/>
                        <a:cs typeface="Times New Roman"/>
                      </a:endParaRPr>
                    </a:p>
                    <a:p>
                      <a:pPr marL="8255" algn="ctr">
                        <a:lnSpc>
                          <a:spcPct val="100000"/>
                        </a:lnSpc>
                        <a:spcBef>
                          <a:spcPts val="630"/>
                        </a:spcBef>
                      </a:pPr>
                      <a:r>
                        <a:rPr sz="900" spc="-5">
                          <a:latin typeface="Times New Roman"/>
                          <a:cs typeface="Times New Roman"/>
                        </a:rPr>
                        <a:t>20.</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marR="155575" algn="r">
                        <a:lnSpc>
                          <a:spcPct val="100000"/>
                        </a:lnSpc>
                        <a:spcBef>
                          <a:spcPts val="630"/>
                        </a:spcBef>
                      </a:pPr>
                      <a:r>
                        <a:rPr sz="900" spc="-5">
                          <a:latin typeface="Times New Roman"/>
                          <a:cs typeface="Times New Roman"/>
                        </a:rPr>
                        <a:t>GB/T</a:t>
                      </a:r>
                      <a:r>
                        <a:rPr sz="900" spc="-55">
                          <a:latin typeface="Times New Roman"/>
                          <a:cs typeface="Times New Roman"/>
                        </a:rPr>
                        <a:t> </a:t>
                      </a:r>
                      <a:r>
                        <a:rPr sz="900" spc="-5">
                          <a:latin typeface="Times New Roman"/>
                          <a:cs typeface="Times New Roman"/>
                        </a:rPr>
                        <a:t>42365-2023</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900">
                        <a:latin typeface="Times New Roman"/>
                        <a:cs typeface="Times New Roman"/>
                      </a:endParaRPr>
                    </a:p>
                    <a:p>
                      <a:pPr algn="ctr">
                        <a:lnSpc>
                          <a:spcPct val="100000"/>
                        </a:lnSpc>
                        <a:spcBef>
                          <a:spcPts val="760"/>
                        </a:spcBef>
                      </a:pPr>
                      <a:r>
                        <a:rPr sz="900">
                          <a:latin typeface="宋体"/>
                          <a:cs typeface="宋体"/>
                        </a:rPr>
                        <a:t>农产品流通服务可持续性评价技术导则</a:t>
                      </a:r>
                      <a:endParaRPr sz="900">
                        <a:latin typeface="宋体"/>
                        <a:cs typeface="宋体"/>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marL="69850">
                        <a:lnSpc>
                          <a:spcPct val="100000"/>
                        </a:lnSpc>
                        <a:spcBef>
                          <a:spcPts val="630"/>
                        </a:spcBef>
                      </a:pPr>
                      <a:r>
                        <a:rPr sz="900" spc="-5">
                          <a:latin typeface="Times New Roman"/>
                          <a:cs typeface="Times New Roman"/>
                        </a:rPr>
                        <a:t>2023-03-17</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30"/>
                        </a:spcBef>
                      </a:pPr>
                      <a:r>
                        <a:rPr sz="900" spc="-5">
                          <a:latin typeface="Times New Roman"/>
                          <a:cs typeface="Times New Roman"/>
                        </a:rPr>
                        <a:t>2023-10-01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a:lnSpc>
                          <a:spcPct val="100000"/>
                        </a:lnSpc>
                        <a:spcBef>
                          <a:spcPts val="234"/>
                        </a:spcBef>
                      </a:pPr>
                      <a:r>
                        <a:rPr sz="900">
                          <a:latin typeface="宋体"/>
                          <a:cs typeface="宋体"/>
                        </a:rPr>
                        <a:t>本文件给出了开展农产品流通服务可持续性评价活动的评价原则</a:t>
                      </a:r>
                      <a:r>
                        <a:rPr sz="900" spc="-85">
                          <a:latin typeface="宋体"/>
                          <a:cs typeface="宋体"/>
                        </a:rPr>
                        <a:t>、</a:t>
                      </a:r>
                      <a:r>
                        <a:rPr sz="900">
                          <a:latin typeface="宋体"/>
                          <a:cs typeface="宋体"/>
                        </a:rPr>
                        <a:t>评价指</a:t>
                      </a:r>
                      <a:endParaRPr sz="900">
                        <a:latin typeface="宋体"/>
                        <a:cs typeface="宋体"/>
                      </a:endParaRPr>
                    </a:p>
                    <a:p>
                      <a:pPr marL="68580" marR="62230">
                        <a:lnSpc>
                          <a:spcPct val="144400"/>
                        </a:lnSpc>
                      </a:pPr>
                      <a:r>
                        <a:rPr sz="900">
                          <a:latin typeface="宋体"/>
                          <a:cs typeface="宋体"/>
                        </a:rPr>
                        <a:t>标等信息</a:t>
                      </a:r>
                      <a:r>
                        <a:rPr sz="900" spc="-25">
                          <a:latin typeface="宋体"/>
                          <a:cs typeface="宋体"/>
                        </a:rPr>
                        <a:t>，</a:t>
                      </a:r>
                      <a:r>
                        <a:rPr sz="900">
                          <a:latin typeface="宋体"/>
                          <a:cs typeface="宋体"/>
                        </a:rPr>
                        <a:t>提供了评价方法</a:t>
                      </a:r>
                      <a:r>
                        <a:rPr sz="900" spc="-40">
                          <a:latin typeface="宋体"/>
                          <a:cs typeface="宋体"/>
                        </a:rPr>
                        <a:t>、</a:t>
                      </a:r>
                      <a:r>
                        <a:rPr sz="900">
                          <a:latin typeface="宋体"/>
                          <a:cs typeface="宋体"/>
                        </a:rPr>
                        <a:t>评价程序的指导和建议</a:t>
                      </a:r>
                      <a:r>
                        <a:rPr sz="900" spc="-25">
                          <a:latin typeface="宋体"/>
                          <a:cs typeface="宋体"/>
                        </a:rPr>
                        <a:t>。</a:t>
                      </a:r>
                      <a:r>
                        <a:rPr sz="900">
                          <a:latin typeface="宋体"/>
                          <a:cs typeface="宋体"/>
                        </a:rPr>
                        <a:t>本文件适用于农产 品流通服务的可持续性评价。</a:t>
                      </a:r>
                      <a:endParaRPr sz="900">
                        <a:latin typeface="宋体"/>
                        <a:cs typeface="宋体"/>
                      </a:endParaRPr>
                    </a:p>
                  </a:txBody>
                  <a:tcPr marL="0" marR="0" marT="29844"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600710">
                <a:tc>
                  <a:txBody>
                    <a:bodyPr vert="horz" wrap="square"/>
                    <a:lstStyle/>
                    <a:p>
                      <a:pPr>
                        <a:lnSpc>
                          <a:spcPct val="100000"/>
                        </a:lnSpc>
                      </a:pPr>
                      <a:endParaRPr sz="1000">
                        <a:latin typeface="Times New Roman"/>
                        <a:cs typeface="Times New Roman"/>
                      </a:endParaRPr>
                    </a:p>
                    <a:p>
                      <a:pPr marL="8255" algn="ctr">
                        <a:lnSpc>
                          <a:spcPct val="100000"/>
                        </a:lnSpc>
                        <a:spcBef>
                          <a:spcPts val="630"/>
                        </a:spcBef>
                      </a:pPr>
                      <a:r>
                        <a:rPr sz="900" spc="-5">
                          <a:latin typeface="Times New Roman"/>
                          <a:cs typeface="Times New Roman"/>
                        </a:rPr>
                        <a:t>21.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marR="166370" algn="r">
                        <a:lnSpc>
                          <a:spcPct val="100000"/>
                        </a:lnSpc>
                        <a:spcBef>
                          <a:spcPts val="640"/>
                        </a:spcBef>
                      </a:pPr>
                      <a:r>
                        <a:rPr sz="900" spc="-5">
                          <a:latin typeface="Times New Roman"/>
                          <a:cs typeface="Times New Roman"/>
                        </a:rPr>
                        <a:t>JB</a:t>
                      </a:r>
                      <a:r>
                        <a:rPr sz="900" spc="-5">
                          <a:latin typeface="宋体"/>
                          <a:cs typeface="宋体"/>
                        </a:rPr>
                        <a:t>/</a:t>
                      </a:r>
                      <a:r>
                        <a:rPr sz="900" spc="-5">
                          <a:latin typeface="Times New Roman"/>
                          <a:cs typeface="Times New Roman"/>
                        </a:rPr>
                        <a:t>T</a:t>
                      </a:r>
                      <a:r>
                        <a:rPr sz="900" spc="155">
                          <a:latin typeface="Times New Roman"/>
                          <a:cs typeface="Times New Roman"/>
                        </a:rPr>
                        <a:t> </a:t>
                      </a:r>
                      <a:r>
                        <a:rPr sz="900" spc="-5">
                          <a:latin typeface="Times New Roman"/>
                          <a:cs typeface="Times New Roman"/>
                        </a:rPr>
                        <a:t>7249</a:t>
                      </a:r>
                      <a:r>
                        <a:rPr sz="900" spc="-5">
                          <a:latin typeface="宋体"/>
                          <a:cs typeface="宋体"/>
                        </a:rPr>
                        <a:t>-</a:t>
                      </a:r>
                      <a:r>
                        <a:rPr sz="900" spc="-5">
                          <a:latin typeface="Times New Roman"/>
                          <a:cs typeface="Times New Roman"/>
                        </a:rPr>
                        <a:t>1994</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900">
                        <a:latin typeface="Times New Roman"/>
                        <a:cs typeface="Times New Roman"/>
                      </a:endParaRPr>
                    </a:p>
                    <a:p>
                      <a:pPr algn="ctr">
                        <a:lnSpc>
                          <a:spcPct val="100000"/>
                        </a:lnSpc>
                        <a:spcBef>
                          <a:spcPts val="755"/>
                        </a:spcBef>
                      </a:pPr>
                      <a:r>
                        <a:rPr sz="900">
                          <a:latin typeface="宋体"/>
                          <a:cs typeface="宋体"/>
                        </a:rPr>
                        <a:t>制冷与空调设备</a:t>
                      </a:r>
                      <a:r>
                        <a:rPr sz="900" spc="-10">
                          <a:latin typeface="宋体"/>
                          <a:cs typeface="宋体"/>
                        </a:rPr>
                        <a:t> </a:t>
                      </a:r>
                      <a:r>
                        <a:rPr sz="900">
                          <a:latin typeface="宋体"/>
                          <a:cs typeface="宋体"/>
                        </a:rPr>
                        <a:t>术语</a:t>
                      </a:r>
                      <a:endParaRPr sz="900">
                        <a:latin typeface="宋体"/>
                        <a:cs typeface="宋体"/>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marL="69850">
                        <a:lnSpc>
                          <a:spcPct val="100000"/>
                        </a:lnSpc>
                        <a:spcBef>
                          <a:spcPts val="630"/>
                        </a:spcBef>
                      </a:pPr>
                      <a:r>
                        <a:rPr sz="900" spc="-5">
                          <a:latin typeface="Times New Roman"/>
                          <a:cs typeface="Times New Roman"/>
                        </a:rPr>
                        <a:t>2022-04-08</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30"/>
                        </a:spcBef>
                      </a:pPr>
                      <a:r>
                        <a:rPr sz="900" spc="-5">
                          <a:latin typeface="Times New Roman"/>
                          <a:cs typeface="Times New Roman"/>
                        </a:rPr>
                        <a:t>2022-10-01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a:lnSpc>
                          <a:spcPct val="100000"/>
                        </a:lnSpc>
                        <a:spcBef>
                          <a:spcPts val="229"/>
                        </a:spcBef>
                      </a:pPr>
                      <a:r>
                        <a:rPr sz="900">
                          <a:latin typeface="宋体"/>
                          <a:cs typeface="宋体"/>
                        </a:rPr>
                        <a:t>本标准规定了制冷与空调设备及其附属设备和控制元器件设计的主要名</a:t>
                      </a:r>
                      <a:endParaRPr sz="900">
                        <a:latin typeface="宋体"/>
                        <a:cs typeface="宋体"/>
                      </a:endParaRPr>
                    </a:p>
                    <a:p>
                      <a:pPr marL="68580" marR="62230">
                        <a:lnSpc>
                          <a:spcPct val="144400"/>
                        </a:lnSpc>
                      </a:pPr>
                      <a:r>
                        <a:rPr sz="900">
                          <a:latin typeface="宋体"/>
                          <a:cs typeface="宋体"/>
                        </a:rPr>
                        <a:t>词术语及定义</a:t>
                      </a:r>
                      <a:r>
                        <a:rPr sz="900" spc="-85">
                          <a:latin typeface="宋体"/>
                          <a:cs typeface="宋体"/>
                        </a:rPr>
                        <a:t>。</a:t>
                      </a:r>
                      <a:r>
                        <a:rPr sz="900">
                          <a:latin typeface="宋体"/>
                          <a:cs typeface="宋体"/>
                        </a:rPr>
                        <a:t>本标准适用于制冷与空调行业制定产品标准及编写技术文 件。编写和翻译专业手册、教材及书刊时参照使用。</a:t>
                      </a:r>
                      <a:endParaRPr sz="900">
                        <a:latin typeface="宋体"/>
                        <a:cs typeface="宋体"/>
                      </a:endParaRPr>
                    </a:p>
                  </a:txBody>
                  <a:tcPr marL="0" marR="0" marT="29209"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600710">
                <a:tc>
                  <a:txBody>
                    <a:bodyPr vert="horz" wrap="square"/>
                    <a:lstStyle/>
                    <a:p>
                      <a:pPr>
                        <a:lnSpc>
                          <a:spcPct val="100000"/>
                        </a:lnSpc>
                      </a:pPr>
                      <a:endParaRPr sz="1000">
                        <a:latin typeface="Times New Roman"/>
                        <a:cs typeface="Times New Roman"/>
                      </a:endParaRPr>
                    </a:p>
                    <a:p>
                      <a:pPr marL="8255" algn="ctr">
                        <a:lnSpc>
                          <a:spcPct val="100000"/>
                        </a:lnSpc>
                        <a:spcBef>
                          <a:spcPts val="640"/>
                        </a:spcBef>
                      </a:pPr>
                      <a:r>
                        <a:rPr sz="900" spc="-5">
                          <a:latin typeface="Times New Roman"/>
                          <a:cs typeface="Times New Roman"/>
                        </a:rPr>
                        <a:t>22.</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marR="205740" algn="r">
                        <a:lnSpc>
                          <a:spcPct val="100000"/>
                        </a:lnSpc>
                        <a:spcBef>
                          <a:spcPts val="640"/>
                        </a:spcBef>
                      </a:pPr>
                      <a:r>
                        <a:rPr sz="900" spc="-5">
                          <a:latin typeface="Times New Roman"/>
                          <a:cs typeface="Times New Roman"/>
                        </a:rPr>
                        <a:t>JT/T</a:t>
                      </a:r>
                      <a:r>
                        <a:rPr sz="900" spc="-55">
                          <a:latin typeface="Times New Roman"/>
                          <a:cs typeface="Times New Roman"/>
                        </a:rPr>
                        <a:t> </a:t>
                      </a:r>
                      <a:r>
                        <a:rPr sz="900" spc="-5">
                          <a:latin typeface="Times New Roman"/>
                          <a:cs typeface="Times New Roman"/>
                        </a:rPr>
                        <a:t>1348-2020</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900">
                        <a:latin typeface="Times New Roman"/>
                        <a:cs typeface="Times New Roman"/>
                      </a:endParaRPr>
                    </a:p>
                    <a:p>
                      <a:pPr algn="ctr">
                        <a:lnSpc>
                          <a:spcPct val="100000"/>
                        </a:lnSpc>
                        <a:spcBef>
                          <a:spcPts val="755"/>
                        </a:spcBef>
                      </a:pPr>
                      <a:r>
                        <a:rPr sz="900">
                          <a:latin typeface="宋体"/>
                          <a:cs typeface="宋体"/>
                        </a:rPr>
                        <a:t>冷链货物空陆联运通用要求</a:t>
                      </a:r>
                      <a:endParaRPr sz="900">
                        <a:latin typeface="宋体"/>
                        <a:cs typeface="宋体"/>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marL="69850">
                        <a:lnSpc>
                          <a:spcPct val="100000"/>
                        </a:lnSpc>
                        <a:spcBef>
                          <a:spcPts val="640"/>
                        </a:spcBef>
                      </a:pPr>
                      <a:r>
                        <a:rPr sz="900" spc="-5">
                          <a:latin typeface="Times New Roman"/>
                          <a:cs typeface="Times New Roman"/>
                        </a:rPr>
                        <a:t>2020-12-30</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40"/>
                        </a:spcBef>
                      </a:pPr>
                      <a:r>
                        <a:rPr sz="900" spc="-5">
                          <a:latin typeface="Times New Roman"/>
                          <a:cs typeface="Times New Roman"/>
                        </a:rPr>
                        <a:t>2021-04-01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a:lnSpc>
                          <a:spcPct val="100000"/>
                        </a:lnSpc>
                        <a:spcBef>
                          <a:spcPts val="229"/>
                        </a:spcBef>
                      </a:pPr>
                      <a:r>
                        <a:rPr sz="900">
                          <a:latin typeface="宋体"/>
                          <a:cs typeface="宋体"/>
                        </a:rPr>
                        <a:t>本标准规定了冷链货物空陆联运的基本要求及温度监测</a:t>
                      </a:r>
                      <a:r>
                        <a:rPr sz="900" spc="-50">
                          <a:latin typeface="宋体"/>
                          <a:cs typeface="宋体"/>
                        </a:rPr>
                        <a:t>、</a:t>
                      </a:r>
                      <a:r>
                        <a:rPr sz="900">
                          <a:latin typeface="宋体"/>
                          <a:cs typeface="宋体"/>
                        </a:rPr>
                        <a:t>设施设备</a:t>
                      </a:r>
                      <a:r>
                        <a:rPr sz="900" spc="-40">
                          <a:latin typeface="宋体"/>
                          <a:cs typeface="宋体"/>
                        </a:rPr>
                        <a:t>、</a:t>
                      </a:r>
                      <a:r>
                        <a:rPr sz="900">
                          <a:latin typeface="宋体"/>
                          <a:cs typeface="宋体"/>
                        </a:rPr>
                        <a:t>交接</a:t>
                      </a:r>
                      <a:endParaRPr sz="900">
                        <a:latin typeface="宋体"/>
                        <a:cs typeface="宋体"/>
                      </a:endParaRPr>
                    </a:p>
                    <a:p>
                      <a:pPr marL="68580" marR="62230">
                        <a:lnSpc>
                          <a:spcPct val="144400"/>
                        </a:lnSpc>
                      </a:pPr>
                      <a:r>
                        <a:rPr sz="900">
                          <a:latin typeface="宋体"/>
                          <a:cs typeface="宋体"/>
                        </a:rPr>
                        <a:t>转运</a:t>
                      </a:r>
                      <a:r>
                        <a:rPr sz="900" spc="-25">
                          <a:latin typeface="宋体"/>
                          <a:cs typeface="宋体"/>
                        </a:rPr>
                        <a:t>、</a:t>
                      </a:r>
                      <a:r>
                        <a:rPr sz="900">
                          <a:latin typeface="宋体"/>
                          <a:cs typeface="宋体"/>
                        </a:rPr>
                        <a:t>信息采集与追溯</a:t>
                      </a:r>
                      <a:r>
                        <a:rPr sz="900" spc="-40">
                          <a:latin typeface="宋体"/>
                          <a:cs typeface="宋体"/>
                        </a:rPr>
                        <a:t>、</a:t>
                      </a:r>
                      <a:r>
                        <a:rPr sz="900">
                          <a:latin typeface="宋体"/>
                          <a:cs typeface="宋体"/>
                        </a:rPr>
                        <a:t>异常情况处理等要求</a:t>
                      </a:r>
                      <a:r>
                        <a:rPr sz="900" spc="-25">
                          <a:latin typeface="宋体"/>
                          <a:cs typeface="宋体"/>
                        </a:rPr>
                        <a:t>。</a:t>
                      </a:r>
                      <a:r>
                        <a:rPr sz="900">
                          <a:latin typeface="宋体"/>
                          <a:cs typeface="宋体"/>
                        </a:rPr>
                        <a:t>本标准适用于国内冷链货 物航空和道路的联运。</a:t>
                      </a:r>
                      <a:endParaRPr sz="900">
                        <a:latin typeface="宋体"/>
                        <a:cs typeface="宋体"/>
                      </a:endParaRPr>
                    </a:p>
                  </a:txBody>
                  <a:tcPr marL="0" marR="0" marT="29209"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345439">
                <a:tc>
                  <a:txBody>
                    <a:bodyPr vert="horz" wrap="square"/>
                    <a:lstStyle/>
                    <a:p>
                      <a:pPr marL="8255" algn="ctr">
                        <a:lnSpc>
                          <a:spcPct val="100000"/>
                        </a:lnSpc>
                        <a:spcBef>
                          <a:spcPts val="780"/>
                        </a:spcBef>
                      </a:pPr>
                      <a:r>
                        <a:rPr sz="900" spc="-5">
                          <a:latin typeface="Times New Roman"/>
                          <a:cs typeface="Times New Roman"/>
                        </a:rPr>
                        <a:t>23.</a:t>
                      </a:r>
                      <a:endParaRPr sz="900">
                        <a:latin typeface="Times New Roman"/>
                        <a:cs typeface="Times New Roman"/>
                      </a:endParaRPr>
                    </a:p>
                  </a:txBody>
                  <a:tcPr marL="0" marR="0" marT="9906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R="181610" algn="r">
                        <a:lnSpc>
                          <a:spcPct val="100000"/>
                        </a:lnSpc>
                        <a:spcBef>
                          <a:spcPts val="780"/>
                        </a:spcBef>
                      </a:pPr>
                      <a:r>
                        <a:rPr sz="900" spc="-5">
                          <a:latin typeface="Times New Roman"/>
                          <a:cs typeface="Times New Roman"/>
                        </a:rPr>
                        <a:t>NY/T</a:t>
                      </a:r>
                      <a:r>
                        <a:rPr sz="900" spc="-65">
                          <a:latin typeface="Times New Roman"/>
                          <a:cs typeface="Times New Roman"/>
                        </a:rPr>
                        <a:t> </a:t>
                      </a:r>
                      <a:r>
                        <a:rPr sz="900" spc="-5">
                          <a:latin typeface="Times New Roman"/>
                          <a:cs typeface="Times New Roman"/>
                        </a:rPr>
                        <a:t>1431-2007</a:t>
                      </a:r>
                      <a:endParaRPr sz="900">
                        <a:latin typeface="Times New Roman"/>
                        <a:cs typeface="Times New Roman"/>
                      </a:endParaRPr>
                    </a:p>
                  </a:txBody>
                  <a:tcPr marL="0" marR="0" marT="9906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780"/>
                        </a:spcBef>
                      </a:pPr>
                      <a:r>
                        <a:rPr sz="900">
                          <a:latin typeface="宋体"/>
                          <a:cs typeface="宋体"/>
                        </a:rPr>
                        <a:t>农产品追溯编码导则</a:t>
                      </a:r>
                      <a:endParaRPr sz="900">
                        <a:latin typeface="宋体"/>
                        <a:cs typeface="宋体"/>
                      </a:endParaRPr>
                    </a:p>
                  </a:txBody>
                  <a:tcPr marL="0" marR="0" marT="9906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9850">
                        <a:lnSpc>
                          <a:spcPct val="100000"/>
                        </a:lnSpc>
                        <a:spcBef>
                          <a:spcPts val="780"/>
                        </a:spcBef>
                      </a:pPr>
                      <a:r>
                        <a:rPr sz="900" spc="-5">
                          <a:latin typeface="Times New Roman"/>
                          <a:cs typeface="Times New Roman"/>
                        </a:rPr>
                        <a:t>2007-09-14</a:t>
                      </a:r>
                      <a:endParaRPr sz="900">
                        <a:latin typeface="Times New Roman"/>
                        <a:cs typeface="Times New Roman"/>
                      </a:endParaRPr>
                    </a:p>
                  </a:txBody>
                  <a:tcPr marL="0" marR="0" marT="9906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780"/>
                        </a:spcBef>
                      </a:pPr>
                      <a:r>
                        <a:rPr sz="900" spc="-5">
                          <a:latin typeface="Times New Roman"/>
                          <a:cs typeface="Times New Roman"/>
                        </a:rPr>
                        <a:t>2007-12-01</a:t>
                      </a:r>
                      <a:endParaRPr sz="900">
                        <a:latin typeface="Times New Roman"/>
                        <a:cs typeface="Times New Roman"/>
                      </a:endParaRPr>
                    </a:p>
                  </a:txBody>
                  <a:tcPr marL="0" marR="0" marT="9906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a:lnSpc>
                          <a:spcPct val="100000"/>
                        </a:lnSpc>
                        <a:spcBef>
                          <a:spcPts val="780"/>
                        </a:spcBef>
                      </a:pPr>
                      <a:r>
                        <a:rPr sz="900">
                          <a:latin typeface="宋体"/>
                          <a:cs typeface="宋体"/>
                        </a:rPr>
                        <a:t>本标准规定了农产品追溯编码的术语和定义、编码原则和编码对象。</a:t>
                      </a:r>
                      <a:endParaRPr sz="900">
                        <a:latin typeface="宋体"/>
                        <a:cs typeface="宋体"/>
                      </a:endParaRPr>
                    </a:p>
                  </a:txBody>
                  <a:tcPr marL="0" marR="0" marT="9906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401320">
                <a:tc>
                  <a:txBody>
                    <a:bodyPr vert="horz" wrap="square"/>
                    <a:lstStyle/>
                    <a:p>
                      <a:pPr>
                        <a:lnSpc>
                          <a:spcPct val="100000"/>
                        </a:lnSpc>
                        <a:spcBef>
                          <a:spcPts val="20"/>
                        </a:spcBef>
                      </a:pPr>
                      <a:endParaRPr sz="850">
                        <a:latin typeface="Times New Roman"/>
                        <a:cs typeface="Times New Roman"/>
                      </a:endParaRPr>
                    </a:p>
                    <a:p>
                      <a:pPr marL="8255" algn="ctr">
                        <a:lnSpc>
                          <a:spcPct val="100000"/>
                        </a:lnSpc>
                      </a:pPr>
                      <a:r>
                        <a:rPr sz="900" spc="-5">
                          <a:latin typeface="Times New Roman"/>
                          <a:cs typeface="Times New Roman"/>
                        </a:rPr>
                        <a:t>24.</a:t>
                      </a:r>
                      <a:endParaRPr sz="900">
                        <a:latin typeface="Times New Roman"/>
                        <a:cs typeface="Times New Roman"/>
                      </a:endParaRPr>
                    </a:p>
                  </a:txBody>
                  <a:tcPr marL="0" marR="0" marT="254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20"/>
                        </a:spcBef>
                      </a:pPr>
                      <a:endParaRPr sz="850">
                        <a:latin typeface="Times New Roman"/>
                        <a:cs typeface="Times New Roman"/>
                      </a:endParaRPr>
                    </a:p>
                    <a:p>
                      <a:pPr marR="181610" algn="r">
                        <a:lnSpc>
                          <a:spcPct val="100000"/>
                        </a:lnSpc>
                      </a:pPr>
                      <a:r>
                        <a:rPr sz="900" spc="-5">
                          <a:latin typeface="Times New Roman"/>
                          <a:cs typeface="Times New Roman"/>
                        </a:rPr>
                        <a:t>NY/T</a:t>
                      </a:r>
                      <a:r>
                        <a:rPr sz="900" spc="-65">
                          <a:latin typeface="Times New Roman"/>
                          <a:cs typeface="Times New Roman"/>
                        </a:rPr>
                        <a:t> </a:t>
                      </a:r>
                      <a:r>
                        <a:rPr sz="900" spc="-5">
                          <a:latin typeface="Times New Roman"/>
                          <a:cs typeface="Times New Roman"/>
                        </a:rPr>
                        <a:t>1056-2021</a:t>
                      </a:r>
                      <a:endParaRPr sz="900">
                        <a:latin typeface="Times New Roman"/>
                        <a:cs typeface="Times New Roman"/>
                      </a:endParaRPr>
                    </a:p>
                  </a:txBody>
                  <a:tcPr marL="0" marR="0" marT="254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35"/>
                        </a:spcBef>
                      </a:pPr>
                      <a:endParaRPr sz="850">
                        <a:latin typeface="Times New Roman"/>
                        <a:cs typeface="Times New Roman"/>
                      </a:endParaRPr>
                    </a:p>
                    <a:p>
                      <a:pPr algn="ctr">
                        <a:lnSpc>
                          <a:spcPct val="100000"/>
                        </a:lnSpc>
                      </a:pPr>
                      <a:r>
                        <a:rPr sz="900">
                          <a:latin typeface="宋体"/>
                          <a:cs typeface="宋体"/>
                        </a:rPr>
                        <a:t>绿色食品</a:t>
                      </a:r>
                      <a:r>
                        <a:rPr sz="900" spc="-25">
                          <a:latin typeface="宋体"/>
                          <a:cs typeface="宋体"/>
                        </a:rPr>
                        <a:t> </a:t>
                      </a:r>
                      <a:r>
                        <a:rPr sz="900">
                          <a:latin typeface="宋体"/>
                          <a:cs typeface="宋体"/>
                        </a:rPr>
                        <a:t>贮藏运输准则</a:t>
                      </a:r>
                      <a:endParaRPr sz="900">
                        <a:latin typeface="宋体"/>
                        <a:cs typeface="宋体"/>
                      </a:endParaRPr>
                    </a:p>
                  </a:txBody>
                  <a:tcPr marL="0" marR="0" marT="444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20"/>
                        </a:spcBef>
                      </a:pPr>
                      <a:endParaRPr sz="850">
                        <a:latin typeface="Times New Roman"/>
                        <a:cs typeface="Times New Roman"/>
                      </a:endParaRPr>
                    </a:p>
                    <a:p>
                      <a:pPr marL="98425">
                        <a:lnSpc>
                          <a:spcPct val="100000"/>
                        </a:lnSpc>
                      </a:pPr>
                      <a:r>
                        <a:rPr sz="900" spc="-5">
                          <a:latin typeface="Times New Roman"/>
                          <a:cs typeface="Times New Roman"/>
                        </a:rPr>
                        <a:t>2021-05-7</a:t>
                      </a:r>
                      <a:endParaRPr sz="900">
                        <a:latin typeface="Times New Roman"/>
                        <a:cs typeface="Times New Roman"/>
                      </a:endParaRPr>
                    </a:p>
                  </a:txBody>
                  <a:tcPr marL="0" marR="0" marT="254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20"/>
                        </a:spcBef>
                      </a:pPr>
                      <a:endParaRPr sz="850">
                        <a:latin typeface="Times New Roman"/>
                        <a:cs typeface="Times New Roman"/>
                      </a:endParaRPr>
                    </a:p>
                    <a:p>
                      <a:pPr algn="ctr">
                        <a:lnSpc>
                          <a:spcPct val="100000"/>
                        </a:lnSpc>
                      </a:pPr>
                      <a:r>
                        <a:rPr sz="900" spc="-5">
                          <a:latin typeface="Times New Roman"/>
                          <a:cs typeface="Times New Roman"/>
                        </a:rPr>
                        <a:t>2021-11-01</a:t>
                      </a:r>
                      <a:endParaRPr sz="900">
                        <a:latin typeface="Times New Roman"/>
                        <a:cs typeface="Times New Roman"/>
                      </a:endParaRPr>
                    </a:p>
                  </a:txBody>
                  <a:tcPr marL="0" marR="0" marT="254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a:lnSpc>
                          <a:spcPct val="100000"/>
                        </a:lnSpc>
                        <a:spcBef>
                          <a:spcPts val="229"/>
                        </a:spcBef>
                      </a:pPr>
                      <a:r>
                        <a:rPr sz="900">
                          <a:latin typeface="宋体"/>
                          <a:cs typeface="宋体"/>
                        </a:rPr>
                        <a:t>本文件规定了绿色食品储藏与运输的要求</a:t>
                      </a:r>
                      <a:r>
                        <a:rPr sz="900" spc="-85">
                          <a:latin typeface="宋体"/>
                          <a:cs typeface="宋体"/>
                        </a:rPr>
                        <a:t>。</a:t>
                      </a:r>
                      <a:r>
                        <a:rPr sz="900">
                          <a:latin typeface="宋体"/>
                          <a:cs typeface="宋体"/>
                        </a:rPr>
                        <a:t>本文件适用于绿色食品的储藏</a:t>
                      </a:r>
                      <a:endParaRPr sz="900">
                        <a:latin typeface="宋体"/>
                        <a:cs typeface="宋体"/>
                      </a:endParaRPr>
                    </a:p>
                    <a:p>
                      <a:pPr marL="68580">
                        <a:lnSpc>
                          <a:spcPct val="100000"/>
                        </a:lnSpc>
                        <a:spcBef>
                          <a:spcPts val="480"/>
                        </a:spcBef>
                      </a:pPr>
                      <a:r>
                        <a:rPr sz="900">
                          <a:latin typeface="宋体"/>
                          <a:cs typeface="宋体"/>
                        </a:rPr>
                        <a:t>与运输。</a:t>
                      </a:r>
                      <a:endParaRPr sz="900">
                        <a:latin typeface="宋体"/>
                        <a:cs typeface="宋体"/>
                      </a:endParaRPr>
                    </a:p>
                  </a:txBody>
                  <a:tcPr marL="0" marR="0" marT="29209"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bl>
          </a:graphicData>
        </a:graphic>
      </p:graphicFrame>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object 3"/>
          <p:cNvSpPr txBox="1"/>
          <p:nvPr/>
        </p:nvSpPr>
        <p:spPr>
          <a:xfrm>
            <a:off x="4876279" y="6535280"/>
            <a:ext cx="424815" cy="152400"/>
          </a:xfrm>
          <a:prstGeom prst="rect">
            <a:avLst/>
          </a:prstGeom>
        </p:spPr>
        <p:txBody>
          <a:bodyPr vert="horz" wrap="square" lIns="0" tIns="1905" rIns="0" bIns="0" rtlCol="0">
            <a:spAutoFit/>
          </a:bodyPr>
          <a:lstStyle/>
          <a:p>
            <a:pPr marL="12700">
              <a:lnSpc>
                <a:spcPct val="100000"/>
              </a:lnSpc>
              <a:spcBef>
                <a:spcPts val="15"/>
              </a:spcBef>
            </a:pPr>
            <a:r>
              <a:rPr sz="900">
                <a:latin typeface="宋体"/>
                <a:cs typeface="宋体"/>
              </a:rPr>
              <a:t>第 </a:t>
            </a:r>
            <a:r>
              <a:rPr sz="900">
                <a:latin typeface="Times New Roman"/>
                <a:cs typeface="Times New Roman"/>
              </a:rPr>
              <a:t>4</a:t>
            </a:r>
            <a:r>
              <a:rPr sz="900" spc="125">
                <a:latin typeface="Times New Roman"/>
                <a:cs typeface="Times New Roman"/>
              </a:rPr>
              <a:t> </a:t>
            </a:r>
            <a:r>
              <a:rPr sz="900">
                <a:latin typeface="宋体"/>
                <a:cs typeface="宋体"/>
              </a:rPr>
              <a:t>页</a:t>
            </a:r>
            <a:endParaRPr sz="900">
              <a:latin typeface="宋体"/>
              <a:cs typeface="宋体"/>
            </a:endParaRPr>
          </a:p>
        </p:txBody>
      </p:sp>
      <p:sp>
        <p:nvSpPr>
          <p:cNvPr id="4" name="object 4"/>
          <p:cNvSpPr txBox="1"/>
          <p:nvPr/>
        </p:nvSpPr>
        <p:spPr>
          <a:xfrm>
            <a:off x="5333479" y="6536816"/>
            <a:ext cx="482600" cy="152400"/>
          </a:xfrm>
          <a:prstGeom prst="rect">
            <a:avLst/>
          </a:prstGeom>
        </p:spPr>
        <p:txBody>
          <a:bodyPr vert="horz" wrap="square" lIns="0" tIns="0" rIns="0" bIns="0" rtlCol="0">
            <a:spAutoFit/>
          </a:bodyPr>
          <a:lstStyle/>
          <a:p>
            <a:pPr marL="12700">
              <a:lnSpc>
                <a:spcPct val="100000"/>
              </a:lnSpc>
            </a:pPr>
            <a:r>
              <a:rPr sz="900">
                <a:latin typeface="宋体"/>
                <a:cs typeface="宋体"/>
              </a:rPr>
              <a:t>共 </a:t>
            </a:r>
            <a:r>
              <a:rPr sz="900">
                <a:latin typeface="Times New Roman"/>
                <a:cs typeface="Times New Roman"/>
              </a:rPr>
              <a:t>51</a:t>
            </a:r>
            <a:r>
              <a:rPr sz="900" spc="130">
                <a:latin typeface="Times New Roman"/>
                <a:cs typeface="Times New Roman"/>
              </a:rPr>
              <a:t> </a:t>
            </a:r>
            <a:r>
              <a:rPr sz="900">
                <a:latin typeface="宋体"/>
                <a:cs typeface="宋体"/>
              </a:rPr>
              <a:t>页</a:t>
            </a:r>
            <a:endParaRPr sz="900">
              <a:latin typeface="宋体"/>
              <a:cs typeface="宋体"/>
            </a:endParaRPr>
          </a:p>
        </p:txBody>
      </p:sp>
      <p:graphicFrame>
        <p:nvGraphicFramePr>
          <p:cNvPr id="2" name="object 2"/>
          <p:cNvGraphicFramePr>
            <a:graphicFrameLocks noGrp="1"/>
          </p:cNvGraphicFramePr>
          <p:nvPr/>
        </p:nvGraphicFramePr>
        <p:xfrm>
          <a:off x="842772" y="1141094"/>
          <a:ext cx="8978900" cy="3527425"/>
        </p:xfrm>
        <a:graphic>
          <a:graphicData uri="http://schemas.openxmlformats.org/drawingml/2006/table">
            <a:tbl>
              <a:tblPr firstRow="1" bandRow="1">
                <a:tableStyleId>{2D5ABB26-0587-4C30-8999-92F81FD0307C}</a:tableStyleId>
              </a:tblPr>
              <a:tblGrid>
                <a:gridCol w="570230"/>
                <a:gridCol w="1168400"/>
                <a:gridCol w="2097405"/>
                <a:gridCol w="674370"/>
                <a:gridCol w="673735"/>
                <a:gridCol w="3785234"/>
              </a:tblGrid>
              <a:tr h="363219">
                <a:tc>
                  <a:txBody>
                    <a:bodyPr vert="horz" wrap="square"/>
                    <a:lstStyle/>
                    <a:p>
                      <a:pPr>
                        <a:lnSpc>
                          <a:spcPct val="100000"/>
                        </a:lnSpc>
                        <a:spcBef>
                          <a:spcPts val="55"/>
                        </a:spcBef>
                      </a:pPr>
                      <a:endParaRPr sz="700">
                        <a:latin typeface="Times New Roman"/>
                        <a:cs typeface="Times New Roman"/>
                      </a:endParaRPr>
                    </a:p>
                    <a:p>
                      <a:pPr algn="ctr">
                        <a:lnSpc>
                          <a:spcPct val="100000"/>
                        </a:lnSpc>
                      </a:pPr>
                      <a:r>
                        <a:rPr sz="900" b="1" spc="-5">
                          <a:latin typeface="宋体"/>
                          <a:cs typeface="宋体"/>
                        </a:rPr>
                        <a:t>序号</a:t>
                      </a:r>
                      <a:endParaRPr sz="900">
                        <a:latin typeface="宋体"/>
                        <a:cs typeface="宋体"/>
                      </a:endParaRPr>
                    </a:p>
                  </a:txBody>
                  <a:tcPr marL="0" marR="0" marT="698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55"/>
                        </a:spcBef>
                      </a:pPr>
                      <a:endParaRPr sz="700">
                        <a:latin typeface="Times New Roman"/>
                        <a:cs typeface="Times New Roman"/>
                      </a:endParaRPr>
                    </a:p>
                    <a:p>
                      <a:pPr algn="ctr">
                        <a:lnSpc>
                          <a:spcPct val="100000"/>
                        </a:lnSpc>
                      </a:pPr>
                      <a:r>
                        <a:rPr sz="900" b="1" spc="-5">
                          <a:latin typeface="宋体"/>
                          <a:cs typeface="宋体"/>
                        </a:rPr>
                        <a:t>标</a:t>
                      </a:r>
                      <a:r>
                        <a:rPr sz="900" b="1" spc="5">
                          <a:latin typeface="宋体"/>
                          <a:cs typeface="宋体"/>
                        </a:rPr>
                        <a:t>准</a:t>
                      </a:r>
                      <a:r>
                        <a:rPr sz="900" b="1" spc="-5">
                          <a:latin typeface="宋体"/>
                          <a:cs typeface="宋体"/>
                        </a:rPr>
                        <a:t>编号</a:t>
                      </a:r>
                      <a:endParaRPr sz="900">
                        <a:latin typeface="宋体"/>
                        <a:cs typeface="宋体"/>
                      </a:endParaRPr>
                    </a:p>
                  </a:txBody>
                  <a:tcPr marL="0" marR="0" marT="698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55"/>
                        </a:spcBef>
                      </a:pPr>
                      <a:endParaRPr sz="700">
                        <a:latin typeface="Times New Roman"/>
                        <a:cs typeface="Times New Roman"/>
                      </a:endParaRPr>
                    </a:p>
                    <a:p>
                      <a:pPr algn="ctr">
                        <a:lnSpc>
                          <a:spcPct val="100000"/>
                        </a:lnSpc>
                      </a:pPr>
                      <a:r>
                        <a:rPr sz="900" b="1" spc="-5">
                          <a:latin typeface="宋体"/>
                          <a:cs typeface="宋体"/>
                        </a:rPr>
                        <a:t>标</a:t>
                      </a:r>
                      <a:r>
                        <a:rPr sz="900" b="1" spc="5">
                          <a:latin typeface="宋体"/>
                          <a:cs typeface="宋体"/>
                        </a:rPr>
                        <a:t>准</a:t>
                      </a:r>
                      <a:r>
                        <a:rPr sz="900" b="1" spc="-5">
                          <a:latin typeface="宋体"/>
                          <a:cs typeface="宋体"/>
                        </a:rPr>
                        <a:t>名称</a:t>
                      </a:r>
                      <a:endParaRPr sz="900">
                        <a:latin typeface="宋体"/>
                        <a:cs typeface="宋体"/>
                      </a:endParaRPr>
                    </a:p>
                  </a:txBody>
                  <a:tcPr marL="0" marR="0" marT="698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55"/>
                        </a:spcBef>
                      </a:pPr>
                      <a:endParaRPr sz="700">
                        <a:latin typeface="Times New Roman"/>
                        <a:cs typeface="Times New Roman"/>
                      </a:endParaRPr>
                    </a:p>
                    <a:p>
                      <a:pPr marL="106045">
                        <a:lnSpc>
                          <a:spcPct val="100000"/>
                        </a:lnSpc>
                      </a:pPr>
                      <a:r>
                        <a:rPr sz="900" b="1" spc="-5">
                          <a:latin typeface="宋体"/>
                          <a:cs typeface="宋体"/>
                        </a:rPr>
                        <a:t>发</a:t>
                      </a:r>
                      <a:r>
                        <a:rPr sz="900" b="1" spc="5">
                          <a:latin typeface="宋体"/>
                          <a:cs typeface="宋体"/>
                        </a:rPr>
                        <a:t>布</a:t>
                      </a:r>
                      <a:r>
                        <a:rPr sz="900" b="1" spc="-5">
                          <a:latin typeface="宋体"/>
                          <a:cs typeface="宋体"/>
                        </a:rPr>
                        <a:t>日期</a:t>
                      </a:r>
                      <a:endParaRPr sz="900">
                        <a:latin typeface="宋体"/>
                        <a:cs typeface="宋体"/>
                      </a:endParaRPr>
                    </a:p>
                  </a:txBody>
                  <a:tcPr marL="0" marR="0" marT="698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55"/>
                        </a:spcBef>
                      </a:pPr>
                      <a:endParaRPr sz="700">
                        <a:latin typeface="Times New Roman"/>
                        <a:cs typeface="Times New Roman"/>
                      </a:endParaRPr>
                    </a:p>
                    <a:p>
                      <a:pPr algn="ctr">
                        <a:lnSpc>
                          <a:spcPct val="100000"/>
                        </a:lnSpc>
                      </a:pPr>
                      <a:r>
                        <a:rPr sz="900" b="1" spc="-5">
                          <a:latin typeface="宋体"/>
                          <a:cs typeface="宋体"/>
                        </a:rPr>
                        <a:t>实</a:t>
                      </a:r>
                      <a:r>
                        <a:rPr sz="900" b="1" spc="5">
                          <a:latin typeface="宋体"/>
                          <a:cs typeface="宋体"/>
                        </a:rPr>
                        <a:t>施</a:t>
                      </a:r>
                      <a:r>
                        <a:rPr sz="900" b="1" spc="-5">
                          <a:latin typeface="宋体"/>
                          <a:cs typeface="宋体"/>
                        </a:rPr>
                        <a:t>日期</a:t>
                      </a:r>
                      <a:endParaRPr sz="900">
                        <a:latin typeface="宋体"/>
                        <a:cs typeface="宋体"/>
                      </a:endParaRPr>
                    </a:p>
                  </a:txBody>
                  <a:tcPr marL="0" marR="0" marT="698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55"/>
                        </a:spcBef>
                      </a:pPr>
                      <a:endParaRPr sz="700">
                        <a:latin typeface="Times New Roman"/>
                        <a:cs typeface="Times New Roman"/>
                      </a:endParaRPr>
                    </a:p>
                    <a:p>
                      <a:pPr algn="ctr">
                        <a:lnSpc>
                          <a:spcPct val="100000"/>
                        </a:lnSpc>
                      </a:pPr>
                      <a:r>
                        <a:rPr sz="900" b="1" spc="-5">
                          <a:latin typeface="宋体"/>
                          <a:cs typeface="宋体"/>
                        </a:rPr>
                        <a:t>规</a:t>
                      </a:r>
                      <a:r>
                        <a:rPr sz="900" b="1" spc="5">
                          <a:latin typeface="宋体"/>
                          <a:cs typeface="宋体"/>
                        </a:rPr>
                        <a:t>定</a:t>
                      </a:r>
                      <a:r>
                        <a:rPr sz="900" b="1" spc="-5">
                          <a:latin typeface="宋体"/>
                          <a:cs typeface="宋体"/>
                        </a:rPr>
                        <a:t>范围</a:t>
                      </a:r>
                      <a:endParaRPr sz="900">
                        <a:latin typeface="宋体"/>
                        <a:cs typeface="宋体"/>
                      </a:endParaRPr>
                    </a:p>
                  </a:txBody>
                  <a:tcPr marL="0" marR="0" marT="698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440689">
                <a:tc>
                  <a:txBody>
                    <a:bodyPr vert="horz" wrap="square"/>
                    <a:lstStyle/>
                    <a:p>
                      <a:pPr>
                        <a:lnSpc>
                          <a:spcPct val="100000"/>
                        </a:lnSpc>
                        <a:spcBef>
                          <a:spcPts val="5"/>
                        </a:spcBef>
                      </a:pPr>
                      <a:endParaRPr sz="1000">
                        <a:latin typeface="Times New Roman"/>
                        <a:cs typeface="Times New Roman"/>
                      </a:endParaRPr>
                    </a:p>
                    <a:p>
                      <a:pPr marL="8255" algn="ctr">
                        <a:lnSpc>
                          <a:spcPct val="100000"/>
                        </a:lnSpc>
                      </a:pPr>
                      <a:r>
                        <a:rPr sz="900" spc="-5">
                          <a:latin typeface="Times New Roman"/>
                          <a:cs typeface="Times New Roman"/>
                        </a:rPr>
                        <a:t>25.</a:t>
                      </a:r>
                      <a:endParaRPr sz="900">
                        <a:latin typeface="Times New Roman"/>
                        <a:cs typeface="Times New Roman"/>
                      </a:endParaRPr>
                    </a:p>
                  </a:txBody>
                  <a:tcPr marL="0" marR="0" marT="63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5"/>
                        </a:spcBef>
                      </a:pPr>
                      <a:endParaRPr sz="1000">
                        <a:latin typeface="Times New Roman"/>
                        <a:cs typeface="Times New Roman"/>
                      </a:endParaRPr>
                    </a:p>
                    <a:p>
                      <a:pPr marL="635" algn="ctr">
                        <a:lnSpc>
                          <a:spcPct val="100000"/>
                        </a:lnSpc>
                      </a:pPr>
                      <a:r>
                        <a:rPr sz="900" spc="-5">
                          <a:latin typeface="Times New Roman"/>
                          <a:cs typeface="Times New Roman"/>
                        </a:rPr>
                        <a:t>QB/T 5284-2018</a:t>
                      </a:r>
                      <a:endParaRPr sz="900">
                        <a:latin typeface="Times New Roman"/>
                        <a:cs typeface="Times New Roman"/>
                      </a:endParaRPr>
                    </a:p>
                  </a:txBody>
                  <a:tcPr marL="0" marR="0" marT="63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5"/>
                        </a:spcBef>
                      </a:pPr>
                      <a:endParaRPr sz="1000">
                        <a:latin typeface="Times New Roman"/>
                        <a:cs typeface="Times New Roman"/>
                      </a:endParaRPr>
                    </a:p>
                    <a:p>
                      <a:pPr algn="ctr">
                        <a:lnSpc>
                          <a:spcPct val="100000"/>
                        </a:lnSpc>
                      </a:pPr>
                      <a:r>
                        <a:rPr sz="900">
                          <a:latin typeface="宋体"/>
                          <a:cs typeface="宋体"/>
                        </a:rPr>
                        <a:t>冷冻食品术语与分类</a:t>
                      </a:r>
                      <a:endParaRPr sz="900">
                        <a:latin typeface="宋体"/>
                        <a:cs typeface="宋体"/>
                      </a:endParaRPr>
                    </a:p>
                  </a:txBody>
                  <a:tcPr marL="0" marR="0" marT="63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5"/>
                        </a:spcBef>
                      </a:pPr>
                      <a:endParaRPr sz="1000">
                        <a:latin typeface="Times New Roman"/>
                        <a:cs typeface="Times New Roman"/>
                      </a:endParaRPr>
                    </a:p>
                    <a:p>
                      <a:pPr marL="69850">
                        <a:lnSpc>
                          <a:spcPct val="100000"/>
                        </a:lnSpc>
                      </a:pPr>
                      <a:r>
                        <a:rPr sz="900" spc="-5">
                          <a:latin typeface="Times New Roman"/>
                          <a:cs typeface="Times New Roman"/>
                        </a:rPr>
                        <a:t>2018-07-04</a:t>
                      </a:r>
                      <a:endParaRPr sz="900">
                        <a:latin typeface="Times New Roman"/>
                        <a:cs typeface="Times New Roman"/>
                      </a:endParaRPr>
                    </a:p>
                  </a:txBody>
                  <a:tcPr marL="0" marR="0" marT="63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5"/>
                        </a:spcBef>
                      </a:pPr>
                      <a:endParaRPr sz="1000">
                        <a:latin typeface="Times New Roman"/>
                        <a:cs typeface="Times New Roman"/>
                      </a:endParaRPr>
                    </a:p>
                    <a:p>
                      <a:pPr algn="ctr">
                        <a:lnSpc>
                          <a:spcPct val="100000"/>
                        </a:lnSpc>
                      </a:pPr>
                      <a:r>
                        <a:rPr sz="900" spc="-5">
                          <a:latin typeface="Times New Roman"/>
                          <a:cs typeface="Times New Roman"/>
                        </a:rPr>
                        <a:t>2019-01-01</a:t>
                      </a:r>
                      <a:endParaRPr sz="900">
                        <a:latin typeface="Times New Roman"/>
                        <a:cs typeface="Times New Roman"/>
                      </a:endParaRPr>
                    </a:p>
                  </a:txBody>
                  <a:tcPr marL="0" marR="0" marT="63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marR="50800">
                        <a:lnSpc>
                          <a:spcPts val="1560"/>
                        </a:lnSpc>
                        <a:spcBef>
                          <a:spcPts val="25"/>
                        </a:spcBef>
                      </a:pPr>
                      <a:r>
                        <a:rPr sz="900">
                          <a:latin typeface="宋体"/>
                          <a:cs typeface="宋体"/>
                        </a:rPr>
                        <a:t>本标准规定了冷冻食品的术语、分类。本标准适用于冷冻食品工业管理、 生产、科研、教学及其他有关领域。</a:t>
                      </a:r>
                      <a:endParaRPr sz="900">
                        <a:latin typeface="宋体"/>
                        <a:cs typeface="宋体"/>
                      </a:endParaRPr>
                    </a:p>
                  </a:txBody>
                  <a:tcPr marL="0" marR="0" marT="31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275590">
                <a:tc>
                  <a:txBody>
                    <a:bodyPr vert="horz" wrap="square"/>
                    <a:lstStyle/>
                    <a:p>
                      <a:pPr marL="8255" algn="ctr">
                        <a:lnSpc>
                          <a:spcPct val="100000"/>
                        </a:lnSpc>
                        <a:spcBef>
                          <a:spcPts val="505"/>
                        </a:spcBef>
                      </a:pPr>
                      <a:r>
                        <a:rPr sz="900" spc="-5">
                          <a:latin typeface="Times New Roman"/>
                          <a:cs typeface="Times New Roman"/>
                        </a:rPr>
                        <a:t>26.</a:t>
                      </a:r>
                      <a:endParaRPr sz="900">
                        <a:latin typeface="Times New Roman"/>
                        <a:cs typeface="Times New Roman"/>
                      </a:endParaRPr>
                    </a:p>
                  </a:txBody>
                  <a:tcPr marL="0" marR="0" marT="6413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35" algn="ctr">
                        <a:lnSpc>
                          <a:spcPct val="100000"/>
                        </a:lnSpc>
                        <a:spcBef>
                          <a:spcPts val="505"/>
                        </a:spcBef>
                      </a:pPr>
                      <a:r>
                        <a:rPr sz="900" spc="-5">
                          <a:latin typeface="Times New Roman"/>
                          <a:cs typeface="Times New Roman"/>
                        </a:rPr>
                        <a:t>SB/T</a:t>
                      </a:r>
                      <a:r>
                        <a:rPr sz="900" spc="-20">
                          <a:latin typeface="Times New Roman"/>
                          <a:cs typeface="Times New Roman"/>
                        </a:rPr>
                        <a:t> </a:t>
                      </a:r>
                      <a:r>
                        <a:rPr sz="900" spc="-5">
                          <a:latin typeface="Times New Roman"/>
                          <a:cs typeface="Times New Roman"/>
                        </a:rPr>
                        <a:t>10794.1-2012</a:t>
                      </a:r>
                      <a:endParaRPr sz="900">
                        <a:latin typeface="Times New Roman"/>
                        <a:cs typeface="Times New Roman"/>
                      </a:endParaRPr>
                    </a:p>
                  </a:txBody>
                  <a:tcPr marL="0" marR="0" marT="6413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505"/>
                        </a:spcBef>
                      </a:pPr>
                      <a:r>
                        <a:rPr sz="900">
                          <a:latin typeface="宋体"/>
                          <a:cs typeface="宋体"/>
                        </a:rPr>
                        <a:t>商用冷柜</a:t>
                      </a:r>
                      <a:r>
                        <a:rPr sz="900" spc="-10">
                          <a:latin typeface="宋体"/>
                          <a:cs typeface="宋体"/>
                        </a:rPr>
                        <a:t> </a:t>
                      </a:r>
                      <a:r>
                        <a:rPr sz="900">
                          <a:latin typeface="宋体"/>
                          <a:cs typeface="宋体"/>
                        </a:rPr>
                        <a:t>第</a:t>
                      </a:r>
                      <a:r>
                        <a:rPr sz="900" spc="-229">
                          <a:latin typeface="宋体"/>
                          <a:cs typeface="宋体"/>
                        </a:rPr>
                        <a:t> </a:t>
                      </a:r>
                      <a:r>
                        <a:rPr sz="900">
                          <a:latin typeface="Times New Roman"/>
                          <a:cs typeface="Times New Roman"/>
                        </a:rPr>
                        <a:t>1</a:t>
                      </a:r>
                      <a:r>
                        <a:rPr sz="900" spc="-10">
                          <a:latin typeface="Times New Roman"/>
                          <a:cs typeface="Times New Roman"/>
                        </a:rPr>
                        <a:t> </a:t>
                      </a:r>
                      <a:r>
                        <a:rPr sz="900">
                          <a:latin typeface="宋体"/>
                          <a:cs typeface="宋体"/>
                        </a:rPr>
                        <a:t>部分：术语</a:t>
                      </a:r>
                      <a:endParaRPr sz="900">
                        <a:latin typeface="宋体"/>
                        <a:cs typeface="宋体"/>
                      </a:endParaRPr>
                    </a:p>
                  </a:txBody>
                  <a:tcPr marL="0" marR="0" marT="6413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9850">
                        <a:lnSpc>
                          <a:spcPct val="100000"/>
                        </a:lnSpc>
                        <a:spcBef>
                          <a:spcPts val="505"/>
                        </a:spcBef>
                      </a:pPr>
                      <a:r>
                        <a:rPr sz="900" spc="-5">
                          <a:latin typeface="Times New Roman"/>
                          <a:cs typeface="Times New Roman"/>
                        </a:rPr>
                        <a:t>2012-09-19</a:t>
                      </a:r>
                      <a:endParaRPr sz="900">
                        <a:latin typeface="Times New Roman"/>
                        <a:cs typeface="Times New Roman"/>
                      </a:endParaRPr>
                    </a:p>
                  </a:txBody>
                  <a:tcPr marL="0" marR="0" marT="6413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505"/>
                        </a:spcBef>
                      </a:pPr>
                      <a:r>
                        <a:rPr sz="900" spc="-5">
                          <a:latin typeface="Times New Roman"/>
                          <a:cs typeface="Times New Roman"/>
                        </a:rPr>
                        <a:t>2012-12-01</a:t>
                      </a:r>
                      <a:endParaRPr sz="900">
                        <a:latin typeface="Times New Roman"/>
                        <a:cs typeface="Times New Roman"/>
                      </a:endParaRPr>
                    </a:p>
                  </a:txBody>
                  <a:tcPr marL="0" marR="0" marT="6413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a:lnSpc>
                          <a:spcPct val="100000"/>
                        </a:lnSpc>
                        <a:spcBef>
                          <a:spcPts val="505"/>
                        </a:spcBef>
                      </a:pPr>
                      <a:r>
                        <a:rPr sz="900">
                          <a:latin typeface="宋体"/>
                          <a:cs typeface="宋体"/>
                        </a:rPr>
                        <a:t>本部分规定了用于销售和储存食品的商用冷柜的术语和定义。</a:t>
                      </a:r>
                      <a:endParaRPr sz="900">
                        <a:latin typeface="宋体"/>
                        <a:cs typeface="宋体"/>
                      </a:endParaRPr>
                    </a:p>
                  </a:txBody>
                  <a:tcPr marL="0" marR="0" marT="6413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441325">
                <a:tc>
                  <a:txBody>
                    <a:bodyPr vert="horz" wrap="square"/>
                    <a:lstStyle/>
                    <a:p>
                      <a:pPr>
                        <a:lnSpc>
                          <a:spcPct val="100000"/>
                        </a:lnSpc>
                        <a:spcBef>
                          <a:spcPts val="5"/>
                        </a:spcBef>
                      </a:pPr>
                      <a:endParaRPr sz="1000">
                        <a:latin typeface="Times New Roman"/>
                        <a:cs typeface="Times New Roman"/>
                      </a:endParaRPr>
                    </a:p>
                    <a:p>
                      <a:pPr marL="8255" algn="ctr">
                        <a:lnSpc>
                          <a:spcPct val="100000"/>
                        </a:lnSpc>
                      </a:pPr>
                      <a:r>
                        <a:rPr sz="900" spc="-5">
                          <a:latin typeface="Times New Roman"/>
                          <a:cs typeface="Times New Roman"/>
                        </a:rPr>
                        <a:t>27.</a:t>
                      </a:r>
                      <a:endParaRPr sz="900">
                        <a:latin typeface="Times New Roman"/>
                        <a:cs typeface="Times New Roman"/>
                      </a:endParaRPr>
                    </a:p>
                  </a:txBody>
                  <a:tcPr marL="0" marR="0" marT="63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5"/>
                        </a:spcBef>
                      </a:pPr>
                      <a:endParaRPr sz="1000">
                        <a:latin typeface="Times New Roman"/>
                        <a:cs typeface="Times New Roman"/>
                      </a:endParaRPr>
                    </a:p>
                    <a:p>
                      <a:pPr algn="ctr">
                        <a:lnSpc>
                          <a:spcPct val="100000"/>
                        </a:lnSpc>
                      </a:pPr>
                      <a:r>
                        <a:rPr sz="900" spc="-5">
                          <a:latin typeface="Times New Roman"/>
                          <a:cs typeface="Times New Roman"/>
                        </a:rPr>
                        <a:t>SB/T 11073-2013</a:t>
                      </a:r>
                      <a:endParaRPr sz="900">
                        <a:latin typeface="Times New Roman"/>
                        <a:cs typeface="Times New Roman"/>
                      </a:endParaRPr>
                    </a:p>
                  </a:txBody>
                  <a:tcPr marL="0" marR="0" marT="63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5"/>
                        </a:spcBef>
                      </a:pPr>
                      <a:endParaRPr sz="1000">
                        <a:latin typeface="Times New Roman"/>
                        <a:cs typeface="Times New Roman"/>
                      </a:endParaRPr>
                    </a:p>
                    <a:p>
                      <a:pPr algn="ctr">
                        <a:lnSpc>
                          <a:spcPct val="100000"/>
                        </a:lnSpc>
                      </a:pPr>
                      <a:r>
                        <a:rPr sz="900">
                          <a:latin typeface="宋体"/>
                          <a:cs typeface="宋体"/>
                        </a:rPr>
                        <a:t>速冻食品术语</a:t>
                      </a:r>
                      <a:endParaRPr sz="900">
                        <a:latin typeface="宋体"/>
                        <a:cs typeface="宋体"/>
                      </a:endParaRPr>
                    </a:p>
                  </a:txBody>
                  <a:tcPr marL="0" marR="0" marT="63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5"/>
                        </a:spcBef>
                      </a:pPr>
                      <a:endParaRPr sz="1000">
                        <a:latin typeface="Times New Roman"/>
                        <a:cs typeface="Times New Roman"/>
                      </a:endParaRPr>
                    </a:p>
                    <a:p>
                      <a:pPr marL="69850">
                        <a:lnSpc>
                          <a:spcPct val="100000"/>
                        </a:lnSpc>
                      </a:pPr>
                      <a:r>
                        <a:rPr sz="900" spc="-5">
                          <a:latin typeface="Times New Roman"/>
                          <a:cs typeface="Times New Roman"/>
                        </a:rPr>
                        <a:t>2014-04-06</a:t>
                      </a:r>
                      <a:endParaRPr sz="900">
                        <a:latin typeface="Times New Roman"/>
                        <a:cs typeface="Times New Roman"/>
                      </a:endParaRPr>
                    </a:p>
                  </a:txBody>
                  <a:tcPr marL="0" marR="0" marT="63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5"/>
                        </a:spcBef>
                      </a:pPr>
                      <a:endParaRPr sz="1000">
                        <a:latin typeface="Times New Roman"/>
                        <a:cs typeface="Times New Roman"/>
                      </a:endParaRPr>
                    </a:p>
                    <a:p>
                      <a:pPr algn="ctr">
                        <a:lnSpc>
                          <a:spcPct val="100000"/>
                        </a:lnSpc>
                      </a:pPr>
                      <a:r>
                        <a:rPr sz="900" spc="-5">
                          <a:latin typeface="Times New Roman"/>
                          <a:cs typeface="Times New Roman"/>
                        </a:rPr>
                        <a:t>2014-12-01</a:t>
                      </a:r>
                      <a:endParaRPr sz="900">
                        <a:latin typeface="Times New Roman"/>
                        <a:cs typeface="Times New Roman"/>
                      </a:endParaRPr>
                    </a:p>
                  </a:txBody>
                  <a:tcPr marL="0" marR="0" marT="63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marR="62230">
                        <a:lnSpc>
                          <a:spcPts val="1560"/>
                        </a:lnSpc>
                        <a:spcBef>
                          <a:spcPts val="25"/>
                        </a:spcBef>
                      </a:pPr>
                      <a:r>
                        <a:rPr sz="900">
                          <a:latin typeface="宋体"/>
                          <a:cs typeface="宋体"/>
                        </a:rPr>
                        <a:t>本标准规定了速冻食品的通用术语</a:t>
                      </a:r>
                      <a:r>
                        <a:rPr sz="900" spc="-50">
                          <a:latin typeface="宋体"/>
                          <a:cs typeface="宋体"/>
                        </a:rPr>
                        <a:t>、</a:t>
                      </a:r>
                      <a:r>
                        <a:rPr sz="900">
                          <a:latin typeface="宋体"/>
                          <a:cs typeface="宋体"/>
                        </a:rPr>
                        <a:t>产品术语与定义</a:t>
                      </a:r>
                      <a:r>
                        <a:rPr sz="900" spc="-40">
                          <a:latin typeface="宋体"/>
                          <a:cs typeface="宋体"/>
                        </a:rPr>
                        <a:t>。</a:t>
                      </a:r>
                      <a:r>
                        <a:rPr sz="900">
                          <a:latin typeface="宋体"/>
                          <a:cs typeface="宋体"/>
                        </a:rPr>
                        <a:t>本标准适用于速冻 食品的生产、检验、物流和销售服务。</a:t>
                      </a:r>
                      <a:endParaRPr sz="900">
                        <a:latin typeface="宋体"/>
                        <a:cs typeface="宋体"/>
                      </a:endParaRPr>
                    </a:p>
                  </a:txBody>
                  <a:tcPr marL="0" marR="0" marT="31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402589">
                <a:tc>
                  <a:txBody>
                    <a:bodyPr vert="horz" wrap="square"/>
                    <a:lstStyle/>
                    <a:p>
                      <a:pPr>
                        <a:lnSpc>
                          <a:spcPct val="100000"/>
                        </a:lnSpc>
                        <a:spcBef>
                          <a:spcPts val="25"/>
                        </a:spcBef>
                      </a:pPr>
                      <a:endParaRPr sz="850">
                        <a:latin typeface="Times New Roman"/>
                        <a:cs typeface="Times New Roman"/>
                      </a:endParaRPr>
                    </a:p>
                    <a:p>
                      <a:pPr marL="8255" algn="ctr">
                        <a:lnSpc>
                          <a:spcPct val="100000"/>
                        </a:lnSpc>
                      </a:pPr>
                      <a:r>
                        <a:rPr sz="900" spc="-5">
                          <a:latin typeface="Times New Roman"/>
                          <a:cs typeface="Times New Roman"/>
                        </a:rPr>
                        <a:t>28.</a:t>
                      </a:r>
                      <a:endParaRPr sz="900">
                        <a:latin typeface="Times New Roman"/>
                        <a:cs typeface="Times New Roman"/>
                      </a:endParaRPr>
                    </a:p>
                  </a:txBody>
                  <a:tcPr marL="0" marR="0" marT="31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25"/>
                        </a:spcBef>
                      </a:pPr>
                      <a:endParaRPr sz="850">
                        <a:latin typeface="Times New Roman"/>
                        <a:cs typeface="Times New Roman"/>
                      </a:endParaRPr>
                    </a:p>
                    <a:p>
                      <a:pPr algn="ctr">
                        <a:lnSpc>
                          <a:spcPct val="100000"/>
                        </a:lnSpc>
                      </a:pPr>
                      <a:r>
                        <a:rPr sz="900" spc="-5">
                          <a:latin typeface="Times New Roman"/>
                          <a:cs typeface="Times New Roman"/>
                        </a:rPr>
                        <a:t>SC/T</a:t>
                      </a:r>
                      <a:r>
                        <a:rPr sz="900" spc="-20">
                          <a:latin typeface="Times New Roman"/>
                          <a:cs typeface="Times New Roman"/>
                        </a:rPr>
                        <a:t> </a:t>
                      </a:r>
                      <a:r>
                        <a:rPr sz="900" spc="-5">
                          <a:latin typeface="Times New Roman"/>
                          <a:cs typeface="Times New Roman"/>
                        </a:rPr>
                        <a:t>3035-2018</a:t>
                      </a:r>
                      <a:endParaRPr sz="900">
                        <a:latin typeface="Times New Roman"/>
                        <a:cs typeface="Times New Roman"/>
                      </a:endParaRPr>
                    </a:p>
                  </a:txBody>
                  <a:tcPr marL="0" marR="0" marT="31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25"/>
                        </a:spcBef>
                      </a:pPr>
                      <a:endParaRPr sz="850">
                        <a:latin typeface="Times New Roman"/>
                        <a:cs typeface="Times New Roman"/>
                      </a:endParaRPr>
                    </a:p>
                    <a:p>
                      <a:pPr algn="ctr">
                        <a:lnSpc>
                          <a:spcPct val="100000"/>
                        </a:lnSpc>
                      </a:pPr>
                      <a:r>
                        <a:rPr sz="900">
                          <a:latin typeface="宋体"/>
                          <a:cs typeface="宋体"/>
                        </a:rPr>
                        <a:t>水产品包装、标识通则</a:t>
                      </a:r>
                      <a:endParaRPr sz="900">
                        <a:latin typeface="宋体"/>
                        <a:cs typeface="宋体"/>
                      </a:endParaRPr>
                    </a:p>
                  </a:txBody>
                  <a:tcPr marL="0" marR="0" marT="31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25"/>
                        </a:spcBef>
                      </a:pPr>
                      <a:endParaRPr sz="850">
                        <a:latin typeface="Times New Roman"/>
                        <a:cs typeface="Times New Roman"/>
                      </a:endParaRPr>
                    </a:p>
                    <a:p>
                      <a:pPr marL="69850">
                        <a:lnSpc>
                          <a:spcPct val="100000"/>
                        </a:lnSpc>
                      </a:pPr>
                      <a:r>
                        <a:rPr sz="900" spc="-5">
                          <a:latin typeface="Times New Roman"/>
                          <a:cs typeface="Times New Roman"/>
                        </a:rPr>
                        <a:t>2018-12-19</a:t>
                      </a:r>
                      <a:endParaRPr sz="900">
                        <a:latin typeface="Times New Roman"/>
                        <a:cs typeface="Times New Roman"/>
                      </a:endParaRPr>
                    </a:p>
                  </a:txBody>
                  <a:tcPr marL="0" marR="0" marT="31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25"/>
                        </a:spcBef>
                      </a:pPr>
                      <a:endParaRPr sz="850">
                        <a:latin typeface="Times New Roman"/>
                        <a:cs typeface="Times New Roman"/>
                      </a:endParaRPr>
                    </a:p>
                    <a:p>
                      <a:pPr algn="ctr">
                        <a:lnSpc>
                          <a:spcPct val="100000"/>
                        </a:lnSpc>
                      </a:pPr>
                      <a:r>
                        <a:rPr sz="900" spc="-5">
                          <a:latin typeface="Times New Roman"/>
                          <a:cs typeface="Times New Roman"/>
                        </a:rPr>
                        <a:t>2019-06-01</a:t>
                      </a:r>
                      <a:endParaRPr sz="900">
                        <a:latin typeface="Times New Roman"/>
                        <a:cs typeface="Times New Roman"/>
                      </a:endParaRPr>
                    </a:p>
                  </a:txBody>
                  <a:tcPr marL="0" marR="0" marT="31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a:lnSpc>
                          <a:spcPct val="100000"/>
                        </a:lnSpc>
                        <a:spcBef>
                          <a:spcPts val="225"/>
                        </a:spcBef>
                      </a:pPr>
                      <a:r>
                        <a:rPr sz="900">
                          <a:latin typeface="宋体"/>
                          <a:cs typeface="宋体"/>
                        </a:rPr>
                        <a:t>本标准规定了水产品的包装和标识要求</a:t>
                      </a:r>
                      <a:r>
                        <a:rPr sz="900" spc="-85">
                          <a:latin typeface="宋体"/>
                          <a:cs typeface="宋体"/>
                        </a:rPr>
                        <a:t>。</a:t>
                      </a:r>
                      <a:r>
                        <a:rPr sz="900">
                          <a:latin typeface="宋体"/>
                          <a:cs typeface="宋体"/>
                        </a:rPr>
                        <a:t>本标准适用于水产品的包装和标</a:t>
                      </a:r>
                      <a:endParaRPr sz="900">
                        <a:latin typeface="宋体"/>
                        <a:cs typeface="宋体"/>
                      </a:endParaRPr>
                    </a:p>
                    <a:p>
                      <a:pPr marL="68580">
                        <a:lnSpc>
                          <a:spcPct val="100000"/>
                        </a:lnSpc>
                        <a:spcBef>
                          <a:spcPts val="480"/>
                        </a:spcBef>
                      </a:pPr>
                      <a:r>
                        <a:rPr sz="900">
                          <a:latin typeface="宋体"/>
                          <a:cs typeface="宋体"/>
                        </a:rPr>
                        <a:t>识。</a:t>
                      </a:r>
                      <a:endParaRPr sz="900">
                        <a:latin typeface="宋体"/>
                        <a:cs typeface="宋体"/>
                      </a:endParaRPr>
                    </a:p>
                  </a:txBody>
                  <a:tcPr marL="0" marR="0" marT="285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798830">
                <a:tc>
                  <a:txBody>
                    <a:bodyPr vert="horz" wrap="square"/>
                    <a:lstStyle/>
                    <a:p>
                      <a:pPr>
                        <a:lnSpc>
                          <a:spcPct val="100000"/>
                        </a:lnSpc>
                      </a:pPr>
                      <a:endParaRPr sz="1000">
                        <a:latin typeface="Times New Roman"/>
                        <a:cs typeface="Times New Roman"/>
                      </a:endParaRPr>
                    </a:p>
                    <a:p>
                      <a:pPr>
                        <a:lnSpc>
                          <a:spcPct val="100000"/>
                        </a:lnSpc>
                        <a:spcBef>
                          <a:spcPts val="30"/>
                        </a:spcBef>
                      </a:pPr>
                      <a:endParaRPr sz="1200">
                        <a:latin typeface="Times New Roman"/>
                        <a:cs typeface="Times New Roman"/>
                      </a:endParaRPr>
                    </a:p>
                    <a:p>
                      <a:pPr marL="8255" algn="ctr">
                        <a:lnSpc>
                          <a:spcPct val="100000"/>
                        </a:lnSpc>
                      </a:pPr>
                      <a:r>
                        <a:rPr sz="900" spc="-5">
                          <a:latin typeface="Times New Roman"/>
                          <a:cs typeface="Times New Roman"/>
                        </a:rPr>
                        <a:t>29.</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nSpc>
                          <a:spcPct val="100000"/>
                        </a:lnSpc>
                        <a:spcBef>
                          <a:spcPts val="30"/>
                        </a:spcBef>
                      </a:pPr>
                      <a:endParaRPr sz="1200">
                        <a:latin typeface="Times New Roman"/>
                        <a:cs typeface="Times New Roman"/>
                      </a:endParaRPr>
                    </a:p>
                    <a:p>
                      <a:pPr algn="ctr">
                        <a:lnSpc>
                          <a:spcPct val="100000"/>
                        </a:lnSpc>
                      </a:pPr>
                      <a:r>
                        <a:rPr sz="900" spc="-5">
                          <a:latin typeface="Times New Roman"/>
                          <a:cs typeface="Times New Roman"/>
                        </a:rPr>
                        <a:t>WB/T</a:t>
                      </a:r>
                      <a:r>
                        <a:rPr sz="900" spc="-20">
                          <a:latin typeface="Times New Roman"/>
                          <a:cs typeface="Times New Roman"/>
                        </a:rPr>
                        <a:t> </a:t>
                      </a:r>
                      <a:r>
                        <a:rPr sz="900" spc="-5">
                          <a:latin typeface="Times New Roman"/>
                          <a:cs typeface="Times New Roman"/>
                        </a:rPr>
                        <a:t>1055-2015</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marR="20955" algn="ctr">
                        <a:lnSpc>
                          <a:spcPct val="144400"/>
                        </a:lnSpc>
                        <a:spcBef>
                          <a:spcPts val="535"/>
                        </a:spcBef>
                      </a:pPr>
                      <a:r>
                        <a:rPr sz="900">
                          <a:latin typeface="宋体"/>
                          <a:cs typeface="宋体"/>
                        </a:rPr>
                        <a:t>物流从业人员职业能力要求</a:t>
                      </a:r>
                      <a:r>
                        <a:rPr sz="900" spc="-60">
                          <a:latin typeface="宋体"/>
                          <a:cs typeface="宋体"/>
                        </a:rPr>
                        <a:t> </a:t>
                      </a:r>
                      <a:r>
                        <a:rPr sz="900">
                          <a:latin typeface="宋体"/>
                          <a:cs typeface="宋体"/>
                        </a:rPr>
                        <a:t>第</a:t>
                      </a:r>
                      <a:r>
                        <a:rPr sz="900" spc="-250">
                          <a:latin typeface="宋体"/>
                          <a:cs typeface="宋体"/>
                        </a:rPr>
                        <a:t> </a:t>
                      </a:r>
                      <a:r>
                        <a:rPr sz="900">
                          <a:latin typeface="宋体"/>
                          <a:cs typeface="宋体"/>
                        </a:rPr>
                        <a:t>1</a:t>
                      </a:r>
                      <a:r>
                        <a:rPr sz="900" spc="-254">
                          <a:latin typeface="宋体"/>
                          <a:cs typeface="宋体"/>
                        </a:rPr>
                        <a:t> </a:t>
                      </a:r>
                      <a:r>
                        <a:rPr sz="900">
                          <a:latin typeface="宋体"/>
                          <a:cs typeface="宋体"/>
                        </a:rPr>
                        <a:t>部分：  仓储</a:t>
                      </a:r>
                      <a:r>
                        <a:rPr sz="900" spc="-20">
                          <a:latin typeface="宋体"/>
                          <a:cs typeface="宋体"/>
                        </a:rPr>
                        <a:t> </a:t>
                      </a:r>
                      <a:r>
                        <a:rPr sz="900">
                          <a:latin typeface="宋体"/>
                          <a:cs typeface="宋体"/>
                        </a:rPr>
                        <a:t>配送</a:t>
                      </a:r>
                      <a:endParaRPr sz="900">
                        <a:latin typeface="宋体"/>
                        <a:cs typeface="宋体"/>
                      </a:endParaRPr>
                    </a:p>
                    <a:p>
                      <a:pPr algn="ctr">
                        <a:lnSpc>
                          <a:spcPct val="100000"/>
                        </a:lnSpc>
                        <a:spcBef>
                          <a:spcPts val="480"/>
                        </a:spcBef>
                      </a:pPr>
                      <a:r>
                        <a:rPr sz="900">
                          <a:latin typeface="宋体"/>
                          <a:cs typeface="宋体"/>
                        </a:rPr>
                        <a:t>作业与作业管理</a:t>
                      </a:r>
                      <a:endParaRPr sz="900">
                        <a:latin typeface="宋体"/>
                        <a:cs typeface="宋体"/>
                      </a:endParaRPr>
                    </a:p>
                  </a:txBody>
                  <a:tcPr marL="0" marR="0" marT="6794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nSpc>
                          <a:spcPct val="100000"/>
                        </a:lnSpc>
                        <a:spcBef>
                          <a:spcPts val="30"/>
                        </a:spcBef>
                      </a:pPr>
                      <a:endParaRPr sz="1200">
                        <a:latin typeface="Times New Roman"/>
                        <a:cs typeface="Times New Roman"/>
                      </a:endParaRPr>
                    </a:p>
                    <a:p>
                      <a:pPr marL="69850">
                        <a:lnSpc>
                          <a:spcPct val="100000"/>
                        </a:lnSpc>
                      </a:pPr>
                      <a:r>
                        <a:rPr sz="900" spc="-5">
                          <a:latin typeface="Times New Roman"/>
                          <a:cs typeface="Times New Roman"/>
                        </a:rPr>
                        <a:t>2015-10-21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nSpc>
                          <a:spcPct val="100000"/>
                        </a:lnSpc>
                        <a:spcBef>
                          <a:spcPts val="30"/>
                        </a:spcBef>
                      </a:pPr>
                      <a:endParaRPr sz="1200">
                        <a:latin typeface="Times New Roman"/>
                        <a:cs typeface="Times New Roman"/>
                      </a:endParaRPr>
                    </a:p>
                    <a:p>
                      <a:pPr algn="ctr">
                        <a:lnSpc>
                          <a:spcPct val="100000"/>
                        </a:lnSpc>
                      </a:pPr>
                      <a:r>
                        <a:rPr sz="900" spc="-5">
                          <a:latin typeface="Times New Roman"/>
                          <a:cs typeface="Times New Roman"/>
                        </a:rPr>
                        <a:t>2016-02-01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a:lnSpc>
                          <a:spcPct val="100000"/>
                        </a:lnSpc>
                        <a:spcBef>
                          <a:spcPts val="234"/>
                        </a:spcBef>
                      </a:pPr>
                      <a:r>
                        <a:rPr sz="900">
                          <a:latin typeface="宋体"/>
                          <a:cs typeface="宋体"/>
                        </a:rPr>
                        <a:t>《物流从业人员职业能力要求</a:t>
                      </a:r>
                      <a:r>
                        <a:rPr sz="900" spc="-50">
                          <a:latin typeface="宋体"/>
                          <a:cs typeface="宋体"/>
                        </a:rPr>
                        <a:t>》</a:t>
                      </a:r>
                      <a:r>
                        <a:rPr sz="900">
                          <a:latin typeface="宋体"/>
                          <a:cs typeface="宋体"/>
                        </a:rPr>
                        <a:t>的本部分对物流从业人员仓储</a:t>
                      </a:r>
                      <a:r>
                        <a:rPr sz="900" spc="-40">
                          <a:latin typeface="宋体"/>
                          <a:cs typeface="宋体"/>
                        </a:rPr>
                        <a:t>、</a:t>
                      </a:r>
                      <a:r>
                        <a:rPr sz="900">
                          <a:latin typeface="宋体"/>
                          <a:cs typeface="宋体"/>
                        </a:rPr>
                        <a:t>配送作业</a:t>
                      </a:r>
                      <a:endParaRPr sz="900">
                        <a:latin typeface="宋体"/>
                        <a:cs typeface="宋体"/>
                      </a:endParaRPr>
                    </a:p>
                    <a:p>
                      <a:pPr marL="68580" marR="50800" algn="just">
                        <a:lnSpc>
                          <a:spcPct val="144400"/>
                        </a:lnSpc>
                      </a:pPr>
                      <a:r>
                        <a:rPr sz="900">
                          <a:latin typeface="宋体"/>
                          <a:cs typeface="宋体"/>
                        </a:rPr>
                        <a:t>与作业管理的职业能力提出了规范性要求，适用于各类物流企业在仓储、 配送的作业和作业管理</a:t>
                      </a:r>
                      <a:r>
                        <a:rPr sz="900" spc="-50">
                          <a:latin typeface="宋体"/>
                          <a:cs typeface="宋体"/>
                        </a:rPr>
                        <a:t>，</a:t>
                      </a:r>
                      <a:r>
                        <a:rPr sz="900">
                          <a:latin typeface="宋体"/>
                          <a:cs typeface="宋体"/>
                        </a:rPr>
                        <a:t>生产</a:t>
                      </a:r>
                      <a:r>
                        <a:rPr sz="900" spc="-40">
                          <a:latin typeface="宋体"/>
                          <a:cs typeface="宋体"/>
                        </a:rPr>
                        <a:t>、</a:t>
                      </a:r>
                      <a:r>
                        <a:rPr sz="900">
                          <a:latin typeface="宋体"/>
                          <a:cs typeface="宋体"/>
                        </a:rPr>
                        <a:t>商贸流通等企业的物流相关部门可参照使 用。</a:t>
                      </a:r>
                      <a:endParaRPr sz="900">
                        <a:latin typeface="宋体"/>
                        <a:cs typeface="宋体"/>
                      </a:endParaRPr>
                    </a:p>
                  </a:txBody>
                  <a:tcPr marL="0" marR="0" marT="29844"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798829">
                <a:tc>
                  <a:txBody>
                    <a:bodyPr vert="horz" wrap="square"/>
                    <a:lstStyle/>
                    <a:p>
                      <a:pPr>
                        <a:lnSpc>
                          <a:spcPct val="100000"/>
                        </a:lnSpc>
                      </a:pPr>
                      <a:endParaRPr sz="1000">
                        <a:latin typeface="Times New Roman"/>
                        <a:cs typeface="Times New Roman"/>
                      </a:endParaRPr>
                    </a:p>
                    <a:p>
                      <a:pPr>
                        <a:lnSpc>
                          <a:spcPct val="100000"/>
                        </a:lnSpc>
                        <a:spcBef>
                          <a:spcPts val="30"/>
                        </a:spcBef>
                      </a:pPr>
                      <a:endParaRPr sz="1200">
                        <a:latin typeface="Times New Roman"/>
                        <a:cs typeface="Times New Roman"/>
                      </a:endParaRPr>
                    </a:p>
                    <a:p>
                      <a:pPr marL="8255" algn="ctr">
                        <a:lnSpc>
                          <a:spcPct val="100000"/>
                        </a:lnSpc>
                      </a:pPr>
                      <a:r>
                        <a:rPr sz="900" spc="-5">
                          <a:latin typeface="Times New Roman"/>
                          <a:cs typeface="Times New Roman"/>
                        </a:rPr>
                        <a:t>30.</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nSpc>
                          <a:spcPct val="100000"/>
                        </a:lnSpc>
                        <a:spcBef>
                          <a:spcPts val="30"/>
                        </a:spcBef>
                      </a:pPr>
                      <a:endParaRPr sz="1200">
                        <a:latin typeface="Times New Roman"/>
                        <a:cs typeface="Times New Roman"/>
                      </a:endParaRPr>
                    </a:p>
                    <a:p>
                      <a:pPr algn="ctr">
                        <a:lnSpc>
                          <a:spcPct val="100000"/>
                        </a:lnSpc>
                      </a:pPr>
                      <a:r>
                        <a:rPr sz="900" spc="-5">
                          <a:latin typeface="Times New Roman"/>
                          <a:cs typeface="Times New Roman"/>
                        </a:rPr>
                        <a:t>WB/T</a:t>
                      </a:r>
                      <a:r>
                        <a:rPr sz="900" spc="-20">
                          <a:latin typeface="Times New Roman"/>
                          <a:cs typeface="Times New Roman"/>
                        </a:rPr>
                        <a:t> </a:t>
                      </a:r>
                      <a:r>
                        <a:rPr sz="900" spc="-5">
                          <a:latin typeface="Times New Roman"/>
                          <a:cs typeface="Times New Roman"/>
                        </a:rPr>
                        <a:t>1055-2015</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marR="20955" algn="ctr">
                        <a:lnSpc>
                          <a:spcPct val="144400"/>
                        </a:lnSpc>
                        <a:spcBef>
                          <a:spcPts val="530"/>
                        </a:spcBef>
                      </a:pPr>
                      <a:r>
                        <a:rPr sz="900">
                          <a:latin typeface="宋体"/>
                          <a:cs typeface="宋体"/>
                        </a:rPr>
                        <a:t>物流从业人员职业能力要求</a:t>
                      </a:r>
                      <a:r>
                        <a:rPr sz="900" spc="-60">
                          <a:latin typeface="宋体"/>
                          <a:cs typeface="宋体"/>
                        </a:rPr>
                        <a:t> </a:t>
                      </a:r>
                      <a:r>
                        <a:rPr sz="900">
                          <a:latin typeface="宋体"/>
                          <a:cs typeface="宋体"/>
                        </a:rPr>
                        <a:t>第</a:t>
                      </a:r>
                      <a:r>
                        <a:rPr sz="900" spc="-250">
                          <a:latin typeface="宋体"/>
                          <a:cs typeface="宋体"/>
                        </a:rPr>
                        <a:t> </a:t>
                      </a:r>
                      <a:r>
                        <a:rPr sz="900">
                          <a:latin typeface="宋体"/>
                          <a:cs typeface="宋体"/>
                        </a:rPr>
                        <a:t>2</a:t>
                      </a:r>
                      <a:r>
                        <a:rPr sz="900" spc="-254">
                          <a:latin typeface="宋体"/>
                          <a:cs typeface="宋体"/>
                        </a:rPr>
                        <a:t> </a:t>
                      </a:r>
                      <a:r>
                        <a:rPr sz="900">
                          <a:latin typeface="宋体"/>
                          <a:cs typeface="宋体"/>
                        </a:rPr>
                        <a:t>部分：  运输</a:t>
                      </a:r>
                      <a:r>
                        <a:rPr sz="900" spc="-20">
                          <a:latin typeface="宋体"/>
                          <a:cs typeface="宋体"/>
                        </a:rPr>
                        <a:t> </a:t>
                      </a:r>
                      <a:r>
                        <a:rPr sz="900">
                          <a:latin typeface="宋体"/>
                          <a:cs typeface="宋体"/>
                        </a:rPr>
                        <a:t>运输</a:t>
                      </a:r>
                      <a:endParaRPr sz="900">
                        <a:latin typeface="宋体"/>
                        <a:cs typeface="宋体"/>
                      </a:endParaRPr>
                    </a:p>
                    <a:p>
                      <a:pPr algn="ctr">
                        <a:lnSpc>
                          <a:spcPct val="100000"/>
                        </a:lnSpc>
                        <a:spcBef>
                          <a:spcPts val="480"/>
                        </a:spcBef>
                      </a:pPr>
                      <a:r>
                        <a:rPr sz="900">
                          <a:latin typeface="宋体"/>
                          <a:cs typeface="宋体"/>
                        </a:rPr>
                        <a:t>作业与作业管理</a:t>
                      </a:r>
                      <a:endParaRPr sz="900">
                        <a:latin typeface="宋体"/>
                        <a:cs typeface="宋体"/>
                      </a:endParaRPr>
                    </a:p>
                  </a:txBody>
                  <a:tcPr marL="0" marR="0" marT="6731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nSpc>
                          <a:spcPct val="100000"/>
                        </a:lnSpc>
                        <a:spcBef>
                          <a:spcPts val="30"/>
                        </a:spcBef>
                      </a:pPr>
                      <a:endParaRPr sz="1200">
                        <a:latin typeface="Times New Roman"/>
                        <a:cs typeface="Times New Roman"/>
                      </a:endParaRPr>
                    </a:p>
                    <a:p>
                      <a:pPr marL="69850">
                        <a:lnSpc>
                          <a:spcPct val="100000"/>
                        </a:lnSpc>
                      </a:pPr>
                      <a:r>
                        <a:rPr sz="900" spc="-5">
                          <a:latin typeface="Times New Roman"/>
                          <a:cs typeface="Times New Roman"/>
                        </a:rPr>
                        <a:t>2015-10-21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nSpc>
                          <a:spcPct val="100000"/>
                        </a:lnSpc>
                        <a:spcBef>
                          <a:spcPts val="30"/>
                        </a:spcBef>
                      </a:pPr>
                      <a:endParaRPr sz="1200">
                        <a:latin typeface="Times New Roman"/>
                        <a:cs typeface="Times New Roman"/>
                      </a:endParaRPr>
                    </a:p>
                    <a:p>
                      <a:pPr algn="ctr">
                        <a:lnSpc>
                          <a:spcPct val="100000"/>
                        </a:lnSpc>
                      </a:pPr>
                      <a:r>
                        <a:rPr sz="900" spc="-5">
                          <a:latin typeface="Times New Roman"/>
                          <a:cs typeface="Times New Roman"/>
                        </a:rPr>
                        <a:t>2016-02-01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a:lnSpc>
                          <a:spcPct val="100000"/>
                        </a:lnSpc>
                        <a:spcBef>
                          <a:spcPts val="229"/>
                        </a:spcBef>
                      </a:pPr>
                      <a:r>
                        <a:rPr sz="900">
                          <a:latin typeface="宋体"/>
                          <a:cs typeface="宋体"/>
                        </a:rPr>
                        <a:t>《物流从业人员职业能力要求</a:t>
                      </a:r>
                      <a:r>
                        <a:rPr sz="900" spc="-50">
                          <a:latin typeface="宋体"/>
                          <a:cs typeface="宋体"/>
                        </a:rPr>
                        <a:t>》</a:t>
                      </a:r>
                      <a:r>
                        <a:rPr sz="900">
                          <a:latin typeface="宋体"/>
                          <a:cs typeface="宋体"/>
                        </a:rPr>
                        <a:t>的本部分规定了物流从业人员运输</a:t>
                      </a:r>
                      <a:r>
                        <a:rPr sz="900" spc="-40">
                          <a:latin typeface="宋体"/>
                          <a:cs typeface="宋体"/>
                        </a:rPr>
                        <a:t>、</a:t>
                      </a:r>
                      <a:r>
                        <a:rPr sz="900">
                          <a:latin typeface="宋体"/>
                          <a:cs typeface="宋体"/>
                        </a:rPr>
                        <a:t>运输</a:t>
                      </a:r>
                      <a:endParaRPr sz="900">
                        <a:latin typeface="宋体"/>
                        <a:cs typeface="宋体"/>
                      </a:endParaRPr>
                    </a:p>
                    <a:p>
                      <a:pPr marL="68580" marR="3175">
                        <a:lnSpc>
                          <a:spcPct val="144400"/>
                        </a:lnSpc>
                      </a:pPr>
                      <a:r>
                        <a:rPr sz="900">
                          <a:latin typeface="宋体"/>
                          <a:cs typeface="宋体"/>
                        </a:rPr>
                        <a:t>代理作业与作业管理的职业能力要求</a:t>
                      </a:r>
                      <a:r>
                        <a:rPr sz="900" spc="-265">
                          <a:latin typeface="宋体"/>
                          <a:cs typeface="宋体"/>
                        </a:rPr>
                        <a:t>。</a:t>
                      </a:r>
                      <a:r>
                        <a:rPr sz="900">
                          <a:latin typeface="宋体"/>
                          <a:cs typeface="宋体"/>
                        </a:rPr>
                        <a:t>本部分适用于公路运输</a:t>
                      </a:r>
                      <a:r>
                        <a:rPr sz="900" spc="-265">
                          <a:latin typeface="宋体"/>
                          <a:cs typeface="宋体"/>
                        </a:rPr>
                        <a:t>、</a:t>
                      </a:r>
                      <a:r>
                        <a:rPr sz="900">
                          <a:latin typeface="宋体"/>
                          <a:cs typeface="宋体"/>
                        </a:rPr>
                        <a:t>铁路运输、 航空运输</a:t>
                      </a:r>
                      <a:r>
                        <a:rPr sz="900" spc="-50">
                          <a:latin typeface="宋体"/>
                          <a:cs typeface="宋体"/>
                        </a:rPr>
                        <a:t>、</a:t>
                      </a:r>
                      <a:r>
                        <a:rPr sz="900">
                          <a:latin typeface="宋体"/>
                          <a:cs typeface="宋体"/>
                        </a:rPr>
                        <a:t>水路运输和运输代理等各类物流企业的运输</a:t>
                      </a:r>
                      <a:r>
                        <a:rPr sz="900" spc="-40">
                          <a:latin typeface="宋体"/>
                          <a:cs typeface="宋体"/>
                        </a:rPr>
                        <a:t>、</a:t>
                      </a:r>
                      <a:r>
                        <a:rPr sz="900">
                          <a:latin typeface="宋体"/>
                          <a:cs typeface="宋体"/>
                        </a:rPr>
                        <a:t>运输代理作业和 作业管理，生产、商贸流通等企业的物流相关部门可参照使用。</a:t>
                      </a:r>
                      <a:endParaRPr sz="900">
                        <a:latin typeface="宋体"/>
                        <a:cs typeface="宋体"/>
                      </a:endParaRPr>
                    </a:p>
                  </a:txBody>
                  <a:tcPr marL="0" marR="0" marT="29209"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bl>
          </a:graphicData>
        </a:graphic>
      </p:graphicFrame>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 name="object 4"/>
          <p:cNvSpPr txBox="1"/>
          <p:nvPr/>
        </p:nvSpPr>
        <p:spPr>
          <a:xfrm>
            <a:off x="4876279" y="6535280"/>
            <a:ext cx="424815" cy="152400"/>
          </a:xfrm>
          <a:prstGeom prst="rect">
            <a:avLst/>
          </a:prstGeom>
        </p:spPr>
        <p:txBody>
          <a:bodyPr vert="horz" wrap="square" lIns="0" tIns="1905" rIns="0" bIns="0" rtlCol="0">
            <a:spAutoFit/>
          </a:bodyPr>
          <a:lstStyle/>
          <a:p>
            <a:pPr marL="12700">
              <a:lnSpc>
                <a:spcPct val="100000"/>
              </a:lnSpc>
              <a:spcBef>
                <a:spcPts val="15"/>
              </a:spcBef>
            </a:pPr>
            <a:r>
              <a:rPr sz="900">
                <a:latin typeface="宋体"/>
                <a:cs typeface="宋体"/>
              </a:rPr>
              <a:t>第 </a:t>
            </a:r>
            <a:r>
              <a:rPr sz="900">
                <a:latin typeface="Times New Roman"/>
                <a:cs typeface="Times New Roman"/>
              </a:rPr>
              <a:t>5</a:t>
            </a:r>
            <a:r>
              <a:rPr sz="900" spc="125">
                <a:latin typeface="Times New Roman"/>
                <a:cs typeface="Times New Roman"/>
              </a:rPr>
              <a:t> </a:t>
            </a:r>
            <a:r>
              <a:rPr sz="900">
                <a:latin typeface="宋体"/>
                <a:cs typeface="宋体"/>
              </a:rPr>
              <a:t>页</a:t>
            </a:r>
            <a:endParaRPr sz="900">
              <a:latin typeface="宋体"/>
              <a:cs typeface="宋体"/>
            </a:endParaRPr>
          </a:p>
        </p:txBody>
      </p:sp>
      <p:sp>
        <p:nvSpPr>
          <p:cNvPr id="5" name="object 5"/>
          <p:cNvSpPr txBox="1"/>
          <p:nvPr/>
        </p:nvSpPr>
        <p:spPr>
          <a:xfrm>
            <a:off x="5333479" y="6536816"/>
            <a:ext cx="482600" cy="152400"/>
          </a:xfrm>
          <a:prstGeom prst="rect">
            <a:avLst/>
          </a:prstGeom>
        </p:spPr>
        <p:txBody>
          <a:bodyPr vert="horz" wrap="square" lIns="0" tIns="0" rIns="0" bIns="0" rtlCol="0">
            <a:spAutoFit/>
          </a:bodyPr>
          <a:lstStyle/>
          <a:p>
            <a:pPr marL="12700">
              <a:lnSpc>
                <a:spcPct val="100000"/>
              </a:lnSpc>
            </a:pPr>
            <a:r>
              <a:rPr sz="900">
                <a:latin typeface="宋体"/>
                <a:cs typeface="宋体"/>
              </a:rPr>
              <a:t>共 </a:t>
            </a:r>
            <a:r>
              <a:rPr sz="900">
                <a:latin typeface="Times New Roman"/>
                <a:cs typeface="Times New Roman"/>
              </a:rPr>
              <a:t>51</a:t>
            </a:r>
            <a:r>
              <a:rPr sz="900" spc="130">
                <a:latin typeface="Times New Roman"/>
                <a:cs typeface="Times New Roman"/>
              </a:rPr>
              <a:t> </a:t>
            </a:r>
            <a:r>
              <a:rPr sz="900">
                <a:latin typeface="宋体"/>
                <a:cs typeface="宋体"/>
              </a:rPr>
              <a:t>页</a:t>
            </a:r>
            <a:endParaRPr sz="900">
              <a:latin typeface="宋体"/>
              <a:cs typeface="宋体"/>
            </a:endParaRPr>
          </a:p>
        </p:txBody>
      </p:sp>
      <p:sp>
        <p:nvSpPr>
          <p:cNvPr id="2" name="object 2"/>
          <p:cNvSpPr txBox="1"/>
          <p:nvPr/>
        </p:nvSpPr>
        <p:spPr>
          <a:xfrm>
            <a:off x="3727196" y="1229994"/>
            <a:ext cx="3238500" cy="208279"/>
          </a:xfrm>
          <a:prstGeom prst="rect">
            <a:avLst/>
          </a:prstGeom>
        </p:spPr>
        <p:txBody>
          <a:bodyPr vert="horz" wrap="square" lIns="0" tIns="12700" rIns="0" bIns="0" rtlCol="0">
            <a:spAutoFit/>
          </a:bodyPr>
          <a:lstStyle/>
          <a:p>
            <a:pPr marL="12700">
              <a:lnSpc>
                <a:spcPct val="100000"/>
              </a:lnSpc>
              <a:spcBef>
                <a:spcPts val="100"/>
              </a:spcBef>
            </a:pPr>
            <a:r>
              <a:rPr sz="1200" b="1" spc="-5">
                <a:latin typeface="宋体"/>
                <a:cs typeface="宋体"/>
              </a:rPr>
              <a:t>二</a:t>
            </a:r>
            <a:r>
              <a:rPr sz="1200" b="1" spc="5">
                <a:latin typeface="宋体"/>
                <a:cs typeface="宋体"/>
              </a:rPr>
              <a:t>、</a:t>
            </a:r>
            <a:r>
              <a:rPr sz="1200" b="1" spc="-5">
                <a:latin typeface="宋体"/>
                <a:cs typeface="宋体"/>
              </a:rPr>
              <a:t>农</a:t>
            </a:r>
            <a:r>
              <a:rPr sz="1200" b="1" spc="5">
                <a:latin typeface="宋体"/>
                <a:cs typeface="宋体"/>
              </a:rPr>
              <a:t>副</a:t>
            </a:r>
            <a:r>
              <a:rPr sz="1200" b="1" spc="-5">
                <a:latin typeface="宋体"/>
                <a:cs typeface="宋体"/>
              </a:rPr>
              <a:t>产品</a:t>
            </a:r>
            <a:r>
              <a:rPr sz="1200" b="1" spc="5">
                <a:latin typeface="宋体"/>
                <a:cs typeface="宋体"/>
              </a:rPr>
              <a:t>、</a:t>
            </a:r>
            <a:r>
              <a:rPr sz="1200" b="1" spc="-5">
                <a:latin typeface="宋体"/>
                <a:cs typeface="宋体"/>
              </a:rPr>
              <a:t>食</a:t>
            </a:r>
            <a:r>
              <a:rPr sz="1200" b="1" spc="5">
                <a:latin typeface="宋体"/>
                <a:cs typeface="宋体"/>
              </a:rPr>
              <a:t>品</a:t>
            </a:r>
            <a:r>
              <a:rPr sz="1200" b="1" spc="-5">
                <a:latin typeface="宋体"/>
                <a:cs typeface="宋体"/>
              </a:rPr>
              <a:t>冷链</a:t>
            </a:r>
            <a:r>
              <a:rPr sz="1200" b="1" spc="5">
                <a:latin typeface="宋体"/>
                <a:cs typeface="宋体"/>
              </a:rPr>
              <a:t>物</a:t>
            </a:r>
            <a:r>
              <a:rPr sz="1200" b="1" spc="-5">
                <a:latin typeface="宋体"/>
                <a:cs typeface="宋体"/>
              </a:rPr>
              <a:t>流设</a:t>
            </a:r>
            <a:r>
              <a:rPr sz="1200" b="1" spc="5">
                <a:latin typeface="宋体"/>
                <a:cs typeface="宋体"/>
              </a:rPr>
              <a:t>施</a:t>
            </a:r>
            <a:r>
              <a:rPr sz="1200" b="1" spc="-5">
                <a:latin typeface="宋体"/>
                <a:cs typeface="宋体"/>
              </a:rPr>
              <a:t>设</a:t>
            </a:r>
            <a:r>
              <a:rPr sz="1200" b="1" spc="5">
                <a:latin typeface="宋体"/>
                <a:cs typeface="宋体"/>
              </a:rPr>
              <a:t>备</a:t>
            </a:r>
            <a:r>
              <a:rPr sz="1200" b="1" spc="-5">
                <a:latin typeface="宋体"/>
                <a:cs typeface="宋体"/>
              </a:rPr>
              <a:t>相关</a:t>
            </a:r>
            <a:r>
              <a:rPr sz="1200" b="1" spc="5">
                <a:latin typeface="宋体"/>
                <a:cs typeface="宋体"/>
              </a:rPr>
              <a:t>标</a:t>
            </a:r>
            <a:r>
              <a:rPr sz="1200" b="1" spc="-5">
                <a:latin typeface="宋体"/>
                <a:cs typeface="宋体"/>
              </a:rPr>
              <a:t>准</a:t>
            </a:r>
            <a:endParaRPr sz="1200">
              <a:latin typeface="宋体"/>
              <a:cs typeface="宋体"/>
            </a:endParaRPr>
          </a:p>
        </p:txBody>
      </p:sp>
      <p:graphicFrame>
        <p:nvGraphicFramePr>
          <p:cNvPr id="3" name="object 3"/>
          <p:cNvGraphicFramePr>
            <a:graphicFrameLocks noGrp="1"/>
          </p:cNvGraphicFramePr>
          <p:nvPr/>
        </p:nvGraphicFramePr>
        <p:xfrm>
          <a:off x="842772" y="1537334"/>
          <a:ext cx="9032240" cy="4467225"/>
        </p:xfrm>
        <a:graphic>
          <a:graphicData uri="http://schemas.openxmlformats.org/drawingml/2006/table">
            <a:tbl>
              <a:tblPr firstRow="1" bandRow="1">
                <a:tableStyleId>{2D5ABB26-0587-4C30-8999-92F81FD0307C}</a:tableStyleId>
              </a:tblPr>
              <a:tblGrid>
                <a:gridCol w="421640"/>
                <a:gridCol w="461009"/>
                <a:gridCol w="1082039"/>
                <a:gridCol w="1886585"/>
                <a:gridCol w="676910"/>
                <a:gridCol w="674370"/>
                <a:gridCol w="3820160"/>
              </a:tblGrid>
              <a:tr h="283844">
                <a:tc>
                  <a:txBody>
                    <a:bodyPr vert="horz" wrap="square"/>
                    <a:lstStyle/>
                    <a:p>
                      <a:pPr marL="95885">
                        <a:lnSpc>
                          <a:spcPct val="100000"/>
                        </a:lnSpc>
                        <a:spcBef>
                          <a:spcPts val="535"/>
                        </a:spcBef>
                      </a:pPr>
                      <a:r>
                        <a:rPr sz="900" b="1" spc="-5">
                          <a:latin typeface="宋体"/>
                          <a:cs typeface="宋体"/>
                        </a:rPr>
                        <a:t>序号</a:t>
                      </a:r>
                      <a:endParaRPr sz="900">
                        <a:latin typeface="宋体"/>
                        <a:cs typeface="宋体"/>
                      </a:endParaRPr>
                    </a:p>
                  </a:txBody>
                  <a:tcPr marL="0" marR="0" marT="6794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114300">
                        <a:lnSpc>
                          <a:spcPct val="100000"/>
                        </a:lnSpc>
                        <a:spcBef>
                          <a:spcPts val="535"/>
                        </a:spcBef>
                      </a:pPr>
                      <a:r>
                        <a:rPr sz="900" b="1" spc="-5">
                          <a:latin typeface="宋体"/>
                          <a:cs typeface="宋体"/>
                        </a:rPr>
                        <a:t>分类</a:t>
                      </a:r>
                      <a:endParaRPr sz="900">
                        <a:latin typeface="宋体"/>
                        <a:cs typeface="宋体"/>
                      </a:endParaRPr>
                    </a:p>
                  </a:txBody>
                  <a:tcPr marL="0" marR="0" marT="6794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535"/>
                        </a:spcBef>
                      </a:pPr>
                      <a:r>
                        <a:rPr sz="900" b="1" spc="-5">
                          <a:latin typeface="宋体"/>
                          <a:cs typeface="宋体"/>
                        </a:rPr>
                        <a:t>标</a:t>
                      </a:r>
                      <a:r>
                        <a:rPr sz="900" b="1" spc="5">
                          <a:latin typeface="宋体"/>
                          <a:cs typeface="宋体"/>
                        </a:rPr>
                        <a:t>准</a:t>
                      </a:r>
                      <a:r>
                        <a:rPr sz="900" b="1" spc="-5">
                          <a:latin typeface="宋体"/>
                          <a:cs typeface="宋体"/>
                        </a:rPr>
                        <a:t>编号</a:t>
                      </a:r>
                      <a:endParaRPr sz="900">
                        <a:latin typeface="宋体"/>
                        <a:cs typeface="宋体"/>
                      </a:endParaRPr>
                    </a:p>
                  </a:txBody>
                  <a:tcPr marL="0" marR="0" marT="6794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535"/>
                        </a:spcBef>
                      </a:pPr>
                      <a:r>
                        <a:rPr sz="900" b="1" spc="-5">
                          <a:latin typeface="宋体"/>
                          <a:cs typeface="宋体"/>
                        </a:rPr>
                        <a:t>标</a:t>
                      </a:r>
                      <a:r>
                        <a:rPr sz="900" b="1" spc="5">
                          <a:latin typeface="宋体"/>
                          <a:cs typeface="宋体"/>
                        </a:rPr>
                        <a:t>准</a:t>
                      </a:r>
                      <a:r>
                        <a:rPr sz="900" b="1" spc="-5">
                          <a:latin typeface="宋体"/>
                          <a:cs typeface="宋体"/>
                        </a:rPr>
                        <a:t>名称</a:t>
                      </a:r>
                      <a:endParaRPr sz="900">
                        <a:latin typeface="宋体"/>
                        <a:cs typeface="宋体"/>
                      </a:endParaRPr>
                    </a:p>
                  </a:txBody>
                  <a:tcPr marL="0" marR="0" marT="6794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535"/>
                        </a:spcBef>
                      </a:pPr>
                      <a:r>
                        <a:rPr sz="900" b="1" spc="-5">
                          <a:latin typeface="宋体"/>
                          <a:cs typeface="宋体"/>
                        </a:rPr>
                        <a:t>发</a:t>
                      </a:r>
                      <a:r>
                        <a:rPr sz="900" b="1" spc="5">
                          <a:latin typeface="宋体"/>
                          <a:cs typeface="宋体"/>
                        </a:rPr>
                        <a:t>布</a:t>
                      </a:r>
                      <a:r>
                        <a:rPr sz="900" b="1" spc="-5">
                          <a:latin typeface="宋体"/>
                          <a:cs typeface="宋体"/>
                        </a:rPr>
                        <a:t>日期</a:t>
                      </a:r>
                      <a:endParaRPr sz="900">
                        <a:latin typeface="宋体"/>
                        <a:cs typeface="宋体"/>
                      </a:endParaRPr>
                    </a:p>
                  </a:txBody>
                  <a:tcPr marL="0" marR="0" marT="6794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535"/>
                        </a:spcBef>
                      </a:pPr>
                      <a:r>
                        <a:rPr sz="900" b="1" spc="-5">
                          <a:latin typeface="宋体"/>
                          <a:cs typeface="宋体"/>
                        </a:rPr>
                        <a:t>实</a:t>
                      </a:r>
                      <a:r>
                        <a:rPr sz="900" b="1" spc="5">
                          <a:latin typeface="宋体"/>
                          <a:cs typeface="宋体"/>
                        </a:rPr>
                        <a:t>施</a:t>
                      </a:r>
                      <a:r>
                        <a:rPr sz="900" b="1" spc="-5">
                          <a:latin typeface="宋体"/>
                          <a:cs typeface="宋体"/>
                        </a:rPr>
                        <a:t>日期</a:t>
                      </a:r>
                      <a:endParaRPr sz="900">
                        <a:latin typeface="宋体"/>
                        <a:cs typeface="宋体"/>
                      </a:endParaRPr>
                    </a:p>
                  </a:txBody>
                  <a:tcPr marL="0" marR="0" marT="6794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535"/>
                        </a:spcBef>
                      </a:pPr>
                      <a:r>
                        <a:rPr sz="900" b="1" spc="-5">
                          <a:latin typeface="宋体"/>
                          <a:cs typeface="宋体"/>
                        </a:rPr>
                        <a:t>规</a:t>
                      </a:r>
                      <a:r>
                        <a:rPr sz="900" b="1" spc="5">
                          <a:latin typeface="宋体"/>
                          <a:cs typeface="宋体"/>
                        </a:rPr>
                        <a:t>定</a:t>
                      </a:r>
                      <a:r>
                        <a:rPr sz="900" b="1" spc="-5">
                          <a:latin typeface="宋体"/>
                          <a:cs typeface="宋体"/>
                        </a:rPr>
                        <a:t>范围</a:t>
                      </a:r>
                      <a:endParaRPr sz="900">
                        <a:latin typeface="宋体"/>
                        <a:cs typeface="宋体"/>
                      </a:endParaRPr>
                    </a:p>
                  </a:txBody>
                  <a:tcPr marL="0" marR="0" marT="6794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246070">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marL="68580">
                        <a:lnSpc>
                          <a:spcPct val="100000"/>
                        </a:lnSpc>
                        <a:spcBef>
                          <a:spcPts val="580"/>
                        </a:spcBef>
                      </a:pPr>
                      <a:r>
                        <a:rPr sz="900">
                          <a:latin typeface="宋体"/>
                          <a:cs typeface="宋体"/>
                        </a:rPr>
                        <a:t>规定了冷库设计、施工、运行管理及制冷系统长时间停机时的安全要求。</a:t>
                      </a:r>
                      <a:endParaRPr sz="900">
                        <a:latin typeface="宋体"/>
                        <a:cs typeface="宋体"/>
                      </a:endParaRPr>
                    </a:p>
                  </a:txBody>
                  <a:tcPr marL="0" marR="0" marT="73660" marB="0">
                    <a:lnL w="6350">
                      <a:solidFill>
                        <a:srgbClr val="000000"/>
                      </a:solidFill>
                      <a:prstDash val="solid"/>
                    </a:lnL>
                    <a:lnR w="6350">
                      <a:solidFill>
                        <a:srgbClr val="000000"/>
                      </a:solidFill>
                      <a:prstDash val="solid"/>
                    </a:lnR>
                    <a:lnT w="6350">
                      <a:solidFill>
                        <a:srgbClr val="000000"/>
                      </a:solidFill>
                      <a:prstDash val="solid"/>
                    </a:lnT>
                  </a:tcPr>
                </a:tc>
              </a:tr>
              <a:tr h="396239">
                <a:tc>
                  <a:txBody>
                    <a:bodyPr vert="horz" wrap="square"/>
                    <a:lstStyle/>
                    <a:p>
                      <a:pPr>
                        <a:lnSpc>
                          <a:spcPct val="100000"/>
                        </a:lnSpc>
                        <a:spcBef>
                          <a:spcPts val="5"/>
                        </a:spcBef>
                      </a:pPr>
                      <a:endParaRPr sz="850">
                        <a:latin typeface="Times New Roman"/>
                        <a:cs typeface="Times New Roman"/>
                      </a:endParaRPr>
                    </a:p>
                    <a:p>
                      <a:pPr marL="210185">
                        <a:lnSpc>
                          <a:spcPct val="100000"/>
                        </a:lnSpc>
                      </a:pPr>
                      <a:r>
                        <a:rPr sz="900">
                          <a:latin typeface="Times New Roman"/>
                          <a:cs typeface="Times New Roman"/>
                        </a:rPr>
                        <a:t>1.</a:t>
                      </a:r>
                      <a:endParaRPr sz="900">
                        <a:latin typeface="Times New Roman"/>
                        <a:cs typeface="Times New Roman"/>
                      </a:endParaRPr>
                    </a:p>
                  </a:txBody>
                  <a:tcPr marL="0" marR="0" marT="635"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spcBef>
                          <a:spcPts val="5"/>
                        </a:spcBef>
                      </a:pPr>
                      <a:endParaRPr sz="850">
                        <a:latin typeface="Times New Roman"/>
                        <a:cs typeface="Times New Roman"/>
                      </a:endParaRPr>
                    </a:p>
                    <a:p>
                      <a:pPr algn="ctr">
                        <a:lnSpc>
                          <a:spcPct val="100000"/>
                        </a:lnSpc>
                      </a:pPr>
                      <a:r>
                        <a:rPr sz="900" spc="-5">
                          <a:latin typeface="Times New Roman"/>
                          <a:cs typeface="Times New Roman"/>
                          <a:hlinkClick r:id="rId2"/>
                        </a:rPr>
                        <a:t>GB</a:t>
                      </a:r>
                      <a:r>
                        <a:rPr sz="900" spc="-10">
                          <a:latin typeface="Times New Roman"/>
                          <a:cs typeface="Times New Roman"/>
                          <a:hlinkClick r:id="rId2"/>
                        </a:rPr>
                        <a:t> </a:t>
                      </a:r>
                      <a:r>
                        <a:rPr sz="900" spc="-5">
                          <a:latin typeface="Times New Roman"/>
                          <a:cs typeface="Times New Roman"/>
                          <a:hlinkClick r:id="rId2"/>
                        </a:rPr>
                        <a:t>28009-2011</a:t>
                      </a:r>
                      <a:endParaRPr sz="900">
                        <a:latin typeface="Times New Roman"/>
                        <a:cs typeface="Times New Roman"/>
                      </a:endParaRPr>
                    </a:p>
                  </a:txBody>
                  <a:tcPr marL="0" marR="0" marT="635" marB="0">
                    <a:lnL w="6350">
                      <a:solidFill>
                        <a:srgbClr val="000000"/>
                      </a:solidFill>
                      <a:prstDash val="solid"/>
                    </a:lnL>
                    <a:lnR w="6350">
                      <a:solidFill>
                        <a:srgbClr val="000000"/>
                      </a:solidFill>
                      <a:prstDash val="solid"/>
                    </a:lnR>
                  </a:tcPr>
                </a:tc>
                <a:tc>
                  <a:txBody>
                    <a:bodyPr vert="horz" wrap="square"/>
                    <a:lstStyle/>
                    <a:p>
                      <a:pPr>
                        <a:lnSpc>
                          <a:spcPct val="100000"/>
                        </a:lnSpc>
                        <a:spcBef>
                          <a:spcPts val="5"/>
                        </a:spcBef>
                      </a:pPr>
                      <a:endParaRPr sz="850">
                        <a:latin typeface="Times New Roman"/>
                        <a:cs typeface="Times New Roman"/>
                      </a:endParaRPr>
                    </a:p>
                    <a:p>
                      <a:pPr algn="ctr">
                        <a:lnSpc>
                          <a:spcPct val="100000"/>
                        </a:lnSpc>
                      </a:pPr>
                      <a:r>
                        <a:rPr sz="900">
                          <a:latin typeface="宋体"/>
                          <a:cs typeface="宋体"/>
                        </a:rPr>
                        <a:t>冷库安全规程</a:t>
                      </a:r>
                      <a:endParaRPr sz="900">
                        <a:latin typeface="宋体"/>
                        <a:cs typeface="宋体"/>
                      </a:endParaRPr>
                    </a:p>
                  </a:txBody>
                  <a:tcPr marL="0" marR="0" marT="635" marB="0">
                    <a:lnL w="6350">
                      <a:solidFill>
                        <a:srgbClr val="000000"/>
                      </a:solidFill>
                      <a:prstDash val="solid"/>
                    </a:lnL>
                    <a:lnR w="6350">
                      <a:solidFill>
                        <a:srgbClr val="000000"/>
                      </a:solidFill>
                      <a:prstDash val="solid"/>
                    </a:lnR>
                  </a:tcPr>
                </a:tc>
                <a:tc>
                  <a:txBody>
                    <a:bodyPr vert="horz" wrap="square"/>
                    <a:lstStyle/>
                    <a:p>
                      <a:pPr>
                        <a:lnSpc>
                          <a:spcPct val="100000"/>
                        </a:lnSpc>
                        <a:spcBef>
                          <a:spcPts val="5"/>
                        </a:spcBef>
                      </a:pPr>
                      <a:endParaRPr sz="850">
                        <a:latin typeface="Times New Roman"/>
                        <a:cs typeface="Times New Roman"/>
                      </a:endParaRPr>
                    </a:p>
                    <a:p>
                      <a:pPr algn="ctr">
                        <a:lnSpc>
                          <a:spcPct val="100000"/>
                        </a:lnSpc>
                      </a:pPr>
                      <a:r>
                        <a:rPr sz="900" spc="-5">
                          <a:latin typeface="Times New Roman"/>
                          <a:cs typeface="Times New Roman"/>
                        </a:rPr>
                        <a:t>2011-12-30</a:t>
                      </a:r>
                      <a:endParaRPr sz="900">
                        <a:latin typeface="Times New Roman"/>
                        <a:cs typeface="Times New Roman"/>
                      </a:endParaRPr>
                    </a:p>
                  </a:txBody>
                  <a:tcPr marL="0" marR="0" marT="635" marB="0">
                    <a:lnL w="6350">
                      <a:solidFill>
                        <a:srgbClr val="000000"/>
                      </a:solidFill>
                      <a:prstDash val="solid"/>
                    </a:lnL>
                    <a:lnR w="6350">
                      <a:solidFill>
                        <a:srgbClr val="000000"/>
                      </a:solidFill>
                      <a:prstDash val="solid"/>
                    </a:lnR>
                  </a:tcPr>
                </a:tc>
                <a:tc>
                  <a:txBody>
                    <a:bodyPr vert="horz" wrap="square"/>
                    <a:lstStyle/>
                    <a:p>
                      <a:pPr>
                        <a:lnSpc>
                          <a:spcPct val="100000"/>
                        </a:lnSpc>
                        <a:spcBef>
                          <a:spcPts val="5"/>
                        </a:spcBef>
                      </a:pPr>
                      <a:endParaRPr sz="850">
                        <a:latin typeface="Times New Roman"/>
                        <a:cs typeface="Times New Roman"/>
                      </a:endParaRPr>
                    </a:p>
                    <a:p>
                      <a:pPr algn="ctr">
                        <a:lnSpc>
                          <a:spcPct val="100000"/>
                        </a:lnSpc>
                      </a:pPr>
                      <a:r>
                        <a:rPr sz="900" spc="-5">
                          <a:latin typeface="Times New Roman"/>
                          <a:cs typeface="Times New Roman"/>
                        </a:rPr>
                        <a:t>2012-12-01</a:t>
                      </a:r>
                      <a:endParaRPr sz="900">
                        <a:latin typeface="Times New Roman"/>
                        <a:cs typeface="Times New Roman"/>
                      </a:endParaRPr>
                    </a:p>
                  </a:txBody>
                  <a:tcPr marL="0" marR="0" marT="635" marB="0">
                    <a:lnL w="6350">
                      <a:solidFill>
                        <a:srgbClr val="000000"/>
                      </a:solidFill>
                      <a:prstDash val="solid"/>
                    </a:lnL>
                    <a:lnR w="6350">
                      <a:solidFill>
                        <a:srgbClr val="000000"/>
                      </a:solidFill>
                      <a:prstDash val="solid"/>
                    </a:lnR>
                  </a:tcPr>
                </a:tc>
                <a:tc>
                  <a:txBody>
                    <a:bodyPr vert="horz" wrap="square"/>
                    <a:lstStyle/>
                    <a:p>
                      <a:pPr marL="68580">
                        <a:lnSpc>
                          <a:spcPct val="100000"/>
                        </a:lnSpc>
                        <a:spcBef>
                          <a:spcPts val="200"/>
                        </a:spcBef>
                      </a:pPr>
                      <a:r>
                        <a:rPr sz="900">
                          <a:latin typeface="宋体"/>
                          <a:cs typeface="宋体"/>
                        </a:rPr>
                        <a:t>适用于以氨、卤代烃等为制冷剂的直接制冷系统及间接制冷系统的冷库。</a:t>
                      </a:r>
                      <a:endParaRPr sz="900">
                        <a:latin typeface="宋体"/>
                        <a:cs typeface="宋体"/>
                      </a:endParaRPr>
                    </a:p>
                    <a:p>
                      <a:pPr marL="68580">
                        <a:lnSpc>
                          <a:spcPct val="100000"/>
                        </a:lnSpc>
                        <a:spcBef>
                          <a:spcPts val="480"/>
                        </a:spcBef>
                      </a:pPr>
                      <a:r>
                        <a:rPr sz="900">
                          <a:latin typeface="宋体"/>
                          <a:cs typeface="宋体"/>
                        </a:rPr>
                        <a:t>其他类型的冷库和制冷系统可参照执行。不适用于作为产品出售的室内装</a:t>
                      </a:r>
                      <a:endParaRPr sz="900">
                        <a:latin typeface="宋体"/>
                        <a:cs typeface="宋体"/>
                      </a:endParaRPr>
                    </a:p>
                  </a:txBody>
                  <a:tcPr marL="0" marR="0" marT="25400" marB="0">
                    <a:lnL w="6350">
                      <a:solidFill>
                        <a:srgbClr val="000000"/>
                      </a:solidFill>
                      <a:prstDash val="solid"/>
                    </a:lnL>
                    <a:lnR w="6350">
                      <a:solidFill>
                        <a:srgbClr val="000000"/>
                      </a:solidFill>
                      <a:prstDash val="solid"/>
                    </a:lnR>
                  </a:tcPr>
                </a:tc>
              </a:tr>
              <a:tr h="245419">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marL="68580">
                        <a:lnSpc>
                          <a:spcPct val="100000"/>
                        </a:lnSpc>
                        <a:spcBef>
                          <a:spcPts val="200"/>
                        </a:spcBef>
                      </a:pPr>
                      <a:r>
                        <a:rPr sz="900">
                          <a:latin typeface="宋体"/>
                          <a:cs typeface="宋体"/>
                        </a:rPr>
                        <a:t>配式冷库。</a:t>
                      </a:r>
                      <a:endParaRPr sz="900">
                        <a:latin typeface="宋体"/>
                        <a:cs typeface="宋体"/>
                      </a:endParaRPr>
                    </a:p>
                  </a:txBody>
                  <a:tcPr marL="0" marR="0" marT="25400" marB="0">
                    <a:lnL w="6350">
                      <a:solidFill>
                        <a:srgbClr val="000000"/>
                      </a:solidFill>
                      <a:prstDash val="solid"/>
                    </a:lnL>
                    <a:lnR w="6350">
                      <a:solidFill>
                        <a:srgbClr val="000000"/>
                      </a:solidFill>
                      <a:prstDash val="solid"/>
                    </a:lnR>
                    <a:lnB w="6350">
                      <a:solidFill>
                        <a:srgbClr val="000000"/>
                      </a:solidFill>
                      <a:prstDash val="solid"/>
                    </a:lnB>
                  </a:tcPr>
                </a:tc>
              </a:tr>
              <a:tr h="273974">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spcBef>
                          <a:spcPts val="10"/>
                        </a:spcBef>
                      </a:pPr>
                      <a:endParaRPr sz="700">
                        <a:latin typeface="Times New Roman"/>
                        <a:cs typeface="Times New Roman"/>
                      </a:endParaRPr>
                    </a:p>
                    <a:p>
                      <a:pPr marL="68580">
                        <a:lnSpc>
                          <a:spcPct val="100000"/>
                        </a:lnSpc>
                      </a:pPr>
                      <a:r>
                        <a:rPr sz="900">
                          <a:latin typeface="宋体"/>
                          <a:cs typeface="宋体"/>
                        </a:rPr>
                        <a:t>本标准适用于采用氢、卤代烃及其混合物、二氧化碳为制冷制的亚临界蒸</a:t>
                      </a:r>
                      <a:endParaRPr sz="900">
                        <a:latin typeface="宋体"/>
                        <a:cs typeface="宋体"/>
                      </a:endParaRPr>
                    </a:p>
                  </a:txBody>
                  <a:tcPr marL="0" marR="0" marT="1270" marB="0">
                    <a:lnL w="6350">
                      <a:solidFill>
                        <a:srgbClr val="000000"/>
                      </a:solidFill>
                      <a:prstDash val="solid"/>
                    </a:lnL>
                    <a:lnR w="6350">
                      <a:solidFill>
                        <a:srgbClr val="000000"/>
                      </a:solidFill>
                      <a:prstDash val="solid"/>
                    </a:lnR>
                    <a:lnT w="6350">
                      <a:solidFill>
                        <a:srgbClr val="000000"/>
                      </a:solidFill>
                      <a:prstDash val="solid"/>
                    </a:lnT>
                  </a:tcPr>
                </a:tc>
              </a:tr>
              <a:tr h="204259">
                <a:tc>
                  <a:txBody>
                    <a:bodyPr vert="horz" wrap="square"/>
                    <a:lstStyle/>
                    <a:p>
                      <a:pPr marL="210185">
                        <a:lnSpc>
                          <a:spcPct val="100000"/>
                        </a:lnSpc>
                        <a:spcBef>
                          <a:spcPts val="215"/>
                        </a:spcBef>
                      </a:pPr>
                      <a:r>
                        <a:rPr sz="900">
                          <a:latin typeface="Times New Roman"/>
                          <a:cs typeface="Times New Roman"/>
                        </a:rPr>
                        <a:t>2.</a:t>
                      </a:r>
                      <a:endParaRPr sz="900">
                        <a:latin typeface="Times New Roman"/>
                        <a:cs typeface="Times New Roman"/>
                      </a:endParaRPr>
                    </a:p>
                  </a:txBody>
                  <a:tcPr marL="0" marR="0" marT="27305"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15"/>
                        </a:spcBef>
                      </a:pPr>
                      <a:r>
                        <a:rPr sz="900" spc="-5">
                          <a:latin typeface="Times New Roman"/>
                          <a:cs typeface="Times New Roman"/>
                        </a:rPr>
                        <a:t>GB</a:t>
                      </a:r>
                      <a:r>
                        <a:rPr sz="900" spc="-10">
                          <a:latin typeface="Times New Roman"/>
                          <a:cs typeface="Times New Roman"/>
                        </a:rPr>
                        <a:t> </a:t>
                      </a:r>
                      <a:r>
                        <a:rPr sz="900" spc="-5">
                          <a:latin typeface="Times New Roman"/>
                          <a:cs typeface="Times New Roman"/>
                        </a:rPr>
                        <a:t>50072-2021</a:t>
                      </a:r>
                      <a:endParaRPr sz="900">
                        <a:latin typeface="Times New Roman"/>
                        <a:cs typeface="Times New Roman"/>
                      </a:endParaRPr>
                    </a:p>
                  </a:txBody>
                  <a:tcPr marL="0" marR="0" marT="27305"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15"/>
                        </a:spcBef>
                      </a:pPr>
                      <a:r>
                        <a:rPr sz="900">
                          <a:latin typeface="宋体"/>
                          <a:cs typeface="宋体"/>
                        </a:rPr>
                        <a:t>冷库设计标准</a:t>
                      </a:r>
                      <a:endParaRPr sz="900">
                        <a:latin typeface="宋体"/>
                        <a:cs typeface="宋体"/>
                      </a:endParaRPr>
                    </a:p>
                  </a:txBody>
                  <a:tcPr marL="0" marR="0" marT="27305"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15"/>
                        </a:spcBef>
                      </a:pPr>
                      <a:r>
                        <a:rPr sz="900" spc="-5">
                          <a:latin typeface="Times New Roman"/>
                          <a:cs typeface="Times New Roman"/>
                        </a:rPr>
                        <a:t>2021-06-28</a:t>
                      </a:r>
                      <a:endParaRPr sz="900">
                        <a:latin typeface="Times New Roman"/>
                        <a:cs typeface="Times New Roman"/>
                      </a:endParaRPr>
                    </a:p>
                  </a:txBody>
                  <a:tcPr marL="0" marR="0" marT="27305"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15"/>
                        </a:spcBef>
                      </a:pPr>
                      <a:r>
                        <a:rPr sz="900" spc="-5">
                          <a:latin typeface="Times New Roman"/>
                          <a:cs typeface="Times New Roman"/>
                        </a:rPr>
                        <a:t>2021-12-01</a:t>
                      </a:r>
                      <a:endParaRPr sz="900">
                        <a:latin typeface="Times New Roman"/>
                        <a:cs typeface="Times New Roman"/>
                      </a:endParaRPr>
                    </a:p>
                  </a:txBody>
                  <a:tcPr marL="0" marR="0" marT="27305" marB="0">
                    <a:lnL w="6350">
                      <a:solidFill>
                        <a:srgbClr val="000000"/>
                      </a:solidFill>
                      <a:prstDash val="solid"/>
                    </a:lnL>
                    <a:lnR w="6350">
                      <a:solidFill>
                        <a:srgbClr val="000000"/>
                      </a:solidFill>
                      <a:prstDash val="solid"/>
                    </a:lnR>
                  </a:tcPr>
                </a:tc>
                <a:tc>
                  <a:txBody>
                    <a:bodyPr vert="horz" wrap="square"/>
                    <a:lstStyle/>
                    <a:p>
                      <a:pPr marL="68580">
                        <a:lnSpc>
                          <a:spcPct val="100000"/>
                        </a:lnSpc>
                        <a:spcBef>
                          <a:spcPts val="215"/>
                        </a:spcBef>
                      </a:pPr>
                      <a:r>
                        <a:rPr sz="900">
                          <a:latin typeface="宋体"/>
                          <a:cs typeface="宋体"/>
                        </a:rPr>
                        <a:t>汽压缩直接式制冷系统和采用二氧化碳、盐水等为载冷剂的间接式制冷系</a:t>
                      </a:r>
                      <a:endParaRPr sz="900">
                        <a:latin typeface="宋体"/>
                        <a:cs typeface="宋体"/>
                      </a:endParaRPr>
                    </a:p>
                  </a:txBody>
                  <a:tcPr marL="0" marR="0" marT="27305" marB="0">
                    <a:lnL w="6350">
                      <a:solidFill>
                        <a:srgbClr val="000000"/>
                      </a:solidFill>
                      <a:prstDash val="solid"/>
                    </a:lnL>
                    <a:lnR w="6350">
                      <a:solidFill>
                        <a:srgbClr val="000000"/>
                      </a:solidFill>
                      <a:prstDash val="solid"/>
                    </a:lnR>
                  </a:tcPr>
                </a:tc>
              </a:tr>
              <a:tr h="272336">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marL="68580">
                        <a:lnSpc>
                          <a:spcPct val="100000"/>
                        </a:lnSpc>
                        <a:spcBef>
                          <a:spcPts val="170"/>
                        </a:spcBef>
                      </a:pPr>
                      <a:r>
                        <a:rPr sz="900">
                          <a:latin typeface="宋体"/>
                          <a:cs typeface="宋体"/>
                        </a:rPr>
                        <a:t>统的新建、扩建和改建食品冷库。</a:t>
                      </a:r>
                      <a:endParaRPr sz="900">
                        <a:latin typeface="宋体"/>
                        <a:cs typeface="宋体"/>
                      </a:endParaRPr>
                    </a:p>
                  </a:txBody>
                  <a:tcPr marL="0" marR="0" marT="21590" marB="0">
                    <a:lnL w="6350">
                      <a:solidFill>
                        <a:srgbClr val="000000"/>
                      </a:solidFill>
                      <a:prstDash val="solid"/>
                    </a:lnL>
                    <a:lnR w="6350">
                      <a:solidFill>
                        <a:srgbClr val="000000"/>
                      </a:solidFill>
                      <a:prstDash val="solid"/>
                    </a:lnR>
                    <a:lnB w="6350">
                      <a:solidFill>
                        <a:srgbClr val="000000"/>
                      </a:solidFill>
                      <a:prstDash val="solid"/>
                    </a:lnB>
                  </a:tcPr>
                </a:tc>
              </a:tr>
              <a:tr h="274736">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spcBef>
                          <a:spcPts val="15"/>
                        </a:spcBef>
                      </a:pPr>
                      <a:endParaRPr sz="700">
                        <a:latin typeface="Times New Roman"/>
                        <a:cs typeface="Times New Roman"/>
                      </a:endParaRPr>
                    </a:p>
                    <a:p>
                      <a:pPr marL="68580">
                        <a:lnSpc>
                          <a:spcPct val="100000"/>
                        </a:lnSpc>
                      </a:pPr>
                      <a:r>
                        <a:rPr sz="900">
                          <a:latin typeface="宋体"/>
                          <a:cs typeface="宋体"/>
                        </a:rPr>
                        <a:t>本标准适用于采用氨、卤代烃及其混和物、二氧化碳为制冷剂的亚临界蒸</a:t>
                      </a:r>
                      <a:endParaRPr sz="900">
                        <a:latin typeface="宋体"/>
                        <a:cs typeface="宋体"/>
                      </a:endParaRPr>
                    </a:p>
                  </a:txBody>
                  <a:tcPr marL="0" marR="0" marT="1905" marB="0">
                    <a:lnL w="6350">
                      <a:solidFill>
                        <a:srgbClr val="000000"/>
                      </a:solidFill>
                      <a:prstDash val="solid"/>
                    </a:lnL>
                    <a:lnR w="6350">
                      <a:solidFill>
                        <a:srgbClr val="000000"/>
                      </a:solidFill>
                      <a:prstDash val="solid"/>
                    </a:lnR>
                    <a:lnT w="6350">
                      <a:solidFill>
                        <a:srgbClr val="000000"/>
                      </a:solidFill>
                      <a:prstDash val="solid"/>
                    </a:lnT>
                  </a:tcPr>
                </a:tc>
              </a:tr>
              <a:tr h="238033">
                <a:tc>
                  <a:txBody>
                    <a:bodyPr vert="horz" wrap="square"/>
                    <a:lstStyle/>
                    <a:p>
                      <a:pPr marL="210185">
                        <a:lnSpc>
                          <a:spcPct val="100000"/>
                        </a:lnSpc>
                        <a:spcBef>
                          <a:spcPts val="215"/>
                        </a:spcBef>
                      </a:pPr>
                      <a:r>
                        <a:rPr sz="900">
                          <a:latin typeface="Times New Roman"/>
                          <a:cs typeface="Times New Roman"/>
                        </a:rPr>
                        <a:t>3.</a:t>
                      </a:r>
                      <a:endParaRPr sz="900">
                        <a:latin typeface="Times New Roman"/>
                        <a:cs typeface="Times New Roman"/>
                      </a:endParaRPr>
                    </a:p>
                  </a:txBody>
                  <a:tcPr marL="0" marR="0" marT="27305" marB="0">
                    <a:lnL w="6350">
                      <a:solidFill>
                        <a:srgbClr val="000000"/>
                      </a:solidFill>
                      <a:prstDash val="solid"/>
                    </a:lnL>
                    <a:lnR w="6350">
                      <a:solidFill>
                        <a:srgbClr val="000000"/>
                      </a:solidFill>
                      <a:prstDash val="solid"/>
                    </a:lnR>
                  </a:tcPr>
                </a:tc>
                <a:tc>
                  <a:txBody>
                    <a:bodyPr vert="horz" wrap="square"/>
                    <a:lstStyle/>
                    <a:p>
                      <a:pPr>
                        <a:lnSpc>
                          <a:spcPct val="100000"/>
                        </a:lnSpc>
                        <a:spcBef>
                          <a:spcPts val="10"/>
                        </a:spcBef>
                      </a:pPr>
                      <a:endParaRPr sz="700">
                        <a:latin typeface="Times New Roman"/>
                        <a:cs typeface="Times New Roman"/>
                      </a:endParaRPr>
                    </a:p>
                    <a:p>
                      <a:pPr marL="68580">
                        <a:lnSpc>
                          <a:spcPts val="955"/>
                        </a:lnSpc>
                      </a:pPr>
                      <a:r>
                        <a:rPr sz="900" b="1" spc="-5">
                          <a:latin typeface="宋体"/>
                          <a:cs typeface="宋体"/>
                        </a:rPr>
                        <a:t>冷库</a:t>
                      </a:r>
                      <a:endParaRPr sz="900">
                        <a:latin typeface="宋体"/>
                        <a:cs typeface="宋体"/>
                      </a:endParaRPr>
                    </a:p>
                  </a:txBody>
                  <a:tcPr marL="0" marR="0" marT="1270"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15"/>
                        </a:spcBef>
                      </a:pPr>
                      <a:r>
                        <a:rPr sz="900" spc="-5">
                          <a:latin typeface="Times New Roman"/>
                          <a:cs typeface="Times New Roman"/>
                        </a:rPr>
                        <a:t>GB</a:t>
                      </a:r>
                      <a:r>
                        <a:rPr sz="900" spc="-10">
                          <a:latin typeface="Times New Roman"/>
                          <a:cs typeface="Times New Roman"/>
                        </a:rPr>
                        <a:t> </a:t>
                      </a:r>
                      <a:r>
                        <a:rPr sz="900" spc="-5">
                          <a:latin typeface="Times New Roman"/>
                          <a:cs typeface="Times New Roman"/>
                        </a:rPr>
                        <a:t>51440-2021</a:t>
                      </a:r>
                      <a:endParaRPr sz="900">
                        <a:latin typeface="Times New Roman"/>
                        <a:cs typeface="Times New Roman"/>
                      </a:endParaRPr>
                    </a:p>
                  </a:txBody>
                  <a:tcPr marL="0" marR="0" marT="27305"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15"/>
                        </a:spcBef>
                      </a:pPr>
                      <a:r>
                        <a:rPr sz="900">
                          <a:latin typeface="宋体"/>
                          <a:cs typeface="宋体"/>
                        </a:rPr>
                        <a:t>冷库施工及验收标准</a:t>
                      </a:r>
                      <a:endParaRPr sz="900">
                        <a:latin typeface="宋体"/>
                        <a:cs typeface="宋体"/>
                      </a:endParaRPr>
                    </a:p>
                  </a:txBody>
                  <a:tcPr marL="0" marR="0" marT="27305"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15"/>
                        </a:spcBef>
                      </a:pPr>
                      <a:r>
                        <a:rPr sz="900" spc="-5">
                          <a:latin typeface="Times New Roman"/>
                          <a:cs typeface="Times New Roman"/>
                        </a:rPr>
                        <a:t>2021-06-28</a:t>
                      </a:r>
                      <a:endParaRPr sz="900">
                        <a:latin typeface="Times New Roman"/>
                        <a:cs typeface="Times New Roman"/>
                      </a:endParaRPr>
                    </a:p>
                  </a:txBody>
                  <a:tcPr marL="0" marR="0" marT="27305"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15"/>
                        </a:spcBef>
                      </a:pPr>
                      <a:r>
                        <a:rPr sz="900" spc="-5">
                          <a:latin typeface="Times New Roman"/>
                          <a:cs typeface="Times New Roman"/>
                        </a:rPr>
                        <a:t>2021-12-01</a:t>
                      </a:r>
                      <a:endParaRPr sz="900">
                        <a:latin typeface="Times New Roman"/>
                        <a:cs typeface="Times New Roman"/>
                      </a:endParaRPr>
                    </a:p>
                  </a:txBody>
                  <a:tcPr marL="0" marR="0" marT="27305" marB="0">
                    <a:lnL w="6350">
                      <a:solidFill>
                        <a:srgbClr val="000000"/>
                      </a:solidFill>
                      <a:prstDash val="solid"/>
                    </a:lnL>
                    <a:lnR w="6350">
                      <a:solidFill>
                        <a:srgbClr val="000000"/>
                      </a:solidFill>
                      <a:prstDash val="solid"/>
                    </a:lnR>
                  </a:tcPr>
                </a:tc>
                <a:tc>
                  <a:txBody>
                    <a:bodyPr vert="horz" wrap="square"/>
                    <a:lstStyle/>
                    <a:p>
                      <a:pPr marL="68580">
                        <a:lnSpc>
                          <a:spcPct val="100000"/>
                        </a:lnSpc>
                        <a:spcBef>
                          <a:spcPts val="215"/>
                        </a:spcBef>
                      </a:pPr>
                      <a:r>
                        <a:rPr sz="900">
                          <a:latin typeface="宋体"/>
                          <a:cs typeface="宋体"/>
                        </a:rPr>
                        <a:t>气压缩直接式制冷系统和采用二氧化碳、盐水等为载冷剂的间接式制冷系</a:t>
                      </a:r>
                      <a:endParaRPr sz="900">
                        <a:latin typeface="宋体"/>
                        <a:cs typeface="宋体"/>
                      </a:endParaRPr>
                    </a:p>
                  </a:txBody>
                  <a:tcPr marL="0" marR="0" marT="27305" marB="0">
                    <a:lnL w="6350">
                      <a:solidFill>
                        <a:srgbClr val="000000"/>
                      </a:solidFill>
                      <a:prstDash val="solid"/>
                    </a:lnL>
                    <a:lnR w="6350">
                      <a:solidFill>
                        <a:srgbClr val="000000"/>
                      </a:solidFill>
                      <a:prstDash val="solid"/>
                    </a:lnR>
                  </a:tcPr>
                </a:tc>
              </a:tr>
              <a:tr h="237799">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marL="68580">
                        <a:lnSpc>
                          <a:spcPts val="985"/>
                        </a:lnSpc>
                      </a:pPr>
                      <a:r>
                        <a:rPr sz="900">
                          <a:latin typeface="宋体"/>
                          <a:cs typeface="宋体"/>
                        </a:rPr>
                        <a:t>统的新建、扩建、改建食品冷库施工及验收。</a:t>
                      </a:r>
                      <a:endParaRPr sz="900">
                        <a:latin typeface="宋体"/>
                        <a:cs typeface="宋体"/>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r>
              <a:tr h="750569">
                <a:tc>
                  <a:txBody>
                    <a:bodyPr vert="horz" wrap="square"/>
                    <a:lstStyle/>
                    <a:p>
                      <a:pPr>
                        <a:lnSpc>
                          <a:spcPct val="100000"/>
                        </a:lnSpc>
                      </a:pPr>
                      <a:endParaRPr sz="1000">
                        <a:latin typeface="Times New Roman"/>
                        <a:cs typeface="Times New Roman"/>
                      </a:endParaRPr>
                    </a:p>
                    <a:p>
                      <a:pPr>
                        <a:lnSpc>
                          <a:spcPct val="100000"/>
                        </a:lnSpc>
                        <a:spcBef>
                          <a:spcPts val="15"/>
                        </a:spcBef>
                      </a:pPr>
                      <a:endParaRPr sz="1050">
                        <a:latin typeface="Times New Roman"/>
                        <a:cs typeface="Times New Roman"/>
                      </a:endParaRPr>
                    </a:p>
                    <a:p>
                      <a:pPr marL="210185">
                        <a:lnSpc>
                          <a:spcPct val="100000"/>
                        </a:lnSpc>
                      </a:pPr>
                      <a:r>
                        <a:rPr sz="900">
                          <a:latin typeface="Times New Roman"/>
                          <a:cs typeface="Times New Roman"/>
                        </a:rPr>
                        <a:t>4.</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1000">
                        <a:latin typeface="Times New Roman"/>
                        <a:cs typeface="Times New Roman"/>
                      </a:endParaRPr>
                    </a:p>
                    <a:p>
                      <a:pPr>
                        <a:lnSpc>
                          <a:spcPct val="100000"/>
                        </a:lnSpc>
                        <a:spcBef>
                          <a:spcPts val="15"/>
                        </a:spcBef>
                      </a:pPr>
                      <a:endParaRPr sz="1050">
                        <a:latin typeface="Times New Roman"/>
                        <a:cs typeface="Times New Roman"/>
                      </a:endParaRPr>
                    </a:p>
                    <a:p>
                      <a:pPr algn="ctr">
                        <a:lnSpc>
                          <a:spcPct val="100000"/>
                        </a:lnSpc>
                      </a:pPr>
                      <a:r>
                        <a:rPr sz="900" spc="-5">
                          <a:latin typeface="Times New Roman"/>
                          <a:cs typeface="Times New Roman"/>
                        </a:rPr>
                        <a:t>GB/T</a:t>
                      </a:r>
                      <a:r>
                        <a:rPr sz="900" spc="-10">
                          <a:latin typeface="Times New Roman"/>
                          <a:cs typeface="Times New Roman"/>
                        </a:rPr>
                        <a:t> </a:t>
                      </a:r>
                      <a:r>
                        <a:rPr sz="900" spc="-5">
                          <a:latin typeface="Times New Roman"/>
                          <a:cs typeface="Times New Roman"/>
                        </a:rPr>
                        <a:t>15912.1-2009</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20"/>
                        </a:spcBef>
                      </a:pPr>
                      <a:endParaRPr sz="950">
                        <a:latin typeface="Times New Roman"/>
                        <a:cs typeface="Times New Roman"/>
                      </a:endParaRPr>
                    </a:p>
                    <a:p>
                      <a:pPr marL="541655" marR="135255" indent="-399415">
                        <a:lnSpc>
                          <a:spcPct val="144400"/>
                        </a:lnSpc>
                      </a:pPr>
                      <a:r>
                        <a:rPr sz="900">
                          <a:latin typeface="宋体"/>
                          <a:cs typeface="宋体"/>
                        </a:rPr>
                        <a:t>制冷机组及供制冷系统节能测试 第</a:t>
                      </a:r>
                      <a:r>
                        <a:rPr sz="900" spc="-235">
                          <a:latin typeface="宋体"/>
                          <a:cs typeface="宋体"/>
                        </a:rPr>
                        <a:t> </a:t>
                      </a:r>
                      <a:r>
                        <a:rPr sz="900">
                          <a:latin typeface="宋体"/>
                          <a:cs typeface="宋体"/>
                        </a:rPr>
                        <a:t>1</a:t>
                      </a:r>
                      <a:r>
                        <a:rPr sz="900" spc="-235">
                          <a:latin typeface="宋体"/>
                          <a:cs typeface="宋体"/>
                        </a:rPr>
                        <a:t> </a:t>
                      </a:r>
                      <a:r>
                        <a:rPr sz="900">
                          <a:latin typeface="宋体"/>
                          <a:cs typeface="宋体"/>
                        </a:rPr>
                        <a:t>部分：冷库</a:t>
                      </a:r>
                      <a:endParaRPr sz="900">
                        <a:latin typeface="宋体"/>
                        <a:cs typeface="宋体"/>
                      </a:endParaRPr>
                    </a:p>
                  </a:txBody>
                  <a:tcPr marL="0" marR="0" marT="254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nSpc>
                          <a:spcPct val="100000"/>
                        </a:lnSpc>
                        <a:spcBef>
                          <a:spcPts val="15"/>
                        </a:spcBef>
                      </a:pPr>
                      <a:endParaRPr sz="1050">
                        <a:latin typeface="Times New Roman"/>
                        <a:cs typeface="Times New Roman"/>
                      </a:endParaRPr>
                    </a:p>
                    <a:p>
                      <a:pPr algn="ctr">
                        <a:lnSpc>
                          <a:spcPct val="100000"/>
                        </a:lnSpc>
                      </a:pPr>
                      <a:r>
                        <a:rPr sz="900" spc="-5">
                          <a:latin typeface="Times New Roman"/>
                          <a:cs typeface="Times New Roman"/>
                        </a:rPr>
                        <a:t>2009-10-30</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nSpc>
                          <a:spcPct val="100000"/>
                        </a:lnSpc>
                        <a:spcBef>
                          <a:spcPts val="15"/>
                        </a:spcBef>
                      </a:pPr>
                      <a:endParaRPr sz="1050">
                        <a:latin typeface="Times New Roman"/>
                        <a:cs typeface="Times New Roman"/>
                      </a:endParaRPr>
                    </a:p>
                    <a:p>
                      <a:pPr algn="ctr">
                        <a:lnSpc>
                          <a:spcPct val="100000"/>
                        </a:lnSpc>
                      </a:pPr>
                      <a:r>
                        <a:rPr sz="900" spc="-5">
                          <a:latin typeface="Times New Roman"/>
                          <a:cs typeface="Times New Roman"/>
                        </a:rPr>
                        <a:t>2010-05-01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marR="85725" algn="just">
                        <a:lnSpc>
                          <a:spcPct val="144400"/>
                        </a:lnSpc>
                        <a:spcBef>
                          <a:spcPts val="335"/>
                        </a:spcBef>
                      </a:pPr>
                      <a:r>
                        <a:rPr sz="900">
                          <a:latin typeface="宋体"/>
                          <a:cs typeface="宋体"/>
                        </a:rPr>
                        <a:t>本部分规定了采用制冷压缩机</a:t>
                      </a:r>
                      <a:r>
                        <a:rPr sz="900" spc="-10">
                          <a:latin typeface="宋体"/>
                          <a:cs typeface="宋体"/>
                        </a:rPr>
                        <a:t>(</a:t>
                      </a:r>
                      <a:r>
                        <a:rPr sz="900">
                          <a:latin typeface="宋体"/>
                          <a:cs typeface="宋体"/>
                        </a:rPr>
                        <a:t>机组</a:t>
                      </a:r>
                      <a:r>
                        <a:rPr sz="900" spc="5">
                          <a:latin typeface="宋体"/>
                          <a:cs typeface="宋体"/>
                        </a:rPr>
                        <a:t>)</a:t>
                      </a:r>
                      <a:r>
                        <a:rPr sz="900">
                          <a:latin typeface="宋体"/>
                          <a:cs typeface="宋体"/>
                        </a:rPr>
                        <a:t>、冷凝器、蒸发器及附件、管路等独 立零部件在用户现场安装的制冷系统的节能监测内容和节能测试方法。本 部分适用于储存空间大于</a:t>
                      </a:r>
                      <a:r>
                        <a:rPr sz="900" spc="-245">
                          <a:latin typeface="宋体"/>
                          <a:cs typeface="宋体"/>
                        </a:rPr>
                        <a:t> </a:t>
                      </a:r>
                      <a:r>
                        <a:rPr sz="900" spc="-5">
                          <a:latin typeface="宋体"/>
                          <a:cs typeface="宋体"/>
                        </a:rPr>
                        <a:t>500m3</a:t>
                      </a:r>
                      <a:r>
                        <a:rPr sz="900" spc="-10">
                          <a:latin typeface="宋体"/>
                          <a:cs typeface="宋体"/>
                        </a:rPr>
                        <a:t> </a:t>
                      </a:r>
                      <a:r>
                        <a:rPr sz="900">
                          <a:latin typeface="宋体"/>
                          <a:cs typeface="宋体"/>
                        </a:rPr>
                        <a:t>的冷冻、冷藏库</a:t>
                      </a:r>
                      <a:r>
                        <a:rPr sz="900" spc="5">
                          <a:latin typeface="宋体"/>
                          <a:cs typeface="宋体"/>
                        </a:rPr>
                        <a:t>(</a:t>
                      </a:r>
                      <a:r>
                        <a:rPr sz="900">
                          <a:latin typeface="宋体"/>
                          <a:cs typeface="宋体"/>
                        </a:rPr>
                        <a:t>以下简称冷库</a:t>
                      </a:r>
                      <a:r>
                        <a:rPr sz="900" spc="-10">
                          <a:latin typeface="宋体"/>
                          <a:cs typeface="宋体"/>
                        </a:rPr>
                        <a:t>)</a:t>
                      </a:r>
                      <a:r>
                        <a:rPr sz="900">
                          <a:latin typeface="宋体"/>
                          <a:cs typeface="宋体"/>
                        </a:rPr>
                        <a:t>。</a:t>
                      </a:r>
                      <a:endParaRPr sz="900">
                        <a:latin typeface="宋体"/>
                        <a:cs typeface="宋体"/>
                      </a:endParaRPr>
                    </a:p>
                  </a:txBody>
                  <a:tcPr marL="0" marR="0" marT="4254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323257">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spcBef>
                          <a:spcPts val="30"/>
                        </a:spcBef>
                      </a:pPr>
                      <a:endParaRPr sz="1000">
                        <a:latin typeface="Times New Roman"/>
                        <a:cs typeface="Times New Roman"/>
                      </a:endParaRPr>
                    </a:p>
                    <a:p>
                      <a:pPr marL="68580">
                        <a:lnSpc>
                          <a:spcPct val="100000"/>
                        </a:lnSpc>
                      </a:pPr>
                      <a:r>
                        <a:rPr sz="900">
                          <a:latin typeface="宋体"/>
                          <a:cs typeface="宋体"/>
                        </a:rPr>
                        <a:t>本标准规定了食品冷库建立和实</a:t>
                      </a:r>
                      <a:r>
                        <a:rPr sz="900" spc="215">
                          <a:latin typeface="宋体"/>
                          <a:cs typeface="宋体"/>
                        </a:rPr>
                        <a:t>施</a:t>
                      </a:r>
                      <a:r>
                        <a:rPr sz="900" spc="-5">
                          <a:latin typeface="Times New Roman"/>
                          <a:cs typeface="Times New Roman"/>
                        </a:rPr>
                        <a:t>HACCP</a:t>
                      </a:r>
                      <a:r>
                        <a:rPr sz="900" spc="190">
                          <a:latin typeface="Times New Roman"/>
                          <a:cs typeface="Times New Roman"/>
                        </a:rPr>
                        <a:t> </a:t>
                      </a:r>
                      <a:r>
                        <a:rPr sz="900">
                          <a:latin typeface="宋体"/>
                          <a:cs typeface="宋体"/>
                        </a:rPr>
                        <a:t>体系的总要求以及文件、良好</a:t>
                      </a:r>
                      <a:endParaRPr sz="900">
                        <a:latin typeface="宋体"/>
                        <a:cs typeface="宋体"/>
                      </a:endParaRPr>
                    </a:p>
                  </a:txBody>
                  <a:tcPr marL="0" marR="0" marT="3810" marB="0">
                    <a:lnL w="6350">
                      <a:solidFill>
                        <a:srgbClr val="000000"/>
                      </a:solidFill>
                      <a:prstDash val="solid"/>
                    </a:lnL>
                    <a:lnR w="6350">
                      <a:solidFill>
                        <a:srgbClr val="000000"/>
                      </a:solidFill>
                      <a:prstDash val="solid"/>
                    </a:lnR>
                    <a:lnT w="6350">
                      <a:solidFill>
                        <a:srgbClr val="000000"/>
                      </a:solidFill>
                      <a:prstDash val="solid"/>
                    </a:lnT>
                  </a:tcPr>
                </a:tc>
              </a:tr>
              <a:tr h="396240">
                <a:tc>
                  <a:txBody>
                    <a:bodyPr vert="horz" wrap="square"/>
                    <a:lstStyle/>
                    <a:p>
                      <a:pPr>
                        <a:lnSpc>
                          <a:spcPct val="100000"/>
                        </a:lnSpc>
                        <a:spcBef>
                          <a:spcPts val="40"/>
                        </a:spcBef>
                      </a:pPr>
                      <a:endParaRPr sz="800">
                        <a:latin typeface="Times New Roman"/>
                        <a:cs typeface="Times New Roman"/>
                      </a:endParaRPr>
                    </a:p>
                    <a:p>
                      <a:pPr marL="210185">
                        <a:lnSpc>
                          <a:spcPct val="100000"/>
                        </a:lnSpc>
                      </a:pPr>
                      <a:r>
                        <a:rPr sz="900">
                          <a:latin typeface="Times New Roman"/>
                          <a:cs typeface="Times New Roman"/>
                        </a:rPr>
                        <a:t>5.</a:t>
                      </a:r>
                      <a:endParaRPr sz="900">
                        <a:latin typeface="Times New Roman"/>
                        <a:cs typeface="Times New Roman"/>
                      </a:endParaRPr>
                    </a:p>
                  </a:txBody>
                  <a:tcPr marL="0" marR="0" marT="508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spcBef>
                          <a:spcPts val="55"/>
                        </a:spcBef>
                      </a:pPr>
                      <a:endParaRPr sz="800">
                        <a:latin typeface="Times New Roman"/>
                        <a:cs typeface="Times New Roman"/>
                      </a:endParaRPr>
                    </a:p>
                    <a:p>
                      <a:pPr algn="ctr">
                        <a:lnSpc>
                          <a:spcPct val="100000"/>
                        </a:lnSpc>
                      </a:pPr>
                      <a:r>
                        <a:rPr sz="900" spc="-5">
                          <a:latin typeface="Times New Roman"/>
                          <a:cs typeface="Times New Roman"/>
                        </a:rPr>
                        <a:t>GB/T</a:t>
                      </a:r>
                      <a:r>
                        <a:rPr sz="900" spc="210">
                          <a:latin typeface="Times New Roman"/>
                          <a:cs typeface="Times New Roman"/>
                        </a:rPr>
                        <a:t> </a:t>
                      </a:r>
                      <a:r>
                        <a:rPr sz="900" spc="-5">
                          <a:latin typeface="Times New Roman"/>
                          <a:cs typeface="Times New Roman"/>
                        </a:rPr>
                        <a:t>24400</a:t>
                      </a:r>
                      <a:r>
                        <a:rPr sz="900" spc="-5">
                          <a:latin typeface="宋体"/>
                          <a:cs typeface="宋体"/>
                        </a:rPr>
                        <a:t>-</a:t>
                      </a:r>
                      <a:r>
                        <a:rPr sz="900" spc="-5">
                          <a:latin typeface="Times New Roman"/>
                          <a:cs typeface="Times New Roman"/>
                        </a:rPr>
                        <a:t>2009</a:t>
                      </a:r>
                      <a:endParaRPr sz="900">
                        <a:latin typeface="Times New Roman"/>
                        <a:cs typeface="Times New Roman"/>
                      </a:endParaRPr>
                    </a:p>
                  </a:txBody>
                  <a:tcPr marL="0" marR="0" marT="6985" marB="0">
                    <a:lnL w="6350">
                      <a:solidFill>
                        <a:srgbClr val="000000"/>
                      </a:solidFill>
                      <a:prstDash val="solid"/>
                    </a:lnL>
                    <a:lnR w="6350">
                      <a:solidFill>
                        <a:srgbClr val="000000"/>
                      </a:solidFill>
                      <a:prstDash val="solid"/>
                    </a:lnR>
                  </a:tcPr>
                </a:tc>
                <a:tc>
                  <a:txBody>
                    <a:bodyPr vert="horz" wrap="square"/>
                    <a:lstStyle/>
                    <a:p>
                      <a:pPr>
                        <a:lnSpc>
                          <a:spcPct val="100000"/>
                        </a:lnSpc>
                        <a:spcBef>
                          <a:spcPts val="55"/>
                        </a:spcBef>
                      </a:pPr>
                      <a:endParaRPr sz="800">
                        <a:latin typeface="Times New Roman"/>
                        <a:cs typeface="Times New Roman"/>
                      </a:endParaRPr>
                    </a:p>
                    <a:p>
                      <a:pPr algn="ctr">
                        <a:lnSpc>
                          <a:spcPct val="100000"/>
                        </a:lnSpc>
                      </a:pPr>
                      <a:r>
                        <a:rPr sz="900">
                          <a:latin typeface="宋体"/>
                          <a:cs typeface="宋体"/>
                        </a:rPr>
                        <a:t>食品冷库</a:t>
                      </a:r>
                      <a:r>
                        <a:rPr sz="900" spc="-235">
                          <a:latin typeface="宋体"/>
                          <a:cs typeface="宋体"/>
                        </a:rPr>
                        <a:t> </a:t>
                      </a:r>
                      <a:r>
                        <a:rPr sz="900" spc="-5">
                          <a:latin typeface="Times New Roman"/>
                          <a:cs typeface="Times New Roman"/>
                        </a:rPr>
                        <a:t>HACCP </a:t>
                      </a:r>
                      <a:r>
                        <a:rPr sz="900">
                          <a:latin typeface="宋体"/>
                          <a:cs typeface="宋体"/>
                        </a:rPr>
                        <a:t>应用规范</a:t>
                      </a:r>
                      <a:endParaRPr sz="900">
                        <a:latin typeface="宋体"/>
                        <a:cs typeface="宋体"/>
                      </a:endParaRPr>
                    </a:p>
                  </a:txBody>
                  <a:tcPr marL="0" marR="0" marT="6985" marB="0">
                    <a:lnL w="6350">
                      <a:solidFill>
                        <a:srgbClr val="000000"/>
                      </a:solidFill>
                      <a:prstDash val="solid"/>
                    </a:lnL>
                    <a:lnR w="6350">
                      <a:solidFill>
                        <a:srgbClr val="000000"/>
                      </a:solidFill>
                      <a:prstDash val="solid"/>
                    </a:lnR>
                  </a:tcPr>
                </a:tc>
                <a:tc>
                  <a:txBody>
                    <a:bodyPr vert="horz" wrap="square"/>
                    <a:lstStyle/>
                    <a:p>
                      <a:pPr>
                        <a:lnSpc>
                          <a:spcPct val="100000"/>
                        </a:lnSpc>
                        <a:spcBef>
                          <a:spcPts val="40"/>
                        </a:spcBef>
                      </a:pPr>
                      <a:endParaRPr sz="800">
                        <a:latin typeface="Times New Roman"/>
                        <a:cs typeface="Times New Roman"/>
                      </a:endParaRPr>
                    </a:p>
                    <a:p>
                      <a:pPr algn="ctr">
                        <a:lnSpc>
                          <a:spcPct val="100000"/>
                        </a:lnSpc>
                      </a:pPr>
                      <a:r>
                        <a:rPr sz="900" spc="-5">
                          <a:latin typeface="Times New Roman"/>
                          <a:cs typeface="Times New Roman"/>
                        </a:rPr>
                        <a:t>2009-09-30</a:t>
                      </a:r>
                      <a:endParaRPr sz="900">
                        <a:latin typeface="Times New Roman"/>
                        <a:cs typeface="Times New Roman"/>
                      </a:endParaRPr>
                    </a:p>
                  </a:txBody>
                  <a:tcPr marL="0" marR="0" marT="5080" marB="0">
                    <a:lnL w="6350">
                      <a:solidFill>
                        <a:srgbClr val="000000"/>
                      </a:solidFill>
                      <a:prstDash val="solid"/>
                    </a:lnL>
                    <a:lnR w="6350">
                      <a:solidFill>
                        <a:srgbClr val="000000"/>
                      </a:solidFill>
                      <a:prstDash val="solid"/>
                    </a:lnR>
                  </a:tcPr>
                </a:tc>
                <a:tc>
                  <a:txBody>
                    <a:bodyPr vert="horz" wrap="square"/>
                    <a:lstStyle/>
                    <a:p>
                      <a:pPr>
                        <a:lnSpc>
                          <a:spcPct val="100000"/>
                        </a:lnSpc>
                        <a:spcBef>
                          <a:spcPts val="40"/>
                        </a:spcBef>
                      </a:pPr>
                      <a:endParaRPr sz="800">
                        <a:latin typeface="Times New Roman"/>
                        <a:cs typeface="Times New Roman"/>
                      </a:endParaRPr>
                    </a:p>
                    <a:p>
                      <a:pPr algn="ctr">
                        <a:lnSpc>
                          <a:spcPct val="100000"/>
                        </a:lnSpc>
                      </a:pPr>
                      <a:r>
                        <a:rPr sz="900" spc="-5">
                          <a:latin typeface="Times New Roman"/>
                          <a:cs typeface="Times New Roman"/>
                        </a:rPr>
                        <a:t>2010-03-01</a:t>
                      </a:r>
                      <a:endParaRPr sz="900">
                        <a:latin typeface="Times New Roman"/>
                        <a:cs typeface="Times New Roman"/>
                      </a:endParaRPr>
                    </a:p>
                  </a:txBody>
                  <a:tcPr marL="0" marR="0" marT="5080" marB="0">
                    <a:lnL w="6350">
                      <a:solidFill>
                        <a:srgbClr val="000000"/>
                      </a:solidFill>
                      <a:prstDash val="solid"/>
                    </a:lnL>
                    <a:lnR w="6350">
                      <a:solidFill>
                        <a:srgbClr val="000000"/>
                      </a:solidFill>
                      <a:prstDash val="solid"/>
                    </a:lnR>
                  </a:tcPr>
                </a:tc>
                <a:tc>
                  <a:txBody>
                    <a:bodyPr vert="horz" wrap="square"/>
                    <a:lstStyle/>
                    <a:p>
                      <a:pPr marL="68580">
                        <a:lnSpc>
                          <a:spcPct val="100000"/>
                        </a:lnSpc>
                        <a:spcBef>
                          <a:spcPts val="195"/>
                        </a:spcBef>
                      </a:pPr>
                      <a:r>
                        <a:rPr sz="900">
                          <a:latin typeface="宋体"/>
                          <a:cs typeface="宋体"/>
                        </a:rPr>
                        <a:t>操作规范</a:t>
                      </a:r>
                      <a:r>
                        <a:rPr sz="900" spc="-5">
                          <a:latin typeface="宋体"/>
                          <a:cs typeface="宋体"/>
                        </a:rPr>
                        <a:t>(</a:t>
                      </a:r>
                      <a:r>
                        <a:rPr sz="900" spc="-5">
                          <a:latin typeface="Times New Roman"/>
                          <a:cs typeface="Times New Roman"/>
                        </a:rPr>
                        <a:t>GMP</a:t>
                      </a:r>
                      <a:r>
                        <a:rPr sz="900" spc="-5">
                          <a:latin typeface="宋体"/>
                          <a:cs typeface="宋体"/>
                        </a:rPr>
                        <a:t>)</a:t>
                      </a:r>
                      <a:r>
                        <a:rPr sz="900" spc="-50">
                          <a:latin typeface="宋体"/>
                          <a:cs typeface="宋体"/>
                        </a:rPr>
                        <a:t>、</a:t>
                      </a:r>
                      <a:r>
                        <a:rPr sz="900">
                          <a:latin typeface="宋体"/>
                          <a:cs typeface="宋体"/>
                        </a:rPr>
                        <a:t>卫生标准操作程序</a:t>
                      </a:r>
                      <a:r>
                        <a:rPr sz="900" spc="-5">
                          <a:latin typeface="宋体"/>
                          <a:cs typeface="宋体"/>
                        </a:rPr>
                        <a:t>(</a:t>
                      </a:r>
                      <a:r>
                        <a:rPr sz="900" spc="-5">
                          <a:latin typeface="Times New Roman"/>
                          <a:cs typeface="Times New Roman"/>
                        </a:rPr>
                        <a:t>SSOP</a:t>
                      </a:r>
                      <a:r>
                        <a:rPr sz="900" spc="-5">
                          <a:latin typeface="宋体"/>
                          <a:cs typeface="宋体"/>
                        </a:rPr>
                        <a:t>)</a:t>
                      </a:r>
                      <a:r>
                        <a:rPr sz="900" spc="-50">
                          <a:latin typeface="宋体"/>
                          <a:cs typeface="宋体"/>
                        </a:rPr>
                        <a:t>、</a:t>
                      </a:r>
                      <a:r>
                        <a:rPr sz="900">
                          <a:latin typeface="宋体"/>
                          <a:cs typeface="宋体"/>
                        </a:rPr>
                        <a:t>标准操作规程</a:t>
                      </a:r>
                      <a:r>
                        <a:rPr sz="900" spc="-5">
                          <a:latin typeface="宋体"/>
                          <a:cs typeface="宋体"/>
                        </a:rPr>
                        <a:t>(</a:t>
                      </a:r>
                      <a:r>
                        <a:rPr sz="900" spc="-5">
                          <a:latin typeface="Times New Roman"/>
                          <a:cs typeface="Times New Roman"/>
                        </a:rPr>
                        <a:t>SOP</a:t>
                      </a:r>
                      <a:r>
                        <a:rPr sz="900" spc="-5">
                          <a:latin typeface="宋体"/>
                          <a:cs typeface="宋体"/>
                        </a:rPr>
                        <a:t>)</a:t>
                      </a:r>
                      <a:r>
                        <a:rPr sz="900" spc="-60">
                          <a:latin typeface="宋体"/>
                          <a:cs typeface="宋体"/>
                        </a:rPr>
                        <a:t>、</a:t>
                      </a:r>
                      <a:r>
                        <a:rPr sz="900">
                          <a:latin typeface="宋体"/>
                          <a:cs typeface="宋体"/>
                        </a:rPr>
                        <a:t>有害</a:t>
                      </a:r>
                      <a:endParaRPr sz="900">
                        <a:latin typeface="宋体"/>
                        <a:cs typeface="宋体"/>
                      </a:endParaRPr>
                    </a:p>
                    <a:p>
                      <a:pPr marL="68580">
                        <a:lnSpc>
                          <a:spcPct val="100000"/>
                        </a:lnSpc>
                        <a:spcBef>
                          <a:spcPts val="480"/>
                        </a:spcBef>
                      </a:pPr>
                      <a:r>
                        <a:rPr sz="900">
                          <a:latin typeface="宋体"/>
                          <a:cs typeface="宋体"/>
                        </a:rPr>
                        <a:t>微生物检验</a:t>
                      </a:r>
                      <a:r>
                        <a:rPr sz="900" spc="215">
                          <a:latin typeface="宋体"/>
                          <a:cs typeface="宋体"/>
                        </a:rPr>
                        <a:t>和</a:t>
                      </a:r>
                      <a:r>
                        <a:rPr sz="900" spc="-5">
                          <a:latin typeface="Times New Roman"/>
                          <a:cs typeface="Times New Roman"/>
                        </a:rPr>
                        <a:t>HACCP</a:t>
                      </a:r>
                      <a:r>
                        <a:rPr sz="900" spc="-15">
                          <a:latin typeface="Times New Roman"/>
                          <a:cs typeface="Times New Roman"/>
                        </a:rPr>
                        <a:t> </a:t>
                      </a:r>
                      <a:r>
                        <a:rPr sz="900">
                          <a:latin typeface="宋体"/>
                          <a:cs typeface="宋体"/>
                        </a:rPr>
                        <a:t>体系的建立规程等要求。本标准适用于食品冷库企</a:t>
                      </a:r>
                      <a:endParaRPr sz="900">
                        <a:latin typeface="宋体"/>
                        <a:cs typeface="宋体"/>
                      </a:endParaRPr>
                    </a:p>
                  </a:txBody>
                  <a:tcPr marL="0" marR="0" marT="24765" marB="0">
                    <a:lnL w="6350">
                      <a:solidFill>
                        <a:srgbClr val="000000"/>
                      </a:solidFill>
                      <a:prstDash val="solid"/>
                    </a:lnL>
                    <a:lnR w="6350">
                      <a:solidFill>
                        <a:srgbClr val="000000"/>
                      </a:solidFill>
                      <a:prstDash val="solid"/>
                    </a:lnR>
                  </a:tcPr>
                </a:tc>
              </a:tr>
              <a:tr h="318092">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marL="68580">
                        <a:lnSpc>
                          <a:spcPct val="100000"/>
                        </a:lnSpc>
                        <a:spcBef>
                          <a:spcPts val="195"/>
                        </a:spcBef>
                      </a:pPr>
                      <a:r>
                        <a:rPr sz="900" spc="215">
                          <a:latin typeface="宋体"/>
                          <a:cs typeface="宋体"/>
                        </a:rPr>
                        <a:t>业</a:t>
                      </a:r>
                      <a:r>
                        <a:rPr sz="900" spc="-5">
                          <a:latin typeface="Times New Roman"/>
                          <a:cs typeface="Times New Roman"/>
                        </a:rPr>
                        <a:t>HACCP</a:t>
                      </a:r>
                      <a:r>
                        <a:rPr sz="900">
                          <a:latin typeface="Times New Roman"/>
                          <a:cs typeface="Times New Roman"/>
                        </a:rPr>
                        <a:t> </a:t>
                      </a:r>
                      <a:r>
                        <a:rPr sz="900">
                          <a:latin typeface="宋体"/>
                          <a:cs typeface="宋体"/>
                        </a:rPr>
                        <a:t>体系的建立、实施和相关的评价活动。</a:t>
                      </a:r>
                      <a:endParaRPr sz="900">
                        <a:latin typeface="宋体"/>
                        <a:cs typeface="宋体"/>
                      </a:endParaRPr>
                    </a:p>
                  </a:txBody>
                  <a:tcPr marL="0" marR="0" marT="24765" marB="0">
                    <a:lnL w="6350">
                      <a:solidFill>
                        <a:srgbClr val="000000"/>
                      </a:solidFill>
                      <a:prstDash val="solid"/>
                    </a:lnL>
                    <a:lnR w="6350">
                      <a:solidFill>
                        <a:srgbClr val="000000"/>
                      </a:solidFill>
                      <a:prstDash val="solid"/>
                    </a:lnR>
                    <a:lnB w="6350">
                      <a:solidFill>
                        <a:srgbClr val="000000"/>
                      </a:solidFill>
                      <a:prstDash val="solid"/>
                    </a:lnB>
                  </a:tcPr>
                </a:tc>
              </a:tr>
            </a:tbl>
          </a:graphicData>
        </a:graphic>
      </p:graphicFrame>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object 3"/>
          <p:cNvSpPr txBox="1"/>
          <p:nvPr/>
        </p:nvSpPr>
        <p:spPr>
          <a:xfrm>
            <a:off x="4876279" y="6535280"/>
            <a:ext cx="424815" cy="152400"/>
          </a:xfrm>
          <a:prstGeom prst="rect">
            <a:avLst/>
          </a:prstGeom>
        </p:spPr>
        <p:txBody>
          <a:bodyPr vert="horz" wrap="square" lIns="0" tIns="1905" rIns="0" bIns="0" rtlCol="0">
            <a:spAutoFit/>
          </a:bodyPr>
          <a:lstStyle/>
          <a:p>
            <a:pPr marL="12700">
              <a:lnSpc>
                <a:spcPct val="100000"/>
              </a:lnSpc>
              <a:spcBef>
                <a:spcPts val="15"/>
              </a:spcBef>
            </a:pPr>
            <a:r>
              <a:rPr sz="900">
                <a:latin typeface="宋体"/>
                <a:cs typeface="宋体"/>
              </a:rPr>
              <a:t>第 </a:t>
            </a:r>
            <a:r>
              <a:rPr sz="900">
                <a:latin typeface="Times New Roman"/>
                <a:cs typeface="Times New Roman"/>
              </a:rPr>
              <a:t>6</a:t>
            </a:r>
            <a:r>
              <a:rPr sz="900" spc="125">
                <a:latin typeface="Times New Roman"/>
                <a:cs typeface="Times New Roman"/>
              </a:rPr>
              <a:t> </a:t>
            </a:r>
            <a:r>
              <a:rPr sz="900">
                <a:latin typeface="宋体"/>
                <a:cs typeface="宋体"/>
              </a:rPr>
              <a:t>页</a:t>
            </a:r>
            <a:endParaRPr sz="900">
              <a:latin typeface="宋体"/>
              <a:cs typeface="宋体"/>
            </a:endParaRPr>
          </a:p>
        </p:txBody>
      </p:sp>
      <p:sp>
        <p:nvSpPr>
          <p:cNvPr id="4" name="object 4"/>
          <p:cNvSpPr txBox="1"/>
          <p:nvPr/>
        </p:nvSpPr>
        <p:spPr>
          <a:xfrm>
            <a:off x="5333479" y="6536816"/>
            <a:ext cx="482600" cy="152400"/>
          </a:xfrm>
          <a:prstGeom prst="rect">
            <a:avLst/>
          </a:prstGeom>
        </p:spPr>
        <p:txBody>
          <a:bodyPr vert="horz" wrap="square" lIns="0" tIns="0" rIns="0" bIns="0" rtlCol="0">
            <a:spAutoFit/>
          </a:bodyPr>
          <a:lstStyle/>
          <a:p>
            <a:pPr marL="12700">
              <a:lnSpc>
                <a:spcPct val="100000"/>
              </a:lnSpc>
            </a:pPr>
            <a:r>
              <a:rPr sz="900">
                <a:latin typeface="宋体"/>
                <a:cs typeface="宋体"/>
              </a:rPr>
              <a:t>共 </a:t>
            </a:r>
            <a:r>
              <a:rPr sz="900">
                <a:latin typeface="Times New Roman"/>
                <a:cs typeface="Times New Roman"/>
              </a:rPr>
              <a:t>51</a:t>
            </a:r>
            <a:r>
              <a:rPr sz="900" spc="130">
                <a:latin typeface="Times New Roman"/>
                <a:cs typeface="Times New Roman"/>
              </a:rPr>
              <a:t> </a:t>
            </a:r>
            <a:r>
              <a:rPr sz="900">
                <a:latin typeface="宋体"/>
                <a:cs typeface="宋体"/>
              </a:rPr>
              <a:t>页</a:t>
            </a:r>
            <a:endParaRPr sz="900">
              <a:latin typeface="宋体"/>
              <a:cs typeface="宋体"/>
            </a:endParaRPr>
          </a:p>
        </p:txBody>
      </p:sp>
      <p:graphicFrame>
        <p:nvGraphicFramePr>
          <p:cNvPr id="2" name="object 2"/>
          <p:cNvGraphicFramePr>
            <a:graphicFrameLocks noGrp="1"/>
          </p:cNvGraphicFramePr>
          <p:nvPr/>
        </p:nvGraphicFramePr>
        <p:xfrm>
          <a:off x="842772" y="1141094"/>
          <a:ext cx="9032240" cy="5181600"/>
        </p:xfrm>
        <a:graphic>
          <a:graphicData uri="http://schemas.openxmlformats.org/drawingml/2006/table">
            <a:tbl>
              <a:tblPr firstRow="1" bandRow="1">
                <a:tableStyleId>{2D5ABB26-0587-4C30-8999-92F81FD0307C}</a:tableStyleId>
              </a:tblPr>
              <a:tblGrid>
                <a:gridCol w="469265"/>
                <a:gridCol w="413384"/>
                <a:gridCol w="1082039"/>
                <a:gridCol w="1886585"/>
                <a:gridCol w="676910"/>
                <a:gridCol w="674370"/>
                <a:gridCol w="3820160"/>
              </a:tblGrid>
              <a:tr h="417194">
                <a:tc>
                  <a:txBody>
                    <a:bodyPr vert="horz" wrap="square"/>
                    <a:lstStyle/>
                    <a:p>
                      <a:pPr>
                        <a:lnSpc>
                          <a:spcPct val="100000"/>
                        </a:lnSpc>
                        <a:spcBef>
                          <a:spcPts val="25"/>
                        </a:spcBef>
                      </a:pPr>
                      <a:endParaRPr sz="900">
                        <a:latin typeface="Times New Roman"/>
                        <a:cs typeface="Times New Roman"/>
                      </a:endParaRPr>
                    </a:p>
                    <a:p>
                      <a:pPr marR="112395" algn="r">
                        <a:lnSpc>
                          <a:spcPct val="100000"/>
                        </a:lnSpc>
                        <a:spcBef>
                          <a:spcPts val="5"/>
                        </a:spcBef>
                      </a:pPr>
                      <a:r>
                        <a:rPr sz="900" b="1">
                          <a:latin typeface="宋体"/>
                          <a:cs typeface="宋体"/>
                        </a:rPr>
                        <a:t>序号</a:t>
                      </a:r>
                      <a:endParaRPr sz="900">
                        <a:latin typeface="宋体"/>
                        <a:cs typeface="宋体"/>
                      </a:endParaRPr>
                    </a:p>
                  </a:txBody>
                  <a:tcPr marL="0" marR="0" marT="31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25"/>
                        </a:spcBef>
                      </a:pPr>
                      <a:endParaRPr sz="900">
                        <a:latin typeface="Times New Roman"/>
                        <a:cs typeface="Times New Roman"/>
                      </a:endParaRPr>
                    </a:p>
                    <a:p>
                      <a:pPr algn="ctr">
                        <a:lnSpc>
                          <a:spcPct val="100000"/>
                        </a:lnSpc>
                        <a:spcBef>
                          <a:spcPts val="5"/>
                        </a:spcBef>
                      </a:pPr>
                      <a:r>
                        <a:rPr sz="900" b="1" spc="-5">
                          <a:latin typeface="宋体"/>
                          <a:cs typeface="宋体"/>
                        </a:rPr>
                        <a:t>分类</a:t>
                      </a:r>
                      <a:endParaRPr sz="900">
                        <a:latin typeface="宋体"/>
                        <a:cs typeface="宋体"/>
                      </a:endParaRPr>
                    </a:p>
                  </a:txBody>
                  <a:tcPr marL="0" marR="0" marT="31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25"/>
                        </a:spcBef>
                      </a:pPr>
                      <a:endParaRPr sz="900">
                        <a:latin typeface="Times New Roman"/>
                        <a:cs typeface="Times New Roman"/>
                      </a:endParaRPr>
                    </a:p>
                    <a:p>
                      <a:pPr algn="ctr">
                        <a:lnSpc>
                          <a:spcPct val="100000"/>
                        </a:lnSpc>
                        <a:spcBef>
                          <a:spcPts val="5"/>
                        </a:spcBef>
                      </a:pPr>
                      <a:r>
                        <a:rPr sz="900" b="1" spc="-5">
                          <a:latin typeface="宋体"/>
                          <a:cs typeface="宋体"/>
                        </a:rPr>
                        <a:t>标</a:t>
                      </a:r>
                      <a:r>
                        <a:rPr sz="900" b="1" spc="5">
                          <a:latin typeface="宋体"/>
                          <a:cs typeface="宋体"/>
                        </a:rPr>
                        <a:t>准</a:t>
                      </a:r>
                      <a:r>
                        <a:rPr sz="900" b="1" spc="-5">
                          <a:latin typeface="宋体"/>
                          <a:cs typeface="宋体"/>
                        </a:rPr>
                        <a:t>编号</a:t>
                      </a:r>
                      <a:endParaRPr sz="900">
                        <a:latin typeface="宋体"/>
                        <a:cs typeface="宋体"/>
                      </a:endParaRPr>
                    </a:p>
                  </a:txBody>
                  <a:tcPr marL="0" marR="0" marT="31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25"/>
                        </a:spcBef>
                      </a:pPr>
                      <a:endParaRPr sz="900">
                        <a:latin typeface="Times New Roman"/>
                        <a:cs typeface="Times New Roman"/>
                      </a:endParaRPr>
                    </a:p>
                    <a:p>
                      <a:pPr algn="ctr">
                        <a:lnSpc>
                          <a:spcPct val="100000"/>
                        </a:lnSpc>
                        <a:spcBef>
                          <a:spcPts val="5"/>
                        </a:spcBef>
                      </a:pPr>
                      <a:r>
                        <a:rPr sz="900" b="1" spc="-5">
                          <a:latin typeface="宋体"/>
                          <a:cs typeface="宋体"/>
                        </a:rPr>
                        <a:t>标</a:t>
                      </a:r>
                      <a:r>
                        <a:rPr sz="900" b="1" spc="5">
                          <a:latin typeface="宋体"/>
                          <a:cs typeface="宋体"/>
                        </a:rPr>
                        <a:t>准</a:t>
                      </a:r>
                      <a:r>
                        <a:rPr sz="900" b="1" spc="-5">
                          <a:latin typeface="宋体"/>
                          <a:cs typeface="宋体"/>
                        </a:rPr>
                        <a:t>名称</a:t>
                      </a:r>
                      <a:endParaRPr sz="900">
                        <a:latin typeface="宋体"/>
                        <a:cs typeface="宋体"/>
                      </a:endParaRPr>
                    </a:p>
                  </a:txBody>
                  <a:tcPr marL="0" marR="0" marT="31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25"/>
                        </a:spcBef>
                      </a:pPr>
                      <a:endParaRPr sz="900">
                        <a:latin typeface="Times New Roman"/>
                        <a:cs typeface="Times New Roman"/>
                      </a:endParaRPr>
                    </a:p>
                    <a:p>
                      <a:pPr algn="ctr">
                        <a:lnSpc>
                          <a:spcPct val="100000"/>
                        </a:lnSpc>
                        <a:spcBef>
                          <a:spcPts val="5"/>
                        </a:spcBef>
                      </a:pPr>
                      <a:r>
                        <a:rPr sz="900" b="1" spc="-5">
                          <a:latin typeface="宋体"/>
                          <a:cs typeface="宋体"/>
                        </a:rPr>
                        <a:t>发</a:t>
                      </a:r>
                      <a:r>
                        <a:rPr sz="900" b="1" spc="5">
                          <a:latin typeface="宋体"/>
                          <a:cs typeface="宋体"/>
                        </a:rPr>
                        <a:t>布</a:t>
                      </a:r>
                      <a:r>
                        <a:rPr sz="900" b="1" spc="-5">
                          <a:latin typeface="宋体"/>
                          <a:cs typeface="宋体"/>
                        </a:rPr>
                        <a:t>日期</a:t>
                      </a:r>
                      <a:endParaRPr sz="900">
                        <a:latin typeface="宋体"/>
                        <a:cs typeface="宋体"/>
                      </a:endParaRPr>
                    </a:p>
                  </a:txBody>
                  <a:tcPr marL="0" marR="0" marT="31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25"/>
                        </a:spcBef>
                      </a:pPr>
                      <a:endParaRPr sz="900">
                        <a:latin typeface="Times New Roman"/>
                        <a:cs typeface="Times New Roman"/>
                      </a:endParaRPr>
                    </a:p>
                    <a:p>
                      <a:pPr algn="ctr">
                        <a:lnSpc>
                          <a:spcPct val="100000"/>
                        </a:lnSpc>
                        <a:spcBef>
                          <a:spcPts val="5"/>
                        </a:spcBef>
                      </a:pPr>
                      <a:r>
                        <a:rPr sz="900" b="1" spc="-5">
                          <a:latin typeface="宋体"/>
                          <a:cs typeface="宋体"/>
                        </a:rPr>
                        <a:t>实</a:t>
                      </a:r>
                      <a:r>
                        <a:rPr sz="900" b="1" spc="5">
                          <a:latin typeface="宋体"/>
                          <a:cs typeface="宋体"/>
                        </a:rPr>
                        <a:t>施</a:t>
                      </a:r>
                      <a:r>
                        <a:rPr sz="900" b="1" spc="-5">
                          <a:latin typeface="宋体"/>
                          <a:cs typeface="宋体"/>
                        </a:rPr>
                        <a:t>日期</a:t>
                      </a:r>
                      <a:endParaRPr sz="900">
                        <a:latin typeface="宋体"/>
                        <a:cs typeface="宋体"/>
                      </a:endParaRPr>
                    </a:p>
                  </a:txBody>
                  <a:tcPr marL="0" marR="0" marT="31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25"/>
                        </a:spcBef>
                      </a:pPr>
                      <a:endParaRPr sz="900">
                        <a:latin typeface="Times New Roman"/>
                        <a:cs typeface="Times New Roman"/>
                      </a:endParaRPr>
                    </a:p>
                    <a:p>
                      <a:pPr algn="ctr">
                        <a:lnSpc>
                          <a:spcPct val="100000"/>
                        </a:lnSpc>
                        <a:spcBef>
                          <a:spcPts val="5"/>
                        </a:spcBef>
                      </a:pPr>
                      <a:r>
                        <a:rPr sz="900" b="1" spc="-5">
                          <a:latin typeface="宋体"/>
                          <a:cs typeface="宋体"/>
                        </a:rPr>
                        <a:t>规</a:t>
                      </a:r>
                      <a:r>
                        <a:rPr sz="900" b="1" spc="5">
                          <a:latin typeface="宋体"/>
                          <a:cs typeface="宋体"/>
                        </a:rPr>
                        <a:t>定</a:t>
                      </a:r>
                      <a:r>
                        <a:rPr sz="900" b="1" spc="-5">
                          <a:latin typeface="宋体"/>
                          <a:cs typeface="宋体"/>
                        </a:rPr>
                        <a:t>范围</a:t>
                      </a:r>
                      <a:endParaRPr sz="900">
                        <a:latin typeface="宋体"/>
                        <a:cs typeface="宋体"/>
                      </a:endParaRPr>
                    </a:p>
                  </a:txBody>
                  <a:tcPr marL="0" marR="0" marT="31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510539">
                <a:tc>
                  <a:txBody>
                    <a:bodyPr vert="horz" wrap="square"/>
                    <a:lstStyle/>
                    <a:p>
                      <a:pPr>
                        <a:lnSpc>
                          <a:spcPct val="100000"/>
                        </a:lnSpc>
                        <a:spcBef>
                          <a:spcPts val="45"/>
                        </a:spcBef>
                      </a:pPr>
                      <a:endParaRPr sz="1200">
                        <a:latin typeface="Times New Roman"/>
                        <a:cs typeface="Times New Roman"/>
                      </a:endParaRPr>
                    </a:p>
                    <a:p>
                      <a:pPr marR="140335" algn="r">
                        <a:lnSpc>
                          <a:spcPct val="100000"/>
                        </a:lnSpc>
                      </a:pPr>
                      <a:r>
                        <a:rPr sz="900" spc="5">
                          <a:latin typeface="Times New Roman"/>
                          <a:cs typeface="Times New Roman"/>
                        </a:rPr>
                        <a:t>6</a:t>
                      </a:r>
                      <a:r>
                        <a:rPr sz="900">
                          <a:latin typeface="Times New Roman"/>
                          <a:cs typeface="Times New Roman"/>
                        </a:rPr>
                        <a:t>.</a:t>
                      </a:r>
                      <a:endParaRPr sz="900">
                        <a:latin typeface="Times New Roman"/>
                        <a:cs typeface="Times New Roman"/>
                      </a:endParaRPr>
                    </a:p>
                  </a:txBody>
                  <a:tcPr marL="0" marR="0" marT="571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1250">
                        <a:latin typeface="Times New Roman"/>
                        <a:cs typeface="Times New Roman"/>
                      </a:endParaRPr>
                    </a:p>
                    <a:p>
                      <a:pPr algn="ctr">
                        <a:lnSpc>
                          <a:spcPct val="100000"/>
                        </a:lnSpc>
                      </a:pPr>
                      <a:r>
                        <a:rPr sz="900" spc="-5">
                          <a:latin typeface="Times New Roman"/>
                          <a:cs typeface="Times New Roman"/>
                        </a:rPr>
                        <a:t>GB/T</a:t>
                      </a:r>
                      <a:r>
                        <a:rPr sz="900" spc="210">
                          <a:latin typeface="Times New Roman"/>
                          <a:cs typeface="Times New Roman"/>
                        </a:rPr>
                        <a:t> </a:t>
                      </a:r>
                      <a:r>
                        <a:rPr sz="900" spc="-5">
                          <a:latin typeface="Times New Roman"/>
                          <a:cs typeface="Times New Roman"/>
                        </a:rPr>
                        <a:t>29372</a:t>
                      </a:r>
                      <a:r>
                        <a:rPr sz="900" spc="-5">
                          <a:latin typeface="宋体"/>
                          <a:cs typeface="宋体"/>
                        </a:rPr>
                        <a:t>-</a:t>
                      </a:r>
                      <a:r>
                        <a:rPr sz="900" spc="-5">
                          <a:latin typeface="Times New Roman"/>
                          <a:cs typeface="Times New Roman"/>
                        </a:rPr>
                        <a:t>2012</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250">
                        <a:latin typeface="Times New Roman"/>
                        <a:cs typeface="Times New Roman"/>
                      </a:endParaRPr>
                    </a:p>
                    <a:p>
                      <a:pPr algn="ctr">
                        <a:lnSpc>
                          <a:spcPct val="100000"/>
                        </a:lnSpc>
                      </a:pPr>
                      <a:r>
                        <a:rPr sz="900">
                          <a:latin typeface="宋体"/>
                          <a:cs typeface="宋体"/>
                        </a:rPr>
                        <a:t>食用农产品保鲜贮藏管理规范</a:t>
                      </a:r>
                      <a:endParaRPr sz="900">
                        <a:latin typeface="宋体"/>
                        <a:cs typeface="宋体"/>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45"/>
                        </a:spcBef>
                      </a:pPr>
                      <a:endParaRPr sz="1200">
                        <a:latin typeface="Times New Roman"/>
                        <a:cs typeface="Times New Roman"/>
                      </a:endParaRPr>
                    </a:p>
                    <a:p>
                      <a:pPr algn="ctr">
                        <a:lnSpc>
                          <a:spcPct val="100000"/>
                        </a:lnSpc>
                      </a:pPr>
                      <a:r>
                        <a:rPr sz="900" spc="-5">
                          <a:latin typeface="Times New Roman"/>
                          <a:cs typeface="Times New Roman"/>
                        </a:rPr>
                        <a:t>2012-12-31</a:t>
                      </a:r>
                      <a:endParaRPr sz="900">
                        <a:latin typeface="Times New Roman"/>
                        <a:cs typeface="Times New Roman"/>
                      </a:endParaRPr>
                    </a:p>
                  </a:txBody>
                  <a:tcPr marL="0" marR="0" marT="571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45"/>
                        </a:spcBef>
                      </a:pPr>
                      <a:endParaRPr sz="1200">
                        <a:latin typeface="Times New Roman"/>
                        <a:cs typeface="Times New Roman"/>
                      </a:endParaRPr>
                    </a:p>
                    <a:p>
                      <a:pPr algn="ctr">
                        <a:lnSpc>
                          <a:spcPct val="100000"/>
                        </a:lnSpc>
                      </a:pPr>
                      <a:r>
                        <a:rPr sz="900" spc="-5">
                          <a:latin typeface="Times New Roman"/>
                          <a:cs typeface="Times New Roman"/>
                        </a:rPr>
                        <a:t>2013-07-14</a:t>
                      </a:r>
                      <a:endParaRPr sz="900">
                        <a:latin typeface="Times New Roman"/>
                        <a:cs typeface="Times New Roman"/>
                      </a:endParaRPr>
                    </a:p>
                  </a:txBody>
                  <a:tcPr marL="0" marR="0" marT="571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marR="85725">
                        <a:lnSpc>
                          <a:spcPct val="144400"/>
                        </a:lnSpc>
                        <a:spcBef>
                          <a:spcPts val="180"/>
                        </a:spcBef>
                      </a:pPr>
                      <a:r>
                        <a:rPr sz="900">
                          <a:latin typeface="宋体"/>
                          <a:cs typeface="宋体"/>
                        </a:rPr>
                        <a:t>本标准规定了食用农产品保鲜贮藏基本要求、贮藏前的准备、贮藏及运输 要求。</a:t>
                      </a:r>
                      <a:r>
                        <a:rPr sz="900" spc="-15">
                          <a:latin typeface="宋体"/>
                          <a:cs typeface="宋体"/>
                        </a:rPr>
                        <a:t> </a:t>
                      </a:r>
                      <a:r>
                        <a:rPr sz="900">
                          <a:latin typeface="宋体"/>
                          <a:cs typeface="宋体"/>
                        </a:rPr>
                        <a:t>本标准适用于果蔬、肉类、等的保鲜贮藏。</a:t>
                      </a:r>
                      <a:endParaRPr sz="900">
                        <a:latin typeface="宋体"/>
                        <a:cs typeface="宋体"/>
                      </a:endParaRPr>
                    </a:p>
                  </a:txBody>
                  <a:tcPr marL="0" marR="0" marT="2286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600710">
                <a:tc>
                  <a:txBody>
                    <a:bodyPr vert="horz" wrap="square"/>
                    <a:lstStyle/>
                    <a:p>
                      <a:pPr>
                        <a:lnSpc>
                          <a:spcPct val="100000"/>
                        </a:lnSpc>
                      </a:pPr>
                      <a:endParaRPr sz="1000">
                        <a:latin typeface="Times New Roman"/>
                        <a:cs typeface="Times New Roman"/>
                      </a:endParaRPr>
                    </a:p>
                    <a:p>
                      <a:pPr marR="140335" algn="r">
                        <a:lnSpc>
                          <a:spcPct val="100000"/>
                        </a:lnSpc>
                        <a:spcBef>
                          <a:spcPts val="635"/>
                        </a:spcBef>
                      </a:pPr>
                      <a:r>
                        <a:rPr sz="900" spc="5">
                          <a:latin typeface="Times New Roman"/>
                          <a:cs typeface="Times New Roman"/>
                        </a:rPr>
                        <a:t>7</a:t>
                      </a:r>
                      <a:r>
                        <a:rPr sz="900">
                          <a:latin typeface="Times New Roman"/>
                          <a:cs typeface="Times New Roman"/>
                        </a:rPr>
                        <a:t>.</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marL="197485" marR="189865" indent="213360">
                        <a:lnSpc>
                          <a:spcPct val="144400"/>
                        </a:lnSpc>
                        <a:spcBef>
                          <a:spcPts val="525"/>
                        </a:spcBef>
                      </a:pPr>
                      <a:r>
                        <a:rPr sz="900" spc="-5">
                          <a:latin typeface="Times New Roman"/>
                          <a:cs typeface="Times New Roman"/>
                        </a:rPr>
                        <a:t>GB/T  </a:t>
                      </a:r>
                      <a:r>
                        <a:rPr sz="900" spc="5">
                          <a:latin typeface="Times New Roman"/>
                          <a:cs typeface="Times New Roman"/>
                        </a:rPr>
                        <a:t>3</a:t>
                      </a:r>
                      <a:r>
                        <a:rPr sz="900" spc="-10">
                          <a:latin typeface="Times New Roman"/>
                          <a:cs typeface="Times New Roman"/>
                        </a:rPr>
                        <a:t>0</a:t>
                      </a:r>
                      <a:r>
                        <a:rPr sz="900" spc="5">
                          <a:latin typeface="Times New Roman"/>
                          <a:cs typeface="Times New Roman"/>
                        </a:rPr>
                        <a:t>1</a:t>
                      </a:r>
                      <a:r>
                        <a:rPr sz="900" spc="-10">
                          <a:latin typeface="Times New Roman"/>
                          <a:cs typeface="Times New Roman"/>
                        </a:rPr>
                        <a:t>0</a:t>
                      </a:r>
                      <a:r>
                        <a:rPr sz="900" spc="5">
                          <a:latin typeface="Times New Roman"/>
                          <a:cs typeface="Times New Roman"/>
                        </a:rPr>
                        <a:t>3</a:t>
                      </a:r>
                      <a:r>
                        <a:rPr sz="900" spc="-10">
                          <a:latin typeface="宋体"/>
                          <a:cs typeface="宋体"/>
                        </a:rPr>
                        <a:t>.</a:t>
                      </a:r>
                      <a:r>
                        <a:rPr sz="900" spc="5">
                          <a:latin typeface="Times New Roman"/>
                          <a:cs typeface="Times New Roman"/>
                        </a:rPr>
                        <a:t>1</a:t>
                      </a:r>
                      <a:r>
                        <a:rPr sz="900" spc="-10">
                          <a:latin typeface="宋体"/>
                          <a:cs typeface="宋体"/>
                        </a:rPr>
                        <a:t>-</a:t>
                      </a:r>
                      <a:r>
                        <a:rPr sz="900" spc="5">
                          <a:latin typeface="Times New Roman"/>
                          <a:cs typeface="Times New Roman"/>
                        </a:rPr>
                        <a:t>2</a:t>
                      </a:r>
                      <a:r>
                        <a:rPr sz="900" spc="-10">
                          <a:latin typeface="Times New Roman"/>
                          <a:cs typeface="Times New Roman"/>
                        </a:rPr>
                        <a:t>0</a:t>
                      </a:r>
                      <a:r>
                        <a:rPr sz="900" spc="5">
                          <a:latin typeface="Times New Roman"/>
                          <a:cs typeface="Times New Roman"/>
                        </a:rPr>
                        <a:t>1</a:t>
                      </a:r>
                      <a:r>
                        <a:rPr sz="900">
                          <a:latin typeface="Times New Roman"/>
                          <a:cs typeface="Times New Roman"/>
                        </a:rPr>
                        <a:t>3</a:t>
                      </a:r>
                      <a:endParaRPr sz="900">
                        <a:latin typeface="Times New Roman"/>
                        <a:cs typeface="Times New Roman"/>
                      </a:endParaRPr>
                    </a:p>
                  </a:txBody>
                  <a:tcPr marL="0" marR="0" marT="666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541655" marR="38100" indent="-474345">
                        <a:lnSpc>
                          <a:spcPct val="144400"/>
                        </a:lnSpc>
                        <a:spcBef>
                          <a:spcPts val="525"/>
                        </a:spcBef>
                      </a:pPr>
                      <a:r>
                        <a:rPr sz="900">
                          <a:latin typeface="宋体"/>
                          <a:cs typeface="宋体"/>
                        </a:rPr>
                        <a:t>冷库热工性能试验方法</a:t>
                      </a:r>
                      <a:r>
                        <a:rPr sz="900" spc="-45">
                          <a:latin typeface="宋体"/>
                          <a:cs typeface="宋体"/>
                        </a:rPr>
                        <a:t> </a:t>
                      </a:r>
                      <a:r>
                        <a:rPr sz="900">
                          <a:latin typeface="宋体"/>
                          <a:cs typeface="宋体"/>
                        </a:rPr>
                        <a:t>第</a:t>
                      </a:r>
                      <a:r>
                        <a:rPr sz="900" spc="-260">
                          <a:latin typeface="宋体"/>
                          <a:cs typeface="宋体"/>
                        </a:rPr>
                        <a:t> </a:t>
                      </a:r>
                      <a:r>
                        <a:rPr sz="900">
                          <a:latin typeface="Times New Roman"/>
                          <a:cs typeface="Times New Roman"/>
                        </a:rPr>
                        <a:t>1</a:t>
                      </a:r>
                      <a:r>
                        <a:rPr sz="900" spc="-20">
                          <a:latin typeface="Times New Roman"/>
                          <a:cs typeface="Times New Roman"/>
                        </a:rPr>
                        <a:t> </a:t>
                      </a:r>
                      <a:r>
                        <a:rPr sz="900">
                          <a:latin typeface="宋体"/>
                          <a:cs typeface="宋体"/>
                        </a:rPr>
                        <a:t>部分：  温度和湿度检测</a:t>
                      </a:r>
                      <a:endParaRPr sz="900">
                        <a:latin typeface="宋体"/>
                        <a:cs typeface="宋体"/>
                      </a:endParaRPr>
                    </a:p>
                  </a:txBody>
                  <a:tcPr marL="0" marR="0" marT="666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35"/>
                        </a:spcBef>
                      </a:pPr>
                      <a:r>
                        <a:rPr sz="900" spc="-5">
                          <a:latin typeface="Times New Roman"/>
                          <a:cs typeface="Times New Roman"/>
                        </a:rPr>
                        <a:t>2013-12-17</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35"/>
                        </a:spcBef>
                      </a:pPr>
                      <a:r>
                        <a:rPr sz="900" spc="-5">
                          <a:latin typeface="Times New Roman"/>
                          <a:cs typeface="Times New Roman"/>
                        </a:rPr>
                        <a:t>2014-11-01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a:lnSpc>
                          <a:spcPct val="100000"/>
                        </a:lnSpc>
                        <a:spcBef>
                          <a:spcPts val="225"/>
                        </a:spcBef>
                      </a:pPr>
                      <a:r>
                        <a:rPr sz="900">
                          <a:latin typeface="宋体"/>
                          <a:cs typeface="宋体"/>
                        </a:rPr>
                        <a:t>GB/T</a:t>
                      </a:r>
                      <a:r>
                        <a:rPr sz="900" spc="-70">
                          <a:latin typeface="宋体"/>
                          <a:cs typeface="宋体"/>
                        </a:rPr>
                        <a:t> </a:t>
                      </a:r>
                      <a:r>
                        <a:rPr sz="900" spc="-5">
                          <a:latin typeface="宋体"/>
                          <a:cs typeface="宋体"/>
                        </a:rPr>
                        <a:t>30103</a:t>
                      </a:r>
                      <a:r>
                        <a:rPr sz="900" spc="-245">
                          <a:latin typeface="宋体"/>
                          <a:cs typeface="宋体"/>
                        </a:rPr>
                        <a:t> </a:t>
                      </a:r>
                      <a:r>
                        <a:rPr sz="900">
                          <a:latin typeface="宋体"/>
                          <a:cs typeface="宋体"/>
                        </a:rPr>
                        <a:t>的本部分规定了各种类型冷库主要性能参数温度和湿度的检测</a:t>
                      </a:r>
                      <a:endParaRPr sz="900">
                        <a:latin typeface="宋体"/>
                        <a:cs typeface="宋体"/>
                      </a:endParaRPr>
                    </a:p>
                    <a:p>
                      <a:pPr marL="68580" marR="85725">
                        <a:lnSpc>
                          <a:spcPct val="144400"/>
                        </a:lnSpc>
                      </a:pPr>
                      <a:r>
                        <a:rPr sz="900">
                          <a:latin typeface="宋体"/>
                          <a:cs typeface="宋体"/>
                        </a:rPr>
                        <a:t>方法。本部分适用于各型冷库的所有冷间及制冷系统中温度和湿度分布、 表面温度、环境温度、制冷剂温度、冷风机入出口温度和湿度的测定。</a:t>
                      </a:r>
                      <a:endParaRPr sz="900">
                        <a:latin typeface="宋体"/>
                        <a:cs typeface="宋体"/>
                      </a:endParaRPr>
                    </a:p>
                  </a:txBody>
                  <a:tcPr marL="0" marR="0" marT="285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549910">
                <a:tc>
                  <a:txBody>
                    <a:bodyPr vert="horz" wrap="square"/>
                    <a:lstStyle/>
                    <a:p>
                      <a:pPr>
                        <a:lnSpc>
                          <a:spcPct val="100000"/>
                        </a:lnSpc>
                        <a:spcBef>
                          <a:spcPts val="25"/>
                        </a:spcBef>
                      </a:pPr>
                      <a:endParaRPr sz="1350">
                        <a:latin typeface="Times New Roman"/>
                        <a:cs typeface="Times New Roman"/>
                      </a:endParaRPr>
                    </a:p>
                    <a:p>
                      <a:pPr marR="140335" algn="r">
                        <a:lnSpc>
                          <a:spcPct val="100000"/>
                        </a:lnSpc>
                      </a:pPr>
                      <a:r>
                        <a:rPr sz="900" spc="5">
                          <a:latin typeface="Times New Roman"/>
                          <a:cs typeface="Times New Roman"/>
                        </a:rPr>
                        <a:t>8</a:t>
                      </a:r>
                      <a:r>
                        <a:rPr sz="900">
                          <a:latin typeface="Times New Roman"/>
                          <a:cs typeface="Times New Roman"/>
                        </a:rPr>
                        <a:t>.</a:t>
                      </a:r>
                      <a:endParaRPr sz="900">
                        <a:latin typeface="Times New Roman"/>
                        <a:cs typeface="Times New Roman"/>
                      </a:endParaRPr>
                    </a:p>
                  </a:txBody>
                  <a:tcPr marL="0" marR="0" marT="31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marL="197485" marR="189865" indent="213360">
                        <a:lnSpc>
                          <a:spcPct val="145600"/>
                        </a:lnSpc>
                        <a:spcBef>
                          <a:spcPts val="305"/>
                        </a:spcBef>
                      </a:pPr>
                      <a:r>
                        <a:rPr sz="900" spc="-5">
                          <a:latin typeface="Times New Roman"/>
                          <a:cs typeface="Times New Roman"/>
                        </a:rPr>
                        <a:t>GB/T  </a:t>
                      </a:r>
                      <a:r>
                        <a:rPr sz="900" spc="5">
                          <a:latin typeface="Times New Roman"/>
                          <a:cs typeface="Times New Roman"/>
                        </a:rPr>
                        <a:t>3</a:t>
                      </a:r>
                      <a:r>
                        <a:rPr sz="900" spc="-10">
                          <a:latin typeface="Times New Roman"/>
                          <a:cs typeface="Times New Roman"/>
                        </a:rPr>
                        <a:t>0</a:t>
                      </a:r>
                      <a:r>
                        <a:rPr sz="900" spc="5">
                          <a:latin typeface="Times New Roman"/>
                          <a:cs typeface="Times New Roman"/>
                        </a:rPr>
                        <a:t>1</a:t>
                      </a:r>
                      <a:r>
                        <a:rPr sz="900" spc="-10">
                          <a:latin typeface="Times New Roman"/>
                          <a:cs typeface="Times New Roman"/>
                        </a:rPr>
                        <a:t>0</a:t>
                      </a:r>
                      <a:r>
                        <a:rPr sz="900" spc="5">
                          <a:latin typeface="Times New Roman"/>
                          <a:cs typeface="Times New Roman"/>
                        </a:rPr>
                        <a:t>3</a:t>
                      </a:r>
                      <a:r>
                        <a:rPr sz="900" spc="-10">
                          <a:latin typeface="宋体"/>
                          <a:cs typeface="宋体"/>
                        </a:rPr>
                        <a:t>.</a:t>
                      </a:r>
                      <a:r>
                        <a:rPr sz="900" spc="5">
                          <a:latin typeface="Times New Roman"/>
                          <a:cs typeface="Times New Roman"/>
                        </a:rPr>
                        <a:t>2</a:t>
                      </a:r>
                      <a:r>
                        <a:rPr sz="900" spc="-10">
                          <a:latin typeface="宋体"/>
                          <a:cs typeface="宋体"/>
                        </a:rPr>
                        <a:t>-</a:t>
                      </a:r>
                      <a:r>
                        <a:rPr sz="900" spc="5">
                          <a:latin typeface="Times New Roman"/>
                          <a:cs typeface="Times New Roman"/>
                        </a:rPr>
                        <a:t>2</a:t>
                      </a:r>
                      <a:r>
                        <a:rPr sz="900" spc="-10">
                          <a:latin typeface="Times New Roman"/>
                          <a:cs typeface="Times New Roman"/>
                        </a:rPr>
                        <a:t>0</a:t>
                      </a:r>
                      <a:r>
                        <a:rPr sz="900" spc="5">
                          <a:latin typeface="Times New Roman"/>
                          <a:cs typeface="Times New Roman"/>
                        </a:rPr>
                        <a:t>1</a:t>
                      </a:r>
                      <a:r>
                        <a:rPr sz="900">
                          <a:latin typeface="Times New Roman"/>
                          <a:cs typeface="Times New Roman"/>
                        </a:rPr>
                        <a:t>3</a:t>
                      </a:r>
                      <a:endParaRPr sz="900">
                        <a:latin typeface="Times New Roman"/>
                        <a:cs typeface="Times New Roman"/>
                      </a:endParaRPr>
                    </a:p>
                  </a:txBody>
                  <a:tcPr marL="0" marR="0" marT="3873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714375" marR="38100" indent="-646430">
                        <a:lnSpc>
                          <a:spcPct val="144400"/>
                        </a:lnSpc>
                        <a:spcBef>
                          <a:spcPts val="330"/>
                        </a:spcBef>
                      </a:pPr>
                      <a:r>
                        <a:rPr sz="900">
                          <a:latin typeface="宋体"/>
                          <a:cs typeface="宋体"/>
                        </a:rPr>
                        <a:t>冷库热工性能试验方法</a:t>
                      </a:r>
                      <a:r>
                        <a:rPr sz="900" spc="-45">
                          <a:latin typeface="宋体"/>
                          <a:cs typeface="宋体"/>
                        </a:rPr>
                        <a:t> </a:t>
                      </a:r>
                      <a:r>
                        <a:rPr sz="900">
                          <a:latin typeface="宋体"/>
                          <a:cs typeface="宋体"/>
                        </a:rPr>
                        <a:t>第</a:t>
                      </a:r>
                      <a:r>
                        <a:rPr sz="900" spc="-260">
                          <a:latin typeface="宋体"/>
                          <a:cs typeface="宋体"/>
                        </a:rPr>
                        <a:t> </a:t>
                      </a:r>
                      <a:r>
                        <a:rPr sz="900">
                          <a:latin typeface="Times New Roman"/>
                          <a:cs typeface="Times New Roman"/>
                        </a:rPr>
                        <a:t>2</a:t>
                      </a:r>
                      <a:r>
                        <a:rPr sz="900" spc="-20">
                          <a:latin typeface="Times New Roman"/>
                          <a:cs typeface="Times New Roman"/>
                        </a:rPr>
                        <a:t> </a:t>
                      </a:r>
                      <a:r>
                        <a:rPr sz="900">
                          <a:latin typeface="宋体"/>
                          <a:cs typeface="宋体"/>
                        </a:rPr>
                        <a:t>部分：  风速检测</a:t>
                      </a:r>
                      <a:endParaRPr sz="900">
                        <a:latin typeface="宋体"/>
                        <a:cs typeface="宋体"/>
                      </a:endParaRPr>
                    </a:p>
                  </a:txBody>
                  <a:tcPr marL="0" marR="0" marT="4191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25"/>
                        </a:spcBef>
                      </a:pPr>
                      <a:endParaRPr sz="1350">
                        <a:latin typeface="Times New Roman"/>
                        <a:cs typeface="Times New Roman"/>
                      </a:endParaRPr>
                    </a:p>
                    <a:p>
                      <a:pPr algn="ctr">
                        <a:lnSpc>
                          <a:spcPct val="100000"/>
                        </a:lnSpc>
                      </a:pPr>
                      <a:r>
                        <a:rPr sz="900" spc="-5">
                          <a:latin typeface="Times New Roman"/>
                          <a:cs typeface="Times New Roman"/>
                        </a:rPr>
                        <a:t>2013-12-17</a:t>
                      </a:r>
                      <a:endParaRPr sz="900">
                        <a:latin typeface="Times New Roman"/>
                        <a:cs typeface="Times New Roman"/>
                      </a:endParaRPr>
                    </a:p>
                  </a:txBody>
                  <a:tcPr marL="0" marR="0" marT="31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25"/>
                        </a:spcBef>
                      </a:pPr>
                      <a:endParaRPr sz="1350">
                        <a:latin typeface="Times New Roman"/>
                        <a:cs typeface="Times New Roman"/>
                      </a:endParaRPr>
                    </a:p>
                    <a:p>
                      <a:pPr algn="ctr">
                        <a:lnSpc>
                          <a:spcPct val="100000"/>
                        </a:lnSpc>
                      </a:pPr>
                      <a:r>
                        <a:rPr sz="900" spc="-5">
                          <a:latin typeface="Times New Roman"/>
                          <a:cs typeface="Times New Roman"/>
                        </a:rPr>
                        <a:t>2014-11-01</a:t>
                      </a:r>
                      <a:endParaRPr sz="900">
                        <a:latin typeface="Times New Roman"/>
                        <a:cs typeface="Times New Roman"/>
                      </a:endParaRPr>
                    </a:p>
                  </a:txBody>
                  <a:tcPr marL="0" marR="0" marT="31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marR="62230">
                        <a:lnSpc>
                          <a:spcPct val="144400"/>
                        </a:lnSpc>
                        <a:spcBef>
                          <a:spcPts val="330"/>
                        </a:spcBef>
                      </a:pPr>
                      <a:r>
                        <a:rPr sz="900">
                          <a:latin typeface="宋体"/>
                          <a:cs typeface="宋体"/>
                        </a:rPr>
                        <a:t>GB/T</a:t>
                      </a:r>
                      <a:r>
                        <a:rPr sz="900" spc="-95">
                          <a:latin typeface="宋体"/>
                          <a:cs typeface="宋体"/>
                        </a:rPr>
                        <a:t> </a:t>
                      </a:r>
                      <a:r>
                        <a:rPr sz="900" spc="-5">
                          <a:latin typeface="宋体"/>
                          <a:cs typeface="宋体"/>
                        </a:rPr>
                        <a:t>30103</a:t>
                      </a:r>
                      <a:r>
                        <a:rPr sz="900" spc="-260">
                          <a:latin typeface="宋体"/>
                          <a:cs typeface="宋体"/>
                        </a:rPr>
                        <a:t> </a:t>
                      </a:r>
                      <a:r>
                        <a:rPr sz="900">
                          <a:latin typeface="宋体"/>
                          <a:cs typeface="宋体"/>
                        </a:rPr>
                        <a:t>的本部分规定了各种类型冷库主要热工性能的风速参数检测方 法。本部分适用于各种类型冷库的所有冷间内有关风速分布的测定。</a:t>
                      </a:r>
                      <a:endParaRPr sz="900">
                        <a:latin typeface="宋体"/>
                        <a:cs typeface="宋体"/>
                      </a:endParaRPr>
                    </a:p>
                  </a:txBody>
                  <a:tcPr marL="0" marR="0" marT="4191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600710">
                <a:tc>
                  <a:txBody>
                    <a:bodyPr vert="horz" wrap="square"/>
                    <a:lstStyle/>
                    <a:p>
                      <a:pPr>
                        <a:lnSpc>
                          <a:spcPct val="100000"/>
                        </a:lnSpc>
                      </a:pPr>
                      <a:endParaRPr sz="1000">
                        <a:latin typeface="Times New Roman"/>
                        <a:cs typeface="Times New Roman"/>
                      </a:endParaRPr>
                    </a:p>
                    <a:p>
                      <a:pPr marR="140335" algn="r">
                        <a:lnSpc>
                          <a:spcPct val="100000"/>
                        </a:lnSpc>
                        <a:spcBef>
                          <a:spcPts val="635"/>
                        </a:spcBef>
                      </a:pPr>
                      <a:r>
                        <a:rPr sz="900" spc="5">
                          <a:latin typeface="Times New Roman"/>
                          <a:cs typeface="Times New Roman"/>
                        </a:rPr>
                        <a:t>9</a:t>
                      </a:r>
                      <a:r>
                        <a:rPr sz="900">
                          <a:latin typeface="Times New Roman"/>
                          <a:cs typeface="Times New Roman"/>
                        </a:rPr>
                        <a:t>.</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marL="197485" marR="189865" indent="213360">
                        <a:lnSpc>
                          <a:spcPct val="144400"/>
                        </a:lnSpc>
                        <a:spcBef>
                          <a:spcPts val="525"/>
                        </a:spcBef>
                      </a:pPr>
                      <a:r>
                        <a:rPr sz="900" spc="-5">
                          <a:latin typeface="Times New Roman"/>
                          <a:cs typeface="Times New Roman"/>
                        </a:rPr>
                        <a:t>GB/T  </a:t>
                      </a:r>
                      <a:r>
                        <a:rPr sz="900" spc="5">
                          <a:latin typeface="Times New Roman"/>
                          <a:cs typeface="Times New Roman"/>
                        </a:rPr>
                        <a:t>3</a:t>
                      </a:r>
                      <a:r>
                        <a:rPr sz="900" spc="-10">
                          <a:latin typeface="Times New Roman"/>
                          <a:cs typeface="Times New Roman"/>
                        </a:rPr>
                        <a:t>0</a:t>
                      </a:r>
                      <a:r>
                        <a:rPr sz="900" spc="5">
                          <a:latin typeface="Times New Roman"/>
                          <a:cs typeface="Times New Roman"/>
                        </a:rPr>
                        <a:t>1</a:t>
                      </a:r>
                      <a:r>
                        <a:rPr sz="900" spc="-10">
                          <a:latin typeface="Times New Roman"/>
                          <a:cs typeface="Times New Roman"/>
                        </a:rPr>
                        <a:t>0</a:t>
                      </a:r>
                      <a:r>
                        <a:rPr sz="900" spc="5">
                          <a:latin typeface="Times New Roman"/>
                          <a:cs typeface="Times New Roman"/>
                        </a:rPr>
                        <a:t>3</a:t>
                      </a:r>
                      <a:r>
                        <a:rPr sz="900" spc="-10">
                          <a:latin typeface="宋体"/>
                          <a:cs typeface="宋体"/>
                        </a:rPr>
                        <a:t>.</a:t>
                      </a:r>
                      <a:r>
                        <a:rPr sz="900" spc="5">
                          <a:latin typeface="Times New Roman"/>
                          <a:cs typeface="Times New Roman"/>
                        </a:rPr>
                        <a:t>3</a:t>
                      </a:r>
                      <a:r>
                        <a:rPr sz="900" spc="-10">
                          <a:latin typeface="宋体"/>
                          <a:cs typeface="宋体"/>
                        </a:rPr>
                        <a:t>-</a:t>
                      </a:r>
                      <a:r>
                        <a:rPr sz="900" spc="5">
                          <a:latin typeface="Times New Roman"/>
                          <a:cs typeface="Times New Roman"/>
                        </a:rPr>
                        <a:t>2</a:t>
                      </a:r>
                      <a:r>
                        <a:rPr sz="900" spc="-10">
                          <a:latin typeface="Times New Roman"/>
                          <a:cs typeface="Times New Roman"/>
                        </a:rPr>
                        <a:t>0</a:t>
                      </a:r>
                      <a:r>
                        <a:rPr sz="900" spc="5">
                          <a:latin typeface="Times New Roman"/>
                          <a:cs typeface="Times New Roman"/>
                        </a:rPr>
                        <a:t>1</a:t>
                      </a:r>
                      <a:r>
                        <a:rPr sz="900">
                          <a:latin typeface="Times New Roman"/>
                          <a:cs typeface="Times New Roman"/>
                        </a:rPr>
                        <a:t>3</a:t>
                      </a:r>
                      <a:endParaRPr sz="900">
                        <a:latin typeface="Times New Roman"/>
                        <a:cs typeface="Times New Roman"/>
                      </a:endParaRPr>
                    </a:p>
                  </a:txBody>
                  <a:tcPr marL="0" marR="0" marT="666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427355" marR="38100" indent="-360045">
                        <a:lnSpc>
                          <a:spcPct val="144400"/>
                        </a:lnSpc>
                        <a:spcBef>
                          <a:spcPts val="525"/>
                        </a:spcBef>
                      </a:pPr>
                      <a:r>
                        <a:rPr sz="900">
                          <a:latin typeface="宋体"/>
                          <a:cs typeface="宋体"/>
                        </a:rPr>
                        <a:t>冷库热工性能试验方法</a:t>
                      </a:r>
                      <a:r>
                        <a:rPr sz="900" spc="-45">
                          <a:latin typeface="宋体"/>
                          <a:cs typeface="宋体"/>
                        </a:rPr>
                        <a:t> </a:t>
                      </a:r>
                      <a:r>
                        <a:rPr sz="900">
                          <a:latin typeface="宋体"/>
                          <a:cs typeface="宋体"/>
                        </a:rPr>
                        <a:t>第</a:t>
                      </a:r>
                      <a:r>
                        <a:rPr sz="900" spc="-260">
                          <a:latin typeface="宋体"/>
                          <a:cs typeface="宋体"/>
                        </a:rPr>
                        <a:t> </a:t>
                      </a:r>
                      <a:r>
                        <a:rPr sz="900">
                          <a:latin typeface="Times New Roman"/>
                          <a:cs typeface="Times New Roman"/>
                        </a:rPr>
                        <a:t>3</a:t>
                      </a:r>
                      <a:r>
                        <a:rPr sz="900" spc="-20">
                          <a:latin typeface="Times New Roman"/>
                          <a:cs typeface="Times New Roman"/>
                        </a:rPr>
                        <a:t> </a:t>
                      </a:r>
                      <a:r>
                        <a:rPr sz="900">
                          <a:latin typeface="宋体"/>
                          <a:cs typeface="宋体"/>
                        </a:rPr>
                        <a:t>部分：  围护结构热流量检测</a:t>
                      </a:r>
                      <a:endParaRPr sz="900">
                        <a:latin typeface="宋体"/>
                        <a:cs typeface="宋体"/>
                      </a:endParaRPr>
                    </a:p>
                  </a:txBody>
                  <a:tcPr marL="0" marR="0" marT="666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35"/>
                        </a:spcBef>
                      </a:pPr>
                      <a:r>
                        <a:rPr sz="900" spc="-5">
                          <a:latin typeface="Times New Roman"/>
                          <a:cs typeface="Times New Roman"/>
                        </a:rPr>
                        <a:t>2013-12-17</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35"/>
                        </a:spcBef>
                      </a:pPr>
                      <a:r>
                        <a:rPr sz="900" spc="-5">
                          <a:latin typeface="Times New Roman"/>
                          <a:cs typeface="Times New Roman"/>
                        </a:rPr>
                        <a:t>2014-11-01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a:lnSpc>
                          <a:spcPct val="100000"/>
                        </a:lnSpc>
                        <a:spcBef>
                          <a:spcPts val="225"/>
                        </a:spcBef>
                      </a:pPr>
                      <a:r>
                        <a:rPr sz="900">
                          <a:latin typeface="宋体"/>
                          <a:cs typeface="宋体"/>
                        </a:rPr>
                        <a:t>GB/T</a:t>
                      </a:r>
                      <a:r>
                        <a:rPr sz="900" spc="-70">
                          <a:latin typeface="宋体"/>
                          <a:cs typeface="宋体"/>
                        </a:rPr>
                        <a:t> </a:t>
                      </a:r>
                      <a:r>
                        <a:rPr sz="900" spc="-5">
                          <a:latin typeface="宋体"/>
                          <a:cs typeface="宋体"/>
                        </a:rPr>
                        <a:t>30103</a:t>
                      </a:r>
                      <a:r>
                        <a:rPr sz="900" spc="-245">
                          <a:latin typeface="宋体"/>
                          <a:cs typeface="宋体"/>
                        </a:rPr>
                        <a:t> </a:t>
                      </a:r>
                      <a:r>
                        <a:rPr sz="900">
                          <a:latin typeface="宋体"/>
                          <a:cs typeface="宋体"/>
                        </a:rPr>
                        <a:t>的本部分规定了土建冷库及装配式冷库保温性能中围护结构热</a:t>
                      </a:r>
                      <a:endParaRPr sz="900">
                        <a:latin typeface="宋体"/>
                        <a:cs typeface="宋体"/>
                      </a:endParaRPr>
                    </a:p>
                    <a:p>
                      <a:pPr marL="68580" marR="85725">
                        <a:lnSpc>
                          <a:spcPct val="144400"/>
                        </a:lnSpc>
                      </a:pPr>
                      <a:r>
                        <a:rPr sz="900">
                          <a:latin typeface="宋体"/>
                          <a:cs typeface="宋体"/>
                        </a:rPr>
                        <a:t>流量和传热系数的检测方法。本部分适用于各种类型新旧冷库冷间隔热性 能和对能耗影响的计算。</a:t>
                      </a:r>
                      <a:endParaRPr sz="900">
                        <a:latin typeface="宋体"/>
                        <a:cs typeface="宋体"/>
                      </a:endParaRPr>
                    </a:p>
                  </a:txBody>
                  <a:tcPr marL="0" marR="0" marT="285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206664">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gn="ctr">
                        <a:lnSpc>
                          <a:spcPct val="100000"/>
                        </a:lnSpc>
                        <a:spcBef>
                          <a:spcPts val="345"/>
                        </a:spcBef>
                      </a:pPr>
                      <a:r>
                        <a:rPr sz="900" b="1" spc="-5">
                          <a:latin typeface="宋体"/>
                          <a:cs typeface="宋体"/>
                        </a:rPr>
                        <a:t>冷库</a:t>
                      </a:r>
                      <a:endParaRPr sz="900">
                        <a:latin typeface="宋体"/>
                        <a:cs typeface="宋体"/>
                      </a:endParaRPr>
                    </a:p>
                  </a:txBody>
                  <a:tcPr marL="0" marR="0" marT="43815"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marL="68580">
                        <a:lnSpc>
                          <a:spcPct val="100000"/>
                        </a:lnSpc>
                        <a:spcBef>
                          <a:spcPts val="225"/>
                        </a:spcBef>
                      </a:pPr>
                      <a:r>
                        <a:rPr sz="900">
                          <a:latin typeface="宋体"/>
                          <a:cs typeface="宋体"/>
                        </a:rPr>
                        <a:t>本标准规定了冷库制冷</a:t>
                      </a:r>
                      <a:r>
                        <a:rPr sz="900" spc="-135">
                          <a:latin typeface="宋体"/>
                          <a:cs typeface="宋体"/>
                        </a:rPr>
                        <a:t>、</a:t>
                      </a:r>
                      <a:r>
                        <a:rPr sz="900">
                          <a:latin typeface="宋体"/>
                          <a:cs typeface="宋体"/>
                        </a:rPr>
                        <a:t>电气</a:t>
                      </a:r>
                      <a:r>
                        <a:rPr sz="900" spc="-120">
                          <a:latin typeface="宋体"/>
                          <a:cs typeface="宋体"/>
                        </a:rPr>
                        <a:t>、</a:t>
                      </a:r>
                      <a:r>
                        <a:rPr sz="900">
                          <a:latin typeface="宋体"/>
                          <a:cs typeface="宋体"/>
                        </a:rPr>
                        <a:t>给排水系统</a:t>
                      </a:r>
                      <a:r>
                        <a:rPr sz="900" spc="-10">
                          <a:latin typeface="宋体"/>
                          <a:cs typeface="宋体"/>
                        </a:rPr>
                        <a:t>,</a:t>
                      </a:r>
                      <a:r>
                        <a:rPr sz="900">
                          <a:latin typeface="宋体"/>
                          <a:cs typeface="宋体"/>
                        </a:rPr>
                        <a:t>库房建筑及相应的设备设施运</a:t>
                      </a:r>
                      <a:endParaRPr sz="900">
                        <a:latin typeface="宋体"/>
                        <a:cs typeface="宋体"/>
                      </a:endParaRPr>
                    </a:p>
                  </a:txBody>
                  <a:tcPr marL="0" marR="0" marT="28575" marB="0">
                    <a:lnL w="6350">
                      <a:solidFill>
                        <a:srgbClr val="000000"/>
                      </a:solidFill>
                      <a:prstDash val="solid"/>
                    </a:lnL>
                    <a:lnR w="6350">
                      <a:solidFill>
                        <a:srgbClr val="000000"/>
                      </a:solidFill>
                      <a:prstDash val="solid"/>
                    </a:lnR>
                    <a:lnT w="6350">
                      <a:solidFill>
                        <a:srgbClr val="000000"/>
                      </a:solidFill>
                      <a:prstDash val="solid"/>
                    </a:lnT>
                  </a:tcPr>
                </a:tc>
              </a:tr>
              <a:tr h="196639">
                <a:tc>
                  <a:txBody>
                    <a:bodyPr vert="horz" wrap="square"/>
                    <a:lstStyle/>
                    <a:p>
                      <a:pPr marR="117475" algn="r">
                        <a:lnSpc>
                          <a:spcPct val="100000"/>
                        </a:lnSpc>
                        <a:spcBef>
                          <a:spcPts val="155"/>
                        </a:spcBef>
                      </a:pPr>
                      <a:r>
                        <a:rPr sz="900" spc="5">
                          <a:latin typeface="Times New Roman"/>
                          <a:cs typeface="Times New Roman"/>
                        </a:rPr>
                        <a:t>1</a:t>
                      </a:r>
                      <a:r>
                        <a:rPr sz="900" spc="-10">
                          <a:latin typeface="Times New Roman"/>
                          <a:cs typeface="Times New Roman"/>
                        </a:rPr>
                        <a:t>0</a:t>
                      </a:r>
                      <a:r>
                        <a:rPr sz="900">
                          <a:latin typeface="Times New Roman"/>
                          <a:cs typeface="Times New Roman"/>
                        </a:rPr>
                        <a:t>.</a:t>
                      </a:r>
                      <a:endParaRPr sz="900">
                        <a:latin typeface="Times New Roman"/>
                        <a:cs typeface="Times New Roman"/>
                      </a:endParaRPr>
                    </a:p>
                  </a:txBody>
                  <a:tcPr marL="0" marR="0" marT="19685"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155"/>
                        </a:spcBef>
                      </a:pPr>
                      <a:r>
                        <a:rPr sz="900" spc="-5">
                          <a:latin typeface="Times New Roman"/>
                          <a:cs typeface="Times New Roman"/>
                        </a:rPr>
                        <a:t>GB/T</a:t>
                      </a:r>
                      <a:r>
                        <a:rPr sz="900" spc="210">
                          <a:latin typeface="Times New Roman"/>
                          <a:cs typeface="Times New Roman"/>
                        </a:rPr>
                        <a:t> </a:t>
                      </a:r>
                      <a:r>
                        <a:rPr sz="900" spc="-5">
                          <a:latin typeface="Times New Roman"/>
                          <a:cs typeface="Times New Roman"/>
                        </a:rPr>
                        <a:t>30134</a:t>
                      </a:r>
                      <a:r>
                        <a:rPr sz="900" spc="-5">
                          <a:latin typeface="宋体"/>
                          <a:cs typeface="宋体"/>
                        </a:rPr>
                        <a:t>-</a:t>
                      </a:r>
                      <a:r>
                        <a:rPr sz="900" spc="-5">
                          <a:latin typeface="Times New Roman"/>
                          <a:cs typeface="Times New Roman"/>
                        </a:rPr>
                        <a:t>2013</a:t>
                      </a:r>
                      <a:endParaRPr sz="900">
                        <a:latin typeface="Times New Roman"/>
                        <a:cs typeface="Times New Roman"/>
                      </a:endParaRPr>
                    </a:p>
                  </a:txBody>
                  <a:tcPr marL="0" marR="0" marT="19685"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155"/>
                        </a:spcBef>
                      </a:pPr>
                      <a:r>
                        <a:rPr sz="900">
                          <a:latin typeface="宋体"/>
                          <a:cs typeface="宋体"/>
                        </a:rPr>
                        <a:t>冷库管理规范</a:t>
                      </a:r>
                      <a:endParaRPr sz="900">
                        <a:latin typeface="宋体"/>
                        <a:cs typeface="宋体"/>
                      </a:endParaRPr>
                    </a:p>
                  </a:txBody>
                  <a:tcPr marL="0" marR="0" marT="19685"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155"/>
                        </a:spcBef>
                      </a:pPr>
                      <a:r>
                        <a:rPr sz="900" spc="-5">
                          <a:latin typeface="Times New Roman"/>
                          <a:cs typeface="Times New Roman"/>
                        </a:rPr>
                        <a:t>2013-12-17</a:t>
                      </a:r>
                      <a:endParaRPr sz="900">
                        <a:latin typeface="Times New Roman"/>
                        <a:cs typeface="Times New Roman"/>
                      </a:endParaRPr>
                    </a:p>
                  </a:txBody>
                  <a:tcPr marL="0" marR="0" marT="19685"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155"/>
                        </a:spcBef>
                      </a:pPr>
                      <a:r>
                        <a:rPr sz="900" spc="-5">
                          <a:latin typeface="Times New Roman"/>
                          <a:cs typeface="Times New Roman"/>
                        </a:rPr>
                        <a:t>2014-12-01</a:t>
                      </a:r>
                      <a:endParaRPr sz="900">
                        <a:latin typeface="Times New Roman"/>
                        <a:cs typeface="Times New Roman"/>
                      </a:endParaRPr>
                    </a:p>
                  </a:txBody>
                  <a:tcPr marL="0" marR="0" marT="19685" marB="0">
                    <a:lnL w="6350">
                      <a:solidFill>
                        <a:srgbClr val="000000"/>
                      </a:solidFill>
                      <a:prstDash val="solid"/>
                    </a:lnL>
                    <a:lnR w="6350">
                      <a:solidFill>
                        <a:srgbClr val="000000"/>
                      </a:solidFill>
                      <a:prstDash val="solid"/>
                    </a:lnR>
                  </a:tcPr>
                </a:tc>
                <a:tc>
                  <a:txBody>
                    <a:bodyPr vert="horz" wrap="square"/>
                    <a:lstStyle/>
                    <a:p>
                      <a:pPr marL="68580">
                        <a:lnSpc>
                          <a:spcPct val="100000"/>
                        </a:lnSpc>
                        <a:spcBef>
                          <a:spcPts val="155"/>
                        </a:spcBef>
                      </a:pPr>
                      <a:r>
                        <a:rPr sz="900">
                          <a:latin typeface="宋体"/>
                          <a:cs typeface="宋体"/>
                        </a:rPr>
                        <a:t>行管理、维护保养要求和食品贮存管理要求。本标准适用于贮存肉、禽、</a:t>
                      </a:r>
                      <a:endParaRPr sz="900">
                        <a:latin typeface="宋体"/>
                        <a:cs typeface="宋体"/>
                      </a:endParaRPr>
                    </a:p>
                  </a:txBody>
                  <a:tcPr marL="0" marR="0" marT="19685" marB="0">
                    <a:lnL w="6350">
                      <a:solidFill>
                        <a:srgbClr val="000000"/>
                      </a:solidFill>
                      <a:prstDash val="solid"/>
                    </a:lnL>
                    <a:lnR w="6350">
                      <a:solidFill>
                        <a:srgbClr val="000000"/>
                      </a:solidFill>
                      <a:prstDash val="solid"/>
                    </a:lnR>
                  </a:tcPr>
                </a:tc>
              </a:tr>
              <a:tr h="197406">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marL="68580">
                        <a:lnSpc>
                          <a:spcPct val="100000"/>
                        </a:lnSpc>
                        <a:spcBef>
                          <a:spcPts val="170"/>
                        </a:spcBef>
                      </a:pPr>
                      <a:r>
                        <a:rPr sz="900">
                          <a:latin typeface="宋体"/>
                          <a:cs typeface="宋体"/>
                        </a:rPr>
                        <a:t>蛋、水产及果蔬类的食品冷库</a:t>
                      </a:r>
                      <a:r>
                        <a:rPr sz="900" spc="-10">
                          <a:latin typeface="宋体"/>
                          <a:cs typeface="宋体"/>
                        </a:rPr>
                        <a:t>,</a:t>
                      </a:r>
                      <a:r>
                        <a:rPr sz="900">
                          <a:latin typeface="宋体"/>
                          <a:cs typeface="宋体"/>
                        </a:rPr>
                        <a:t>贮存其他货物的冷库可参照执行。</a:t>
                      </a:r>
                      <a:endParaRPr sz="900">
                        <a:latin typeface="宋体"/>
                        <a:cs typeface="宋体"/>
                      </a:endParaRPr>
                    </a:p>
                  </a:txBody>
                  <a:tcPr marL="0" marR="0" marT="21590" marB="0">
                    <a:lnL w="6350">
                      <a:solidFill>
                        <a:srgbClr val="000000"/>
                      </a:solidFill>
                      <a:prstDash val="solid"/>
                    </a:lnL>
                    <a:lnR w="6350">
                      <a:solidFill>
                        <a:srgbClr val="000000"/>
                      </a:solidFill>
                      <a:prstDash val="solid"/>
                    </a:lnR>
                    <a:lnB w="6350">
                      <a:solidFill>
                        <a:srgbClr val="000000"/>
                      </a:solidFill>
                      <a:prstDash val="solid"/>
                    </a:lnB>
                  </a:tcPr>
                </a:tc>
              </a:tr>
              <a:tr h="238691">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marL="68580">
                        <a:lnSpc>
                          <a:spcPct val="100000"/>
                        </a:lnSpc>
                        <a:spcBef>
                          <a:spcPts val="520"/>
                        </a:spcBef>
                      </a:pPr>
                      <a:r>
                        <a:rPr sz="900">
                          <a:latin typeface="宋体"/>
                          <a:cs typeface="宋体"/>
                        </a:rPr>
                        <a:t>本标准规定了低温仓储的入库作业、储存作业、出库作业、环境控制、安</a:t>
                      </a:r>
                      <a:endParaRPr sz="900">
                        <a:latin typeface="宋体"/>
                        <a:cs typeface="宋体"/>
                      </a:endParaRPr>
                    </a:p>
                  </a:txBody>
                  <a:tcPr marL="0" marR="0" marT="66040" marB="0">
                    <a:lnL w="6350">
                      <a:solidFill>
                        <a:srgbClr val="000000"/>
                      </a:solidFill>
                      <a:prstDash val="solid"/>
                    </a:lnL>
                    <a:lnR w="6350">
                      <a:solidFill>
                        <a:srgbClr val="000000"/>
                      </a:solidFill>
                      <a:prstDash val="solid"/>
                    </a:lnR>
                    <a:lnT w="6350">
                      <a:solidFill>
                        <a:srgbClr val="000000"/>
                      </a:solidFill>
                      <a:prstDash val="solid"/>
                    </a:lnT>
                  </a:tcPr>
                </a:tc>
              </a:tr>
              <a:tr h="195550">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marL="68580">
                        <a:lnSpc>
                          <a:spcPct val="100000"/>
                        </a:lnSpc>
                        <a:spcBef>
                          <a:spcPts val="200"/>
                        </a:spcBef>
                      </a:pPr>
                      <a:r>
                        <a:rPr sz="900">
                          <a:latin typeface="宋体"/>
                          <a:cs typeface="宋体"/>
                        </a:rPr>
                        <a:t>全控制及信息处理的要求。本标准适用于公共低温仓库的仓储作业活动，</a:t>
                      </a:r>
                      <a:endParaRPr sz="900">
                        <a:latin typeface="宋体"/>
                        <a:cs typeface="宋体"/>
                      </a:endParaRPr>
                    </a:p>
                  </a:txBody>
                  <a:tcPr marL="0" marR="0" marT="25400" marB="0">
                    <a:lnL w="6350">
                      <a:solidFill>
                        <a:srgbClr val="000000"/>
                      </a:solidFill>
                      <a:prstDash val="solid"/>
                    </a:lnL>
                    <a:lnR w="6350">
                      <a:solidFill>
                        <a:srgbClr val="000000"/>
                      </a:solidFill>
                      <a:prstDash val="solid"/>
                    </a:lnR>
                  </a:tcPr>
                </a:tc>
              </a:tr>
              <a:tr h="204265">
                <a:tc>
                  <a:txBody>
                    <a:bodyPr vert="horz" wrap="square"/>
                    <a:lstStyle/>
                    <a:p>
                      <a:pPr marR="117475" algn="r">
                        <a:lnSpc>
                          <a:spcPct val="100000"/>
                        </a:lnSpc>
                        <a:spcBef>
                          <a:spcPts val="210"/>
                        </a:spcBef>
                      </a:pPr>
                      <a:r>
                        <a:rPr sz="900" spc="5">
                          <a:latin typeface="Times New Roman"/>
                          <a:cs typeface="Times New Roman"/>
                        </a:rPr>
                        <a:t>1</a:t>
                      </a:r>
                      <a:r>
                        <a:rPr sz="900" spc="-10">
                          <a:latin typeface="Times New Roman"/>
                          <a:cs typeface="Times New Roman"/>
                        </a:rPr>
                        <a:t>1</a:t>
                      </a:r>
                      <a:r>
                        <a:rPr sz="900">
                          <a:latin typeface="Times New Roman"/>
                          <a:cs typeface="Times New Roman"/>
                        </a:rPr>
                        <a:t>.</a:t>
                      </a:r>
                      <a:endParaRPr sz="900">
                        <a:latin typeface="Times New Roman"/>
                        <a:cs typeface="Times New Roman"/>
                      </a:endParaRPr>
                    </a:p>
                  </a:txBody>
                  <a:tcPr marL="0" marR="0" marT="2667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marL="56515" algn="ctr">
                        <a:lnSpc>
                          <a:spcPct val="100000"/>
                        </a:lnSpc>
                        <a:spcBef>
                          <a:spcPts val="210"/>
                        </a:spcBef>
                      </a:pPr>
                      <a:r>
                        <a:rPr sz="900" spc="-5">
                          <a:latin typeface="Times New Roman"/>
                          <a:cs typeface="Times New Roman"/>
                        </a:rPr>
                        <a:t>GB/T</a:t>
                      </a:r>
                      <a:r>
                        <a:rPr sz="900" spc="-15">
                          <a:latin typeface="Times New Roman"/>
                          <a:cs typeface="Times New Roman"/>
                        </a:rPr>
                        <a:t> </a:t>
                      </a:r>
                      <a:r>
                        <a:rPr sz="900" spc="-5">
                          <a:latin typeface="Times New Roman"/>
                          <a:cs typeface="Times New Roman"/>
                        </a:rPr>
                        <a:t>31078-2014</a:t>
                      </a:r>
                      <a:endParaRPr sz="900">
                        <a:latin typeface="Times New Roman"/>
                        <a:cs typeface="Times New Roman"/>
                      </a:endParaRPr>
                    </a:p>
                  </a:txBody>
                  <a:tcPr marL="0" marR="0" marT="26670"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20"/>
                        </a:spcBef>
                      </a:pPr>
                      <a:r>
                        <a:rPr sz="900">
                          <a:latin typeface="宋体"/>
                          <a:cs typeface="宋体"/>
                        </a:rPr>
                        <a:t>低温仓储作业规范</a:t>
                      </a:r>
                      <a:endParaRPr sz="900">
                        <a:latin typeface="宋体"/>
                        <a:cs typeface="宋体"/>
                      </a:endParaRPr>
                    </a:p>
                  </a:txBody>
                  <a:tcPr marL="0" marR="0" marT="27940"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10"/>
                        </a:spcBef>
                      </a:pPr>
                      <a:r>
                        <a:rPr sz="900" spc="-5">
                          <a:latin typeface="Times New Roman"/>
                          <a:cs typeface="Times New Roman"/>
                        </a:rPr>
                        <a:t>2014-12-22</a:t>
                      </a:r>
                      <a:endParaRPr sz="900">
                        <a:latin typeface="Times New Roman"/>
                        <a:cs typeface="Times New Roman"/>
                      </a:endParaRPr>
                    </a:p>
                  </a:txBody>
                  <a:tcPr marL="0" marR="0" marT="26670"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10"/>
                        </a:spcBef>
                      </a:pPr>
                      <a:r>
                        <a:rPr sz="900" spc="-5">
                          <a:latin typeface="Times New Roman"/>
                          <a:cs typeface="Times New Roman"/>
                        </a:rPr>
                        <a:t>2015-07-01</a:t>
                      </a:r>
                      <a:endParaRPr sz="900">
                        <a:latin typeface="Times New Roman"/>
                        <a:cs typeface="Times New Roman"/>
                      </a:endParaRPr>
                    </a:p>
                  </a:txBody>
                  <a:tcPr marL="0" marR="0" marT="26670" marB="0">
                    <a:lnL w="6350">
                      <a:solidFill>
                        <a:srgbClr val="000000"/>
                      </a:solidFill>
                      <a:prstDash val="solid"/>
                    </a:lnL>
                    <a:lnR w="6350">
                      <a:solidFill>
                        <a:srgbClr val="000000"/>
                      </a:solidFill>
                      <a:prstDash val="solid"/>
                    </a:lnR>
                  </a:tcPr>
                </a:tc>
                <a:tc>
                  <a:txBody>
                    <a:bodyPr vert="horz" wrap="square"/>
                    <a:lstStyle/>
                    <a:p>
                      <a:pPr marL="68580">
                        <a:lnSpc>
                          <a:spcPct val="100000"/>
                        </a:lnSpc>
                        <a:spcBef>
                          <a:spcPts val="220"/>
                        </a:spcBef>
                      </a:pPr>
                      <a:r>
                        <a:rPr sz="900">
                          <a:latin typeface="宋体"/>
                          <a:cs typeface="宋体"/>
                        </a:rPr>
                        <a:t>自营低温仓库的仓储作业活动可参照执行。本标准不适用于人工调控气体</a:t>
                      </a:r>
                      <a:endParaRPr sz="900">
                        <a:latin typeface="宋体"/>
                        <a:cs typeface="宋体"/>
                      </a:endParaRPr>
                    </a:p>
                  </a:txBody>
                  <a:tcPr marL="0" marR="0" marT="27940" marB="0">
                    <a:lnL w="6350">
                      <a:solidFill>
                        <a:srgbClr val="000000"/>
                      </a:solidFill>
                      <a:prstDash val="solid"/>
                    </a:lnL>
                    <a:lnR w="6350">
                      <a:solidFill>
                        <a:srgbClr val="000000"/>
                      </a:solidFill>
                      <a:prstDash val="solid"/>
                    </a:lnR>
                  </a:tcPr>
                </a:tc>
              </a:tr>
              <a:tr h="194550">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marL="68580">
                        <a:lnSpc>
                          <a:spcPct val="100000"/>
                        </a:lnSpc>
                        <a:spcBef>
                          <a:spcPts val="175"/>
                        </a:spcBef>
                      </a:pPr>
                      <a:r>
                        <a:rPr sz="900">
                          <a:latin typeface="宋体"/>
                          <a:cs typeface="宋体"/>
                        </a:rPr>
                        <a:t>成分的低温仓库、仓储作业自动化的低温仓库、储存危险品或有毒有害物</a:t>
                      </a:r>
                      <a:endParaRPr sz="900">
                        <a:latin typeface="宋体"/>
                        <a:cs typeface="宋体"/>
                      </a:endParaRPr>
                    </a:p>
                  </a:txBody>
                  <a:tcPr marL="0" marR="0" marT="22225" marB="0">
                    <a:lnL w="6350">
                      <a:solidFill>
                        <a:srgbClr val="000000"/>
                      </a:solidFill>
                      <a:prstDash val="solid"/>
                    </a:lnL>
                    <a:lnR w="6350">
                      <a:solidFill>
                        <a:srgbClr val="000000"/>
                      </a:solidFill>
                      <a:prstDash val="solid"/>
                    </a:lnR>
                  </a:tcPr>
                </a:tc>
              </a:tr>
              <a:tr h="238186">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marL="68580">
                        <a:lnSpc>
                          <a:spcPct val="100000"/>
                        </a:lnSpc>
                        <a:spcBef>
                          <a:spcPts val="200"/>
                        </a:spcBef>
                      </a:pPr>
                      <a:r>
                        <a:rPr sz="900">
                          <a:latin typeface="宋体"/>
                          <a:cs typeface="宋体"/>
                        </a:rPr>
                        <a:t>品的低温仓库</a:t>
                      </a:r>
                      <a:r>
                        <a:rPr sz="900" spc="-254">
                          <a:latin typeface="宋体"/>
                          <a:cs typeface="宋体"/>
                        </a:rPr>
                        <a:t>，</a:t>
                      </a:r>
                      <a:r>
                        <a:rPr sz="900">
                          <a:latin typeface="宋体"/>
                          <a:cs typeface="宋体"/>
                        </a:rPr>
                        <a:t>以及国家相关部门有特殊要求的低温仓库的仓储作业活动。</a:t>
                      </a:r>
                      <a:endParaRPr sz="900">
                        <a:latin typeface="宋体"/>
                        <a:cs typeface="宋体"/>
                      </a:endParaRPr>
                    </a:p>
                  </a:txBody>
                  <a:tcPr marL="0" marR="0" marT="25400" marB="0">
                    <a:lnL w="6350">
                      <a:solidFill>
                        <a:srgbClr val="000000"/>
                      </a:solidFill>
                      <a:prstDash val="solid"/>
                    </a:lnL>
                    <a:lnR w="6350">
                      <a:solidFill>
                        <a:srgbClr val="000000"/>
                      </a:solidFill>
                      <a:prstDash val="solid"/>
                    </a:lnR>
                    <a:lnB w="6350">
                      <a:solidFill>
                        <a:srgbClr val="000000"/>
                      </a:solidFill>
                      <a:prstDash val="solid"/>
                    </a:lnB>
                  </a:tcPr>
                </a:tc>
              </a:tr>
              <a:tr h="214434">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marL="68580">
                        <a:lnSpc>
                          <a:spcPct val="100000"/>
                        </a:lnSpc>
                        <a:spcBef>
                          <a:spcPts val="330"/>
                        </a:spcBef>
                      </a:pPr>
                      <a:r>
                        <a:rPr sz="900">
                          <a:latin typeface="宋体"/>
                          <a:cs typeface="宋体"/>
                        </a:rPr>
                        <a:t>本标准给出了食品低温配送中心规划设计的总体原则，并就规划设计、主</a:t>
                      </a:r>
                      <a:endParaRPr sz="900">
                        <a:latin typeface="宋体"/>
                        <a:cs typeface="宋体"/>
                      </a:endParaRPr>
                    </a:p>
                  </a:txBody>
                  <a:tcPr marL="0" marR="0" marT="41910" marB="0">
                    <a:lnL w="6350">
                      <a:solidFill>
                        <a:srgbClr val="000000"/>
                      </a:solidFill>
                      <a:prstDash val="solid"/>
                    </a:lnL>
                    <a:lnR w="6350">
                      <a:solidFill>
                        <a:srgbClr val="000000"/>
                      </a:solidFill>
                      <a:prstDash val="solid"/>
                    </a:lnR>
                    <a:lnT w="6350">
                      <a:solidFill>
                        <a:srgbClr val="000000"/>
                      </a:solidFill>
                      <a:prstDash val="solid"/>
                    </a:lnT>
                  </a:tcPr>
                </a:tc>
              </a:tr>
              <a:tr h="396240">
                <a:tc>
                  <a:txBody>
                    <a:bodyPr vert="horz" wrap="square"/>
                    <a:lstStyle/>
                    <a:p>
                      <a:pPr>
                        <a:lnSpc>
                          <a:spcPct val="100000"/>
                        </a:lnSpc>
                        <a:spcBef>
                          <a:spcPts val="5"/>
                        </a:spcBef>
                      </a:pPr>
                      <a:endParaRPr sz="850">
                        <a:latin typeface="Times New Roman"/>
                        <a:cs typeface="Times New Roman"/>
                      </a:endParaRPr>
                    </a:p>
                    <a:p>
                      <a:pPr marR="117475" algn="r">
                        <a:lnSpc>
                          <a:spcPct val="100000"/>
                        </a:lnSpc>
                      </a:pPr>
                      <a:r>
                        <a:rPr sz="900" spc="5">
                          <a:latin typeface="Times New Roman"/>
                          <a:cs typeface="Times New Roman"/>
                        </a:rPr>
                        <a:t>1</a:t>
                      </a:r>
                      <a:r>
                        <a:rPr sz="900" spc="-10">
                          <a:latin typeface="Times New Roman"/>
                          <a:cs typeface="Times New Roman"/>
                        </a:rPr>
                        <a:t>2</a:t>
                      </a:r>
                      <a:r>
                        <a:rPr sz="900">
                          <a:latin typeface="Times New Roman"/>
                          <a:cs typeface="Times New Roman"/>
                        </a:rPr>
                        <a:t>.</a:t>
                      </a:r>
                      <a:endParaRPr sz="900">
                        <a:latin typeface="Times New Roman"/>
                        <a:cs typeface="Times New Roman"/>
                      </a:endParaRPr>
                    </a:p>
                  </a:txBody>
                  <a:tcPr marL="0" marR="0" marT="635"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spcBef>
                          <a:spcPts val="5"/>
                        </a:spcBef>
                      </a:pPr>
                      <a:endParaRPr sz="850">
                        <a:latin typeface="Times New Roman"/>
                        <a:cs typeface="Times New Roman"/>
                      </a:endParaRPr>
                    </a:p>
                    <a:p>
                      <a:pPr algn="ctr">
                        <a:lnSpc>
                          <a:spcPct val="100000"/>
                        </a:lnSpc>
                      </a:pPr>
                      <a:r>
                        <a:rPr sz="900" spc="-5">
                          <a:latin typeface="Times New Roman"/>
                          <a:cs typeface="Times New Roman"/>
                        </a:rPr>
                        <a:t>GB/T</a:t>
                      </a:r>
                      <a:r>
                        <a:rPr sz="900" spc="-25">
                          <a:latin typeface="Times New Roman"/>
                          <a:cs typeface="Times New Roman"/>
                        </a:rPr>
                        <a:t> </a:t>
                      </a:r>
                      <a:r>
                        <a:rPr sz="900" spc="-5">
                          <a:latin typeface="Times New Roman"/>
                          <a:cs typeface="Times New Roman"/>
                        </a:rPr>
                        <a:t>38375-2019</a:t>
                      </a:r>
                      <a:endParaRPr sz="900">
                        <a:latin typeface="Times New Roman"/>
                        <a:cs typeface="Times New Roman"/>
                      </a:endParaRPr>
                    </a:p>
                  </a:txBody>
                  <a:tcPr marL="0" marR="0" marT="635" marB="0">
                    <a:lnL w="6350">
                      <a:solidFill>
                        <a:srgbClr val="000000"/>
                      </a:solidFill>
                      <a:prstDash val="solid"/>
                    </a:lnL>
                    <a:lnR w="6350">
                      <a:solidFill>
                        <a:srgbClr val="000000"/>
                      </a:solidFill>
                      <a:prstDash val="solid"/>
                    </a:lnR>
                  </a:tcPr>
                </a:tc>
                <a:tc>
                  <a:txBody>
                    <a:bodyPr vert="horz" wrap="square"/>
                    <a:lstStyle/>
                    <a:p>
                      <a:pPr>
                        <a:lnSpc>
                          <a:spcPct val="100000"/>
                        </a:lnSpc>
                        <a:spcBef>
                          <a:spcPts val="5"/>
                        </a:spcBef>
                      </a:pPr>
                      <a:endParaRPr sz="850">
                        <a:latin typeface="Times New Roman"/>
                        <a:cs typeface="Times New Roman"/>
                      </a:endParaRPr>
                    </a:p>
                    <a:p>
                      <a:pPr algn="ctr">
                        <a:lnSpc>
                          <a:spcPct val="100000"/>
                        </a:lnSpc>
                      </a:pPr>
                      <a:r>
                        <a:rPr sz="900">
                          <a:latin typeface="宋体"/>
                          <a:cs typeface="宋体"/>
                        </a:rPr>
                        <a:t>食品低温配送中心规划设计指南</a:t>
                      </a:r>
                      <a:endParaRPr sz="900">
                        <a:latin typeface="宋体"/>
                        <a:cs typeface="宋体"/>
                      </a:endParaRPr>
                    </a:p>
                  </a:txBody>
                  <a:tcPr marL="0" marR="0" marT="635" marB="0">
                    <a:lnL w="6350">
                      <a:solidFill>
                        <a:srgbClr val="000000"/>
                      </a:solidFill>
                      <a:prstDash val="solid"/>
                    </a:lnL>
                    <a:lnR w="6350">
                      <a:solidFill>
                        <a:srgbClr val="000000"/>
                      </a:solidFill>
                      <a:prstDash val="solid"/>
                    </a:lnR>
                  </a:tcPr>
                </a:tc>
                <a:tc>
                  <a:txBody>
                    <a:bodyPr vert="horz" wrap="square"/>
                    <a:lstStyle/>
                    <a:p>
                      <a:pPr>
                        <a:lnSpc>
                          <a:spcPct val="100000"/>
                        </a:lnSpc>
                        <a:spcBef>
                          <a:spcPts val="5"/>
                        </a:spcBef>
                      </a:pPr>
                      <a:endParaRPr sz="850">
                        <a:latin typeface="Times New Roman"/>
                        <a:cs typeface="Times New Roman"/>
                      </a:endParaRPr>
                    </a:p>
                    <a:p>
                      <a:pPr algn="ctr">
                        <a:lnSpc>
                          <a:spcPct val="100000"/>
                        </a:lnSpc>
                      </a:pPr>
                      <a:r>
                        <a:rPr sz="900" spc="-5">
                          <a:latin typeface="Times New Roman"/>
                          <a:cs typeface="Times New Roman"/>
                        </a:rPr>
                        <a:t>2019-12-31</a:t>
                      </a:r>
                      <a:endParaRPr sz="900">
                        <a:latin typeface="Times New Roman"/>
                        <a:cs typeface="Times New Roman"/>
                      </a:endParaRPr>
                    </a:p>
                  </a:txBody>
                  <a:tcPr marL="0" marR="0" marT="635" marB="0">
                    <a:lnL w="6350">
                      <a:solidFill>
                        <a:srgbClr val="000000"/>
                      </a:solidFill>
                      <a:prstDash val="solid"/>
                    </a:lnL>
                    <a:lnR w="6350">
                      <a:solidFill>
                        <a:srgbClr val="000000"/>
                      </a:solidFill>
                      <a:prstDash val="solid"/>
                    </a:lnR>
                  </a:tcPr>
                </a:tc>
                <a:tc>
                  <a:txBody>
                    <a:bodyPr vert="horz" wrap="square"/>
                    <a:lstStyle/>
                    <a:p>
                      <a:pPr>
                        <a:lnSpc>
                          <a:spcPct val="100000"/>
                        </a:lnSpc>
                        <a:spcBef>
                          <a:spcPts val="5"/>
                        </a:spcBef>
                      </a:pPr>
                      <a:endParaRPr sz="850">
                        <a:latin typeface="Times New Roman"/>
                        <a:cs typeface="Times New Roman"/>
                      </a:endParaRPr>
                    </a:p>
                    <a:p>
                      <a:pPr algn="ctr">
                        <a:lnSpc>
                          <a:spcPct val="100000"/>
                        </a:lnSpc>
                      </a:pPr>
                      <a:r>
                        <a:rPr sz="900" spc="-5">
                          <a:latin typeface="Times New Roman"/>
                          <a:cs typeface="Times New Roman"/>
                        </a:rPr>
                        <a:t>2020-07-01</a:t>
                      </a:r>
                      <a:endParaRPr sz="900">
                        <a:latin typeface="Times New Roman"/>
                        <a:cs typeface="Times New Roman"/>
                      </a:endParaRPr>
                    </a:p>
                  </a:txBody>
                  <a:tcPr marL="0" marR="0" marT="635" marB="0">
                    <a:lnL w="6350">
                      <a:solidFill>
                        <a:srgbClr val="000000"/>
                      </a:solidFill>
                      <a:prstDash val="solid"/>
                    </a:lnL>
                    <a:lnR w="6350">
                      <a:solidFill>
                        <a:srgbClr val="000000"/>
                      </a:solidFill>
                      <a:prstDash val="solid"/>
                    </a:lnR>
                  </a:tcPr>
                </a:tc>
                <a:tc>
                  <a:txBody>
                    <a:bodyPr vert="horz" wrap="square"/>
                    <a:lstStyle/>
                    <a:p>
                      <a:pPr marL="68580">
                        <a:lnSpc>
                          <a:spcPct val="100000"/>
                        </a:lnSpc>
                        <a:spcBef>
                          <a:spcPts val="200"/>
                        </a:spcBef>
                      </a:pPr>
                      <a:r>
                        <a:rPr sz="900">
                          <a:latin typeface="宋体"/>
                          <a:cs typeface="宋体"/>
                        </a:rPr>
                        <a:t>体建筑、核心功能区、道路及动线、作业设备选用、信息化管理等提出了</a:t>
                      </a:r>
                      <a:endParaRPr sz="900">
                        <a:latin typeface="宋体"/>
                        <a:cs typeface="宋体"/>
                      </a:endParaRPr>
                    </a:p>
                    <a:p>
                      <a:pPr marL="68580">
                        <a:lnSpc>
                          <a:spcPct val="100000"/>
                        </a:lnSpc>
                        <a:spcBef>
                          <a:spcPts val="480"/>
                        </a:spcBef>
                      </a:pPr>
                      <a:r>
                        <a:rPr sz="900">
                          <a:latin typeface="宋体"/>
                          <a:cs typeface="宋体"/>
                        </a:rPr>
                        <a:t>设计和规划参考的标准和方法。本标准适用于食品低温配送中心的新建、</a:t>
                      </a:r>
                      <a:endParaRPr sz="900">
                        <a:latin typeface="宋体"/>
                        <a:cs typeface="宋体"/>
                      </a:endParaRPr>
                    </a:p>
                  </a:txBody>
                  <a:tcPr marL="0" marR="0" marT="25400" marB="0">
                    <a:lnL w="6350">
                      <a:solidFill>
                        <a:srgbClr val="000000"/>
                      </a:solidFill>
                      <a:prstDash val="solid"/>
                    </a:lnL>
                    <a:lnR w="6350">
                      <a:solidFill>
                        <a:srgbClr val="000000"/>
                      </a:solidFill>
                      <a:prstDash val="solid"/>
                    </a:lnR>
                  </a:tcPr>
                </a:tc>
              </a:tr>
              <a:tr h="213555">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marL="68580">
                        <a:lnSpc>
                          <a:spcPct val="100000"/>
                        </a:lnSpc>
                        <a:spcBef>
                          <a:spcPts val="200"/>
                        </a:spcBef>
                      </a:pPr>
                      <a:r>
                        <a:rPr sz="900">
                          <a:latin typeface="宋体"/>
                          <a:cs typeface="宋体"/>
                        </a:rPr>
                        <a:t>改建或扩建。</a:t>
                      </a:r>
                      <a:endParaRPr sz="900">
                        <a:latin typeface="宋体"/>
                        <a:cs typeface="宋体"/>
                      </a:endParaRPr>
                    </a:p>
                  </a:txBody>
                  <a:tcPr marL="0" marR="0" marT="25400" marB="0">
                    <a:lnL w="6350">
                      <a:solidFill>
                        <a:srgbClr val="000000"/>
                      </a:solidFill>
                      <a:prstDash val="solid"/>
                    </a:lnL>
                    <a:lnR w="6350">
                      <a:solidFill>
                        <a:srgbClr val="000000"/>
                      </a:solidFill>
                      <a:prstDash val="solid"/>
                    </a:lnR>
                    <a:lnB w="6350">
                      <a:solidFill>
                        <a:srgbClr val="000000"/>
                      </a:solidFill>
                      <a:prstDash val="solid"/>
                    </a:lnB>
                  </a:tcPr>
                </a:tc>
              </a:tr>
            </a:tbl>
          </a:graphicData>
        </a:graphic>
      </p:graphicFrame>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object 3"/>
          <p:cNvSpPr txBox="1"/>
          <p:nvPr/>
        </p:nvSpPr>
        <p:spPr>
          <a:xfrm>
            <a:off x="4876279" y="6535280"/>
            <a:ext cx="424815" cy="152400"/>
          </a:xfrm>
          <a:prstGeom prst="rect">
            <a:avLst/>
          </a:prstGeom>
        </p:spPr>
        <p:txBody>
          <a:bodyPr vert="horz" wrap="square" lIns="0" tIns="1905" rIns="0" bIns="0" rtlCol="0">
            <a:spAutoFit/>
          </a:bodyPr>
          <a:lstStyle/>
          <a:p>
            <a:pPr marL="12700">
              <a:lnSpc>
                <a:spcPct val="100000"/>
              </a:lnSpc>
              <a:spcBef>
                <a:spcPts val="15"/>
              </a:spcBef>
            </a:pPr>
            <a:r>
              <a:rPr sz="900">
                <a:latin typeface="宋体"/>
                <a:cs typeface="宋体"/>
              </a:rPr>
              <a:t>第 </a:t>
            </a:r>
            <a:r>
              <a:rPr sz="900">
                <a:latin typeface="Times New Roman"/>
                <a:cs typeface="Times New Roman"/>
              </a:rPr>
              <a:t>7</a:t>
            </a:r>
            <a:r>
              <a:rPr sz="900" spc="125">
                <a:latin typeface="Times New Roman"/>
                <a:cs typeface="Times New Roman"/>
              </a:rPr>
              <a:t> </a:t>
            </a:r>
            <a:r>
              <a:rPr sz="900">
                <a:latin typeface="宋体"/>
                <a:cs typeface="宋体"/>
              </a:rPr>
              <a:t>页</a:t>
            </a:r>
            <a:endParaRPr sz="900">
              <a:latin typeface="宋体"/>
              <a:cs typeface="宋体"/>
            </a:endParaRPr>
          </a:p>
        </p:txBody>
      </p:sp>
      <p:sp>
        <p:nvSpPr>
          <p:cNvPr id="4" name="object 4"/>
          <p:cNvSpPr txBox="1"/>
          <p:nvPr/>
        </p:nvSpPr>
        <p:spPr>
          <a:xfrm>
            <a:off x="5333479" y="6536816"/>
            <a:ext cx="482600" cy="152400"/>
          </a:xfrm>
          <a:prstGeom prst="rect">
            <a:avLst/>
          </a:prstGeom>
        </p:spPr>
        <p:txBody>
          <a:bodyPr vert="horz" wrap="square" lIns="0" tIns="0" rIns="0" bIns="0" rtlCol="0">
            <a:spAutoFit/>
          </a:bodyPr>
          <a:lstStyle/>
          <a:p>
            <a:pPr marL="12700">
              <a:lnSpc>
                <a:spcPct val="100000"/>
              </a:lnSpc>
            </a:pPr>
            <a:r>
              <a:rPr sz="900">
                <a:latin typeface="宋体"/>
                <a:cs typeface="宋体"/>
              </a:rPr>
              <a:t>共 </a:t>
            </a:r>
            <a:r>
              <a:rPr sz="900">
                <a:latin typeface="Times New Roman"/>
                <a:cs typeface="Times New Roman"/>
              </a:rPr>
              <a:t>51</a:t>
            </a:r>
            <a:r>
              <a:rPr sz="900" spc="130">
                <a:latin typeface="Times New Roman"/>
                <a:cs typeface="Times New Roman"/>
              </a:rPr>
              <a:t> </a:t>
            </a:r>
            <a:r>
              <a:rPr sz="900">
                <a:latin typeface="宋体"/>
                <a:cs typeface="宋体"/>
              </a:rPr>
              <a:t>页</a:t>
            </a:r>
            <a:endParaRPr sz="900">
              <a:latin typeface="宋体"/>
              <a:cs typeface="宋体"/>
            </a:endParaRPr>
          </a:p>
        </p:txBody>
      </p:sp>
      <p:graphicFrame>
        <p:nvGraphicFramePr>
          <p:cNvPr id="2" name="object 2"/>
          <p:cNvGraphicFramePr>
            <a:graphicFrameLocks noGrp="1"/>
          </p:cNvGraphicFramePr>
          <p:nvPr/>
        </p:nvGraphicFramePr>
        <p:xfrm>
          <a:off x="842772" y="1141094"/>
          <a:ext cx="9032240" cy="5032375"/>
        </p:xfrm>
        <a:graphic>
          <a:graphicData uri="http://schemas.openxmlformats.org/drawingml/2006/table">
            <a:tbl>
              <a:tblPr firstRow="1" bandRow="1">
                <a:tableStyleId>{2D5ABB26-0587-4C30-8999-92F81FD0307C}</a:tableStyleId>
              </a:tblPr>
              <a:tblGrid>
                <a:gridCol w="469265"/>
                <a:gridCol w="413384"/>
                <a:gridCol w="1082039"/>
                <a:gridCol w="1886585"/>
                <a:gridCol w="676910"/>
                <a:gridCol w="674370"/>
                <a:gridCol w="3820160"/>
              </a:tblGrid>
              <a:tr h="424814">
                <a:tc>
                  <a:txBody>
                    <a:bodyPr vert="horz" wrap="square"/>
                    <a:lstStyle/>
                    <a:p>
                      <a:pPr>
                        <a:lnSpc>
                          <a:spcPct val="100000"/>
                        </a:lnSpc>
                        <a:spcBef>
                          <a:spcPts val="5"/>
                        </a:spcBef>
                      </a:pPr>
                      <a:endParaRPr sz="950">
                        <a:latin typeface="Times New Roman"/>
                        <a:cs typeface="Times New Roman"/>
                      </a:endParaRPr>
                    </a:p>
                    <a:p>
                      <a:pPr marR="112395" algn="r">
                        <a:lnSpc>
                          <a:spcPct val="100000"/>
                        </a:lnSpc>
                      </a:pPr>
                      <a:r>
                        <a:rPr sz="900" b="1">
                          <a:latin typeface="宋体"/>
                          <a:cs typeface="宋体"/>
                        </a:rPr>
                        <a:t>序号</a:t>
                      </a:r>
                      <a:endParaRPr sz="900">
                        <a:latin typeface="宋体"/>
                        <a:cs typeface="宋体"/>
                      </a:endParaRPr>
                    </a:p>
                  </a:txBody>
                  <a:tcPr marL="0" marR="0" marT="63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5"/>
                        </a:spcBef>
                      </a:pPr>
                      <a:endParaRPr sz="950">
                        <a:latin typeface="Times New Roman"/>
                        <a:cs typeface="Times New Roman"/>
                      </a:endParaRPr>
                    </a:p>
                    <a:p>
                      <a:pPr algn="ctr">
                        <a:lnSpc>
                          <a:spcPct val="100000"/>
                        </a:lnSpc>
                      </a:pPr>
                      <a:r>
                        <a:rPr sz="900" b="1" spc="-5">
                          <a:latin typeface="宋体"/>
                          <a:cs typeface="宋体"/>
                        </a:rPr>
                        <a:t>分类</a:t>
                      </a:r>
                      <a:endParaRPr sz="900">
                        <a:latin typeface="宋体"/>
                        <a:cs typeface="宋体"/>
                      </a:endParaRPr>
                    </a:p>
                  </a:txBody>
                  <a:tcPr marL="0" marR="0" marT="63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5"/>
                        </a:spcBef>
                      </a:pPr>
                      <a:endParaRPr sz="950">
                        <a:latin typeface="Times New Roman"/>
                        <a:cs typeface="Times New Roman"/>
                      </a:endParaRPr>
                    </a:p>
                    <a:p>
                      <a:pPr marL="310515">
                        <a:lnSpc>
                          <a:spcPct val="100000"/>
                        </a:lnSpc>
                      </a:pPr>
                      <a:r>
                        <a:rPr sz="900" b="1" spc="-5">
                          <a:latin typeface="宋体"/>
                          <a:cs typeface="宋体"/>
                        </a:rPr>
                        <a:t>标</a:t>
                      </a:r>
                      <a:r>
                        <a:rPr sz="900" b="1" spc="5">
                          <a:latin typeface="宋体"/>
                          <a:cs typeface="宋体"/>
                        </a:rPr>
                        <a:t>准</a:t>
                      </a:r>
                      <a:r>
                        <a:rPr sz="900" b="1" spc="-5">
                          <a:latin typeface="宋体"/>
                          <a:cs typeface="宋体"/>
                        </a:rPr>
                        <a:t>编号</a:t>
                      </a:r>
                      <a:endParaRPr sz="900">
                        <a:latin typeface="宋体"/>
                        <a:cs typeface="宋体"/>
                      </a:endParaRPr>
                    </a:p>
                  </a:txBody>
                  <a:tcPr marL="0" marR="0" marT="63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5"/>
                        </a:spcBef>
                      </a:pPr>
                      <a:endParaRPr sz="950">
                        <a:latin typeface="Times New Roman"/>
                        <a:cs typeface="Times New Roman"/>
                      </a:endParaRPr>
                    </a:p>
                    <a:p>
                      <a:pPr algn="ctr">
                        <a:lnSpc>
                          <a:spcPct val="100000"/>
                        </a:lnSpc>
                      </a:pPr>
                      <a:r>
                        <a:rPr sz="900" b="1" spc="-5">
                          <a:latin typeface="宋体"/>
                          <a:cs typeface="宋体"/>
                        </a:rPr>
                        <a:t>标</a:t>
                      </a:r>
                      <a:r>
                        <a:rPr sz="900" b="1" spc="5">
                          <a:latin typeface="宋体"/>
                          <a:cs typeface="宋体"/>
                        </a:rPr>
                        <a:t>准</a:t>
                      </a:r>
                      <a:r>
                        <a:rPr sz="900" b="1" spc="-5">
                          <a:latin typeface="宋体"/>
                          <a:cs typeface="宋体"/>
                        </a:rPr>
                        <a:t>名称</a:t>
                      </a:r>
                      <a:endParaRPr sz="900">
                        <a:latin typeface="宋体"/>
                        <a:cs typeface="宋体"/>
                      </a:endParaRPr>
                    </a:p>
                  </a:txBody>
                  <a:tcPr marL="0" marR="0" marT="63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5"/>
                        </a:spcBef>
                      </a:pPr>
                      <a:endParaRPr sz="950">
                        <a:latin typeface="Times New Roman"/>
                        <a:cs typeface="Times New Roman"/>
                      </a:endParaRPr>
                    </a:p>
                    <a:p>
                      <a:pPr algn="ctr">
                        <a:lnSpc>
                          <a:spcPct val="100000"/>
                        </a:lnSpc>
                      </a:pPr>
                      <a:r>
                        <a:rPr sz="900" b="1" spc="-5">
                          <a:latin typeface="宋体"/>
                          <a:cs typeface="宋体"/>
                        </a:rPr>
                        <a:t>发</a:t>
                      </a:r>
                      <a:r>
                        <a:rPr sz="900" b="1" spc="5">
                          <a:latin typeface="宋体"/>
                          <a:cs typeface="宋体"/>
                        </a:rPr>
                        <a:t>布</a:t>
                      </a:r>
                      <a:r>
                        <a:rPr sz="900" b="1" spc="-5">
                          <a:latin typeface="宋体"/>
                          <a:cs typeface="宋体"/>
                        </a:rPr>
                        <a:t>日期</a:t>
                      </a:r>
                      <a:endParaRPr sz="900">
                        <a:latin typeface="宋体"/>
                        <a:cs typeface="宋体"/>
                      </a:endParaRPr>
                    </a:p>
                  </a:txBody>
                  <a:tcPr marL="0" marR="0" marT="63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5"/>
                        </a:spcBef>
                      </a:pPr>
                      <a:endParaRPr sz="950">
                        <a:latin typeface="Times New Roman"/>
                        <a:cs typeface="Times New Roman"/>
                      </a:endParaRPr>
                    </a:p>
                    <a:p>
                      <a:pPr algn="ctr">
                        <a:lnSpc>
                          <a:spcPct val="100000"/>
                        </a:lnSpc>
                      </a:pPr>
                      <a:r>
                        <a:rPr sz="900" b="1" spc="-5">
                          <a:latin typeface="宋体"/>
                          <a:cs typeface="宋体"/>
                        </a:rPr>
                        <a:t>实</a:t>
                      </a:r>
                      <a:r>
                        <a:rPr sz="900" b="1" spc="5">
                          <a:latin typeface="宋体"/>
                          <a:cs typeface="宋体"/>
                        </a:rPr>
                        <a:t>施</a:t>
                      </a:r>
                      <a:r>
                        <a:rPr sz="900" b="1" spc="-5">
                          <a:latin typeface="宋体"/>
                          <a:cs typeface="宋体"/>
                        </a:rPr>
                        <a:t>日期</a:t>
                      </a:r>
                      <a:endParaRPr sz="900">
                        <a:latin typeface="宋体"/>
                        <a:cs typeface="宋体"/>
                      </a:endParaRPr>
                    </a:p>
                  </a:txBody>
                  <a:tcPr marL="0" marR="0" marT="63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5"/>
                        </a:spcBef>
                      </a:pPr>
                      <a:endParaRPr sz="950">
                        <a:latin typeface="Times New Roman"/>
                        <a:cs typeface="Times New Roman"/>
                      </a:endParaRPr>
                    </a:p>
                    <a:p>
                      <a:pPr algn="ctr">
                        <a:lnSpc>
                          <a:spcPct val="100000"/>
                        </a:lnSpc>
                      </a:pPr>
                      <a:r>
                        <a:rPr sz="900" b="1" spc="-5">
                          <a:latin typeface="宋体"/>
                          <a:cs typeface="宋体"/>
                        </a:rPr>
                        <a:t>规</a:t>
                      </a:r>
                      <a:r>
                        <a:rPr sz="900" b="1" spc="5">
                          <a:latin typeface="宋体"/>
                          <a:cs typeface="宋体"/>
                        </a:rPr>
                        <a:t>定</a:t>
                      </a:r>
                      <a:r>
                        <a:rPr sz="900" b="1" spc="-5">
                          <a:latin typeface="宋体"/>
                          <a:cs typeface="宋体"/>
                        </a:rPr>
                        <a:t>范围</a:t>
                      </a:r>
                      <a:endParaRPr sz="900">
                        <a:latin typeface="宋体"/>
                        <a:cs typeface="宋体"/>
                      </a:endParaRPr>
                    </a:p>
                  </a:txBody>
                  <a:tcPr marL="0" marR="0" marT="63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201099">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marL="68580">
                        <a:lnSpc>
                          <a:spcPct val="100000"/>
                        </a:lnSpc>
                        <a:spcBef>
                          <a:spcPts val="225"/>
                        </a:spcBef>
                      </a:pPr>
                      <a:r>
                        <a:rPr sz="900">
                          <a:latin typeface="宋体"/>
                          <a:cs typeface="宋体"/>
                        </a:rPr>
                        <a:t>本标准给出了食品低温配送中心规划设计的总体原则，并就规划设计、主</a:t>
                      </a:r>
                      <a:endParaRPr sz="900">
                        <a:latin typeface="宋体"/>
                        <a:cs typeface="宋体"/>
                      </a:endParaRPr>
                    </a:p>
                  </a:txBody>
                  <a:tcPr marL="0" marR="0" marT="28575" marB="0">
                    <a:lnL w="6350">
                      <a:solidFill>
                        <a:srgbClr val="000000"/>
                      </a:solidFill>
                      <a:prstDash val="solid"/>
                    </a:lnL>
                    <a:lnR w="6350">
                      <a:solidFill>
                        <a:srgbClr val="000000"/>
                      </a:solidFill>
                      <a:prstDash val="solid"/>
                    </a:lnR>
                    <a:lnT w="6350">
                      <a:solidFill>
                        <a:srgbClr val="000000"/>
                      </a:solidFill>
                      <a:prstDash val="solid"/>
                    </a:lnT>
                  </a:tcPr>
                </a:tc>
              </a:tr>
              <a:tr h="396240">
                <a:tc>
                  <a:txBody>
                    <a:bodyPr vert="horz" wrap="square"/>
                    <a:lstStyle/>
                    <a:p>
                      <a:pPr>
                        <a:lnSpc>
                          <a:spcPct val="100000"/>
                        </a:lnSpc>
                        <a:spcBef>
                          <a:spcPts val="5"/>
                        </a:spcBef>
                      </a:pPr>
                      <a:endParaRPr sz="850">
                        <a:latin typeface="Times New Roman"/>
                        <a:cs typeface="Times New Roman"/>
                      </a:endParaRPr>
                    </a:p>
                    <a:p>
                      <a:pPr marR="117475" algn="r">
                        <a:lnSpc>
                          <a:spcPct val="100000"/>
                        </a:lnSpc>
                      </a:pPr>
                      <a:r>
                        <a:rPr sz="900" spc="5">
                          <a:latin typeface="Times New Roman"/>
                          <a:cs typeface="Times New Roman"/>
                        </a:rPr>
                        <a:t>1</a:t>
                      </a:r>
                      <a:r>
                        <a:rPr sz="900" spc="-10">
                          <a:latin typeface="Times New Roman"/>
                          <a:cs typeface="Times New Roman"/>
                        </a:rPr>
                        <a:t>3</a:t>
                      </a:r>
                      <a:r>
                        <a:rPr sz="900">
                          <a:latin typeface="Times New Roman"/>
                          <a:cs typeface="Times New Roman"/>
                        </a:rPr>
                        <a:t>.</a:t>
                      </a:r>
                      <a:endParaRPr sz="900">
                        <a:latin typeface="Times New Roman"/>
                        <a:cs typeface="Times New Roman"/>
                      </a:endParaRPr>
                    </a:p>
                  </a:txBody>
                  <a:tcPr marL="0" marR="0" marT="635"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spcBef>
                          <a:spcPts val="5"/>
                        </a:spcBef>
                      </a:pPr>
                      <a:endParaRPr sz="850">
                        <a:latin typeface="Times New Roman"/>
                        <a:cs typeface="Times New Roman"/>
                      </a:endParaRPr>
                    </a:p>
                    <a:p>
                      <a:pPr marR="113664" algn="r">
                        <a:lnSpc>
                          <a:spcPct val="100000"/>
                        </a:lnSpc>
                      </a:pPr>
                      <a:r>
                        <a:rPr sz="900" spc="-5">
                          <a:latin typeface="Times New Roman"/>
                          <a:cs typeface="Times New Roman"/>
                        </a:rPr>
                        <a:t>GB/T</a:t>
                      </a:r>
                      <a:r>
                        <a:rPr sz="900" spc="-70">
                          <a:latin typeface="Times New Roman"/>
                          <a:cs typeface="Times New Roman"/>
                        </a:rPr>
                        <a:t> </a:t>
                      </a:r>
                      <a:r>
                        <a:rPr sz="900" spc="-5">
                          <a:latin typeface="Times New Roman"/>
                          <a:cs typeface="Times New Roman"/>
                        </a:rPr>
                        <a:t>38375-2019</a:t>
                      </a:r>
                      <a:endParaRPr sz="900">
                        <a:latin typeface="Times New Roman"/>
                        <a:cs typeface="Times New Roman"/>
                      </a:endParaRPr>
                    </a:p>
                  </a:txBody>
                  <a:tcPr marL="0" marR="0" marT="635" marB="0">
                    <a:lnL w="6350">
                      <a:solidFill>
                        <a:srgbClr val="000000"/>
                      </a:solidFill>
                      <a:prstDash val="solid"/>
                    </a:lnL>
                    <a:lnR w="6350">
                      <a:solidFill>
                        <a:srgbClr val="000000"/>
                      </a:solidFill>
                      <a:prstDash val="solid"/>
                    </a:lnR>
                  </a:tcPr>
                </a:tc>
                <a:tc>
                  <a:txBody>
                    <a:bodyPr vert="horz" wrap="square"/>
                    <a:lstStyle/>
                    <a:p>
                      <a:pPr>
                        <a:lnSpc>
                          <a:spcPct val="100000"/>
                        </a:lnSpc>
                        <a:spcBef>
                          <a:spcPts val="5"/>
                        </a:spcBef>
                      </a:pPr>
                      <a:endParaRPr sz="850">
                        <a:latin typeface="Times New Roman"/>
                        <a:cs typeface="Times New Roman"/>
                      </a:endParaRPr>
                    </a:p>
                    <a:p>
                      <a:pPr algn="ctr">
                        <a:lnSpc>
                          <a:spcPct val="100000"/>
                        </a:lnSpc>
                      </a:pPr>
                      <a:r>
                        <a:rPr sz="900">
                          <a:latin typeface="宋体"/>
                          <a:cs typeface="宋体"/>
                        </a:rPr>
                        <a:t>食品低温配送中心规划设计指南</a:t>
                      </a:r>
                      <a:endParaRPr sz="900">
                        <a:latin typeface="宋体"/>
                        <a:cs typeface="宋体"/>
                      </a:endParaRPr>
                    </a:p>
                  </a:txBody>
                  <a:tcPr marL="0" marR="0" marT="635" marB="0">
                    <a:lnL w="6350">
                      <a:solidFill>
                        <a:srgbClr val="000000"/>
                      </a:solidFill>
                      <a:prstDash val="solid"/>
                    </a:lnL>
                    <a:lnR w="6350">
                      <a:solidFill>
                        <a:srgbClr val="000000"/>
                      </a:solidFill>
                      <a:prstDash val="solid"/>
                    </a:lnR>
                  </a:tcPr>
                </a:tc>
                <a:tc>
                  <a:txBody>
                    <a:bodyPr vert="horz" wrap="square"/>
                    <a:lstStyle/>
                    <a:p>
                      <a:pPr>
                        <a:lnSpc>
                          <a:spcPct val="100000"/>
                        </a:lnSpc>
                        <a:spcBef>
                          <a:spcPts val="5"/>
                        </a:spcBef>
                      </a:pPr>
                      <a:endParaRPr sz="850">
                        <a:latin typeface="Times New Roman"/>
                        <a:cs typeface="Times New Roman"/>
                      </a:endParaRPr>
                    </a:p>
                    <a:p>
                      <a:pPr algn="ctr">
                        <a:lnSpc>
                          <a:spcPct val="100000"/>
                        </a:lnSpc>
                      </a:pPr>
                      <a:r>
                        <a:rPr sz="900" spc="-5">
                          <a:latin typeface="Times New Roman"/>
                          <a:cs typeface="Times New Roman"/>
                        </a:rPr>
                        <a:t>2019-12-31</a:t>
                      </a:r>
                      <a:endParaRPr sz="900">
                        <a:latin typeface="Times New Roman"/>
                        <a:cs typeface="Times New Roman"/>
                      </a:endParaRPr>
                    </a:p>
                  </a:txBody>
                  <a:tcPr marL="0" marR="0" marT="635" marB="0">
                    <a:lnL w="6350">
                      <a:solidFill>
                        <a:srgbClr val="000000"/>
                      </a:solidFill>
                      <a:prstDash val="solid"/>
                    </a:lnL>
                    <a:lnR w="6350">
                      <a:solidFill>
                        <a:srgbClr val="000000"/>
                      </a:solidFill>
                      <a:prstDash val="solid"/>
                    </a:lnR>
                  </a:tcPr>
                </a:tc>
                <a:tc>
                  <a:txBody>
                    <a:bodyPr vert="horz" wrap="square"/>
                    <a:lstStyle/>
                    <a:p>
                      <a:pPr>
                        <a:lnSpc>
                          <a:spcPct val="100000"/>
                        </a:lnSpc>
                        <a:spcBef>
                          <a:spcPts val="5"/>
                        </a:spcBef>
                      </a:pPr>
                      <a:endParaRPr sz="850">
                        <a:latin typeface="Times New Roman"/>
                        <a:cs typeface="Times New Roman"/>
                      </a:endParaRPr>
                    </a:p>
                    <a:p>
                      <a:pPr algn="ctr">
                        <a:lnSpc>
                          <a:spcPct val="100000"/>
                        </a:lnSpc>
                      </a:pPr>
                      <a:r>
                        <a:rPr sz="900" spc="-5">
                          <a:latin typeface="Times New Roman"/>
                          <a:cs typeface="Times New Roman"/>
                        </a:rPr>
                        <a:t>2020-07-01</a:t>
                      </a:r>
                      <a:endParaRPr sz="900">
                        <a:latin typeface="Times New Roman"/>
                        <a:cs typeface="Times New Roman"/>
                      </a:endParaRPr>
                    </a:p>
                  </a:txBody>
                  <a:tcPr marL="0" marR="0" marT="635" marB="0">
                    <a:lnL w="6350">
                      <a:solidFill>
                        <a:srgbClr val="000000"/>
                      </a:solidFill>
                      <a:prstDash val="solid"/>
                    </a:lnL>
                    <a:lnR w="6350">
                      <a:solidFill>
                        <a:srgbClr val="000000"/>
                      </a:solidFill>
                      <a:prstDash val="solid"/>
                    </a:lnR>
                  </a:tcPr>
                </a:tc>
                <a:tc>
                  <a:txBody>
                    <a:bodyPr vert="horz" wrap="square"/>
                    <a:lstStyle/>
                    <a:p>
                      <a:pPr marL="68580">
                        <a:lnSpc>
                          <a:spcPct val="100000"/>
                        </a:lnSpc>
                        <a:spcBef>
                          <a:spcPts val="200"/>
                        </a:spcBef>
                      </a:pPr>
                      <a:r>
                        <a:rPr sz="900">
                          <a:latin typeface="宋体"/>
                          <a:cs typeface="宋体"/>
                        </a:rPr>
                        <a:t>体建筑、核心功能区、道路及动线、作业设备选用、信息化管理等提出了</a:t>
                      </a:r>
                      <a:endParaRPr sz="900">
                        <a:latin typeface="宋体"/>
                        <a:cs typeface="宋体"/>
                      </a:endParaRPr>
                    </a:p>
                    <a:p>
                      <a:pPr marL="68580">
                        <a:lnSpc>
                          <a:spcPct val="100000"/>
                        </a:lnSpc>
                        <a:spcBef>
                          <a:spcPts val="480"/>
                        </a:spcBef>
                      </a:pPr>
                      <a:r>
                        <a:rPr sz="900">
                          <a:latin typeface="宋体"/>
                          <a:cs typeface="宋体"/>
                        </a:rPr>
                        <a:t>设计和规划参考的标准和方法。本标准适用于食品低温配送中心的新建、</a:t>
                      </a:r>
                      <a:endParaRPr sz="900">
                        <a:latin typeface="宋体"/>
                        <a:cs typeface="宋体"/>
                      </a:endParaRPr>
                    </a:p>
                  </a:txBody>
                  <a:tcPr marL="0" marR="0" marT="25400" marB="0">
                    <a:lnL w="6350">
                      <a:solidFill>
                        <a:srgbClr val="000000"/>
                      </a:solidFill>
                      <a:prstDash val="solid"/>
                    </a:lnL>
                    <a:lnR w="6350">
                      <a:solidFill>
                        <a:srgbClr val="000000"/>
                      </a:solidFill>
                      <a:prstDash val="solid"/>
                    </a:lnR>
                  </a:tcPr>
                </a:tc>
              </a:tr>
              <a:tr h="201490">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marL="68580">
                        <a:lnSpc>
                          <a:spcPct val="100000"/>
                        </a:lnSpc>
                        <a:spcBef>
                          <a:spcPts val="200"/>
                        </a:spcBef>
                      </a:pPr>
                      <a:r>
                        <a:rPr sz="900">
                          <a:latin typeface="宋体"/>
                          <a:cs typeface="宋体"/>
                        </a:rPr>
                        <a:t>改建或扩建。</a:t>
                      </a:r>
                      <a:endParaRPr sz="900">
                        <a:latin typeface="宋体"/>
                        <a:cs typeface="宋体"/>
                      </a:endParaRPr>
                    </a:p>
                  </a:txBody>
                  <a:tcPr marL="0" marR="0" marT="25400" marB="0">
                    <a:lnL w="6350">
                      <a:solidFill>
                        <a:srgbClr val="000000"/>
                      </a:solidFill>
                      <a:prstDash val="solid"/>
                    </a:lnL>
                    <a:lnR w="6350">
                      <a:solidFill>
                        <a:srgbClr val="000000"/>
                      </a:solidFill>
                      <a:prstDash val="solid"/>
                    </a:lnR>
                    <a:lnB w="6350">
                      <a:solidFill>
                        <a:srgbClr val="000000"/>
                      </a:solidFill>
                      <a:prstDash val="solid"/>
                    </a:lnB>
                  </a:tcPr>
                </a:tc>
              </a:tr>
              <a:tr h="199044">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marL="68580">
                        <a:lnSpc>
                          <a:spcPct val="100000"/>
                        </a:lnSpc>
                        <a:spcBef>
                          <a:spcPts val="225"/>
                        </a:spcBef>
                      </a:pPr>
                      <a:r>
                        <a:rPr sz="900">
                          <a:latin typeface="宋体"/>
                          <a:cs typeface="宋体"/>
                        </a:rPr>
                        <a:t>本标准规定了以硬质聚氨脂泡沫为隔热层组合而成的船用食品冷库</a:t>
                      </a:r>
                      <a:r>
                        <a:rPr sz="900" spc="-10">
                          <a:latin typeface="宋体"/>
                          <a:cs typeface="宋体"/>
                        </a:rPr>
                        <a:t>(</a:t>
                      </a:r>
                      <a:r>
                        <a:rPr sz="900">
                          <a:latin typeface="宋体"/>
                          <a:cs typeface="宋体"/>
                        </a:rPr>
                        <a:t>以下</a:t>
                      </a:r>
                      <a:endParaRPr sz="900">
                        <a:latin typeface="宋体"/>
                        <a:cs typeface="宋体"/>
                      </a:endParaRPr>
                    </a:p>
                  </a:txBody>
                  <a:tcPr marL="0" marR="0" marT="28575" marB="0">
                    <a:lnL w="6350">
                      <a:solidFill>
                        <a:srgbClr val="000000"/>
                      </a:solidFill>
                      <a:prstDash val="solid"/>
                    </a:lnL>
                    <a:lnR w="6350">
                      <a:solidFill>
                        <a:srgbClr val="000000"/>
                      </a:solidFill>
                      <a:prstDash val="solid"/>
                    </a:lnR>
                    <a:lnT w="6350">
                      <a:solidFill>
                        <a:srgbClr val="000000"/>
                      </a:solidFill>
                      <a:prstDash val="solid"/>
                    </a:lnT>
                  </a:tcPr>
                </a:tc>
              </a:tr>
              <a:tr h="204259">
                <a:tc>
                  <a:txBody>
                    <a:bodyPr vert="horz" wrap="square"/>
                    <a:lstStyle/>
                    <a:p>
                      <a:pPr marR="117475" algn="r">
                        <a:lnSpc>
                          <a:spcPct val="100000"/>
                        </a:lnSpc>
                        <a:spcBef>
                          <a:spcPts val="215"/>
                        </a:spcBef>
                      </a:pPr>
                      <a:r>
                        <a:rPr sz="900" spc="5">
                          <a:latin typeface="Times New Roman"/>
                          <a:cs typeface="Times New Roman"/>
                        </a:rPr>
                        <a:t>1</a:t>
                      </a:r>
                      <a:r>
                        <a:rPr sz="900" spc="-10">
                          <a:latin typeface="Times New Roman"/>
                          <a:cs typeface="Times New Roman"/>
                        </a:rPr>
                        <a:t>4</a:t>
                      </a:r>
                      <a:r>
                        <a:rPr sz="900">
                          <a:latin typeface="Times New Roman"/>
                          <a:cs typeface="Times New Roman"/>
                        </a:rPr>
                        <a:t>.</a:t>
                      </a:r>
                      <a:endParaRPr sz="900">
                        <a:latin typeface="Times New Roman"/>
                        <a:cs typeface="Times New Roman"/>
                      </a:endParaRPr>
                    </a:p>
                  </a:txBody>
                  <a:tcPr marL="0" marR="0" marT="27305"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marR="144145" algn="r">
                        <a:lnSpc>
                          <a:spcPct val="100000"/>
                        </a:lnSpc>
                        <a:spcBef>
                          <a:spcPts val="215"/>
                        </a:spcBef>
                      </a:pPr>
                      <a:r>
                        <a:rPr sz="900" spc="-5">
                          <a:latin typeface="Times New Roman"/>
                          <a:cs typeface="Times New Roman"/>
                        </a:rPr>
                        <a:t>CB/T</a:t>
                      </a:r>
                      <a:r>
                        <a:rPr sz="900" spc="-65">
                          <a:latin typeface="Times New Roman"/>
                          <a:cs typeface="Times New Roman"/>
                        </a:rPr>
                        <a:t> </a:t>
                      </a:r>
                      <a:r>
                        <a:rPr sz="900" spc="-5">
                          <a:latin typeface="Times New Roman"/>
                          <a:cs typeface="Times New Roman"/>
                        </a:rPr>
                        <a:t>4266-2014</a:t>
                      </a:r>
                      <a:endParaRPr sz="900">
                        <a:latin typeface="Times New Roman"/>
                        <a:cs typeface="Times New Roman"/>
                      </a:endParaRPr>
                    </a:p>
                  </a:txBody>
                  <a:tcPr marL="0" marR="0" marT="27305"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15"/>
                        </a:spcBef>
                      </a:pPr>
                      <a:r>
                        <a:rPr sz="900">
                          <a:latin typeface="宋体"/>
                          <a:cs typeface="宋体"/>
                        </a:rPr>
                        <a:t>船用食品冷库</a:t>
                      </a:r>
                      <a:endParaRPr sz="900">
                        <a:latin typeface="宋体"/>
                        <a:cs typeface="宋体"/>
                      </a:endParaRPr>
                    </a:p>
                  </a:txBody>
                  <a:tcPr marL="0" marR="0" marT="27305"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15"/>
                        </a:spcBef>
                      </a:pPr>
                      <a:r>
                        <a:rPr sz="900" spc="-5">
                          <a:latin typeface="Times New Roman"/>
                          <a:cs typeface="Times New Roman"/>
                        </a:rPr>
                        <a:t>2014-05-06</a:t>
                      </a:r>
                      <a:endParaRPr sz="900">
                        <a:latin typeface="Times New Roman"/>
                        <a:cs typeface="Times New Roman"/>
                      </a:endParaRPr>
                    </a:p>
                  </a:txBody>
                  <a:tcPr marL="0" marR="0" marT="27305"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15"/>
                        </a:spcBef>
                      </a:pPr>
                      <a:r>
                        <a:rPr sz="900" spc="-5">
                          <a:latin typeface="Times New Roman"/>
                          <a:cs typeface="Times New Roman"/>
                        </a:rPr>
                        <a:t>2014-10-01</a:t>
                      </a:r>
                      <a:endParaRPr sz="900">
                        <a:latin typeface="Times New Roman"/>
                        <a:cs typeface="Times New Roman"/>
                      </a:endParaRPr>
                    </a:p>
                  </a:txBody>
                  <a:tcPr marL="0" marR="0" marT="27305" marB="0">
                    <a:lnL w="6350">
                      <a:solidFill>
                        <a:srgbClr val="000000"/>
                      </a:solidFill>
                      <a:prstDash val="solid"/>
                    </a:lnL>
                    <a:lnR w="6350">
                      <a:solidFill>
                        <a:srgbClr val="000000"/>
                      </a:solidFill>
                      <a:prstDash val="solid"/>
                    </a:lnR>
                  </a:tcPr>
                </a:tc>
                <a:tc>
                  <a:txBody>
                    <a:bodyPr vert="horz" wrap="square"/>
                    <a:lstStyle/>
                    <a:p>
                      <a:pPr marL="68580">
                        <a:lnSpc>
                          <a:spcPct val="100000"/>
                        </a:lnSpc>
                        <a:spcBef>
                          <a:spcPts val="215"/>
                        </a:spcBef>
                      </a:pPr>
                      <a:r>
                        <a:rPr sz="900">
                          <a:latin typeface="宋体"/>
                          <a:cs typeface="宋体"/>
                        </a:rPr>
                        <a:t>简称冷库</a:t>
                      </a:r>
                      <a:r>
                        <a:rPr sz="900" spc="-10">
                          <a:latin typeface="宋体"/>
                          <a:cs typeface="宋体"/>
                        </a:rPr>
                        <a:t>)</a:t>
                      </a:r>
                      <a:r>
                        <a:rPr sz="900">
                          <a:latin typeface="宋体"/>
                          <a:cs typeface="宋体"/>
                        </a:rPr>
                        <a:t>的分类和标记</a:t>
                      </a:r>
                      <a:r>
                        <a:rPr sz="900" spc="-50">
                          <a:latin typeface="宋体"/>
                          <a:cs typeface="宋体"/>
                        </a:rPr>
                        <a:t>、</a:t>
                      </a:r>
                      <a:r>
                        <a:rPr sz="900">
                          <a:latin typeface="宋体"/>
                          <a:cs typeface="宋体"/>
                        </a:rPr>
                        <a:t>要求</a:t>
                      </a:r>
                      <a:r>
                        <a:rPr sz="900" spc="-40">
                          <a:latin typeface="宋体"/>
                          <a:cs typeface="宋体"/>
                        </a:rPr>
                        <a:t>、</a:t>
                      </a:r>
                      <a:r>
                        <a:rPr sz="900">
                          <a:latin typeface="宋体"/>
                          <a:cs typeface="宋体"/>
                        </a:rPr>
                        <a:t>试验方法</a:t>
                      </a:r>
                      <a:r>
                        <a:rPr sz="900" spc="-40">
                          <a:latin typeface="宋体"/>
                          <a:cs typeface="宋体"/>
                        </a:rPr>
                        <a:t>、</a:t>
                      </a:r>
                      <a:r>
                        <a:rPr sz="900">
                          <a:latin typeface="宋体"/>
                          <a:cs typeface="宋体"/>
                        </a:rPr>
                        <a:t>检验规则</a:t>
                      </a:r>
                      <a:r>
                        <a:rPr sz="900" spc="-50">
                          <a:latin typeface="宋体"/>
                          <a:cs typeface="宋体"/>
                        </a:rPr>
                        <a:t>、</a:t>
                      </a:r>
                      <a:r>
                        <a:rPr sz="900">
                          <a:latin typeface="宋体"/>
                          <a:cs typeface="宋体"/>
                        </a:rPr>
                        <a:t>标志</a:t>
                      </a:r>
                      <a:r>
                        <a:rPr sz="900" spc="-40">
                          <a:latin typeface="宋体"/>
                          <a:cs typeface="宋体"/>
                        </a:rPr>
                        <a:t>、</a:t>
                      </a:r>
                      <a:r>
                        <a:rPr sz="900">
                          <a:latin typeface="宋体"/>
                          <a:cs typeface="宋体"/>
                        </a:rPr>
                        <a:t>包装</a:t>
                      </a:r>
                      <a:r>
                        <a:rPr sz="900" spc="-50">
                          <a:latin typeface="宋体"/>
                          <a:cs typeface="宋体"/>
                        </a:rPr>
                        <a:t>、</a:t>
                      </a:r>
                      <a:r>
                        <a:rPr sz="900">
                          <a:latin typeface="宋体"/>
                          <a:cs typeface="宋体"/>
                        </a:rPr>
                        <a:t>运输</a:t>
                      </a:r>
                      <a:endParaRPr sz="900">
                        <a:latin typeface="宋体"/>
                        <a:cs typeface="宋体"/>
                      </a:endParaRPr>
                    </a:p>
                  </a:txBody>
                  <a:tcPr marL="0" marR="0" marT="27305" marB="0">
                    <a:lnL w="6350">
                      <a:solidFill>
                        <a:srgbClr val="000000"/>
                      </a:solidFill>
                      <a:prstDash val="solid"/>
                    </a:lnL>
                    <a:lnR w="6350">
                      <a:solidFill>
                        <a:srgbClr val="000000"/>
                      </a:solidFill>
                      <a:prstDash val="solid"/>
                    </a:lnR>
                  </a:tcPr>
                </a:tc>
              </a:tr>
              <a:tr h="197406">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marL="68580">
                        <a:lnSpc>
                          <a:spcPct val="100000"/>
                        </a:lnSpc>
                        <a:spcBef>
                          <a:spcPts val="170"/>
                        </a:spcBef>
                      </a:pPr>
                      <a:r>
                        <a:rPr sz="900">
                          <a:latin typeface="宋体"/>
                          <a:cs typeface="宋体"/>
                        </a:rPr>
                        <a:t>及储存。本标准适用于冷库的制造和验收。</a:t>
                      </a:r>
                      <a:endParaRPr sz="900">
                        <a:latin typeface="宋体"/>
                        <a:cs typeface="宋体"/>
                      </a:endParaRPr>
                    </a:p>
                  </a:txBody>
                  <a:tcPr marL="0" marR="0" marT="21590" marB="0">
                    <a:lnL w="6350">
                      <a:solidFill>
                        <a:srgbClr val="000000"/>
                      </a:solidFill>
                      <a:prstDash val="solid"/>
                    </a:lnL>
                    <a:lnR w="6350">
                      <a:solidFill>
                        <a:srgbClr val="000000"/>
                      </a:solidFill>
                      <a:prstDash val="solid"/>
                    </a:lnR>
                    <a:lnB w="6350">
                      <a:solidFill>
                        <a:srgbClr val="000000"/>
                      </a:solidFill>
                      <a:prstDash val="solid"/>
                    </a:lnB>
                  </a:tcPr>
                </a:tc>
              </a:tr>
              <a:tr h="199546">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marL="68580">
                        <a:lnSpc>
                          <a:spcPct val="100000"/>
                        </a:lnSpc>
                        <a:spcBef>
                          <a:spcPts val="235"/>
                        </a:spcBef>
                      </a:pPr>
                      <a:r>
                        <a:rPr sz="900">
                          <a:latin typeface="宋体"/>
                          <a:cs typeface="宋体"/>
                        </a:rPr>
                        <a:t>本文件规定了果品冷库、气调库的基本要求、制冷系统管理、气调系统管</a:t>
                      </a:r>
                      <a:endParaRPr sz="900">
                        <a:latin typeface="宋体"/>
                        <a:cs typeface="宋体"/>
                      </a:endParaRPr>
                    </a:p>
                  </a:txBody>
                  <a:tcPr marL="0" marR="0" marT="29845" marB="0">
                    <a:lnL w="6350">
                      <a:solidFill>
                        <a:srgbClr val="000000"/>
                      </a:solidFill>
                      <a:prstDash val="solid"/>
                    </a:lnL>
                    <a:lnR w="6350">
                      <a:solidFill>
                        <a:srgbClr val="000000"/>
                      </a:solidFill>
                      <a:prstDash val="solid"/>
                    </a:lnR>
                    <a:lnT w="6350">
                      <a:solidFill>
                        <a:srgbClr val="000000"/>
                      </a:solidFill>
                      <a:prstDash val="solid"/>
                    </a:lnT>
                  </a:tcPr>
                </a:tc>
              </a:tr>
              <a:tr h="204259">
                <a:tc>
                  <a:txBody>
                    <a:bodyPr vert="horz" wrap="square"/>
                    <a:lstStyle/>
                    <a:p>
                      <a:pPr marR="117475" algn="r">
                        <a:lnSpc>
                          <a:spcPct val="100000"/>
                        </a:lnSpc>
                        <a:spcBef>
                          <a:spcPts val="210"/>
                        </a:spcBef>
                      </a:pPr>
                      <a:r>
                        <a:rPr sz="900" spc="5">
                          <a:latin typeface="Times New Roman"/>
                          <a:cs typeface="Times New Roman"/>
                        </a:rPr>
                        <a:t>1</a:t>
                      </a:r>
                      <a:r>
                        <a:rPr sz="900" spc="-10">
                          <a:latin typeface="Times New Roman"/>
                          <a:cs typeface="Times New Roman"/>
                        </a:rPr>
                        <a:t>5</a:t>
                      </a:r>
                      <a:r>
                        <a:rPr sz="900">
                          <a:latin typeface="Times New Roman"/>
                          <a:cs typeface="Times New Roman"/>
                        </a:rPr>
                        <a:t>.</a:t>
                      </a:r>
                      <a:endParaRPr sz="900">
                        <a:latin typeface="Times New Roman"/>
                        <a:cs typeface="Times New Roman"/>
                      </a:endParaRPr>
                    </a:p>
                  </a:txBody>
                  <a:tcPr marL="0" marR="0" marT="2667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marR="137795" algn="r">
                        <a:lnSpc>
                          <a:spcPct val="100000"/>
                        </a:lnSpc>
                        <a:spcBef>
                          <a:spcPts val="210"/>
                        </a:spcBef>
                      </a:pPr>
                      <a:r>
                        <a:rPr sz="900" spc="-5">
                          <a:latin typeface="Times New Roman"/>
                          <a:cs typeface="Times New Roman"/>
                        </a:rPr>
                        <a:t>GH/T</a:t>
                      </a:r>
                      <a:r>
                        <a:rPr sz="900" spc="-60">
                          <a:latin typeface="Times New Roman"/>
                          <a:cs typeface="Times New Roman"/>
                        </a:rPr>
                        <a:t> </a:t>
                      </a:r>
                      <a:r>
                        <a:rPr sz="900" spc="-5">
                          <a:latin typeface="Times New Roman"/>
                          <a:cs typeface="Times New Roman"/>
                        </a:rPr>
                        <a:t>1433-2023</a:t>
                      </a:r>
                      <a:endParaRPr sz="900">
                        <a:latin typeface="Times New Roman"/>
                        <a:cs typeface="Times New Roman"/>
                      </a:endParaRPr>
                    </a:p>
                  </a:txBody>
                  <a:tcPr marL="0" marR="0" marT="26670"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20"/>
                        </a:spcBef>
                      </a:pPr>
                      <a:r>
                        <a:rPr sz="900">
                          <a:latin typeface="宋体"/>
                          <a:cs typeface="宋体"/>
                        </a:rPr>
                        <a:t>果品冷库、气调库管理规范</a:t>
                      </a:r>
                      <a:endParaRPr sz="900">
                        <a:latin typeface="宋体"/>
                        <a:cs typeface="宋体"/>
                      </a:endParaRPr>
                    </a:p>
                  </a:txBody>
                  <a:tcPr marL="0" marR="0" marT="27940"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10"/>
                        </a:spcBef>
                      </a:pPr>
                      <a:r>
                        <a:rPr sz="900" spc="-5">
                          <a:latin typeface="Times New Roman"/>
                          <a:cs typeface="Times New Roman"/>
                        </a:rPr>
                        <a:t>2023-09-13</a:t>
                      </a:r>
                      <a:endParaRPr sz="900">
                        <a:latin typeface="Times New Roman"/>
                        <a:cs typeface="Times New Roman"/>
                      </a:endParaRPr>
                    </a:p>
                  </a:txBody>
                  <a:tcPr marL="0" marR="0" marT="26670"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10"/>
                        </a:spcBef>
                      </a:pPr>
                      <a:r>
                        <a:rPr sz="900" spc="-5">
                          <a:latin typeface="Times New Roman"/>
                          <a:cs typeface="Times New Roman"/>
                        </a:rPr>
                        <a:t>2024-03-01</a:t>
                      </a:r>
                      <a:endParaRPr sz="900">
                        <a:latin typeface="Times New Roman"/>
                        <a:cs typeface="Times New Roman"/>
                      </a:endParaRPr>
                    </a:p>
                  </a:txBody>
                  <a:tcPr marL="0" marR="0" marT="26670" marB="0">
                    <a:lnL w="6350">
                      <a:solidFill>
                        <a:srgbClr val="000000"/>
                      </a:solidFill>
                      <a:prstDash val="solid"/>
                    </a:lnL>
                    <a:lnR w="6350">
                      <a:solidFill>
                        <a:srgbClr val="000000"/>
                      </a:solidFill>
                      <a:prstDash val="solid"/>
                    </a:lnR>
                  </a:tcPr>
                </a:tc>
                <a:tc>
                  <a:txBody>
                    <a:bodyPr vert="horz" wrap="square"/>
                    <a:lstStyle/>
                    <a:p>
                      <a:pPr marL="68580">
                        <a:lnSpc>
                          <a:spcPct val="100000"/>
                        </a:lnSpc>
                        <a:spcBef>
                          <a:spcPts val="220"/>
                        </a:spcBef>
                      </a:pPr>
                      <a:r>
                        <a:rPr sz="900">
                          <a:latin typeface="宋体"/>
                          <a:cs typeface="宋体"/>
                        </a:rPr>
                        <a:t>理、贮存管理、安全管理及维修保养管理。本文件适用于果品的冷库和气</a:t>
                      </a:r>
                      <a:endParaRPr sz="900">
                        <a:latin typeface="宋体"/>
                        <a:cs typeface="宋体"/>
                      </a:endParaRPr>
                    </a:p>
                  </a:txBody>
                  <a:tcPr marL="0" marR="0" marT="27940" marB="0">
                    <a:lnL w="6350">
                      <a:solidFill>
                        <a:srgbClr val="000000"/>
                      </a:solidFill>
                      <a:prstDash val="solid"/>
                    </a:lnL>
                    <a:lnR w="6350">
                      <a:solidFill>
                        <a:srgbClr val="000000"/>
                      </a:solidFill>
                      <a:prstDash val="solid"/>
                    </a:lnR>
                  </a:tcPr>
                </a:tc>
              </a:tr>
              <a:tr h="196904">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marL="68580">
                        <a:lnSpc>
                          <a:spcPct val="100000"/>
                        </a:lnSpc>
                        <a:spcBef>
                          <a:spcPts val="175"/>
                        </a:spcBef>
                      </a:pPr>
                      <a:r>
                        <a:rPr sz="900">
                          <a:latin typeface="宋体"/>
                          <a:cs typeface="宋体"/>
                        </a:rPr>
                        <a:t>调库管理。</a:t>
                      </a:r>
                      <a:endParaRPr sz="900">
                        <a:latin typeface="宋体"/>
                        <a:cs typeface="宋体"/>
                      </a:endParaRPr>
                    </a:p>
                  </a:txBody>
                  <a:tcPr marL="0" marR="0" marT="22225" marB="0">
                    <a:lnL w="6350">
                      <a:solidFill>
                        <a:srgbClr val="000000"/>
                      </a:solidFill>
                      <a:prstDash val="solid"/>
                    </a:lnL>
                    <a:lnR w="6350">
                      <a:solidFill>
                        <a:srgbClr val="000000"/>
                      </a:solidFill>
                      <a:prstDash val="solid"/>
                    </a:lnR>
                    <a:lnB w="6350">
                      <a:solidFill>
                        <a:srgbClr val="000000"/>
                      </a:solidFill>
                      <a:prstDash val="solid"/>
                    </a:lnB>
                  </a:tcPr>
                </a:tc>
              </a:tr>
              <a:tr h="199298">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marL="68580">
                        <a:lnSpc>
                          <a:spcPct val="100000"/>
                        </a:lnSpc>
                        <a:spcBef>
                          <a:spcPts val="229"/>
                        </a:spcBef>
                      </a:pPr>
                      <a:r>
                        <a:rPr sz="900">
                          <a:latin typeface="宋体"/>
                          <a:cs typeface="宋体"/>
                        </a:rPr>
                        <a:t>本标准规定了组合冷库的术语和定义</a:t>
                      </a:r>
                      <a:r>
                        <a:rPr sz="900" spc="-85">
                          <a:latin typeface="宋体"/>
                          <a:cs typeface="宋体"/>
                        </a:rPr>
                        <a:t>、</a:t>
                      </a:r>
                      <a:r>
                        <a:rPr sz="900">
                          <a:latin typeface="宋体"/>
                          <a:cs typeface="宋体"/>
                        </a:rPr>
                        <a:t>型式</a:t>
                      </a:r>
                      <a:r>
                        <a:rPr sz="900" spc="-85">
                          <a:latin typeface="宋体"/>
                          <a:cs typeface="宋体"/>
                        </a:rPr>
                        <a:t>、</a:t>
                      </a:r>
                      <a:r>
                        <a:rPr sz="900">
                          <a:latin typeface="宋体"/>
                          <a:cs typeface="宋体"/>
                        </a:rPr>
                        <a:t>型号与基本参数</a:t>
                      </a:r>
                      <a:r>
                        <a:rPr sz="900" spc="-100">
                          <a:latin typeface="宋体"/>
                          <a:cs typeface="宋体"/>
                        </a:rPr>
                        <a:t>、</a:t>
                      </a:r>
                      <a:r>
                        <a:rPr sz="900">
                          <a:latin typeface="宋体"/>
                          <a:cs typeface="宋体"/>
                        </a:rPr>
                        <a:t>技术要求、</a:t>
                      </a:r>
                      <a:endParaRPr sz="900">
                        <a:latin typeface="宋体"/>
                        <a:cs typeface="宋体"/>
                      </a:endParaRPr>
                    </a:p>
                  </a:txBody>
                  <a:tcPr marL="0" marR="0" marT="29209" marB="0">
                    <a:lnL w="6350">
                      <a:solidFill>
                        <a:srgbClr val="000000"/>
                      </a:solidFill>
                      <a:prstDash val="solid"/>
                    </a:lnL>
                    <a:lnR w="6350">
                      <a:solidFill>
                        <a:srgbClr val="000000"/>
                      </a:solidFill>
                      <a:prstDash val="solid"/>
                    </a:lnR>
                    <a:lnT w="6350">
                      <a:solidFill>
                        <a:srgbClr val="000000"/>
                      </a:solidFill>
                      <a:prstDash val="solid"/>
                    </a:lnT>
                  </a:tcPr>
                </a:tc>
              </a:tr>
              <a:tr h="204252">
                <a:tc>
                  <a:txBody>
                    <a:bodyPr vert="horz" wrap="square"/>
                    <a:lstStyle/>
                    <a:p>
                      <a:pPr marR="117475" algn="r">
                        <a:lnSpc>
                          <a:spcPct val="100000"/>
                        </a:lnSpc>
                        <a:spcBef>
                          <a:spcPts val="210"/>
                        </a:spcBef>
                      </a:pPr>
                      <a:r>
                        <a:rPr sz="900" spc="5">
                          <a:latin typeface="Times New Roman"/>
                          <a:cs typeface="Times New Roman"/>
                        </a:rPr>
                        <a:t>1</a:t>
                      </a:r>
                      <a:r>
                        <a:rPr sz="900" spc="-10">
                          <a:latin typeface="Times New Roman"/>
                          <a:cs typeface="Times New Roman"/>
                        </a:rPr>
                        <a:t>6</a:t>
                      </a:r>
                      <a:r>
                        <a:rPr sz="900">
                          <a:latin typeface="Times New Roman"/>
                          <a:cs typeface="Times New Roman"/>
                        </a:rPr>
                        <a:t>.</a:t>
                      </a:r>
                      <a:endParaRPr sz="900">
                        <a:latin typeface="Times New Roman"/>
                        <a:cs typeface="Times New Roman"/>
                      </a:endParaRPr>
                    </a:p>
                  </a:txBody>
                  <a:tcPr marL="0" marR="0" marT="26670"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20"/>
                        </a:spcBef>
                      </a:pPr>
                      <a:r>
                        <a:rPr sz="900" b="1" spc="-5">
                          <a:latin typeface="宋体"/>
                          <a:cs typeface="宋体"/>
                        </a:rPr>
                        <a:t>冷库</a:t>
                      </a:r>
                      <a:endParaRPr sz="900">
                        <a:latin typeface="宋体"/>
                        <a:cs typeface="宋体"/>
                      </a:endParaRPr>
                    </a:p>
                  </a:txBody>
                  <a:tcPr marL="0" marR="0" marT="27940" marB="0">
                    <a:lnL w="6350">
                      <a:solidFill>
                        <a:srgbClr val="000000"/>
                      </a:solidFill>
                      <a:prstDash val="solid"/>
                    </a:lnL>
                    <a:lnR w="6350">
                      <a:solidFill>
                        <a:srgbClr val="000000"/>
                      </a:solidFill>
                      <a:prstDash val="solid"/>
                    </a:lnR>
                  </a:tcPr>
                </a:tc>
                <a:tc>
                  <a:txBody>
                    <a:bodyPr vert="horz" wrap="square"/>
                    <a:lstStyle/>
                    <a:p>
                      <a:pPr marR="159385" algn="r">
                        <a:lnSpc>
                          <a:spcPct val="100000"/>
                        </a:lnSpc>
                        <a:spcBef>
                          <a:spcPts val="210"/>
                        </a:spcBef>
                      </a:pPr>
                      <a:r>
                        <a:rPr sz="900" spc="-5">
                          <a:latin typeface="Times New Roman"/>
                          <a:cs typeface="Times New Roman"/>
                        </a:rPr>
                        <a:t>JB/T</a:t>
                      </a:r>
                      <a:r>
                        <a:rPr sz="900" spc="-50">
                          <a:latin typeface="Times New Roman"/>
                          <a:cs typeface="Times New Roman"/>
                        </a:rPr>
                        <a:t> </a:t>
                      </a:r>
                      <a:r>
                        <a:rPr sz="900" spc="-5">
                          <a:latin typeface="Times New Roman"/>
                          <a:cs typeface="Times New Roman"/>
                        </a:rPr>
                        <a:t>9061-2018</a:t>
                      </a:r>
                      <a:endParaRPr sz="900">
                        <a:latin typeface="Times New Roman"/>
                        <a:cs typeface="Times New Roman"/>
                      </a:endParaRPr>
                    </a:p>
                  </a:txBody>
                  <a:tcPr marL="0" marR="0" marT="26670"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20"/>
                        </a:spcBef>
                      </a:pPr>
                      <a:r>
                        <a:rPr sz="900">
                          <a:latin typeface="宋体"/>
                          <a:cs typeface="宋体"/>
                        </a:rPr>
                        <a:t>组合冷库</a:t>
                      </a:r>
                      <a:endParaRPr sz="900">
                        <a:latin typeface="宋体"/>
                        <a:cs typeface="宋体"/>
                      </a:endParaRPr>
                    </a:p>
                  </a:txBody>
                  <a:tcPr marL="0" marR="0" marT="27940"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10"/>
                        </a:spcBef>
                      </a:pPr>
                      <a:r>
                        <a:rPr sz="900" spc="-5">
                          <a:latin typeface="Times New Roman"/>
                          <a:cs typeface="Times New Roman"/>
                        </a:rPr>
                        <a:t>2018-04-30</a:t>
                      </a:r>
                      <a:endParaRPr sz="900">
                        <a:latin typeface="Times New Roman"/>
                        <a:cs typeface="Times New Roman"/>
                      </a:endParaRPr>
                    </a:p>
                  </a:txBody>
                  <a:tcPr marL="0" marR="0" marT="26670"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10"/>
                        </a:spcBef>
                      </a:pPr>
                      <a:r>
                        <a:rPr sz="900" spc="-5">
                          <a:latin typeface="Times New Roman"/>
                          <a:cs typeface="Times New Roman"/>
                        </a:rPr>
                        <a:t>2018-12-01</a:t>
                      </a:r>
                      <a:endParaRPr sz="900">
                        <a:latin typeface="Times New Roman"/>
                        <a:cs typeface="Times New Roman"/>
                      </a:endParaRPr>
                    </a:p>
                  </a:txBody>
                  <a:tcPr marL="0" marR="0" marT="26670" marB="0">
                    <a:lnL w="6350">
                      <a:solidFill>
                        <a:srgbClr val="000000"/>
                      </a:solidFill>
                      <a:prstDash val="solid"/>
                    </a:lnL>
                    <a:lnR w="6350">
                      <a:solidFill>
                        <a:srgbClr val="000000"/>
                      </a:solidFill>
                      <a:prstDash val="solid"/>
                    </a:lnR>
                  </a:tcPr>
                </a:tc>
                <a:tc>
                  <a:txBody>
                    <a:bodyPr vert="horz" wrap="square"/>
                    <a:lstStyle/>
                    <a:p>
                      <a:pPr marL="68580">
                        <a:lnSpc>
                          <a:spcPct val="100000"/>
                        </a:lnSpc>
                        <a:spcBef>
                          <a:spcPts val="220"/>
                        </a:spcBef>
                      </a:pPr>
                      <a:r>
                        <a:rPr sz="900">
                          <a:latin typeface="宋体"/>
                          <a:cs typeface="宋体"/>
                        </a:rPr>
                        <a:t>试验方法</a:t>
                      </a:r>
                      <a:r>
                        <a:rPr sz="900" spc="-75">
                          <a:latin typeface="宋体"/>
                          <a:cs typeface="宋体"/>
                        </a:rPr>
                        <a:t>、</a:t>
                      </a:r>
                      <a:r>
                        <a:rPr sz="900">
                          <a:latin typeface="宋体"/>
                          <a:cs typeface="宋体"/>
                        </a:rPr>
                        <a:t>检验规则以及标志</a:t>
                      </a:r>
                      <a:r>
                        <a:rPr sz="900" spc="-60">
                          <a:latin typeface="宋体"/>
                          <a:cs typeface="宋体"/>
                        </a:rPr>
                        <a:t>、</a:t>
                      </a:r>
                      <a:r>
                        <a:rPr sz="900">
                          <a:latin typeface="宋体"/>
                          <a:cs typeface="宋体"/>
                        </a:rPr>
                        <a:t>包装</a:t>
                      </a:r>
                      <a:r>
                        <a:rPr sz="900" spc="-60">
                          <a:latin typeface="宋体"/>
                          <a:cs typeface="宋体"/>
                        </a:rPr>
                        <a:t>、</a:t>
                      </a:r>
                      <a:r>
                        <a:rPr sz="900">
                          <a:latin typeface="宋体"/>
                          <a:cs typeface="宋体"/>
                        </a:rPr>
                        <a:t>运输和贮存。</a:t>
                      </a:r>
                      <a:r>
                        <a:rPr sz="900" spc="-114">
                          <a:latin typeface="宋体"/>
                          <a:cs typeface="宋体"/>
                        </a:rPr>
                        <a:t> </a:t>
                      </a:r>
                      <a:r>
                        <a:rPr sz="900">
                          <a:latin typeface="宋体"/>
                          <a:cs typeface="宋体"/>
                        </a:rPr>
                        <a:t>本标准适用于在工厂</a:t>
                      </a:r>
                      <a:endParaRPr sz="900">
                        <a:latin typeface="宋体"/>
                        <a:cs typeface="宋体"/>
                      </a:endParaRPr>
                    </a:p>
                  </a:txBody>
                  <a:tcPr marL="0" marR="0" marT="27940" marB="0">
                    <a:lnL w="6350">
                      <a:solidFill>
                        <a:srgbClr val="000000"/>
                      </a:solidFill>
                      <a:prstDash val="solid"/>
                    </a:lnL>
                    <a:lnR w="6350">
                      <a:solidFill>
                        <a:srgbClr val="000000"/>
                      </a:solidFill>
                      <a:prstDash val="solid"/>
                    </a:lnR>
                  </a:tcPr>
                </a:tc>
              </a:tr>
              <a:tr h="197158">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marL="68580">
                        <a:lnSpc>
                          <a:spcPct val="100000"/>
                        </a:lnSpc>
                        <a:spcBef>
                          <a:spcPts val="175"/>
                        </a:spcBef>
                      </a:pPr>
                      <a:r>
                        <a:rPr sz="900">
                          <a:latin typeface="宋体"/>
                          <a:cs typeface="宋体"/>
                        </a:rPr>
                        <a:t>生产、可部分或整体发运的冷库。</a:t>
                      </a:r>
                      <a:endParaRPr sz="900">
                        <a:latin typeface="宋体"/>
                        <a:cs typeface="宋体"/>
                      </a:endParaRPr>
                    </a:p>
                  </a:txBody>
                  <a:tcPr marL="0" marR="0" marT="22225" marB="0">
                    <a:lnL w="6350">
                      <a:solidFill>
                        <a:srgbClr val="000000"/>
                      </a:solidFill>
                      <a:prstDash val="solid"/>
                    </a:lnL>
                    <a:lnR w="6350">
                      <a:solidFill>
                        <a:srgbClr val="000000"/>
                      </a:solidFill>
                      <a:prstDash val="solid"/>
                    </a:lnR>
                    <a:lnB w="6350">
                      <a:solidFill>
                        <a:srgbClr val="000000"/>
                      </a:solidFill>
                      <a:prstDash val="solid"/>
                    </a:lnB>
                  </a:tcPr>
                </a:tc>
              </a:tr>
              <a:tr h="600710">
                <a:tc>
                  <a:txBody>
                    <a:bodyPr vert="horz" wrap="square"/>
                    <a:lstStyle/>
                    <a:p>
                      <a:pPr>
                        <a:lnSpc>
                          <a:spcPct val="100000"/>
                        </a:lnSpc>
                      </a:pPr>
                      <a:endParaRPr sz="1000">
                        <a:latin typeface="Times New Roman"/>
                        <a:cs typeface="Times New Roman"/>
                      </a:endParaRPr>
                    </a:p>
                    <a:p>
                      <a:pPr marR="117475" algn="r">
                        <a:lnSpc>
                          <a:spcPct val="100000"/>
                        </a:lnSpc>
                        <a:spcBef>
                          <a:spcPts val="640"/>
                        </a:spcBef>
                      </a:pPr>
                      <a:r>
                        <a:rPr sz="900" spc="5">
                          <a:latin typeface="Times New Roman"/>
                          <a:cs typeface="Times New Roman"/>
                        </a:rPr>
                        <a:t>1</a:t>
                      </a:r>
                      <a:r>
                        <a:rPr sz="900" spc="-10">
                          <a:latin typeface="Times New Roman"/>
                          <a:cs typeface="Times New Roman"/>
                        </a:rPr>
                        <a:t>7</a:t>
                      </a:r>
                      <a:r>
                        <a:rPr sz="900">
                          <a:latin typeface="Times New Roman"/>
                          <a:cs typeface="Times New Roman"/>
                        </a:rPr>
                        <a:t>.</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1000">
                        <a:latin typeface="Times New Roman"/>
                        <a:cs typeface="Times New Roman"/>
                      </a:endParaRPr>
                    </a:p>
                    <a:p>
                      <a:pPr marL="243204">
                        <a:lnSpc>
                          <a:spcPct val="100000"/>
                        </a:lnSpc>
                        <a:spcBef>
                          <a:spcPts val="640"/>
                        </a:spcBef>
                      </a:pPr>
                      <a:r>
                        <a:rPr sz="900" spc="-5">
                          <a:latin typeface="Times New Roman"/>
                          <a:cs typeface="Times New Roman"/>
                        </a:rPr>
                        <a:t>SBJ</a:t>
                      </a:r>
                      <a:r>
                        <a:rPr sz="900" spc="-10">
                          <a:latin typeface="Times New Roman"/>
                          <a:cs typeface="Times New Roman"/>
                        </a:rPr>
                        <a:t> </a:t>
                      </a:r>
                      <a:r>
                        <a:rPr sz="900" spc="-5">
                          <a:latin typeface="Times New Roman"/>
                          <a:cs typeface="Times New Roman"/>
                        </a:rPr>
                        <a:t>11-2000</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30"/>
                        </a:spcBef>
                      </a:pPr>
                      <a:endParaRPr sz="850">
                        <a:latin typeface="Times New Roman"/>
                        <a:cs typeface="Times New Roman"/>
                      </a:endParaRPr>
                    </a:p>
                    <a:p>
                      <a:pPr algn="ctr">
                        <a:lnSpc>
                          <a:spcPct val="100000"/>
                        </a:lnSpc>
                      </a:pPr>
                      <a:r>
                        <a:rPr sz="900">
                          <a:latin typeface="宋体"/>
                          <a:cs typeface="宋体"/>
                        </a:rPr>
                        <a:t>冷藏库建筑工程施工及验收规范</a:t>
                      </a:r>
                      <a:endParaRPr sz="900">
                        <a:latin typeface="宋体"/>
                        <a:cs typeface="宋体"/>
                      </a:endParaRPr>
                    </a:p>
                    <a:p>
                      <a:pPr algn="ctr">
                        <a:lnSpc>
                          <a:spcPct val="100000"/>
                        </a:lnSpc>
                        <a:spcBef>
                          <a:spcPts val="480"/>
                        </a:spcBef>
                      </a:pPr>
                      <a:r>
                        <a:rPr sz="900">
                          <a:latin typeface="Times New Roman"/>
                          <a:cs typeface="Times New Roman"/>
                        </a:rPr>
                        <a:t>(</a:t>
                      </a:r>
                      <a:r>
                        <a:rPr sz="900">
                          <a:latin typeface="宋体"/>
                          <a:cs typeface="宋体"/>
                        </a:rPr>
                        <a:t>附条文说明</a:t>
                      </a:r>
                      <a:r>
                        <a:rPr sz="900">
                          <a:latin typeface="Times New Roman"/>
                          <a:cs typeface="Times New Roman"/>
                        </a:rPr>
                        <a:t>)</a:t>
                      </a:r>
                      <a:endParaRPr sz="900">
                        <a:latin typeface="Times New Roman"/>
                        <a:cs typeface="Times New Roman"/>
                      </a:endParaRPr>
                    </a:p>
                  </a:txBody>
                  <a:tcPr marL="0" marR="0" marT="381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40"/>
                        </a:spcBef>
                      </a:pPr>
                      <a:r>
                        <a:rPr sz="900" spc="-5">
                          <a:latin typeface="Times New Roman"/>
                          <a:cs typeface="Times New Roman"/>
                        </a:rPr>
                        <a:t>2000-6-21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marL="635" algn="ctr">
                        <a:lnSpc>
                          <a:spcPct val="100000"/>
                        </a:lnSpc>
                        <a:spcBef>
                          <a:spcPts val="640"/>
                        </a:spcBef>
                      </a:pPr>
                      <a:r>
                        <a:rPr sz="900" spc="-5">
                          <a:latin typeface="Times New Roman"/>
                          <a:cs typeface="Times New Roman"/>
                        </a:rPr>
                        <a:t>2000-8-1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a:lnSpc>
                          <a:spcPct val="100000"/>
                        </a:lnSpc>
                        <a:spcBef>
                          <a:spcPts val="229"/>
                        </a:spcBef>
                      </a:pPr>
                      <a:r>
                        <a:rPr sz="900">
                          <a:latin typeface="宋体"/>
                          <a:cs typeface="宋体"/>
                        </a:rPr>
                        <a:t>本规范共分为十章三个附录。其主要内容为：总则、材料、砌体工程、模</a:t>
                      </a:r>
                      <a:endParaRPr sz="900">
                        <a:latin typeface="宋体"/>
                        <a:cs typeface="宋体"/>
                      </a:endParaRPr>
                    </a:p>
                    <a:p>
                      <a:pPr marL="68580" marR="85725">
                        <a:lnSpc>
                          <a:spcPct val="144400"/>
                        </a:lnSpc>
                      </a:pPr>
                      <a:r>
                        <a:rPr sz="900">
                          <a:latin typeface="宋体"/>
                          <a:cs typeface="宋体"/>
                        </a:rPr>
                        <a:t>板工程、钢筋工程、混凝土工程、隔汽工程、隔热工程、冷藏门制作安装 工程、抹灰工程。</a:t>
                      </a:r>
                      <a:endParaRPr sz="900">
                        <a:latin typeface="宋体"/>
                        <a:cs typeface="宋体"/>
                      </a:endParaRPr>
                    </a:p>
                  </a:txBody>
                  <a:tcPr marL="0" marR="0" marT="29209"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201366">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marL="68580">
                        <a:lnSpc>
                          <a:spcPct val="100000"/>
                        </a:lnSpc>
                        <a:spcBef>
                          <a:spcPts val="229"/>
                        </a:spcBef>
                      </a:pPr>
                      <a:r>
                        <a:rPr sz="900">
                          <a:latin typeface="宋体"/>
                          <a:cs typeface="宋体"/>
                        </a:rPr>
                        <a:t>本标准规定了冷藏库门的术语和定义、分类、规格、型号、各项要求、试</a:t>
                      </a:r>
                      <a:endParaRPr sz="900">
                        <a:latin typeface="宋体"/>
                        <a:cs typeface="宋体"/>
                      </a:endParaRPr>
                    </a:p>
                  </a:txBody>
                  <a:tcPr marL="0" marR="0" marT="29209" marB="0">
                    <a:lnL w="6350">
                      <a:solidFill>
                        <a:srgbClr val="000000"/>
                      </a:solidFill>
                      <a:prstDash val="solid"/>
                    </a:lnL>
                    <a:lnR w="6350">
                      <a:solidFill>
                        <a:srgbClr val="000000"/>
                      </a:solidFill>
                      <a:prstDash val="solid"/>
                    </a:lnR>
                    <a:lnT w="6350">
                      <a:solidFill>
                        <a:srgbClr val="000000"/>
                      </a:solidFill>
                      <a:prstDash val="solid"/>
                    </a:lnT>
                  </a:tcPr>
                </a:tc>
              </a:tr>
              <a:tr h="396240">
                <a:tc>
                  <a:txBody>
                    <a:bodyPr vert="horz" wrap="square"/>
                    <a:lstStyle/>
                    <a:p>
                      <a:pPr>
                        <a:lnSpc>
                          <a:spcPct val="100000"/>
                        </a:lnSpc>
                        <a:spcBef>
                          <a:spcPts val="5"/>
                        </a:spcBef>
                      </a:pPr>
                      <a:endParaRPr sz="850">
                        <a:latin typeface="Times New Roman"/>
                        <a:cs typeface="Times New Roman"/>
                      </a:endParaRPr>
                    </a:p>
                    <a:p>
                      <a:pPr marR="117475" algn="r">
                        <a:lnSpc>
                          <a:spcPct val="100000"/>
                        </a:lnSpc>
                      </a:pPr>
                      <a:r>
                        <a:rPr sz="900" spc="5">
                          <a:latin typeface="Times New Roman"/>
                          <a:cs typeface="Times New Roman"/>
                        </a:rPr>
                        <a:t>1</a:t>
                      </a:r>
                      <a:r>
                        <a:rPr sz="900" spc="-10">
                          <a:latin typeface="Times New Roman"/>
                          <a:cs typeface="Times New Roman"/>
                        </a:rPr>
                        <a:t>8</a:t>
                      </a:r>
                      <a:r>
                        <a:rPr sz="900">
                          <a:latin typeface="Times New Roman"/>
                          <a:cs typeface="Times New Roman"/>
                        </a:rPr>
                        <a:t>.</a:t>
                      </a:r>
                      <a:endParaRPr sz="900">
                        <a:latin typeface="Times New Roman"/>
                        <a:cs typeface="Times New Roman"/>
                      </a:endParaRPr>
                    </a:p>
                  </a:txBody>
                  <a:tcPr marL="0" marR="0" marT="635"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spcBef>
                          <a:spcPts val="5"/>
                        </a:spcBef>
                      </a:pPr>
                      <a:endParaRPr sz="850">
                        <a:latin typeface="Times New Roman"/>
                        <a:cs typeface="Times New Roman"/>
                      </a:endParaRPr>
                    </a:p>
                    <a:p>
                      <a:pPr marR="122555" algn="r">
                        <a:lnSpc>
                          <a:spcPct val="100000"/>
                        </a:lnSpc>
                      </a:pPr>
                      <a:r>
                        <a:rPr sz="900" spc="-5">
                          <a:latin typeface="Times New Roman"/>
                          <a:cs typeface="Times New Roman"/>
                        </a:rPr>
                        <a:t>SB/T</a:t>
                      </a:r>
                      <a:r>
                        <a:rPr sz="900" spc="-65">
                          <a:latin typeface="Times New Roman"/>
                          <a:cs typeface="Times New Roman"/>
                        </a:rPr>
                        <a:t> </a:t>
                      </a:r>
                      <a:r>
                        <a:rPr sz="900" spc="-5">
                          <a:latin typeface="Times New Roman"/>
                          <a:cs typeface="Times New Roman"/>
                        </a:rPr>
                        <a:t>10569-2010</a:t>
                      </a:r>
                      <a:endParaRPr sz="900">
                        <a:latin typeface="Times New Roman"/>
                        <a:cs typeface="Times New Roman"/>
                      </a:endParaRPr>
                    </a:p>
                  </a:txBody>
                  <a:tcPr marL="0" marR="0" marT="635" marB="0">
                    <a:lnL w="6350">
                      <a:solidFill>
                        <a:srgbClr val="000000"/>
                      </a:solidFill>
                      <a:prstDash val="solid"/>
                    </a:lnL>
                    <a:lnR w="6350">
                      <a:solidFill>
                        <a:srgbClr val="000000"/>
                      </a:solidFill>
                      <a:prstDash val="solid"/>
                    </a:lnR>
                  </a:tcPr>
                </a:tc>
                <a:tc>
                  <a:txBody>
                    <a:bodyPr vert="horz" wrap="square"/>
                    <a:lstStyle/>
                    <a:p>
                      <a:pPr>
                        <a:lnSpc>
                          <a:spcPct val="100000"/>
                        </a:lnSpc>
                        <a:spcBef>
                          <a:spcPts val="5"/>
                        </a:spcBef>
                      </a:pPr>
                      <a:endParaRPr sz="850">
                        <a:latin typeface="Times New Roman"/>
                        <a:cs typeface="Times New Roman"/>
                      </a:endParaRPr>
                    </a:p>
                    <a:p>
                      <a:pPr algn="ctr">
                        <a:lnSpc>
                          <a:spcPct val="100000"/>
                        </a:lnSpc>
                      </a:pPr>
                      <a:r>
                        <a:rPr sz="900">
                          <a:latin typeface="宋体"/>
                          <a:cs typeface="宋体"/>
                        </a:rPr>
                        <a:t>冷藏库门</a:t>
                      </a:r>
                      <a:endParaRPr sz="900">
                        <a:latin typeface="宋体"/>
                        <a:cs typeface="宋体"/>
                      </a:endParaRPr>
                    </a:p>
                  </a:txBody>
                  <a:tcPr marL="0" marR="0" marT="635" marB="0">
                    <a:lnL w="6350">
                      <a:solidFill>
                        <a:srgbClr val="000000"/>
                      </a:solidFill>
                      <a:prstDash val="solid"/>
                    </a:lnL>
                    <a:lnR w="6350">
                      <a:solidFill>
                        <a:srgbClr val="000000"/>
                      </a:solidFill>
                      <a:prstDash val="solid"/>
                    </a:lnR>
                  </a:tcPr>
                </a:tc>
                <a:tc>
                  <a:txBody>
                    <a:bodyPr vert="horz" wrap="square"/>
                    <a:lstStyle/>
                    <a:p>
                      <a:pPr>
                        <a:lnSpc>
                          <a:spcPct val="100000"/>
                        </a:lnSpc>
                        <a:spcBef>
                          <a:spcPts val="5"/>
                        </a:spcBef>
                      </a:pPr>
                      <a:endParaRPr sz="850">
                        <a:latin typeface="Times New Roman"/>
                        <a:cs typeface="Times New Roman"/>
                      </a:endParaRPr>
                    </a:p>
                    <a:p>
                      <a:pPr algn="ctr">
                        <a:lnSpc>
                          <a:spcPct val="100000"/>
                        </a:lnSpc>
                      </a:pPr>
                      <a:r>
                        <a:rPr sz="900" spc="-5">
                          <a:latin typeface="Times New Roman"/>
                          <a:cs typeface="Times New Roman"/>
                        </a:rPr>
                        <a:t>2010-10-09</a:t>
                      </a:r>
                      <a:endParaRPr sz="900">
                        <a:latin typeface="Times New Roman"/>
                        <a:cs typeface="Times New Roman"/>
                      </a:endParaRPr>
                    </a:p>
                  </a:txBody>
                  <a:tcPr marL="0" marR="0" marT="635" marB="0">
                    <a:lnL w="6350">
                      <a:solidFill>
                        <a:srgbClr val="000000"/>
                      </a:solidFill>
                      <a:prstDash val="solid"/>
                    </a:lnL>
                    <a:lnR w="6350">
                      <a:solidFill>
                        <a:srgbClr val="000000"/>
                      </a:solidFill>
                      <a:prstDash val="solid"/>
                    </a:lnR>
                  </a:tcPr>
                </a:tc>
                <a:tc>
                  <a:txBody>
                    <a:bodyPr vert="horz" wrap="square"/>
                    <a:lstStyle/>
                    <a:p>
                      <a:pPr>
                        <a:lnSpc>
                          <a:spcPct val="100000"/>
                        </a:lnSpc>
                        <a:spcBef>
                          <a:spcPts val="5"/>
                        </a:spcBef>
                      </a:pPr>
                      <a:endParaRPr sz="850">
                        <a:latin typeface="Times New Roman"/>
                        <a:cs typeface="Times New Roman"/>
                      </a:endParaRPr>
                    </a:p>
                    <a:p>
                      <a:pPr algn="ctr">
                        <a:lnSpc>
                          <a:spcPct val="100000"/>
                        </a:lnSpc>
                      </a:pPr>
                      <a:r>
                        <a:rPr sz="900" spc="-5">
                          <a:latin typeface="Times New Roman"/>
                          <a:cs typeface="Times New Roman"/>
                        </a:rPr>
                        <a:t>2011-06-01</a:t>
                      </a:r>
                      <a:endParaRPr sz="900">
                        <a:latin typeface="Times New Roman"/>
                        <a:cs typeface="Times New Roman"/>
                      </a:endParaRPr>
                    </a:p>
                  </a:txBody>
                  <a:tcPr marL="0" marR="0" marT="635" marB="0">
                    <a:lnL w="6350">
                      <a:solidFill>
                        <a:srgbClr val="000000"/>
                      </a:solidFill>
                      <a:prstDash val="solid"/>
                    </a:lnL>
                    <a:lnR w="6350">
                      <a:solidFill>
                        <a:srgbClr val="000000"/>
                      </a:solidFill>
                      <a:prstDash val="solid"/>
                    </a:lnR>
                  </a:tcPr>
                </a:tc>
                <a:tc>
                  <a:txBody>
                    <a:bodyPr vert="horz" wrap="square"/>
                    <a:lstStyle/>
                    <a:p>
                      <a:pPr marL="68580">
                        <a:lnSpc>
                          <a:spcPct val="100000"/>
                        </a:lnSpc>
                        <a:spcBef>
                          <a:spcPts val="200"/>
                        </a:spcBef>
                      </a:pPr>
                      <a:r>
                        <a:rPr sz="900">
                          <a:latin typeface="宋体"/>
                          <a:cs typeface="宋体"/>
                        </a:rPr>
                        <a:t>验方法、检验规则和标志、包装、运输、贮存。本标准适用于主要以建筑</a:t>
                      </a:r>
                      <a:endParaRPr sz="900">
                        <a:latin typeface="宋体"/>
                        <a:cs typeface="宋体"/>
                      </a:endParaRPr>
                    </a:p>
                    <a:p>
                      <a:pPr marL="68580">
                        <a:lnSpc>
                          <a:spcPct val="100000"/>
                        </a:lnSpc>
                        <a:spcBef>
                          <a:spcPts val="480"/>
                        </a:spcBef>
                      </a:pPr>
                      <a:r>
                        <a:rPr sz="900">
                          <a:latin typeface="宋体"/>
                          <a:cs typeface="宋体"/>
                        </a:rPr>
                        <a:t>钢材、铝合金建筑型材及玻璃钢制作的冷藏库门。本标准仅适用与冷藏库</a:t>
                      </a:r>
                      <a:endParaRPr sz="900">
                        <a:latin typeface="宋体"/>
                        <a:cs typeface="宋体"/>
                      </a:endParaRPr>
                    </a:p>
                  </a:txBody>
                  <a:tcPr marL="0" marR="0" marT="25400" marB="0">
                    <a:lnL w="6350">
                      <a:solidFill>
                        <a:srgbClr val="000000"/>
                      </a:solidFill>
                      <a:prstDash val="solid"/>
                    </a:lnL>
                    <a:lnR w="6350">
                      <a:solidFill>
                        <a:srgbClr val="000000"/>
                      </a:solidFill>
                      <a:prstDash val="solid"/>
                    </a:lnR>
                  </a:tcPr>
                </a:tc>
              </a:tr>
              <a:tr h="201223">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marL="68580">
                        <a:lnSpc>
                          <a:spcPct val="100000"/>
                        </a:lnSpc>
                        <a:spcBef>
                          <a:spcPts val="200"/>
                        </a:spcBef>
                      </a:pPr>
                      <a:r>
                        <a:rPr sz="900">
                          <a:latin typeface="宋体"/>
                          <a:cs typeface="宋体"/>
                        </a:rPr>
                        <a:t>门产品标准。不适用于卷帘门、防火门、防辐射屏蔽门等特种门。</a:t>
                      </a:r>
                      <a:endParaRPr sz="900">
                        <a:latin typeface="宋体"/>
                        <a:cs typeface="宋体"/>
                      </a:endParaRPr>
                    </a:p>
                  </a:txBody>
                  <a:tcPr marL="0" marR="0" marT="25400" marB="0">
                    <a:lnL w="6350">
                      <a:solidFill>
                        <a:srgbClr val="000000"/>
                      </a:solidFill>
                      <a:prstDash val="solid"/>
                    </a:lnL>
                    <a:lnR w="6350">
                      <a:solidFill>
                        <a:srgbClr val="000000"/>
                      </a:solidFill>
                      <a:prstDash val="solid"/>
                    </a:lnR>
                    <a:lnB w="6350">
                      <a:solidFill>
                        <a:srgbClr val="000000"/>
                      </a:solidFill>
                      <a:prstDash val="solid"/>
                    </a:lnB>
                  </a:tcPr>
                </a:tc>
              </a:tr>
              <a:tr h="199285">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marL="68580">
                        <a:lnSpc>
                          <a:spcPct val="100000"/>
                        </a:lnSpc>
                        <a:spcBef>
                          <a:spcPts val="225"/>
                        </a:spcBef>
                      </a:pPr>
                      <a:r>
                        <a:rPr sz="900">
                          <a:latin typeface="宋体"/>
                          <a:cs typeface="宋体"/>
                        </a:rPr>
                        <a:t>本标准规定了室内装配式冷库的产品分类技术要求</a:t>
                      </a:r>
                      <a:r>
                        <a:rPr sz="900" spc="-254">
                          <a:latin typeface="宋体"/>
                          <a:cs typeface="宋体"/>
                        </a:rPr>
                        <a:t>、</a:t>
                      </a:r>
                      <a:r>
                        <a:rPr sz="900">
                          <a:latin typeface="宋体"/>
                          <a:cs typeface="宋体"/>
                        </a:rPr>
                        <a:t>试验方法和检验规则。</a:t>
                      </a:r>
                      <a:endParaRPr sz="900">
                        <a:latin typeface="宋体"/>
                        <a:cs typeface="宋体"/>
                      </a:endParaRPr>
                    </a:p>
                  </a:txBody>
                  <a:tcPr marL="0" marR="0" marT="28575" marB="0">
                    <a:lnL w="6350">
                      <a:solidFill>
                        <a:srgbClr val="000000"/>
                      </a:solidFill>
                      <a:prstDash val="solid"/>
                    </a:lnL>
                    <a:lnR w="6350">
                      <a:solidFill>
                        <a:srgbClr val="000000"/>
                      </a:solidFill>
                      <a:prstDash val="solid"/>
                    </a:lnR>
                    <a:lnT w="6350">
                      <a:solidFill>
                        <a:srgbClr val="000000"/>
                      </a:solidFill>
                      <a:prstDash val="solid"/>
                    </a:lnT>
                  </a:tcPr>
                </a:tc>
              </a:tr>
              <a:tr h="204259">
                <a:tc>
                  <a:txBody>
                    <a:bodyPr vert="horz" wrap="square"/>
                    <a:lstStyle/>
                    <a:p>
                      <a:pPr marR="117475" algn="r">
                        <a:lnSpc>
                          <a:spcPct val="100000"/>
                        </a:lnSpc>
                        <a:spcBef>
                          <a:spcPts val="215"/>
                        </a:spcBef>
                      </a:pPr>
                      <a:r>
                        <a:rPr sz="900" spc="5">
                          <a:latin typeface="Times New Roman"/>
                          <a:cs typeface="Times New Roman"/>
                        </a:rPr>
                        <a:t>1</a:t>
                      </a:r>
                      <a:r>
                        <a:rPr sz="900" spc="-10">
                          <a:latin typeface="Times New Roman"/>
                          <a:cs typeface="Times New Roman"/>
                        </a:rPr>
                        <a:t>9</a:t>
                      </a:r>
                      <a:r>
                        <a:rPr sz="900">
                          <a:latin typeface="Times New Roman"/>
                          <a:cs typeface="Times New Roman"/>
                        </a:rPr>
                        <a:t>.</a:t>
                      </a:r>
                      <a:endParaRPr sz="900">
                        <a:latin typeface="Times New Roman"/>
                        <a:cs typeface="Times New Roman"/>
                      </a:endParaRPr>
                    </a:p>
                  </a:txBody>
                  <a:tcPr marL="0" marR="0" marT="27305"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marR="122555" algn="r">
                        <a:lnSpc>
                          <a:spcPct val="100000"/>
                        </a:lnSpc>
                        <a:spcBef>
                          <a:spcPts val="215"/>
                        </a:spcBef>
                      </a:pPr>
                      <a:r>
                        <a:rPr sz="900" spc="-5">
                          <a:latin typeface="Times New Roman"/>
                          <a:cs typeface="Times New Roman"/>
                        </a:rPr>
                        <a:t>SB/T</a:t>
                      </a:r>
                      <a:r>
                        <a:rPr sz="900" spc="-65">
                          <a:latin typeface="Times New Roman"/>
                          <a:cs typeface="Times New Roman"/>
                        </a:rPr>
                        <a:t> </a:t>
                      </a:r>
                      <a:r>
                        <a:rPr sz="900" spc="-5">
                          <a:latin typeface="Times New Roman"/>
                          <a:cs typeface="Times New Roman"/>
                        </a:rPr>
                        <a:t>10797-2012</a:t>
                      </a:r>
                      <a:endParaRPr sz="900">
                        <a:latin typeface="Times New Roman"/>
                        <a:cs typeface="Times New Roman"/>
                      </a:endParaRPr>
                    </a:p>
                  </a:txBody>
                  <a:tcPr marL="0" marR="0" marT="27305"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15"/>
                        </a:spcBef>
                      </a:pPr>
                      <a:r>
                        <a:rPr sz="900">
                          <a:latin typeface="宋体"/>
                          <a:cs typeface="宋体"/>
                        </a:rPr>
                        <a:t>室内装配式冷库</a:t>
                      </a:r>
                      <a:endParaRPr sz="900">
                        <a:latin typeface="宋体"/>
                        <a:cs typeface="宋体"/>
                      </a:endParaRPr>
                    </a:p>
                  </a:txBody>
                  <a:tcPr marL="0" marR="0" marT="27305"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15"/>
                        </a:spcBef>
                      </a:pPr>
                      <a:r>
                        <a:rPr sz="900" spc="-5">
                          <a:latin typeface="Times New Roman"/>
                          <a:cs typeface="Times New Roman"/>
                        </a:rPr>
                        <a:t>2012-09-19</a:t>
                      </a:r>
                      <a:endParaRPr sz="900">
                        <a:latin typeface="Times New Roman"/>
                        <a:cs typeface="Times New Roman"/>
                      </a:endParaRPr>
                    </a:p>
                  </a:txBody>
                  <a:tcPr marL="0" marR="0" marT="27305"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15"/>
                        </a:spcBef>
                      </a:pPr>
                      <a:r>
                        <a:rPr sz="900" spc="-5">
                          <a:latin typeface="Times New Roman"/>
                          <a:cs typeface="Times New Roman"/>
                        </a:rPr>
                        <a:t>2012-12-01</a:t>
                      </a:r>
                      <a:endParaRPr sz="900">
                        <a:latin typeface="Times New Roman"/>
                        <a:cs typeface="Times New Roman"/>
                      </a:endParaRPr>
                    </a:p>
                  </a:txBody>
                  <a:tcPr marL="0" marR="0" marT="27305" marB="0">
                    <a:lnL w="6350">
                      <a:solidFill>
                        <a:srgbClr val="000000"/>
                      </a:solidFill>
                      <a:prstDash val="solid"/>
                    </a:lnL>
                    <a:lnR w="6350">
                      <a:solidFill>
                        <a:srgbClr val="000000"/>
                      </a:solidFill>
                      <a:prstDash val="solid"/>
                    </a:lnR>
                  </a:tcPr>
                </a:tc>
                <a:tc>
                  <a:txBody>
                    <a:bodyPr vert="horz" wrap="square"/>
                    <a:lstStyle/>
                    <a:p>
                      <a:pPr marL="68580">
                        <a:lnSpc>
                          <a:spcPct val="100000"/>
                        </a:lnSpc>
                        <a:spcBef>
                          <a:spcPts val="215"/>
                        </a:spcBef>
                      </a:pPr>
                      <a:r>
                        <a:rPr sz="900">
                          <a:latin typeface="宋体"/>
                          <a:cs typeface="宋体"/>
                        </a:rPr>
                        <a:t>本标准适用于由隔热夹芯板组装公称容积不大于</a:t>
                      </a:r>
                      <a:r>
                        <a:rPr sz="900" spc="-245">
                          <a:latin typeface="宋体"/>
                          <a:cs typeface="宋体"/>
                        </a:rPr>
                        <a:t> </a:t>
                      </a:r>
                      <a:r>
                        <a:rPr sz="900">
                          <a:latin typeface="宋体"/>
                          <a:cs typeface="宋体"/>
                        </a:rPr>
                        <a:t>500m</a:t>
                      </a:r>
                      <a:r>
                        <a:rPr sz="900" spc="-240">
                          <a:latin typeface="宋体"/>
                          <a:cs typeface="宋体"/>
                        </a:rPr>
                        <a:t> </a:t>
                      </a:r>
                      <a:r>
                        <a:rPr sz="900">
                          <a:latin typeface="宋体"/>
                          <a:cs typeface="宋体"/>
                        </a:rPr>
                        <a:t>库内温度范围为</a:t>
                      </a:r>
                      <a:endParaRPr sz="900">
                        <a:latin typeface="宋体"/>
                        <a:cs typeface="宋体"/>
                      </a:endParaRPr>
                    </a:p>
                  </a:txBody>
                  <a:tcPr marL="0" marR="0" marT="27305" marB="0">
                    <a:lnL w="6350">
                      <a:solidFill>
                        <a:srgbClr val="000000"/>
                      </a:solidFill>
                      <a:prstDash val="solid"/>
                    </a:lnL>
                    <a:lnR w="6350">
                      <a:solidFill>
                        <a:srgbClr val="000000"/>
                      </a:solidFill>
                      <a:prstDash val="solid"/>
                    </a:lnR>
                  </a:tcPr>
                </a:tc>
              </a:tr>
              <a:tr h="197164">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marL="68580">
                        <a:lnSpc>
                          <a:spcPct val="100000"/>
                        </a:lnSpc>
                        <a:spcBef>
                          <a:spcPts val="170"/>
                        </a:spcBef>
                      </a:pPr>
                      <a:r>
                        <a:rPr sz="900" spc="-5">
                          <a:latin typeface="宋体"/>
                          <a:cs typeface="宋体"/>
                        </a:rPr>
                        <a:t>-60℃~15℃</a:t>
                      </a:r>
                      <a:r>
                        <a:rPr sz="900">
                          <a:latin typeface="宋体"/>
                          <a:cs typeface="宋体"/>
                        </a:rPr>
                        <a:t>的，主要用于食品储藏的室内装配式冷库</a:t>
                      </a:r>
                      <a:r>
                        <a:rPr sz="900" spc="-10">
                          <a:latin typeface="宋体"/>
                          <a:cs typeface="宋体"/>
                        </a:rPr>
                        <a:t>(</a:t>
                      </a:r>
                      <a:r>
                        <a:rPr sz="900">
                          <a:latin typeface="宋体"/>
                          <a:cs typeface="宋体"/>
                        </a:rPr>
                        <a:t>以下简称冷库</a:t>
                      </a:r>
                      <a:r>
                        <a:rPr sz="900" spc="5">
                          <a:latin typeface="宋体"/>
                          <a:cs typeface="宋体"/>
                        </a:rPr>
                        <a:t>)</a:t>
                      </a:r>
                      <a:r>
                        <a:rPr sz="900">
                          <a:latin typeface="宋体"/>
                          <a:cs typeface="宋体"/>
                        </a:rPr>
                        <a:t>。</a:t>
                      </a:r>
                      <a:endParaRPr sz="900">
                        <a:latin typeface="宋体"/>
                        <a:cs typeface="宋体"/>
                      </a:endParaRPr>
                    </a:p>
                  </a:txBody>
                  <a:tcPr marL="0" marR="0" marT="21590" marB="0">
                    <a:lnL w="6350">
                      <a:solidFill>
                        <a:srgbClr val="000000"/>
                      </a:solidFill>
                      <a:prstDash val="solid"/>
                    </a:lnL>
                    <a:lnR w="6350">
                      <a:solidFill>
                        <a:srgbClr val="000000"/>
                      </a:solidFill>
                      <a:prstDash val="solid"/>
                    </a:lnR>
                    <a:lnB w="6350">
                      <a:solidFill>
                        <a:srgbClr val="000000"/>
                      </a:solidFill>
                      <a:prstDash val="solid"/>
                    </a:lnB>
                  </a:tcPr>
                </a:tc>
              </a:tr>
            </a:tbl>
          </a:graphicData>
        </a:graphic>
      </p:graphicFrame>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object 3"/>
          <p:cNvSpPr txBox="1"/>
          <p:nvPr/>
        </p:nvSpPr>
        <p:spPr>
          <a:xfrm>
            <a:off x="4876279" y="6535280"/>
            <a:ext cx="424815" cy="152400"/>
          </a:xfrm>
          <a:prstGeom prst="rect">
            <a:avLst/>
          </a:prstGeom>
        </p:spPr>
        <p:txBody>
          <a:bodyPr vert="horz" wrap="square" lIns="0" tIns="1905" rIns="0" bIns="0" rtlCol="0">
            <a:spAutoFit/>
          </a:bodyPr>
          <a:lstStyle/>
          <a:p>
            <a:pPr marL="12700">
              <a:lnSpc>
                <a:spcPct val="100000"/>
              </a:lnSpc>
              <a:spcBef>
                <a:spcPts val="15"/>
              </a:spcBef>
            </a:pPr>
            <a:r>
              <a:rPr sz="900">
                <a:latin typeface="宋体"/>
                <a:cs typeface="宋体"/>
              </a:rPr>
              <a:t>第 </a:t>
            </a:r>
            <a:r>
              <a:rPr sz="900">
                <a:latin typeface="Times New Roman"/>
                <a:cs typeface="Times New Roman"/>
              </a:rPr>
              <a:t>8</a:t>
            </a:r>
            <a:r>
              <a:rPr sz="900" spc="125">
                <a:latin typeface="Times New Roman"/>
                <a:cs typeface="Times New Roman"/>
              </a:rPr>
              <a:t> </a:t>
            </a:r>
            <a:r>
              <a:rPr sz="900">
                <a:latin typeface="宋体"/>
                <a:cs typeface="宋体"/>
              </a:rPr>
              <a:t>页</a:t>
            </a:r>
            <a:endParaRPr sz="900">
              <a:latin typeface="宋体"/>
              <a:cs typeface="宋体"/>
            </a:endParaRPr>
          </a:p>
        </p:txBody>
      </p:sp>
      <p:sp>
        <p:nvSpPr>
          <p:cNvPr id="4" name="object 4"/>
          <p:cNvSpPr txBox="1"/>
          <p:nvPr/>
        </p:nvSpPr>
        <p:spPr>
          <a:xfrm>
            <a:off x="5333479" y="6536816"/>
            <a:ext cx="482600" cy="152400"/>
          </a:xfrm>
          <a:prstGeom prst="rect">
            <a:avLst/>
          </a:prstGeom>
        </p:spPr>
        <p:txBody>
          <a:bodyPr vert="horz" wrap="square" lIns="0" tIns="0" rIns="0" bIns="0" rtlCol="0">
            <a:spAutoFit/>
          </a:bodyPr>
          <a:lstStyle/>
          <a:p>
            <a:pPr marL="12700">
              <a:lnSpc>
                <a:spcPct val="100000"/>
              </a:lnSpc>
            </a:pPr>
            <a:r>
              <a:rPr sz="900">
                <a:latin typeface="宋体"/>
                <a:cs typeface="宋体"/>
              </a:rPr>
              <a:t>共 </a:t>
            </a:r>
            <a:r>
              <a:rPr sz="900">
                <a:latin typeface="Times New Roman"/>
                <a:cs typeface="Times New Roman"/>
              </a:rPr>
              <a:t>51</a:t>
            </a:r>
            <a:r>
              <a:rPr sz="900" spc="130">
                <a:latin typeface="Times New Roman"/>
                <a:cs typeface="Times New Roman"/>
              </a:rPr>
              <a:t> </a:t>
            </a:r>
            <a:r>
              <a:rPr sz="900">
                <a:latin typeface="宋体"/>
                <a:cs typeface="宋体"/>
              </a:rPr>
              <a:t>页</a:t>
            </a:r>
            <a:endParaRPr sz="900">
              <a:latin typeface="宋体"/>
              <a:cs typeface="宋体"/>
            </a:endParaRPr>
          </a:p>
        </p:txBody>
      </p:sp>
      <p:graphicFrame>
        <p:nvGraphicFramePr>
          <p:cNvPr id="2" name="object 2"/>
          <p:cNvGraphicFramePr>
            <a:graphicFrameLocks noGrp="1"/>
          </p:cNvGraphicFramePr>
          <p:nvPr/>
        </p:nvGraphicFramePr>
        <p:xfrm>
          <a:off x="842772" y="1141094"/>
          <a:ext cx="9032240" cy="5033010"/>
        </p:xfrm>
        <a:graphic>
          <a:graphicData uri="http://schemas.openxmlformats.org/drawingml/2006/table">
            <a:tbl>
              <a:tblPr firstRow="1" bandRow="1">
                <a:tableStyleId>{2D5ABB26-0587-4C30-8999-92F81FD0307C}</a:tableStyleId>
              </a:tblPr>
              <a:tblGrid>
                <a:gridCol w="445134"/>
                <a:gridCol w="452754"/>
                <a:gridCol w="1066800"/>
                <a:gridCol w="1886585"/>
                <a:gridCol w="676910"/>
                <a:gridCol w="674370"/>
                <a:gridCol w="3820160"/>
              </a:tblGrid>
              <a:tr h="407669">
                <a:tc>
                  <a:txBody>
                    <a:bodyPr vert="horz" wrap="square"/>
                    <a:lstStyle/>
                    <a:p>
                      <a:pPr>
                        <a:lnSpc>
                          <a:spcPct val="100000"/>
                        </a:lnSpc>
                        <a:spcBef>
                          <a:spcPts val="50"/>
                        </a:spcBef>
                      </a:pPr>
                      <a:endParaRPr sz="850">
                        <a:latin typeface="Times New Roman"/>
                        <a:cs typeface="Times New Roman"/>
                      </a:endParaRPr>
                    </a:p>
                    <a:p>
                      <a:pPr marR="100330" algn="r">
                        <a:lnSpc>
                          <a:spcPct val="100000"/>
                        </a:lnSpc>
                      </a:pPr>
                      <a:r>
                        <a:rPr sz="900" b="1">
                          <a:latin typeface="宋体"/>
                          <a:cs typeface="宋体"/>
                        </a:rPr>
                        <a:t>序号</a:t>
                      </a:r>
                      <a:endParaRPr sz="900">
                        <a:latin typeface="宋体"/>
                        <a:cs typeface="宋体"/>
                      </a:endParaRPr>
                    </a:p>
                  </a:txBody>
                  <a:tcPr marL="0" marR="0" marT="635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50"/>
                        </a:spcBef>
                      </a:pPr>
                      <a:endParaRPr sz="850">
                        <a:latin typeface="Times New Roman"/>
                        <a:cs typeface="Times New Roman"/>
                      </a:endParaRPr>
                    </a:p>
                    <a:p>
                      <a:pPr marL="111125">
                        <a:lnSpc>
                          <a:spcPct val="100000"/>
                        </a:lnSpc>
                      </a:pPr>
                      <a:r>
                        <a:rPr sz="900" b="1" spc="-5">
                          <a:latin typeface="宋体"/>
                          <a:cs typeface="宋体"/>
                        </a:rPr>
                        <a:t>分类</a:t>
                      </a:r>
                      <a:endParaRPr sz="900">
                        <a:latin typeface="宋体"/>
                        <a:cs typeface="宋体"/>
                      </a:endParaRPr>
                    </a:p>
                  </a:txBody>
                  <a:tcPr marL="0" marR="0" marT="635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50"/>
                        </a:spcBef>
                      </a:pPr>
                      <a:endParaRPr sz="850">
                        <a:latin typeface="Times New Roman"/>
                        <a:cs typeface="Times New Roman"/>
                      </a:endParaRPr>
                    </a:p>
                    <a:p>
                      <a:pPr algn="ctr">
                        <a:lnSpc>
                          <a:spcPct val="100000"/>
                        </a:lnSpc>
                      </a:pPr>
                      <a:r>
                        <a:rPr sz="900" b="1" spc="-5">
                          <a:latin typeface="宋体"/>
                          <a:cs typeface="宋体"/>
                        </a:rPr>
                        <a:t>标</a:t>
                      </a:r>
                      <a:r>
                        <a:rPr sz="900" b="1" spc="5">
                          <a:latin typeface="宋体"/>
                          <a:cs typeface="宋体"/>
                        </a:rPr>
                        <a:t>准</a:t>
                      </a:r>
                      <a:r>
                        <a:rPr sz="900" b="1" spc="-5">
                          <a:latin typeface="宋体"/>
                          <a:cs typeface="宋体"/>
                        </a:rPr>
                        <a:t>编号</a:t>
                      </a:r>
                      <a:endParaRPr sz="900">
                        <a:latin typeface="宋体"/>
                        <a:cs typeface="宋体"/>
                      </a:endParaRPr>
                    </a:p>
                  </a:txBody>
                  <a:tcPr marL="0" marR="0" marT="635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50"/>
                        </a:spcBef>
                      </a:pPr>
                      <a:endParaRPr sz="850">
                        <a:latin typeface="Times New Roman"/>
                        <a:cs typeface="Times New Roman"/>
                      </a:endParaRPr>
                    </a:p>
                    <a:p>
                      <a:pPr algn="ctr">
                        <a:lnSpc>
                          <a:spcPct val="100000"/>
                        </a:lnSpc>
                      </a:pPr>
                      <a:r>
                        <a:rPr sz="900" b="1" spc="-5">
                          <a:latin typeface="宋体"/>
                          <a:cs typeface="宋体"/>
                        </a:rPr>
                        <a:t>标</a:t>
                      </a:r>
                      <a:r>
                        <a:rPr sz="900" b="1" spc="5">
                          <a:latin typeface="宋体"/>
                          <a:cs typeface="宋体"/>
                        </a:rPr>
                        <a:t>准</a:t>
                      </a:r>
                      <a:r>
                        <a:rPr sz="900" b="1" spc="-5">
                          <a:latin typeface="宋体"/>
                          <a:cs typeface="宋体"/>
                        </a:rPr>
                        <a:t>名称</a:t>
                      </a:r>
                      <a:endParaRPr sz="900">
                        <a:latin typeface="宋体"/>
                        <a:cs typeface="宋体"/>
                      </a:endParaRPr>
                    </a:p>
                  </a:txBody>
                  <a:tcPr marL="0" marR="0" marT="635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50"/>
                        </a:spcBef>
                      </a:pPr>
                      <a:endParaRPr sz="850">
                        <a:latin typeface="Times New Roman"/>
                        <a:cs typeface="Times New Roman"/>
                      </a:endParaRPr>
                    </a:p>
                    <a:p>
                      <a:pPr algn="ctr">
                        <a:lnSpc>
                          <a:spcPct val="100000"/>
                        </a:lnSpc>
                      </a:pPr>
                      <a:r>
                        <a:rPr sz="900" b="1" spc="-5">
                          <a:latin typeface="宋体"/>
                          <a:cs typeface="宋体"/>
                        </a:rPr>
                        <a:t>发</a:t>
                      </a:r>
                      <a:r>
                        <a:rPr sz="900" b="1" spc="5">
                          <a:latin typeface="宋体"/>
                          <a:cs typeface="宋体"/>
                        </a:rPr>
                        <a:t>布</a:t>
                      </a:r>
                      <a:r>
                        <a:rPr sz="900" b="1" spc="-5">
                          <a:latin typeface="宋体"/>
                          <a:cs typeface="宋体"/>
                        </a:rPr>
                        <a:t>日期</a:t>
                      </a:r>
                      <a:endParaRPr sz="900">
                        <a:latin typeface="宋体"/>
                        <a:cs typeface="宋体"/>
                      </a:endParaRPr>
                    </a:p>
                  </a:txBody>
                  <a:tcPr marL="0" marR="0" marT="635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50"/>
                        </a:spcBef>
                      </a:pPr>
                      <a:endParaRPr sz="850">
                        <a:latin typeface="Times New Roman"/>
                        <a:cs typeface="Times New Roman"/>
                      </a:endParaRPr>
                    </a:p>
                    <a:p>
                      <a:pPr algn="ctr">
                        <a:lnSpc>
                          <a:spcPct val="100000"/>
                        </a:lnSpc>
                      </a:pPr>
                      <a:r>
                        <a:rPr sz="900" b="1" spc="-5">
                          <a:latin typeface="宋体"/>
                          <a:cs typeface="宋体"/>
                        </a:rPr>
                        <a:t>实</a:t>
                      </a:r>
                      <a:r>
                        <a:rPr sz="900" b="1" spc="5">
                          <a:latin typeface="宋体"/>
                          <a:cs typeface="宋体"/>
                        </a:rPr>
                        <a:t>施</a:t>
                      </a:r>
                      <a:r>
                        <a:rPr sz="900" b="1" spc="-5">
                          <a:latin typeface="宋体"/>
                          <a:cs typeface="宋体"/>
                        </a:rPr>
                        <a:t>日期</a:t>
                      </a:r>
                      <a:endParaRPr sz="900">
                        <a:latin typeface="宋体"/>
                        <a:cs typeface="宋体"/>
                      </a:endParaRPr>
                    </a:p>
                  </a:txBody>
                  <a:tcPr marL="0" marR="0" marT="635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50"/>
                        </a:spcBef>
                      </a:pPr>
                      <a:endParaRPr sz="850">
                        <a:latin typeface="Times New Roman"/>
                        <a:cs typeface="Times New Roman"/>
                      </a:endParaRPr>
                    </a:p>
                    <a:p>
                      <a:pPr algn="ctr">
                        <a:lnSpc>
                          <a:spcPct val="100000"/>
                        </a:lnSpc>
                      </a:pPr>
                      <a:r>
                        <a:rPr sz="900" b="1" spc="-5">
                          <a:latin typeface="宋体"/>
                          <a:cs typeface="宋体"/>
                        </a:rPr>
                        <a:t>规</a:t>
                      </a:r>
                      <a:r>
                        <a:rPr sz="900" b="1" spc="5">
                          <a:latin typeface="宋体"/>
                          <a:cs typeface="宋体"/>
                        </a:rPr>
                        <a:t>定</a:t>
                      </a:r>
                      <a:r>
                        <a:rPr sz="900" b="1" spc="-5">
                          <a:latin typeface="宋体"/>
                          <a:cs typeface="宋体"/>
                        </a:rPr>
                        <a:t>范围</a:t>
                      </a:r>
                      <a:endParaRPr sz="900">
                        <a:latin typeface="宋体"/>
                        <a:cs typeface="宋体"/>
                      </a:endParaRPr>
                    </a:p>
                  </a:txBody>
                  <a:tcPr marL="0" marR="0" marT="635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600710">
                <a:tc>
                  <a:txBody>
                    <a:bodyPr vert="horz" wrap="square"/>
                    <a:lstStyle/>
                    <a:p>
                      <a:pPr>
                        <a:lnSpc>
                          <a:spcPct val="100000"/>
                        </a:lnSpc>
                      </a:pPr>
                      <a:endParaRPr sz="1000">
                        <a:latin typeface="Times New Roman"/>
                        <a:cs typeface="Times New Roman"/>
                      </a:endParaRPr>
                    </a:p>
                    <a:p>
                      <a:pPr marR="93345" algn="r">
                        <a:lnSpc>
                          <a:spcPct val="100000"/>
                        </a:lnSpc>
                        <a:spcBef>
                          <a:spcPts val="640"/>
                        </a:spcBef>
                      </a:pPr>
                      <a:r>
                        <a:rPr sz="900" spc="5">
                          <a:latin typeface="Times New Roman"/>
                          <a:cs typeface="Times New Roman"/>
                        </a:rPr>
                        <a:t>2</a:t>
                      </a:r>
                      <a:r>
                        <a:rPr sz="900" spc="-10">
                          <a:latin typeface="Times New Roman"/>
                          <a:cs typeface="Times New Roman"/>
                        </a:rPr>
                        <a:t>0</a:t>
                      </a:r>
                      <a:r>
                        <a:rPr sz="900">
                          <a:latin typeface="Times New Roman"/>
                          <a:cs typeface="Times New Roman"/>
                        </a:rPr>
                        <a:t>.</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rowSpan="3">
                  <a:txBody>
                    <a:bodyPr vert="horz" wrap="square"/>
                    <a:lstStyle/>
                    <a:p>
                      <a:pPr>
                        <a:lnSpc>
                          <a:spcPct val="100000"/>
                        </a:lnSpc>
                      </a:pPr>
                      <a:endParaRPr sz="900">
                        <a:latin typeface="Times New Roman"/>
                        <a:cs typeface="Times New Roman"/>
                      </a:endParaRPr>
                    </a:p>
                    <a:p>
                      <a:pPr>
                        <a:lnSpc>
                          <a:spcPct val="100000"/>
                        </a:lnSpc>
                      </a:pPr>
                      <a:endParaRPr sz="900">
                        <a:latin typeface="Times New Roman"/>
                        <a:cs typeface="Times New Roman"/>
                      </a:endParaRPr>
                    </a:p>
                    <a:p>
                      <a:pPr>
                        <a:lnSpc>
                          <a:spcPct val="100000"/>
                        </a:lnSpc>
                      </a:pPr>
                      <a:endParaRPr sz="900">
                        <a:latin typeface="Times New Roman"/>
                        <a:cs typeface="Times New Roman"/>
                      </a:endParaRPr>
                    </a:p>
                    <a:p>
                      <a:pPr>
                        <a:lnSpc>
                          <a:spcPct val="100000"/>
                        </a:lnSpc>
                      </a:pPr>
                      <a:endParaRPr sz="900">
                        <a:latin typeface="Times New Roman"/>
                        <a:cs typeface="Times New Roman"/>
                      </a:endParaRPr>
                    </a:p>
                    <a:p>
                      <a:pPr>
                        <a:lnSpc>
                          <a:spcPct val="100000"/>
                        </a:lnSpc>
                      </a:pPr>
                      <a:endParaRPr sz="900">
                        <a:latin typeface="Times New Roman"/>
                        <a:cs typeface="Times New Roman"/>
                      </a:endParaRPr>
                    </a:p>
                    <a:p>
                      <a:pPr>
                        <a:lnSpc>
                          <a:spcPct val="100000"/>
                        </a:lnSpc>
                        <a:spcBef>
                          <a:spcPts val="20"/>
                        </a:spcBef>
                      </a:pPr>
                      <a:endParaRPr sz="1150">
                        <a:latin typeface="Times New Roman"/>
                        <a:cs typeface="Times New Roman"/>
                      </a:endParaRPr>
                    </a:p>
                    <a:p>
                      <a:pPr marL="111125">
                        <a:lnSpc>
                          <a:spcPct val="100000"/>
                        </a:lnSpc>
                      </a:pPr>
                      <a:r>
                        <a:rPr sz="900" b="1" spc="-5">
                          <a:latin typeface="宋体"/>
                          <a:cs typeface="宋体"/>
                        </a:rPr>
                        <a:t>冷库</a:t>
                      </a:r>
                      <a:endParaRPr sz="900">
                        <a:latin typeface="宋体"/>
                        <a:cs typeface="宋体"/>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40"/>
                        </a:spcBef>
                      </a:pPr>
                      <a:r>
                        <a:rPr sz="900" spc="-5">
                          <a:latin typeface="Times New Roman"/>
                          <a:cs typeface="Times New Roman"/>
                        </a:rPr>
                        <a:t>SB/T</a:t>
                      </a:r>
                      <a:r>
                        <a:rPr sz="900" spc="-25">
                          <a:latin typeface="Times New Roman"/>
                          <a:cs typeface="Times New Roman"/>
                        </a:rPr>
                        <a:t> </a:t>
                      </a:r>
                      <a:r>
                        <a:rPr sz="900" spc="-5">
                          <a:latin typeface="Times New Roman"/>
                          <a:cs typeface="Times New Roman"/>
                        </a:rPr>
                        <a:t>10870.1-2012</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900">
                        <a:latin typeface="Times New Roman"/>
                        <a:cs typeface="Times New Roman"/>
                      </a:endParaRPr>
                    </a:p>
                    <a:p>
                      <a:pPr algn="ctr">
                        <a:lnSpc>
                          <a:spcPct val="100000"/>
                        </a:lnSpc>
                        <a:spcBef>
                          <a:spcPts val="755"/>
                        </a:spcBef>
                      </a:pPr>
                      <a:r>
                        <a:rPr sz="900">
                          <a:latin typeface="宋体"/>
                          <a:cs typeface="宋体"/>
                        </a:rPr>
                        <a:t>农产品产地集配中心建设规范</a:t>
                      </a:r>
                      <a:endParaRPr sz="900">
                        <a:latin typeface="宋体"/>
                        <a:cs typeface="宋体"/>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40"/>
                        </a:spcBef>
                      </a:pPr>
                      <a:r>
                        <a:rPr sz="900" spc="-5">
                          <a:latin typeface="Times New Roman"/>
                          <a:cs typeface="Times New Roman"/>
                        </a:rPr>
                        <a:t>2013-01-04</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40"/>
                        </a:spcBef>
                      </a:pPr>
                      <a:r>
                        <a:rPr sz="900" spc="-5">
                          <a:latin typeface="Times New Roman"/>
                          <a:cs typeface="Times New Roman"/>
                        </a:rPr>
                        <a:t>2013-07-01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a:lnSpc>
                          <a:spcPct val="100000"/>
                        </a:lnSpc>
                        <a:spcBef>
                          <a:spcPts val="229"/>
                        </a:spcBef>
                      </a:pPr>
                      <a:r>
                        <a:rPr sz="900">
                          <a:latin typeface="宋体"/>
                          <a:cs typeface="宋体"/>
                        </a:rPr>
                        <a:t>本标准规定了农产品产地集配中心的场地环境要求、设施设备要求和管理</a:t>
                      </a:r>
                      <a:endParaRPr sz="900">
                        <a:latin typeface="宋体"/>
                        <a:cs typeface="宋体"/>
                      </a:endParaRPr>
                    </a:p>
                    <a:p>
                      <a:pPr marL="68580" marR="85725">
                        <a:lnSpc>
                          <a:spcPct val="144400"/>
                        </a:lnSpc>
                      </a:pPr>
                      <a:r>
                        <a:rPr sz="900">
                          <a:latin typeface="宋体"/>
                          <a:cs typeface="宋体"/>
                        </a:rPr>
                        <a:t>要求。本标准适用于以果蔬为主的农产品产地集配中心建设与评价，其他 农产品产地集配中心可参照执行。</a:t>
                      </a:r>
                      <a:endParaRPr sz="900">
                        <a:latin typeface="宋体"/>
                        <a:cs typeface="宋体"/>
                      </a:endParaRPr>
                    </a:p>
                  </a:txBody>
                  <a:tcPr marL="0" marR="0" marT="29209"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600709">
                <a:tc>
                  <a:txBody>
                    <a:bodyPr vert="horz" wrap="square"/>
                    <a:lstStyle/>
                    <a:p>
                      <a:pPr>
                        <a:lnSpc>
                          <a:spcPct val="100000"/>
                        </a:lnSpc>
                      </a:pPr>
                      <a:endParaRPr sz="1000">
                        <a:latin typeface="Times New Roman"/>
                        <a:cs typeface="Times New Roman"/>
                      </a:endParaRPr>
                    </a:p>
                    <a:p>
                      <a:pPr marR="93345" algn="r">
                        <a:lnSpc>
                          <a:spcPct val="100000"/>
                        </a:lnSpc>
                        <a:spcBef>
                          <a:spcPts val="635"/>
                        </a:spcBef>
                      </a:pPr>
                      <a:r>
                        <a:rPr sz="900" spc="5">
                          <a:latin typeface="Times New Roman"/>
                          <a:cs typeface="Times New Roman"/>
                        </a:rPr>
                        <a:t>2</a:t>
                      </a:r>
                      <a:r>
                        <a:rPr sz="900" spc="-10">
                          <a:latin typeface="Times New Roman"/>
                          <a:cs typeface="Times New Roman"/>
                        </a:rPr>
                        <a:t>1</a:t>
                      </a:r>
                      <a:r>
                        <a:rPr sz="900">
                          <a:latin typeface="Times New Roman"/>
                          <a:cs typeface="Times New Roman"/>
                        </a:rPr>
                        <a:t>.</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vMerge="1">
                  <a:txBody>
                    <a:bodyPr vert="horz" wrap="square"/>
                    <a:lstStyle/>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35"/>
                        </a:spcBef>
                      </a:pPr>
                      <a:r>
                        <a:rPr sz="900" spc="-5">
                          <a:latin typeface="Times New Roman"/>
                          <a:cs typeface="Times New Roman"/>
                        </a:rPr>
                        <a:t>SB/T</a:t>
                      </a:r>
                      <a:r>
                        <a:rPr sz="900" spc="-20">
                          <a:latin typeface="Times New Roman"/>
                          <a:cs typeface="Times New Roman"/>
                        </a:rPr>
                        <a:t> </a:t>
                      </a:r>
                      <a:r>
                        <a:rPr sz="900" spc="-5">
                          <a:latin typeface="Times New Roman"/>
                          <a:cs typeface="Times New Roman"/>
                        </a:rPr>
                        <a:t>10873-2012</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900">
                        <a:latin typeface="Times New Roman"/>
                        <a:cs typeface="Times New Roman"/>
                      </a:endParaRPr>
                    </a:p>
                    <a:p>
                      <a:pPr algn="ctr">
                        <a:lnSpc>
                          <a:spcPct val="100000"/>
                        </a:lnSpc>
                        <a:spcBef>
                          <a:spcPts val="750"/>
                        </a:spcBef>
                      </a:pPr>
                      <a:r>
                        <a:rPr sz="900">
                          <a:latin typeface="宋体"/>
                          <a:cs typeface="宋体"/>
                        </a:rPr>
                        <a:t>生鲜农产品配送中心管理技术规范</a:t>
                      </a:r>
                      <a:endParaRPr sz="900">
                        <a:latin typeface="宋体"/>
                        <a:cs typeface="宋体"/>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35"/>
                        </a:spcBef>
                      </a:pPr>
                      <a:r>
                        <a:rPr sz="900" spc="-5">
                          <a:latin typeface="Times New Roman"/>
                          <a:cs typeface="Times New Roman"/>
                        </a:rPr>
                        <a:t>2013-01-04</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35"/>
                        </a:spcBef>
                      </a:pPr>
                      <a:r>
                        <a:rPr sz="900" spc="-5">
                          <a:latin typeface="Times New Roman"/>
                          <a:cs typeface="Times New Roman"/>
                        </a:rPr>
                        <a:t>2013-07-01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a:lnSpc>
                          <a:spcPct val="100000"/>
                        </a:lnSpc>
                        <a:spcBef>
                          <a:spcPts val="225"/>
                        </a:spcBef>
                      </a:pPr>
                      <a:r>
                        <a:rPr sz="900">
                          <a:latin typeface="宋体"/>
                          <a:cs typeface="宋体"/>
                        </a:rPr>
                        <a:t>本标准规定了生鲜农产品配送中心的基本要求、场地环境要求、经营设施</a:t>
                      </a:r>
                      <a:endParaRPr sz="900">
                        <a:latin typeface="宋体"/>
                        <a:cs typeface="宋体"/>
                      </a:endParaRPr>
                    </a:p>
                    <a:p>
                      <a:pPr marL="68580" marR="85725">
                        <a:lnSpc>
                          <a:spcPct val="144400"/>
                        </a:lnSpc>
                      </a:pPr>
                      <a:r>
                        <a:rPr sz="900">
                          <a:latin typeface="宋体"/>
                          <a:cs typeface="宋体"/>
                        </a:rPr>
                        <a:t>设备要求、供应商管理要求和经营管理要求。本标准适用于生鲜农产品配 送中心的运营管理。</a:t>
                      </a:r>
                      <a:endParaRPr sz="900">
                        <a:latin typeface="宋体"/>
                        <a:cs typeface="宋体"/>
                      </a:endParaRPr>
                    </a:p>
                  </a:txBody>
                  <a:tcPr marL="0" marR="0" marT="285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600710">
                <a:tc>
                  <a:txBody>
                    <a:bodyPr vert="horz" wrap="square"/>
                    <a:lstStyle/>
                    <a:p>
                      <a:pPr>
                        <a:lnSpc>
                          <a:spcPct val="100000"/>
                        </a:lnSpc>
                      </a:pPr>
                      <a:endParaRPr sz="1000">
                        <a:latin typeface="Times New Roman"/>
                        <a:cs typeface="Times New Roman"/>
                      </a:endParaRPr>
                    </a:p>
                    <a:p>
                      <a:pPr marR="93345" algn="r">
                        <a:lnSpc>
                          <a:spcPct val="100000"/>
                        </a:lnSpc>
                        <a:spcBef>
                          <a:spcPts val="635"/>
                        </a:spcBef>
                      </a:pPr>
                      <a:r>
                        <a:rPr sz="900" spc="5">
                          <a:latin typeface="Times New Roman"/>
                          <a:cs typeface="Times New Roman"/>
                        </a:rPr>
                        <a:t>2</a:t>
                      </a:r>
                      <a:r>
                        <a:rPr sz="900" spc="-10">
                          <a:latin typeface="Times New Roman"/>
                          <a:cs typeface="Times New Roman"/>
                        </a:rPr>
                        <a:t>2</a:t>
                      </a:r>
                      <a:r>
                        <a:rPr sz="900">
                          <a:latin typeface="Times New Roman"/>
                          <a:cs typeface="Times New Roman"/>
                        </a:rPr>
                        <a:t>.</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vMerge="1">
                  <a:txBody>
                    <a:bodyPr vert="horz" wrap="square"/>
                    <a:lstStyle/>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marL="1270" algn="ctr">
                        <a:lnSpc>
                          <a:spcPct val="100000"/>
                        </a:lnSpc>
                        <a:spcBef>
                          <a:spcPts val="635"/>
                        </a:spcBef>
                      </a:pPr>
                      <a:r>
                        <a:rPr sz="900" spc="-5">
                          <a:latin typeface="Times New Roman"/>
                          <a:cs typeface="Times New Roman"/>
                        </a:rPr>
                        <a:t>SB/T</a:t>
                      </a:r>
                      <a:r>
                        <a:rPr sz="900" spc="204">
                          <a:latin typeface="Times New Roman"/>
                          <a:cs typeface="Times New Roman"/>
                        </a:rPr>
                        <a:t> </a:t>
                      </a:r>
                      <a:r>
                        <a:rPr sz="900" spc="-5">
                          <a:latin typeface="Times New Roman"/>
                          <a:cs typeface="Times New Roman"/>
                        </a:rPr>
                        <a:t>11091</a:t>
                      </a:r>
                      <a:r>
                        <a:rPr sz="900" spc="-5">
                          <a:latin typeface="宋体"/>
                          <a:cs typeface="宋体"/>
                        </a:rPr>
                        <a:t>-</a:t>
                      </a:r>
                      <a:r>
                        <a:rPr sz="900" spc="-5">
                          <a:latin typeface="Times New Roman"/>
                          <a:cs typeface="Times New Roman"/>
                        </a:rPr>
                        <a:t>2014</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900">
                        <a:latin typeface="Times New Roman"/>
                        <a:cs typeface="Times New Roman"/>
                      </a:endParaRPr>
                    </a:p>
                    <a:p>
                      <a:pPr algn="ctr">
                        <a:lnSpc>
                          <a:spcPct val="100000"/>
                        </a:lnSpc>
                        <a:spcBef>
                          <a:spcPts val="750"/>
                        </a:spcBef>
                      </a:pPr>
                      <a:r>
                        <a:rPr sz="900">
                          <a:latin typeface="宋体"/>
                          <a:cs typeface="宋体"/>
                        </a:rPr>
                        <a:t>冷库节能运行技术规范</a:t>
                      </a:r>
                      <a:endParaRPr sz="900">
                        <a:latin typeface="宋体"/>
                        <a:cs typeface="宋体"/>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35"/>
                        </a:spcBef>
                      </a:pPr>
                      <a:r>
                        <a:rPr sz="900" spc="-5">
                          <a:latin typeface="Times New Roman"/>
                          <a:cs typeface="Times New Roman"/>
                        </a:rPr>
                        <a:t>2014-07-30</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35"/>
                        </a:spcBef>
                      </a:pPr>
                      <a:r>
                        <a:rPr sz="900" spc="-5">
                          <a:latin typeface="Times New Roman"/>
                          <a:cs typeface="Times New Roman"/>
                        </a:rPr>
                        <a:t>2015-03-01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a:lnSpc>
                          <a:spcPct val="100000"/>
                        </a:lnSpc>
                        <a:spcBef>
                          <a:spcPts val="225"/>
                        </a:spcBef>
                      </a:pPr>
                      <a:r>
                        <a:rPr sz="900">
                          <a:latin typeface="宋体"/>
                          <a:cs typeface="宋体"/>
                        </a:rPr>
                        <a:t>标准规定了冷库节能运行技术规范的基本要求、冷库建筑的节能要求、制</a:t>
                      </a:r>
                      <a:endParaRPr sz="900">
                        <a:latin typeface="宋体"/>
                        <a:cs typeface="宋体"/>
                      </a:endParaRPr>
                    </a:p>
                    <a:p>
                      <a:pPr marL="68580" marR="85725">
                        <a:lnSpc>
                          <a:spcPct val="144400"/>
                        </a:lnSpc>
                      </a:pPr>
                      <a:r>
                        <a:rPr sz="900">
                          <a:latin typeface="宋体"/>
                          <a:cs typeface="宋体"/>
                        </a:rPr>
                        <a:t>冷系统运行中的节能操作条件、制冷设备运行中的节能条件和制冷系统与 设备维护的节能操作等要求。标准适用于</a:t>
                      </a:r>
                      <a:r>
                        <a:rPr sz="900" spc="-240">
                          <a:latin typeface="宋体"/>
                          <a:cs typeface="宋体"/>
                        </a:rPr>
                        <a:t> </a:t>
                      </a:r>
                      <a:r>
                        <a:rPr sz="900" spc="-5">
                          <a:latin typeface="宋体"/>
                          <a:cs typeface="宋体"/>
                        </a:rPr>
                        <a:t>500m3</a:t>
                      </a:r>
                      <a:r>
                        <a:rPr sz="900" spc="-225">
                          <a:latin typeface="宋体"/>
                          <a:cs typeface="宋体"/>
                        </a:rPr>
                        <a:t> </a:t>
                      </a:r>
                      <a:r>
                        <a:rPr sz="900">
                          <a:latin typeface="宋体"/>
                          <a:cs typeface="宋体"/>
                        </a:rPr>
                        <a:t>以上的冷库。</a:t>
                      </a:r>
                      <a:endParaRPr sz="900">
                        <a:latin typeface="宋体"/>
                        <a:cs typeface="宋体"/>
                      </a:endParaRPr>
                    </a:p>
                  </a:txBody>
                  <a:tcPr marL="0" marR="0" marT="285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600710">
                <a:tc>
                  <a:txBody>
                    <a:bodyPr vert="horz" wrap="square"/>
                    <a:lstStyle/>
                    <a:p>
                      <a:pPr>
                        <a:lnSpc>
                          <a:spcPct val="100000"/>
                        </a:lnSpc>
                      </a:pPr>
                      <a:endParaRPr sz="1000">
                        <a:latin typeface="Times New Roman"/>
                        <a:cs typeface="Times New Roman"/>
                      </a:endParaRPr>
                    </a:p>
                    <a:p>
                      <a:pPr marR="93345" algn="r">
                        <a:lnSpc>
                          <a:spcPct val="100000"/>
                        </a:lnSpc>
                        <a:spcBef>
                          <a:spcPts val="635"/>
                        </a:spcBef>
                      </a:pPr>
                      <a:r>
                        <a:rPr sz="900" spc="5">
                          <a:latin typeface="Times New Roman"/>
                          <a:cs typeface="Times New Roman"/>
                        </a:rPr>
                        <a:t>2</a:t>
                      </a:r>
                      <a:r>
                        <a:rPr sz="900" spc="-10">
                          <a:latin typeface="Times New Roman"/>
                          <a:cs typeface="Times New Roman"/>
                        </a:rPr>
                        <a:t>3</a:t>
                      </a:r>
                      <a:r>
                        <a:rPr sz="900">
                          <a:latin typeface="Times New Roman"/>
                          <a:cs typeface="Times New Roman"/>
                        </a:rPr>
                        <a:t>.</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rowSpan="5">
                  <a:txBody>
                    <a:bodyPr vert="horz" wrap="square"/>
                    <a:lstStyle/>
                    <a:p>
                      <a:pPr>
                        <a:lnSpc>
                          <a:spcPct val="100000"/>
                        </a:lnSpc>
                      </a:pPr>
                      <a:endParaRPr sz="900">
                        <a:latin typeface="Times New Roman"/>
                        <a:cs typeface="Times New Roman"/>
                      </a:endParaRPr>
                    </a:p>
                    <a:p>
                      <a:pPr>
                        <a:lnSpc>
                          <a:spcPct val="100000"/>
                        </a:lnSpc>
                      </a:pPr>
                      <a:endParaRPr sz="900">
                        <a:latin typeface="Times New Roman"/>
                        <a:cs typeface="Times New Roman"/>
                      </a:endParaRPr>
                    </a:p>
                    <a:p>
                      <a:pPr>
                        <a:lnSpc>
                          <a:spcPct val="100000"/>
                        </a:lnSpc>
                      </a:pPr>
                      <a:endParaRPr sz="900">
                        <a:latin typeface="Times New Roman"/>
                        <a:cs typeface="Times New Roman"/>
                      </a:endParaRPr>
                    </a:p>
                    <a:p>
                      <a:pPr>
                        <a:lnSpc>
                          <a:spcPct val="100000"/>
                        </a:lnSpc>
                      </a:pPr>
                      <a:endParaRPr sz="900">
                        <a:latin typeface="Times New Roman"/>
                        <a:cs typeface="Times New Roman"/>
                      </a:endParaRPr>
                    </a:p>
                    <a:p>
                      <a:pPr>
                        <a:lnSpc>
                          <a:spcPct val="100000"/>
                        </a:lnSpc>
                      </a:pPr>
                      <a:endParaRPr sz="900">
                        <a:latin typeface="Times New Roman"/>
                        <a:cs typeface="Times New Roman"/>
                      </a:endParaRPr>
                    </a:p>
                    <a:p>
                      <a:pPr>
                        <a:lnSpc>
                          <a:spcPct val="100000"/>
                        </a:lnSpc>
                      </a:pPr>
                      <a:endParaRPr sz="900">
                        <a:latin typeface="Times New Roman"/>
                        <a:cs typeface="Times New Roman"/>
                      </a:endParaRPr>
                    </a:p>
                    <a:p>
                      <a:pPr>
                        <a:lnSpc>
                          <a:spcPct val="100000"/>
                        </a:lnSpc>
                      </a:pPr>
                      <a:endParaRPr sz="900">
                        <a:latin typeface="Times New Roman"/>
                        <a:cs typeface="Times New Roman"/>
                      </a:endParaRPr>
                    </a:p>
                    <a:p>
                      <a:pPr>
                        <a:lnSpc>
                          <a:spcPct val="100000"/>
                        </a:lnSpc>
                        <a:spcBef>
                          <a:spcPts val="25"/>
                        </a:spcBef>
                      </a:pPr>
                      <a:endParaRPr sz="1050">
                        <a:latin typeface="Times New Roman"/>
                        <a:cs typeface="Times New Roman"/>
                      </a:endParaRPr>
                    </a:p>
                    <a:p>
                      <a:pPr marL="168910" marR="161290" algn="just">
                        <a:lnSpc>
                          <a:spcPct val="144400"/>
                        </a:lnSpc>
                      </a:pPr>
                      <a:r>
                        <a:rPr sz="900" b="1">
                          <a:latin typeface="宋体"/>
                          <a:cs typeface="宋体"/>
                        </a:rPr>
                        <a:t>冷 藏 车</a:t>
                      </a:r>
                      <a:endParaRPr sz="900">
                        <a:latin typeface="宋体"/>
                        <a:cs typeface="宋体"/>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35"/>
                        </a:spcBef>
                      </a:pPr>
                      <a:r>
                        <a:rPr sz="900" spc="-5">
                          <a:latin typeface="Times New Roman"/>
                          <a:cs typeface="Times New Roman"/>
                        </a:rPr>
                        <a:t>GB</a:t>
                      </a:r>
                      <a:r>
                        <a:rPr sz="900" spc="-10">
                          <a:latin typeface="Times New Roman"/>
                          <a:cs typeface="Times New Roman"/>
                        </a:rPr>
                        <a:t> </a:t>
                      </a:r>
                      <a:r>
                        <a:rPr sz="900" spc="-5">
                          <a:latin typeface="Times New Roman"/>
                          <a:cs typeface="Times New Roman"/>
                        </a:rPr>
                        <a:t>29753-2023</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257175" marR="106680" indent="-29209">
                        <a:lnSpc>
                          <a:spcPct val="144400"/>
                        </a:lnSpc>
                        <a:spcBef>
                          <a:spcPts val="535"/>
                        </a:spcBef>
                      </a:pPr>
                      <a:r>
                        <a:rPr sz="900">
                          <a:latin typeface="宋体"/>
                          <a:cs typeface="宋体"/>
                        </a:rPr>
                        <a:t>道路运输</a:t>
                      </a:r>
                      <a:r>
                        <a:rPr sz="900" spc="-95">
                          <a:latin typeface="宋体"/>
                          <a:cs typeface="宋体"/>
                        </a:rPr>
                        <a:t> </a:t>
                      </a:r>
                      <a:r>
                        <a:rPr sz="900">
                          <a:latin typeface="宋体"/>
                          <a:cs typeface="宋体"/>
                        </a:rPr>
                        <a:t>易腐食品与生物制品 冷藏车安全要求及试验方法</a:t>
                      </a:r>
                      <a:endParaRPr sz="900">
                        <a:latin typeface="宋体"/>
                        <a:cs typeface="宋体"/>
                      </a:endParaRPr>
                    </a:p>
                  </a:txBody>
                  <a:tcPr marL="0" marR="0" marT="6794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35"/>
                        </a:spcBef>
                      </a:pPr>
                      <a:r>
                        <a:rPr sz="900" spc="-5">
                          <a:latin typeface="Times New Roman"/>
                          <a:cs typeface="Times New Roman"/>
                        </a:rPr>
                        <a:t>2023-09-08</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35"/>
                        </a:spcBef>
                      </a:pPr>
                      <a:r>
                        <a:rPr sz="900" spc="-5">
                          <a:latin typeface="Times New Roman"/>
                          <a:cs typeface="Times New Roman"/>
                        </a:rPr>
                        <a:t>2024-01-01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a:lnSpc>
                          <a:spcPct val="100000"/>
                        </a:lnSpc>
                        <a:spcBef>
                          <a:spcPts val="235"/>
                        </a:spcBef>
                      </a:pPr>
                      <a:r>
                        <a:rPr sz="900">
                          <a:latin typeface="宋体"/>
                          <a:cs typeface="宋体"/>
                        </a:rPr>
                        <a:t>本文件规定了冷藏车的分类、技术要求、试验方法和标志。本文件适用于</a:t>
                      </a:r>
                      <a:endParaRPr sz="900">
                        <a:latin typeface="宋体"/>
                        <a:cs typeface="宋体"/>
                      </a:endParaRPr>
                    </a:p>
                    <a:p>
                      <a:pPr marL="68580" marR="85725">
                        <a:lnSpc>
                          <a:spcPct val="144400"/>
                        </a:lnSpc>
                      </a:pPr>
                      <a:r>
                        <a:rPr sz="900">
                          <a:latin typeface="宋体"/>
                          <a:cs typeface="宋体"/>
                        </a:rPr>
                        <a:t>采用已定型汽车整车或二类、三类底盘改装的道路运输易腐食品与生物制 品的冷藏汽车和冷藏半挂车。</a:t>
                      </a:r>
                      <a:endParaRPr sz="900">
                        <a:latin typeface="宋体"/>
                        <a:cs typeface="宋体"/>
                      </a:endParaRPr>
                    </a:p>
                  </a:txBody>
                  <a:tcPr marL="0" marR="0" marT="2984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600710">
                <a:tc>
                  <a:txBody>
                    <a:bodyPr vert="horz" wrap="square"/>
                    <a:lstStyle/>
                    <a:p>
                      <a:pPr>
                        <a:lnSpc>
                          <a:spcPct val="100000"/>
                        </a:lnSpc>
                      </a:pPr>
                      <a:endParaRPr sz="1000">
                        <a:latin typeface="Times New Roman"/>
                        <a:cs typeface="Times New Roman"/>
                      </a:endParaRPr>
                    </a:p>
                    <a:p>
                      <a:pPr marR="93345" algn="r">
                        <a:lnSpc>
                          <a:spcPct val="100000"/>
                        </a:lnSpc>
                        <a:spcBef>
                          <a:spcPts val="630"/>
                        </a:spcBef>
                      </a:pPr>
                      <a:r>
                        <a:rPr sz="900" spc="5">
                          <a:latin typeface="Times New Roman"/>
                          <a:cs typeface="Times New Roman"/>
                        </a:rPr>
                        <a:t>2</a:t>
                      </a:r>
                      <a:r>
                        <a:rPr sz="900" spc="-10">
                          <a:latin typeface="Times New Roman"/>
                          <a:cs typeface="Times New Roman"/>
                        </a:rPr>
                        <a:t>4</a:t>
                      </a:r>
                      <a:r>
                        <a:rPr sz="900">
                          <a:latin typeface="Times New Roman"/>
                          <a:cs typeface="Times New Roman"/>
                        </a:rPr>
                        <a:t>.</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vMerge="1">
                  <a:txBody>
                    <a:bodyPr vert="horz" wrap="square"/>
                    <a:lstStyle/>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30"/>
                        </a:spcBef>
                      </a:pPr>
                      <a:r>
                        <a:rPr sz="900" spc="-5">
                          <a:latin typeface="Times New Roman"/>
                          <a:cs typeface="Times New Roman"/>
                        </a:rPr>
                        <a:t>GB</a:t>
                      </a:r>
                      <a:r>
                        <a:rPr sz="900" spc="-10">
                          <a:latin typeface="Times New Roman"/>
                          <a:cs typeface="Times New Roman"/>
                        </a:rPr>
                        <a:t> </a:t>
                      </a:r>
                      <a:r>
                        <a:rPr sz="900" spc="-5">
                          <a:latin typeface="Times New Roman"/>
                          <a:cs typeface="Times New Roman"/>
                        </a:rPr>
                        <a:t>1589-2016</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285750" marR="278765" indent="27305">
                        <a:lnSpc>
                          <a:spcPct val="144400"/>
                        </a:lnSpc>
                        <a:spcBef>
                          <a:spcPts val="535"/>
                        </a:spcBef>
                      </a:pPr>
                      <a:r>
                        <a:rPr sz="900">
                          <a:latin typeface="宋体"/>
                          <a:cs typeface="宋体"/>
                        </a:rPr>
                        <a:t>汽车、挂车及汽车列车外 廓尺寸、</a:t>
                      </a:r>
                      <a:r>
                        <a:rPr sz="900" spc="-110">
                          <a:latin typeface="宋体"/>
                          <a:cs typeface="宋体"/>
                        </a:rPr>
                        <a:t> </a:t>
                      </a:r>
                      <a:r>
                        <a:rPr sz="900">
                          <a:latin typeface="宋体"/>
                          <a:cs typeface="宋体"/>
                        </a:rPr>
                        <a:t>轴荷及质量限值</a:t>
                      </a:r>
                      <a:endParaRPr sz="900">
                        <a:latin typeface="宋体"/>
                        <a:cs typeface="宋体"/>
                      </a:endParaRPr>
                    </a:p>
                  </a:txBody>
                  <a:tcPr marL="0" marR="0" marT="6794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30"/>
                        </a:spcBef>
                      </a:pPr>
                      <a:r>
                        <a:rPr sz="900" spc="-5">
                          <a:latin typeface="Times New Roman"/>
                          <a:cs typeface="Times New Roman"/>
                        </a:rPr>
                        <a:t>2016-07-26</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30"/>
                        </a:spcBef>
                      </a:pPr>
                      <a:r>
                        <a:rPr sz="900" spc="-5">
                          <a:latin typeface="Times New Roman"/>
                          <a:cs typeface="Times New Roman"/>
                        </a:rPr>
                        <a:t>2016-07-26</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a:lnSpc>
                          <a:spcPct val="100000"/>
                        </a:lnSpc>
                        <a:spcBef>
                          <a:spcPts val="229"/>
                        </a:spcBef>
                      </a:pPr>
                      <a:r>
                        <a:rPr sz="900">
                          <a:latin typeface="宋体"/>
                          <a:cs typeface="宋体"/>
                        </a:rPr>
                        <a:t>标准规定了汽车</a:t>
                      </a:r>
                      <a:r>
                        <a:rPr sz="900" spc="-85">
                          <a:latin typeface="宋体"/>
                          <a:cs typeface="宋体"/>
                        </a:rPr>
                        <a:t>、</a:t>
                      </a:r>
                      <a:r>
                        <a:rPr sz="900">
                          <a:latin typeface="宋体"/>
                          <a:cs typeface="宋体"/>
                        </a:rPr>
                        <a:t>挂车及汽车列车的外廓尺寸</a:t>
                      </a:r>
                      <a:r>
                        <a:rPr sz="900" spc="-85">
                          <a:latin typeface="宋体"/>
                          <a:cs typeface="宋体"/>
                        </a:rPr>
                        <a:t>、</a:t>
                      </a:r>
                      <a:r>
                        <a:rPr sz="900">
                          <a:latin typeface="宋体"/>
                          <a:cs typeface="宋体"/>
                        </a:rPr>
                        <a:t>轴荷及质量的限值。</a:t>
                      </a:r>
                      <a:r>
                        <a:rPr sz="900" spc="-130">
                          <a:latin typeface="宋体"/>
                          <a:cs typeface="宋体"/>
                        </a:rPr>
                        <a:t> </a:t>
                      </a:r>
                      <a:r>
                        <a:rPr sz="900">
                          <a:latin typeface="宋体"/>
                          <a:cs typeface="宋体"/>
                        </a:rPr>
                        <a:t>标准</a:t>
                      </a:r>
                      <a:endParaRPr sz="900">
                        <a:latin typeface="宋体"/>
                        <a:cs typeface="宋体"/>
                      </a:endParaRPr>
                    </a:p>
                    <a:p>
                      <a:pPr marL="68580" marR="85725">
                        <a:lnSpc>
                          <a:spcPct val="144400"/>
                        </a:lnSpc>
                        <a:spcBef>
                          <a:spcPts val="5"/>
                        </a:spcBef>
                      </a:pPr>
                      <a:r>
                        <a:rPr sz="900">
                          <a:latin typeface="宋体"/>
                          <a:cs typeface="宋体"/>
                        </a:rPr>
                        <a:t>适用于在道路上使用的汽车</a:t>
                      </a:r>
                      <a:r>
                        <a:rPr sz="900" spc="-10">
                          <a:latin typeface="宋体"/>
                          <a:cs typeface="宋体"/>
                        </a:rPr>
                        <a:t>(</a:t>
                      </a:r>
                      <a:r>
                        <a:rPr sz="900">
                          <a:latin typeface="宋体"/>
                          <a:cs typeface="宋体"/>
                        </a:rPr>
                        <a:t>最大设计总质量超过</a:t>
                      </a:r>
                      <a:r>
                        <a:rPr sz="900" spc="-15">
                          <a:latin typeface="宋体"/>
                          <a:cs typeface="宋体"/>
                        </a:rPr>
                        <a:t> </a:t>
                      </a:r>
                      <a:r>
                        <a:rPr sz="900">
                          <a:latin typeface="宋体"/>
                          <a:cs typeface="宋体"/>
                        </a:rPr>
                        <a:t>26</a:t>
                      </a:r>
                      <a:r>
                        <a:rPr sz="900" spc="-35">
                          <a:latin typeface="宋体"/>
                          <a:cs typeface="宋体"/>
                        </a:rPr>
                        <a:t> </a:t>
                      </a:r>
                      <a:r>
                        <a:rPr sz="900" spc="-5">
                          <a:latin typeface="宋体"/>
                          <a:cs typeface="宋体"/>
                        </a:rPr>
                        <a:t>000</a:t>
                      </a:r>
                      <a:r>
                        <a:rPr sz="900" spc="-20">
                          <a:latin typeface="宋体"/>
                          <a:cs typeface="宋体"/>
                        </a:rPr>
                        <a:t> </a:t>
                      </a:r>
                      <a:r>
                        <a:rPr sz="900">
                          <a:latin typeface="宋体"/>
                          <a:cs typeface="宋体"/>
                        </a:rPr>
                        <a:t>k9</a:t>
                      </a:r>
                      <a:r>
                        <a:rPr sz="900" spc="-20">
                          <a:latin typeface="宋体"/>
                          <a:cs typeface="宋体"/>
                        </a:rPr>
                        <a:t> </a:t>
                      </a:r>
                      <a:r>
                        <a:rPr sz="900">
                          <a:latin typeface="宋体"/>
                          <a:cs typeface="宋体"/>
                        </a:rPr>
                        <a:t>的汽车起重 机除外</a:t>
                      </a:r>
                      <a:r>
                        <a:rPr sz="900" spc="-10">
                          <a:latin typeface="宋体"/>
                          <a:cs typeface="宋体"/>
                        </a:rPr>
                        <a:t>)</a:t>
                      </a:r>
                      <a:r>
                        <a:rPr sz="900">
                          <a:latin typeface="宋体"/>
                          <a:cs typeface="宋体"/>
                        </a:rPr>
                        <a:t>、挂车及汽车列车。不适用于军队装备的专用车辆。</a:t>
                      </a:r>
                      <a:endParaRPr sz="900">
                        <a:latin typeface="宋体"/>
                        <a:cs typeface="宋体"/>
                      </a:endParaRPr>
                    </a:p>
                  </a:txBody>
                  <a:tcPr marL="0" marR="0" marT="29209"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600710">
                <a:tc>
                  <a:txBody>
                    <a:bodyPr vert="horz" wrap="square"/>
                    <a:lstStyle/>
                    <a:p>
                      <a:pPr>
                        <a:lnSpc>
                          <a:spcPct val="100000"/>
                        </a:lnSpc>
                      </a:pPr>
                      <a:endParaRPr sz="1000">
                        <a:latin typeface="Times New Roman"/>
                        <a:cs typeface="Times New Roman"/>
                      </a:endParaRPr>
                    </a:p>
                    <a:p>
                      <a:pPr marR="93345" algn="r">
                        <a:lnSpc>
                          <a:spcPct val="100000"/>
                        </a:lnSpc>
                        <a:spcBef>
                          <a:spcPts val="630"/>
                        </a:spcBef>
                      </a:pPr>
                      <a:r>
                        <a:rPr sz="900" spc="5">
                          <a:latin typeface="Times New Roman"/>
                          <a:cs typeface="Times New Roman"/>
                        </a:rPr>
                        <a:t>2</a:t>
                      </a:r>
                      <a:r>
                        <a:rPr sz="900" spc="-10">
                          <a:latin typeface="Times New Roman"/>
                          <a:cs typeface="Times New Roman"/>
                        </a:rPr>
                        <a:t>5</a:t>
                      </a:r>
                      <a:r>
                        <a:rPr sz="900">
                          <a:latin typeface="Times New Roman"/>
                          <a:cs typeface="Times New Roman"/>
                        </a:rPr>
                        <a:t>.</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vMerge="1">
                  <a:txBody>
                    <a:bodyPr vert="horz" wrap="square"/>
                    <a:lstStyle/>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40"/>
                        </a:spcBef>
                      </a:pPr>
                      <a:r>
                        <a:rPr sz="900" spc="-5">
                          <a:latin typeface="Times New Roman"/>
                          <a:cs typeface="Times New Roman"/>
                        </a:rPr>
                        <a:t>GB</a:t>
                      </a:r>
                      <a:r>
                        <a:rPr sz="900" spc="-5">
                          <a:latin typeface="宋体"/>
                          <a:cs typeface="宋体"/>
                        </a:rPr>
                        <a:t>/</a:t>
                      </a:r>
                      <a:r>
                        <a:rPr sz="900" spc="-5">
                          <a:latin typeface="Times New Roman"/>
                          <a:cs typeface="Times New Roman"/>
                        </a:rPr>
                        <a:t>T</a:t>
                      </a:r>
                      <a:r>
                        <a:rPr sz="900" spc="195">
                          <a:latin typeface="Times New Roman"/>
                          <a:cs typeface="Times New Roman"/>
                        </a:rPr>
                        <a:t> </a:t>
                      </a:r>
                      <a:r>
                        <a:rPr sz="900" spc="-5">
                          <a:latin typeface="Times New Roman"/>
                          <a:cs typeface="Times New Roman"/>
                        </a:rPr>
                        <a:t>22918</a:t>
                      </a:r>
                      <a:r>
                        <a:rPr sz="900" spc="-5">
                          <a:latin typeface="宋体"/>
                          <a:cs typeface="宋体"/>
                        </a:rPr>
                        <a:t>-</a:t>
                      </a:r>
                      <a:r>
                        <a:rPr sz="900" spc="-5">
                          <a:latin typeface="Times New Roman"/>
                          <a:cs typeface="Times New Roman"/>
                        </a:rPr>
                        <a:t>2008</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900">
                        <a:latin typeface="Times New Roman"/>
                        <a:cs typeface="Times New Roman"/>
                      </a:endParaRPr>
                    </a:p>
                    <a:p>
                      <a:pPr algn="ctr">
                        <a:lnSpc>
                          <a:spcPct val="100000"/>
                        </a:lnSpc>
                        <a:spcBef>
                          <a:spcPts val="755"/>
                        </a:spcBef>
                      </a:pPr>
                      <a:r>
                        <a:rPr sz="900">
                          <a:latin typeface="宋体"/>
                          <a:cs typeface="宋体"/>
                        </a:rPr>
                        <a:t>易腐食品控温运输技术要求</a:t>
                      </a:r>
                      <a:endParaRPr sz="900">
                        <a:latin typeface="宋体"/>
                        <a:cs typeface="宋体"/>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30"/>
                        </a:spcBef>
                      </a:pPr>
                      <a:r>
                        <a:rPr sz="900" spc="-5">
                          <a:latin typeface="Times New Roman"/>
                          <a:cs typeface="Times New Roman"/>
                        </a:rPr>
                        <a:t>2008-12-31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30"/>
                        </a:spcBef>
                      </a:pPr>
                      <a:r>
                        <a:rPr sz="900" spc="-5">
                          <a:latin typeface="Times New Roman"/>
                          <a:cs typeface="Times New Roman"/>
                        </a:rPr>
                        <a:t>2009-08-01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a:lnSpc>
                          <a:spcPct val="100000"/>
                        </a:lnSpc>
                        <a:spcBef>
                          <a:spcPts val="229"/>
                        </a:spcBef>
                      </a:pPr>
                      <a:r>
                        <a:rPr sz="900">
                          <a:latin typeface="宋体"/>
                          <a:cs typeface="宋体"/>
                        </a:rPr>
                        <a:t>本标准规定了易腐食品控温运输的相关术语和定义、运输基本要求、装载</a:t>
                      </a:r>
                      <a:endParaRPr sz="900">
                        <a:latin typeface="宋体"/>
                        <a:cs typeface="宋体"/>
                      </a:endParaRPr>
                    </a:p>
                    <a:p>
                      <a:pPr marL="68580" marR="85725">
                        <a:lnSpc>
                          <a:spcPct val="144400"/>
                        </a:lnSpc>
                      </a:pPr>
                      <a:r>
                        <a:rPr sz="900">
                          <a:latin typeface="宋体"/>
                          <a:cs typeface="宋体"/>
                        </a:rPr>
                        <a:t>要求、运输途中要求、卸货要求和转运接驳要求。本标准适用于易腐食品 的公路、铁路、水路及上述各种运输方式的多式联运的运输管理。</a:t>
                      </a:r>
                      <a:endParaRPr sz="900">
                        <a:latin typeface="宋体"/>
                        <a:cs typeface="宋体"/>
                      </a:endParaRPr>
                    </a:p>
                  </a:txBody>
                  <a:tcPr marL="0" marR="0" marT="29209"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600710">
                <a:tc>
                  <a:txBody>
                    <a:bodyPr vert="horz" wrap="square"/>
                    <a:lstStyle/>
                    <a:p>
                      <a:pPr>
                        <a:lnSpc>
                          <a:spcPct val="100000"/>
                        </a:lnSpc>
                      </a:pPr>
                      <a:endParaRPr sz="1000">
                        <a:latin typeface="Times New Roman"/>
                        <a:cs typeface="Times New Roman"/>
                      </a:endParaRPr>
                    </a:p>
                    <a:p>
                      <a:pPr marR="93345" algn="r">
                        <a:lnSpc>
                          <a:spcPct val="100000"/>
                        </a:lnSpc>
                        <a:spcBef>
                          <a:spcPts val="640"/>
                        </a:spcBef>
                      </a:pPr>
                      <a:r>
                        <a:rPr sz="900" spc="5">
                          <a:latin typeface="Times New Roman"/>
                          <a:cs typeface="Times New Roman"/>
                        </a:rPr>
                        <a:t>2</a:t>
                      </a:r>
                      <a:r>
                        <a:rPr sz="900" spc="-10">
                          <a:latin typeface="Times New Roman"/>
                          <a:cs typeface="Times New Roman"/>
                        </a:rPr>
                        <a:t>6</a:t>
                      </a:r>
                      <a:r>
                        <a:rPr sz="900">
                          <a:latin typeface="Times New Roman"/>
                          <a:cs typeface="Times New Roman"/>
                        </a:rPr>
                        <a:t>.</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vMerge="1">
                  <a:txBody>
                    <a:bodyPr vert="horz" wrap="square"/>
                    <a:lstStyle/>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40"/>
                        </a:spcBef>
                      </a:pPr>
                      <a:r>
                        <a:rPr sz="900" spc="-5">
                          <a:latin typeface="Times New Roman"/>
                          <a:cs typeface="Times New Roman"/>
                        </a:rPr>
                        <a:t>GB/T</a:t>
                      </a:r>
                      <a:r>
                        <a:rPr sz="900" spc="-25">
                          <a:latin typeface="Times New Roman"/>
                          <a:cs typeface="Times New Roman"/>
                        </a:rPr>
                        <a:t> </a:t>
                      </a:r>
                      <a:r>
                        <a:rPr sz="900" spc="-5">
                          <a:latin typeface="Times New Roman"/>
                          <a:cs typeface="Times New Roman"/>
                        </a:rPr>
                        <a:t>26774-2016</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900">
                        <a:latin typeface="Times New Roman"/>
                        <a:cs typeface="Times New Roman"/>
                      </a:endParaRPr>
                    </a:p>
                    <a:p>
                      <a:pPr algn="ctr">
                        <a:lnSpc>
                          <a:spcPct val="100000"/>
                        </a:lnSpc>
                        <a:spcBef>
                          <a:spcPts val="755"/>
                        </a:spcBef>
                      </a:pPr>
                      <a:r>
                        <a:rPr sz="900">
                          <a:latin typeface="宋体"/>
                          <a:cs typeface="宋体"/>
                        </a:rPr>
                        <a:t>车辆运输车通用技术条件</a:t>
                      </a:r>
                      <a:endParaRPr sz="900">
                        <a:latin typeface="宋体"/>
                        <a:cs typeface="宋体"/>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40"/>
                        </a:spcBef>
                      </a:pPr>
                      <a:r>
                        <a:rPr sz="900" spc="-5">
                          <a:latin typeface="Times New Roman"/>
                          <a:cs typeface="Times New Roman"/>
                        </a:rPr>
                        <a:t>2016-07-26</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40"/>
                        </a:spcBef>
                      </a:pPr>
                      <a:r>
                        <a:rPr sz="900" spc="-5">
                          <a:latin typeface="Times New Roman"/>
                          <a:cs typeface="Times New Roman"/>
                        </a:rPr>
                        <a:t>2016-07-26</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a:lnSpc>
                          <a:spcPct val="100000"/>
                        </a:lnSpc>
                        <a:spcBef>
                          <a:spcPts val="229"/>
                        </a:spcBef>
                      </a:pPr>
                      <a:r>
                        <a:rPr sz="900">
                          <a:latin typeface="宋体"/>
                          <a:cs typeface="宋体"/>
                        </a:rPr>
                        <a:t>标准规定了车辆运输车的定义、技术要求、试验方法、检验规则、标志、</a:t>
                      </a:r>
                      <a:endParaRPr sz="900">
                        <a:latin typeface="宋体"/>
                        <a:cs typeface="宋体"/>
                      </a:endParaRPr>
                    </a:p>
                    <a:p>
                      <a:pPr marL="68580" marR="85725">
                        <a:lnSpc>
                          <a:spcPct val="144400"/>
                        </a:lnSpc>
                      </a:pPr>
                      <a:r>
                        <a:rPr sz="900">
                          <a:latin typeface="宋体"/>
                          <a:cs typeface="宋体"/>
                        </a:rPr>
                        <a:t>随车文件、运输、贮存等。适用于在道路上行驶的专门为运输汽车设计的 货车、挂车及列车，运载其他类车辆的专用车可参照执行。</a:t>
                      </a:r>
                      <a:endParaRPr sz="900">
                        <a:latin typeface="宋体"/>
                        <a:cs typeface="宋体"/>
                      </a:endParaRPr>
                    </a:p>
                  </a:txBody>
                  <a:tcPr marL="0" marR="0" marT="29209"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414019">
                <a:tc>
                  <a:txBody>
                    <a:bodyPr vert="horz" wrap="square"/>
                    <a:lstStyle/>
                    <a:p>
                      <a:pPr>
                        <a:lnSpc>
                          <a:spcPct val="100000"/>
                        </a:lnSpc>
                        <a:spcBef>
                          <a:spcPts val="20"/>
                        </a:spcBef>
                      </a:pPr>
                      <a:endParaRPr sz="900">
                        <a:latin typeface="Times New Roman"/>
                        <a:cs typeface="Times New Roman"/>
                      </a:endParaRPr>
                    </a:p>
                    <a:p>
                      <a:pPr marR="93345" algn="r">
                        <a:lnSpc>
                          <a:spcPct val="100000"/>
                        </a:lnSpc>
                      </a:pPr>
                      <a:r>
                        <a:rPr sz="900" spc="5">
                          <a:latin typeface="Times New Roman"/>
                          <a:cs typeface="Times New Roman"/>
                        </a:rPr>
                        <a:t>2</a:t>
                      </a:r>
                      <a:r>
                        <a:rPr sz="900" spc="-10">
                          <a:latin typeface="Times New Roman"/>
                          <a:cs typeface="Times New Roman"/>
                        </a:rPr>
                        <a:t>7</a:t>
                      </a:r>
                      <a:r>
                        <a:rPr sz="900">
                          <a:latin typeface="Times New Roman"/>
                          <a:cs typeface="Times New Roman"/>
                        </a:rPr>
                        <a:t>.</a:t>
                      </a:r>
                      <a:endParaRPr sz="900">
                        <a:latin typeface="Times New Roman"/>
                        <a:cs typeface="Times New Roman"/>
                      </a:endParaRPr>
                    </a:p>
                  </a:txBody>
                  <a:tcPr marL="0" marR="0" marT="254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vMerge="1">
                  <a:txBody>
                    <a:bodyPr vert="horz" wrap="square"/>
                    <a:lstStyle/>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20"/>
                        </a:spcBef>
                      </a:pPr>
                      <a:endParaRPr sz="900">
                        <a:latin typeface="Times New Roman"/>
                        <a:cs typeface="Times New Roman"/>
                      </a:endParaRPr>
                    </a:p>
                    <a:p>
                      <a:pPr algn="ctr">
                        <a:lnSpc>
                          <a:spcPct val="100000"/>
                        </a:lnSpc>
                      </a:pPr>
                      <a:r>
                        <a:rPr sz="900" spc="-5">
                          <a:latin typeface="Times New Roman"/>
                          <a:cs typeface="Times New Roman"/>
                        </a:rPr>
                        <a:t>GB/T</a:t>
                      </a:r>
                      <a:r>
                        <a:rPr sz="900" spc="-25">
                          <a:latin typeface="Times New Roman"/>
                          <a:cs typeface="Times New Roman"/>
                        </a:rPr>
                        <a:t> </a:t>
                      </a:r>
                      <a:r>
                        <a:rPr sz="900" spc="-5">
                          <a:latin typeface="Times New Roman"/>
                          <a:cs typeface="Times New Roman"/>
                        </a:rPr>
                        <a:t>40475-2021</a:t>
                      </a:r>
                      <a:endParaRPr sz="900">
                        <a:latin typeface="Times New Roman"/>
                        <a:cs typeface="Times New Roman"/>
                      </a:endParaRPr>
                    </a:p>
                  </a:txBody>
                  <a:tcPr marL="0" marR="0" marT="254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20"/>
                        </a:spcBef>
                      </a:pPr>
                      <a:endParaRPr sz="900">
                        <a:latin typeface="Times New Roman"/>
                        <a:cs typeface="Times New Roman"/>
                      </a:endParaRPr>
                    </a:p>
                    <a:p>
                      <a:pPr algn="ctr">
                        <a:lnSpc>
                          <a:spcPct val="100000"/>
                        </a:lnSpc>
                      </a:pPr>
                      <a:r>
                        <a:rPr sz="900">
                          <a:latin typeface="宋体"/>
                          <a:cs typeface="宋体"/>
                        </a:rPr>
                        <a:t>冷藏保温车选型技术要求</a:t>
                      </a:r>
                      <a:endParaRPr sz="900">
                        <a:latin typeface="宋体"/>
                        <a:cs typeface="宋体"/>
                      </a:endParaRPr>
                    </a:p>
                  </a:txBody>
                  <a:tcPr marL="0" marR="0" marT="254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20"/>
                        </a:spcBef>
                      </a:pPr>
                      <a:endParaRPr sz="900">
                        <a:latin typeface="Times New Roman"/>
                        <a:cs typeface="Times New Roman"/>
                      </a:endParaRPr>
                    </a:p>
                    <a:p>
                      <a:pPr algn="ctr">
                        <a:lnSpc>
                          <a:spcPct val="100000"/>
                        </a:lnSpc>
                      </a:pPr>
                      <a:r>
                        <a:rPr sz="900" spc="-5">
                          <a:latin typeface="Times New Roman"/>
                          <a:cs typeface="Times New Roman"/>
                        </a:rPr>
                        <a:t>2021-08-20</a:t>
                      </a:r>
                      <a:endParaRPr sz="900">
                        <a:latin typeface="Times New Roman"/>
                        <a:cs typeface="Times New Roman"/>
                      </a:endParaRPr>
                    </a:p>
                  </a:txBody>
                  <a:tcPr marL="0" marR="0" marT="254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20"/>
                        </a:spcBef>
                      </a:pPr>
                      <a:endParaRPr sz="900">
                        <a:latin typeface="Times New Roman"/>
                        <a:cs typeface="Times New Roman"/>
                      </a:endParaRPr>
                    </a:p>
                    <a:p>
                      <a:pPr algn="ctr">
                        <a:lnSpc>
                          <a:spcPct val="100000"/>
                        </a:lnSpc>
                      </a:pPr>
                      <a:r>
                        <a:rPr sz="900" spc="-5">
                          <a:latin typeface="Times New Roman"/>
                          <a:cs typeface="Times New Roman"/>
                        </a:rPr>
                        <a:t>2022-03-01</a:t>
                      </a:r>
                      <a:endParaRPr sz="900">
                        <a:latin typeface="Times New Roman"/>
                        <a:cs typeface="Times New Roman"/>
                      </a:endParaRPr>
                    </a:p>
                  </a:txBody>
                  <a:tcPr marL="0" marR="0" marT="254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a:lnSpc>
                          <a:spcPct val="100000"/>
                        </a:lnSpc>
                        <a:spcBef>
                          <a:spcPts val="275"/>
                        </a:spcBef>
                      </a:pPr>
                      <a:r>
                        <a:rPr sz="900">
                          <a:latin typeface="宋体"/>
                          <a:cs typeface="宋体"/>
                        </a:rPr>
                        <a:t>本标准确立了冷藏保温车的分类、整车要求、车厢要求、专用配置要求、</a:t>
                      </a:r>
                      <a:endParaRPr sz="900">
                        <a:latin typeface="宋体"/>
                        <a:cs typeface="宋体"/>
                      </a:endParaRPr>
                    </a:p>
                    <a:p>
                      <a:pPr marL="68580">
                        <a:lnSpc>
                          <a:spcPct val="100000"/>
                        </a:lnSpc>
                        <a:spcBef>
                          <a:spcPts val="480"/>
                        </a:spcBef>
                      </a:pPr>
                      <a:r>
                        <a:rPr sz="900">
                          <a:latin typeface="宋体"/>
                          <a:cs typeface="宋体"/>
                        </a:rPr>
                        <a:t>车辆选型与车体标识要求。本标准适用于道路运输冷藏保温车的选用。</a:t>
                      </a:r>
                      <a:endParaRPr sz="900">
                        <a:latin typeface="宋体"/>
                        <a:cs typeface="宋体"/>
                      </a:endParaRPr>
                    </a:p>
                  </a:txBody>
                  <a:tcPr marL="0" marR="0" marT="3492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bl>
          </a:graphicData>
        </a:graphic>
      </p:graphicFrame>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object 3"/>
          <p:cNvSpPr txBox="1"/>
          <p:nvPr/>
        </p:nvSpPr>
        <p:spPr>
          <a:xfrm>
            <a:off x="4876279" y="6535280"/>
            <a:ext cx="424815" cy="152400"/>
          </a:xfrm>
          <a:prstGeom prst="rect">
            <a:avLst/>
          </a:prstGeom>
        </p:spPr>
        <p:txBody>
          <a:bodyPr vert="horz" wrap="square" lIns="0" tIns="1905" rIns="0" bIns="0" rtlCol="0">
            <a:spAutoFit/>
          </a:bodyPr>
          <a:lstStyle/>
          <a:p>
            <a:pPr marL="12700">
              <a:lnSpc>
                <a:spcPct val="100000"/>
              </a:lnSpc>
              <a:spcBef>
                <a:spcPts val="15"/>
              </a:spcBef>
            </a:pPr>
            <a:r>
              <a:rPr sz="900">
                <a:latin typeface="宋体"/>
                <a:cs typeface="宋体"/>
              </a:rPr>
              <a:t>第 </a:t>
            </a:r>
            <a:r>
              <a:rPr sz="900">
                <a:latin typeface="Times New Roman"/>
                <a:cs typeface="Times New Roman"/>
              </a:rPr>
              <a:t>9</a:t>
            </a:r>
            <a:r>
              <a:rPr sz="900" spc="125">
                <a:latin typeface="Times New Roman"/>
                <a:cs typeface="Times New Roman"/>
              </a:rPr>
              <a:t> </a:t>
            </a:r>
            <a:r>
              <a:rPr sz="900">
                <a:latin typeface="宋体"/>
                <a:cs typeface="宋体"/>
              </a:rPr>
              <a:t>页</a:t>
            </a:r>
            <a:endParaRPr sz="900">
              <a:latin typeface="宋体"/>
              <a:cs typeface="宋体"/>
            </a:endParaRPr>
          </a:p>
        </p:txBody>
      </p:sp>
      <p:sp>
        <p:nvSpPr>
          <p:cNvPr id="4" name="object 4"/>
          <p:cNvSpPr txBox="1"/>
          <p:nvPr/>
        </p:nvSpPr>
        <p:spPr>
          <a:xfrm>
            <a:off x="5333479" y="6536816"/>
            <a:ext cx="482600" cy="152400"/>
          </a:xfrm>
          <a:prstGeom prst="rect">
            <a:avLst/>
          </a:prstGeom>
        </p:spPr>
        <p:txBody>
          <a:bodyPr vert="horz" wrap="square" lIns="0" tIns="0" rIns="0" bIns="0" rtlCol="0">
            <a:spAutoFit/>
          </a:bodyPr>
          <a:lstStyle/>
          <a:p>
            <a:pPr marL="12700">
              <a:lnSpc>
                <a:spcPct val="100000"/>
              </a:lnSpc>
            </a:pPr>
            <a:r>
              <a:rPr sz="900">
                <a:latin typeface="宋体"/>
                <a:cs typeface="宋体"/>
              </a:rPr>
              <a:t>共 </a:t>
            </a:r>
            <a:r>
              <a:rPr sz="900">
                <a:latin typeface="Times New Roman"/>
                <a:cs typeface="Times New Roman"/>
              </a:rPr>
              <a:t>51</a:t>
            </a:r>
            <a:r>
              <a:rPr sz="900" spc="130">
                <a:latin typeface="Times New Roman"/>
                <a:cs typeface="Times New Roman"/>
              </a:rPr>
              <a:t> </a:t>
            </a:r>
            <a:r>
              <a:rPr sz="900">
                <a:latin typeface="宋体"/>
                <a:cs typeface="宋体"/>
              </a:rPr>
              <a:t>页</a:t>
            </a:r>
            <a:endParaRPr sz="900">
              <a:latin typeface="宋体"/>
              <a:cs typeface="宋体"/>
            </a:endParaRPr>
          </a:p>
        </p:txBody>
      </p:sp>
      <p:graphicFrame>
        <p:nvGraphicFramePr>
          <p:cNvPr id="2" name="object 2"/>
          <p:cNvGraphicFramePr>
            <a:graphicFrameLocks noGrp="1"/>
          </p:cNvGraphicFramePr>
          <p:nvPr/>
        </p:nvGraphicFramePr>
        <p:xfrm>
          <a:off x="842772" y="1141094"/>
          <a:ext cx="9032240" cy="5109210"/>
        </p:xfrm>
        <a:graphic>
          <a:graphicData uri="http://schemas.openxmlformats.org/drawingml/2006/table">
            <a:tbl>
              <a:tblPr firstRow="1" bandRow="1">
                <a:tableStyleId>{2D5ABB26-0587-4C30-8999-92F81FD0307C}</a:tableStyleId>
              </a:tblPr>
              <a:tblGrid>
                <a:gridCol w="421640"/>
                <a:gridCol w="483870"/>
                <a:gridCol w="1059180"/>
                <a:gridCol w="1886584"/>
                <a:gridCol w="676910"/>
                <a:gridCol w="671829"/>
                <a:gridCol w="3822700"/>
              </a:tblGrid>
              <a:tr h="319404">
                <a:tc>
                  <a:txBody>
                    <a:bodyPr vert="horz" wrap="square"/>
                    <a:lstStyle/>
                    <a:p>
                      <a:pPr marR="88900" algn="r">
                        <a:lnSpc>
                          <a:spcPct val="100000"/>
                        </a:lnSpc>
                        <a:spcBef>
                          <a:spcPts val="680"/>
                        </a:spcBef>
                      </a:pPr>
                      <a:r>
                        <a:rPr sz="900" b="1">
                          <a:latin typeface="宋体"/>
                          <a:cs typeface="宋体"/>
                        </a:rPr>
                        <a:t>序号</a:t>
                      </a:r>
                      <a:endParaRPr sz="900">
                        <a:latin typeface="宋体"/>
                        <a:cs typeface="宋体"/>
                      </a:endParaRPr>
                    </a:p>
                  </a:txBody>
                  <a:tcPr marL="0" marR="0" marT="8636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680"/>
                        </a:spcBef>
                      </a:pPr>
                      <a:r>
                        <a:rPr sz="900" b="1" spc="-5">
                          <a:latin typeface="宋体"/>
                          <a:cs typeface="宋体"/>
                        </a:rPr>
                        <a:t>分类</a:t>
                      </a:r>
                      <a:endParaRPr sz="900">
                        <a:latin typeface="宋体"/>
                        <a:cs typeface="宋体"/>
                      </a:endParaRPr>
                    </a:p>
                  </a:txBody>
                  <a:tcPr marL="0" marR="0" marT="8636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680"/>
                        </a:spcBef>
                      </a:pPr>
                      <a:r>
                        <a:rPr sz="900" b="1" spc="-5">
                          <a:latin typeface="宋体"/>
                          <a:cs typeface="宋体"/>
                        </a:rPr>
                        <a:t>标</a:t>
                      </a:r>
                      <a:r>
                        <a:rPr sz="900" b="1" spc="5">
                          <a:latin typeface="宋体"/>
                          <a:cs typeface="宋体"/>
                        </a:rPr>
                        <a:t>准</a:t>
                      </a:r>
                      <a:r>
                        <a:rPr sz="900" b="1" spc="-5">
                          <a:latin typeface="宋体"/>
                          <a:cs typeface="宋体"/>
                        </a:rPr>
                        <a:t>编号</a:t>
                      </a:r>
                      <a:endParaRPr sz="900">
                        <a:latin typeface="宋体"/>
                        <a:cs typeface="宋体"/>
                      </a:endParaRPr>
                    </a:p>
                  </a:txBody>
                  <a:tcPr marL="0" marR="0" marT="8636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680"/>
                        </a:spcBef>
                      </a:pPr>
                      <a:r>
                        <a:rPr sz="900" b="1" spc="-5">
                          <a:latin typeface="宋体"/>
                          <a:cs typeface="宋体"/>
                        </a:rPr>
                        <a:t>标</a:t>
                      </a:r>
                      <a:r>
                        <a:rPr sz="900" b="1" spc="5">
                          <a:latin typeface="宋体"/>
                          <a:cs typeface="宋体"/>
                        </a:rPr>
                        <a:t>准</a:t>
                      </a:r>
                      <a:r>
                        <a:rPr sz="900" b="1" spc="-5">
                          <a:latin typeface="宋体"/>
                          <a:cs typeface="宋体"/>
                        </a:rPr>
                        <a:t>名称</a:t>
                      </a:r>
                      <a:endParaRPr sz="900">
                        <a:latin typeface="宋体"/>
                        <a:cs typeface="宋体"/>
                      </a:endParaRPr>
                    </a:p>
                  </a:txBody>
                  <a:tcPr marL="0" marR="0" marT="8636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680"/>
                        </a:spcBef>
                      </a:pPr>
                      <a:r>
                        <a:rPr sz="900" b="1" spc="-5">
                          <a:latin typeface="宋体"/>
                          <a:cs typeface="宋体"/>
                        </a:rPr>
                        <a:t>发</a:t>
                      </a:r>
                      <a:r>
                        <a:rPr sz="900" b="1" spc="5">
                          <a:latin typeface="宋体"/>
                          <a:cs typeface="宋体"/>
                        </a:rPr>
                        <a:t>布</a:t>
                      </a:r>
                      <a:r>
                        <a:rPr sz="900" b="1" spc="-5">
                          <a:latin typeface="宋体"/>
                          <a:cs typeface="宋体"/>
                        </a:rPr>
                        <a:t>日期</a:t>
                      </a:r>
                      <a:endParaRPr sz="900">
                        <a:latin typeface="宋体"/>
                        <a:cs typeface="宋体"/>
                      </a:endParaRPr>
                    </a:p>
                  </a:txBody>
                  <a:tcPr marL="0" marR="0" marT="8636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680"/>
                        </a:spcBef>
                      </a:pPr>
                      <a:r>
                        <a:rPr sz="900" b="1" spc="-5">
                          <a:latin typeface="宋体"/>
                          <a:cs typeface="宋体"/>
                        </a:rPr>
                        <a:t>实</a:t>
                      </a:r>
                      <a:r>
                        <a:rPr sz="900" b="1" spc="5">
                          <a:latin typeface="宋体"/>
                          <a:cs typeface="宋体"/>
                        </a:rPr>
                        <a:t>施</a:t>
                      </a:r>
                      <a:r>
                        <a:rPr sz="900" b="1" spc="-5">
                          <a:latin typeface="宋体"/>
                          <a:cs typeface="宋体"/>
                        </a:rPr>
                        <a:t>日期</a:t>
                      </a:r>
                      <a:endParaRPr sz="900">
                        <a:latin typeface="宋体"/>
                        <a:cs typeface="宋体"/>
                      </a:endParaRPr>
                    </a:p>
                  </a:txBody>
                  <a:tcPr marL="0" marR="0" marT="8636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680"/>
                        </a:spcBef>
                      </a:pPr>
                      <a:r>
                        <a:rPr sz="900" b="1" spc="-5">
                          <a:latin typeface="宋体"/>
                          <a:cs typeface="宋体"/>
                        </a:rPr>
                        <a:t>规</a:t>
                      </a:r>
                      <a:r>
                        <a:rPr sz="900" b="1" spc="5">
                          <a:latin typeface="宋体"/>
                          <a:cs typeface="宋体"/>
                        </a:rPr>
                        <a:t>定</a:t>
                      </a:r>
                      <a:r>
                        <a:rPr sz="900" b="1" spc="-5">
                          <a:latin typeface="宋体"/>
                          <a:cs typeface="宋体"/>
                        </a:rPr>
                        <a:t>范围</a:t>
                      </a:r>
                      <a:endParaRPr sz="900">
                        <a:latin typeface="宋体"/>
                        <a:cs typeface="宋体"/>
                      </a:endParaRPr>
                    </a:p>
                  </a:txBody>
                  <a:tcPr marL="0" marR="0" marT="8636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201366">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marL="67945">
                        <a:lnSpc>
                          <a:spcPct val="100000"/>
                        </a:lnSpc>
                        <a:spcBef>
                          <a:spcPts val="229"/>
                        </a:spcBef>
                      </a:pPr>
                      <a:r>
                        <a:rPr sz="900">
                          <a:latin typeface="宋体"/>
                          <a:cs typeface="宋体"/>
                        </a:rPr>
                        <a:t>本标准规定了保温车、冷藏车的技术要求、试验方法、检验规则、标志、</a:t>
                      </a:r>
                      <a:endParaRPr sz="900">
                        <a:latin typeface="宋体"/>
                        <a:cs typeface="宋体"/>
                      </a:endParaRPr>
                    </a:p>
                  </a:txBody>
                  <a:tcPr marL="0" marR="0" marT="29209" marB="0">
                    <a:lnL w="6350">
                      <a:solidFill>
                        <a:srgbClr val="000000"/>
                      </a:solidFill>
                      <a:prstDash val="solid"/>
                    </a:lnL>
                    <a:lnR w="6350">
                      <a:solidFill>
                        <a:srgbClr val="000000"/>
                      </a:solidFill>
                      <a:prstDash val="solid"/>
                    </a:lnR>
                    <a:lnT w="6350">
                      <a:solidFill>
                        <a:srgbClr val="000000"/>
                      </a:solidFill>
                      <a:prstDash val="solid"/>
                    </a:lnT>
                  </a:tcPr>
                </a:tc>
              </a:tr>
              <a:tr h="396240">
                <a:tc>
                  <a:txBody>
                    <a:bodyPr vert="horz" wrap="square"/>
                    <a:lstStyle/>
                    <a:p>
                      <a:pPr>
                        <a:lnSpc>
                          <a:spcPct val="100000"/>
                        </a:lnSpc>
                        <a:spcBef>
                          <a:spcPts val="5"/>
                        </a:spcBef>
                      </a:pPr>
                      <a:endParaRPr sz="850">
                        <a:latin typeface="Times New Roman"/>
                        <a:cs typeface="Times New Roman"/>
                      </a:endParaRPr>
                    </a:p>
                    <a:p>
                      <a:pPr marR="69850" algn="r">
                        <a:lnSpc>
                          <a:spcPct val="100000"/>
                        </a:lnSpc>
                      </a:pPr>
                      <a:r>
                        <a:rPr sz="900" spc="5">
                          <a:latin typeface="Times New Roman"/>
                          <a:cs typeface="Times New Roman"/>
                        </a:rPr>
                        <a:t>2</a:t>
                      </a:r>
                      <a:r>
                        <a:rPr sz="900" spc="-10">
                          <a:latin typeface="Times New Roman"/>
                          <a:cs typeface="Times New Roman"/>
                        </a:rPr>
                        <a:t>8</a:t>
                      </a:r>
                      <a:r>
                        <a:rPr sz="900">
                          <a:latin typeface="Times New Roman"/>
                          <a:cs typeface="Times New Roman"/>
                        </a:rPr>
                        <a:t>.</a:t>
                      </a:r>
                      <a:endParaRPr sz="900">
                        <a:latin typeface="Times New Roman"/>
                        <a:cs typeface="Times New Roman"/>
                      </a:endParaRPr>
                    </a:p>
                  </a:txBody>
                  <a:tcPr marL="0" marR="0" marT="635"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spcBef>
                          <a:spcPts val="5"/>
                        </a:spcBef>
                      </a:pPr>
                      <a:endParaRPr sz="850">
                        <a:latin typeface="Times New Roman"/>
                        <a:cs typeface="Times New Roman"/>
                      </a:endParaRPr>
                    </a:p>
                    <a:p>
                      <a:pPr algn="ctr">
                        <a:lnSpc>
                          <a:spcPct val="100000"/>
                        </a:lnSpc>
                      </a:pPr>
                      <a:r>
                        <a:rPr sz="900" spc="-5">
                          <a:latin typeface="Times New Roman"/>
                          <a:cs typeface="Times New Roman"/>
                        </a:rPr>
                        <a:t>QC</a:t>
                      </a:r>
                      <a:r>
                        <a:rPr sz="900" spc="-5">
                          <a:latin typeface="宋体"/>
                          <a:cs typeface="宋体"/>
                        </a:rPr>
                        <a:t>/</a:t>
                      </a:r>
                      <a:r>
                        <a:rPr sz="900" spc="-5">
                          <a:latin typeface="Times New Roman"/>
                          <a:cs typeface="Times New Roman"/>
                        </a:rPr>
                        <a:t>T</a:t>
                      </a:r>
                      <a:r>
                        <a:rPr sz="900" spc="200">
                          <a:latin typeface="Times New Roman"/>
                          <a:cs typeface="Times New Roman"/>
                        </a:rPr>
                        <a:t> </a:t>
                      </a:r>
                      <a:r>
                        <a:rPr sz="900" spc="-5">
                          <a:latin typeface="Times New Roman"/>
                          <a:cs typeface="Times New Roman"/>
                        </a:rPr>
                        <a:t>449</a:t>
                      </a:r>
                      <a:r>
                        <a:rPr sz="900" spc="-5">
                          <a:latin typeface="宋体"/>
                          <a:cs typeface="宋体"/>
                        </a:rPr>
                        <a:t>-</a:t>
                      </a:r>
                      <a:r>
                        <a:rPr sz="900" spc="-5">
                          <a:latin typeface="Times New Roman"/>
                          <a:cs typeface="Times New Roman"/>
                        </a:rPr>
                        <a:t>2010</a:t>
                      </a:r>
                      <a:endParaRPr sz="900">
                        <a:latin typeface="Times New Roman"/>
                        <a:cs typeface="Times New Roman"/>
                      </a:endParaRPr>
                    </a:p>
                  </a:txBody>
                  <a:tcPr marL="0" marR="0" marT="635"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00"/>
                        </a:spcBef>
                      </a:pPr>
                      <a:r>
                        <a:rPr sz="900">
                          <a:latin typeface="宋体"/>
                          <a:cs typeface="宋体"/>
                        </a:rPr>
                        <a:t>保温车、冷藏车技术条件及试验方</a:t>
                      </a:r>
                      <a:endParaRPr sz="900">
                        <a:latin typeface="宋体"/>
                        <a:cs typeface="宋体"/>
                      </a:endParaRPr>
                    </a:p>
                    <a:p>
                      <a:pPr algn="ctr">
                        <a:lnSpc>
                          <a:spcPct val="100000"/>
                        </a:lnSpc>
                        <a:spcBef>
                          <a:spcPts val="480"/>
                        </a:spcBef>
                      </a:pPr>
                      <a:r>
                        <a:rPr sz="900">
                          <a:latin typeface="宋体"/>
                          <a:cs typeface="宋体"/>
                        </a:rPr>
                        <a:t>法</a:t>
                      </a:r>
                      <a:endParaRPr sz="900">
                        <a:latin typeface="宋体"/>
                        <a:cs typeface="宋体"/>
                      </a:endParaRPr>
                    </a:p>
                  </a:txBody>
                  <a:tcPr marL="0" marR="0" marT="25400" marB="0">
                    <a:lnL w="6350">
                      <a:solidFill>
                        <a:srgbClr val="000000"/>
                      </a:solidFill>
                      <a:prstDash val="solid"/>
                    </a:lnL>
                    <a:lnR w="6350">
                      <a:solidFill>
                        <a:srgbClr val="000000"/>
                      </a:solidFill>
                      <a:prstDash val="solid"/>
                    </a:lnR>
                  </a:tcPr>
                </a:tc>
                <a:tc>
                  <a:txBody>
                    <a:bodyPr vert="horz" wrap="square"/>
                    <a:lstStyle/>
                    <a:p>
                      <a:pPr>
                        <a:lnSpc>
                          <a:spcPct val="100000"/>
                        </a:lnSpc>
                        <a:spcBef>
                          <a:spcPts val="5"/>
                        </a:spcBef>
                      </a:pPr>
                      <a:endParaRPr sz="850">
                        <a:latin typeface="Times New Roman"/>
                        <a:cs typeface="Times New Roman"/>
                      </a:endParaRPr>
                    </a:p>
                    <a:p>
                      <a:pPr algn="ctr">
                        <a:lnSpc>
                          <a:spcPct val="100000"/>
                        </a:lnSpc>
                      </a:pPr>
                      <a:r>
                        <a:rPr sz="900" spc="-5">
                          <a:latin typeface="Times New Roman"/>
                          <a:cs typeface="Times New Roman"/>
                        </a:rPr>
                        <a:t>2010-08-16</a:t>
                      </a:r>
                      <a:endParaRPr sz="900">
                        <a:latin typeface="Times New Roman"/>
                        <a:cs typeface="Times New Roman"/>
                      </a:endParaRPr>
                    </a:p>
                  </a:txBody>
                  <a:tcPr marL="0" marR="0" marT="635" marB="0">
                    <a:lnL w="6350">
                      <a:solidFill>
                        <a:srgbClr val="000000"/>
                      </a:solidFill>
                      <a:prstDash val="solid"/>
                    </a:lnL>
                    <a:lnR w="6350">
                      <a:solidFill>
                        <a:srgbClr val="000000"/>
                      </a:solidFill>
                      <a:prstDash val="solid"/>
                    </a:lnR>
                  </a:tcPr>
                </a:tc>
                <a:tc>
                  <a:txBody>
                    <a:bodyPr vert="horz" wrap="square"/>
                    <a:lstStyle/>
                    <a:p>
                      <a:pPr>
                        <a:lnSpc>
                          <a:spcPct val="100000"/>
                        </a:lnSpc>
                        <a:spcBef>
                          <a:spcPts val="5"/>
                        </a:spcBef>
                      </a:pPr>
                      <a:endParaRPr sz="850">
                        <a:latin typeface="Times New Roman"/>
                        <a:cs typeface="Times New Roman"/>
                      </a:endParaRPr>
                    </a:p>
                    <a:p>
                      <a:pPr algn="ctr">
                        <a:lnSpc>
                          <a:spcPct val="100000"/>
                        </a:lnSpc>
                      </a:pPr>
                      <a:r>
                        <a:rPr sz="900" spc="-5">
                          <a:latin typeface="Times New Roman"/>
                          <a:cs typeface="Times New Roman"/>
                        </a:rPr>
                        <a:t>2010-12-01</a:t>
                      </a:r>
                      <a:endParaRPr sz="900">
                        <a:latin typeface="Times New Roman"/>
                        <a:cs typeface="Times New Roman"/>
                      </a:endParaRPr>
                    </a:p>
                  </a:txBody>
                  <a:tcPr marL="0" marR="0" marT="635" marB="0">
                    <a:lnL w="6350">
                      <a:solidFill>
                        <a:srgbClr val="000000"/>
                      </a:solidFill>
                      <a:prstDash val="solid"/>
                    </a:lnL>
                    <a:lnR w="6350">
                      <a:solidFill>
                        <a:srgbClr val="000000"/>
                      </a:solidFill>
                      <a:prstDash val="solid"/>
                    </a:lnR>
                  </a:tcPr>
                </a:tc>
                <a:tc>
                  <a:txBody>
                    <a:bodyPr vert="horz" wrap="square"/>
                    <a:lstStyle/>
                    <a:p>
                      <a:pPr marL="67945">
                        <a:lnSpc>
                          <a:spcPct val="100000"/>
                        </a:lnSpc>
                        <a:spcBef>
                          <a:spcPts val="200"/>
                        </a:spcBef>
                      </a:pPr>
                      <a:r>
                        <a:rPr sz="900">
                          <a:latin typeface="宋体"/>
                          <a:cs typeface="宋体"/>
                        </a:rPr>
                        <a:t>使用说明书、随车文件、运输、贮存。本标准适用于采用定型汽车底盘改</a:t>
                      </a:r>
                      <a:endParaRPr sz="900">
                        <a:latin typeface="宋体"/>
                        <a:cs typeface="宋体"/>
                      </a:endParaRPr>
                    </a:p>
                    <a:p>
                      <a:pPr marL="67945">
                        <a:lnSpc>
                          <a:spcPct val="100000"/>
                        </a:lnSpc>
                        <a:spcBef>
                          <a:spcPts val="480"/>
                        </a:spcBef>
                      </a:pPr>
                      <a:r>
                        <a:rPr sz="900">
                          <a:latin typeface="宋体"/>
                          <a:cs typeface="宋体"/>
                        </a:rPr>
                        <a:t>装的保温车、冷藏车和保温半挂车、冷藏半挂车，其它型式的保温车、冷</a:t>
                      </a:r>
                      <a:endParaRPr sz="900">
                        <a:latin typeface="宋体"/>
                        <a:cs typeface="宋体"/>
                      </a:endParaRPr>
                    </a:p>
                  </a:txBody>
                  <a:tcPr marL="0" marR="0" marT="25400" marB="0">
                    <a:lnL w="6350">
                      <a:solidFill>
                        <a:srgbClr val="000000"/>
                      </a:solidFill>
                      <a:prstDash val="solid"/>
                    </a:lnL>
                    <a:lnR w="6350">
                      <a:solidFill>
                        <a:srgbClr val="000000"/>
                      </a:solidFill>
                      <a:prstDash val="solid"/>
                    </a:lnR>
                  </a:tcPr>
                </a:tc>
              </a:tr>
              <a:tr h="201223">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marL="67945">
                        <a:lnSpc>
                          <a:spcPct val="100000"/>
                        </a:lnSpc>
                        <a:spcBef>
                          <a:spcPts val="200"/>
                        </a:spcBef>
                      </a:pPr>
                      <a:r>
                        <a:rPr sz="900">
                          <a:latin typeface="宋体"/>
                          <a:cs typeface="宋体"/>
                        </a:rPr>
                        <a:t>藏车亦可参照执行。</a:t>
                      </a:r>
                      <a:endParaRPr sz="900">
                        <a:latin typeface="宋体"/>
                        <a:cs typeface="宋体"/>
                      </a:endParaRPr>
                    </a:p>
                  </a:txBody>
                  <a:tcPr marL="0" marR="0" marT="25400" marB="0">
                    <a:lnL w="6350">
                      <a:solidFill>
                        <a:srgbClr val="000000"/>
                      </a:solidFill>
                      <a:prstDash val="solid"/>
                    </a:lnL>
                    <a:lnR w="6350">
                      <a:solidFill>
                        <a:srgbClr val="000000"/>
                      </a:solidFill>
                      <a:prstDash val="solid"/>
                    </a:lnR>
                    <a:lnB w="6350">
                      <a:solidFill>
                        <a:srgbClr val="000000"/>
                      </a:solidFill>
                      <a:prstDash val="solid"/>
                    </a:lnB>
                  </a:tcPr>
                </a:tc>
              </a:tr>
              <a:tr h="215294">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marL="67945">
                        <a:lnSpc>
                          <a:spcPct val="100000"/>
                        </a:lnSpc>
                        <a:spcBef>
                          <a:spcPts val="355"/>
                        </a:spcBef>
                      </a:pPr>
                      <a:r>
                        <a:rPr sz="900">
                          <a:latin typeface="宋体"/>
                          <a:cs typeface="宋体"/>
                        </a:rPr>
                        <a:t>本标准规定了奶罐车的术语、产品分类、技术要求、试验方法、检验规则</a:t>
                      </a:r>
                      <a:endParaRPr sz="900">
                        <a:latin typeface="宋体"/>
                        <a:cs typeface="宋体"/>
                      </a:endParaRPr>
                    </a:p>
                  </a:txBody>
                  <a:tcPr marL="0" marR="0" marT="45085" marB="0">
                    <a:lnL w="6350">
                      <a:solidFill>
                        <a:srgbClr val="000000"/>
                      </a:solidFill>
                      <a:prstDash val="solid"/>
                    </a:lnL>
                    <a:lnR w="6350">
                      <a:solidFill>
                        <a:srgbClr val="000000"/>
                      </a:solidFill>
                      <a:prstDash val="solid"/>
                    </a:lnR>
                    <a:lnT w="6350">
                      <a:solidFill>
                        <a:srgbClr val="000000"/>
                      </a:solidFill>
                      <a:prstDash val="solid"/>
                    </a:lnT>
                  </a:tcPr>
                </a:tc>
              </a:tr>
              <a:tr h="417165">
                <a:tc>
                  <a:txBody>
                    <a:bodyPr vert="horz" wrap="square"/>
                    <a:lstStyle/>
                    <a:p>
                      <a:pPr marR="69850" algn="r">
                        <a:lnSpc>
                          <a:spcPct val="100000"/>
                        </a:lnSpc>
                        <a:spcBef>
                          <a:spcPts val="210"/>
                        </a:spcBef>
                      </a:pPr>
                      <a:r>
                        <a:rPr sz="900" spc="5">
                          <a:latin typeface="Times New Roman"/>
                          <a:cs typeface="Times New Roman"/>
                        </a:rPr>
                        <a:t>2</a:t>
                      </a:r>
                      <a:r>
                        <a:rPr sz="900" spc="-10">
                          <a:latin typeface="Times New Roman"/>
                          <a:cs typeface="Times New Roman"/>
                        </a:rPr>
                        <a:t>9</a:t>
                      </a:r>
                      <a:r>
                        <a:rPr sz="900">
                          <a:latin typeface="Times New Roman"/>
                          <a:cs typeface="Times New Roman"/>
                        </a:rPr>
                        <a:t>.</a:t>
                      </a:r>
                      <a:endParaRPr sz="900">
                        <a:latin typeface="Times New Roman"/>
                        <a:cs typeface="Times New Roman"/>
                      </a:endParaRPr>
                    </a:p>
                  </a:txBody>
                  <a:tcPr marL="0" marR="0" marT="2667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spcBef>
                          <a:spcPts val="50"/>
                        </a:spcBef>
                      </a:pPr>
                      <a:endParaRPr sz="850">
                        <a:latin typeface="Times New Roman"/>
                        <a:cs typeface="Times New Roman"/>
                      </a:endParaRPr>
                    </a:p>
                    <a:p>
                      <a:pPr algn="ctr">
                        <a:lnSpc>
                          <a:spcPct val="100000"/>
                        </a:lnSpc>
                      </a:pPr>
                      <a:r>
                        <a:rPr sz="900" b="1" spc="-5">
                          <a:latin typeface="宋体"/>
                          <a:cs typeface="宋体"/>
                        </a:rPr>
                        <a:t>冷库</a:t>
                      </a:r>
                      <a:endParaRPr sz="900">
                        <a:latin typeface="宋体"/>
                        <a:cs typeface="宋体"/>
                      </a:endParaRPr>
                    </a:p>
                  </a:txBody>
                  <a:tcPr marL="0" marR="0" marT="6350"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10"/>
                        </a:spcBef>
                      </a:pPr>
                      <a:r>
                        <a:rPr sz="900" spc="-5">
                          <a:latin typeface="Times New Roman"/>
                          <a:cs typeface="Times New Roman"/>
                        </a:rPr>
                        <a:t>QC/T</a:t>
                      </a:r>
                      <a:r>
                        <a:rPr sz="900" spc="-20">
                          <a:latin typeface="Times New Roman"/>
                          <a:cs typeface="Times New Roman"/>
                        </a:rPr>
                        <a:t> </a:t>
                      </a:r>
                      <a:r>
                        <a:rPr sz="900" spc="-5">
                          <a:latin typeface="Times New Roman"/>
                          <a:cs typeface="Times New Roman"/>
                        </a:rPr>
                        <a:t>23-2014</a:t>
                      </a:r>
                      <a:endParaRPr sz="900">
                        <a:latin typeface="Times New Roman"/>
                        <a:cs typeface="Times New Roman"/>
                      </a:endParaRPr>
                    </a:p>
                  </a:txBody>
                  <a:tcPr marL="0" marR="0" marT="2667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gn="ctr">
                        <a:lnSpc>
                          <a:spcPct val="100000"/>
                        </a:lnSpc>
                        <a:spcBef>
                          <a:spcPts val="220"/>
                        </a:spcBef>
                      </a:pPr>
                      <a:r>
                        <a:rPr sz="900">
                          <a:latin typeface="宋体"/>
                          <a:cs typeface="宋体"/>
                        </a:rPr>
                        <a:t>鲜奶运输车辆</a:t>
                      </a:r>
                      <a:endParaRPr sz="900">
                        <a:latin typeface="宋体"/>
                        <a:cs typeface="宋体"/>
                      </a:endParaRPr>
                    </a:p>
                  </a:txBody>
                  <a:tcPr marL="0" marR="0" marT="2794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gn="ctr">
                        <a:lnSpc>
                          <a:spcPct val="100000"/>
                        </a:lnSpc>
                        <a:spcBef>
                          <a:spcPts val="210"/>
                        </a:spcBef>
                      </a:pPr>
                      <a:r>
                        <a:rPr sz="900" spc="-5">
                          <a:latin typeface="Times New Roman"/>
                          <a:cs typeface="Times New Roman"/>
                        </a:rPr>
                        <a:t>2014-10-14</a:t>
                      </a:r>
                      <a:endParaRPr sz="900">
                        <a:latin typeface="Times New Roman"/>
                        <a:cs typeface="Times New Roman"/>
                      </a:endParaRPr>
                    </a:p>
                  </a:txBody>
                  <a:tcPr marL="0" marR="0" marT="2667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marL="1270" algn="ctr">
                        <a:lnSpc>
                          <a:spcPct val="100000"/>
                        </a:lnSpc>
                        <a:spcBef>
                          <a:spcPts val="210"/>
                        </a:spcBef>
                      </a:pPr>
                      <a:r>
                        <a:rPr sz="900" spc="-5">
                          <a:latin typeface="Times New Roman"/>
                          <a:cs typeface="Times New Roman"/>
                        </a:rPr>
                        <a:t>2015-04-01</a:t>
                      </a:r>
                      <a:endParaRPr sz="900">
                        <a:latin typeface="Times New Roman"/>
                        <a:cs typeface="Times New Roman"/>
                      </a:endParaRPr>
                    </a:p>
                  </a:txBody>
                  <a:tcPr marL="0" marR="0" marT="2667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marL="67945">
                        <a:lnSpc>
                          <a:spcPct val="100000"/>
                        </a:lnSpc>
                        <a:spcBef>
                          <a:spcPts val="220"/>
                        </a:spcBef>
                      </a:pPr>
                      <a:r>
                        <a:rPr sz="900">
                          <a:latin typeface="宋体"/>
                          <a:cs typeface="宋体"/>
                        </a:rPr>
                        <a:t>和标、运输、贮存等。本标准适用于定型汽车底盘改装的装运生鲜奶的罐</a:t>
                      </a:r>
                      <a:endParaRPr sz="900">
                        <a:latin typeface="宋体"/>
                        <a:cs typeface="宋体"/>
                      </a:endParaRPr>
                    </a:p>
                    <a:p>
                      <a:pPr marL="67945">
                        <a:lnSpc>
                          <a:spcPct val="100000"/>
                        </a:lnSpc>
                        <a:spcBef>
                          <a:spcPts val="480"/>
                        </a:spcBef>
                      </a:pPr>
                      <a:r>
                        <a:rPr sz="900">
                          <a:latin typeface="宋体"/>
                          <a:cs typeface="宋体"/>
                        </a:rPr>
                        <a:t>式汽车及罐式半挂汽车列车。</a:t>
                      </a:r>
                      <a:endParaRPr sz="900">
                        <a:latin typeface="宋体"/>
                        <a:cs typeface="宋体"/>
                      </a:endParaRPr>
                    </a:p>
                  </a:txBody>
                  <a:tcPr marL="0" marR="0" marT="27940" marB="0">
                    <a:lnL w="6350">
                      <a:solidFill>
                        <a:srgbClr val="000000"/>
                      </a:solidFill>
                      <a:prstDash val="solid"/>
                    </a:lnL>
                    <a:lnR w="6350">
                      <a:solidFill>
                        <a:srgbClr val="000000"/>
                      </a:solidFill>
                      <a:prstDash val="solid"/>
                    </a:lnR>
                    <a:lnB w="6350">
                      <a:solidFill>
                        <a:srgbClr val="000000"/>
                      </a:solidFill>
                      <a:prstDash val="solid"/>
                    </a:lnB>
                  </a:tcPr>
                </a:tc>
              </a:tr>
              <a:tr h="600710">
                <a:tc>
                  <a:txBody>
                    <a:bodyPr vert="horz" wrap="square"/>
                    <a:lstStyle/>
                    <a:p>
                      <a:pPr>
                        <a:lnSpc>
                          <a:spcPct val="100000"/>
                        </a:lnSpc>
                      </a:pPr>
                      <a:endParaRPr sz="1000">
                        <a:latin typeface="Times New Roman"/>
                        <a:cs typeface="Times New Roman"/>
                      </a:endParaRPr>
                    </a:p>
                    <a:p>
                      <a:pPr marR="69850" algn="r">
                        <a:lnSpc>
                          <a:spcPct val="100000"/>
                        </a:lnSpc>
                        <a:spcBef>
                          <a:spcPts val="635"/>
                        </a:spcBef>
                      </a:pPr>
                      <a:r>
                        <a:rPr sz="900" spc="5">
                          <a:latin typeface="Times New Roman"/>
                          <a:cs typeface="Times New Roman"/>
                        </a:rPr>
                        <a:t>3</a:t>
                      </a:r>
                      <a:r>
                        <a:rPr sz="900" spc="-10">
                          <a:latin typeface="Times New Roman"/>
                          <a:cs typeface="Times New Roman"/>
                        </a:rPr>
                        <a:t>0</a:t>
                      </a:r>
                      <a:r>
                        <a:rPr sz="900">
                          <a:latin typeface="Times New Roman"/>
                          <a:cs typeface="Times New Roman"/>
                        </a:rPr>
                        <a:t>.</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1000">
                        <a:latin typeface="Times New Roman"/>
                        <a:cs typeface="Times New Roman"/>
                      </a:endParaRPr>
                    </a:p>
                    <a:p>
                      <a:pPr algn="ctr">
                        <a:lnSpc>
                          <a:spcPct val="100000"/>
                        </a:lnSpc>
                        <a:spcBef>
                          <a:spcPts val="635"/>
                        </a:spcBef>
                      </a:pPr>
                      <a:r>
                        <a:rPr sz="900" spc="-5">
                          <a:latin typeface="Times New Roman"/>
                          <a:cs typeface="Times New Roman"/>
                        </a:rPr>
                        <a:t>SB/T</a:t>
                      </a:r>
                      <a:r>
                        <a:rPr sz="900" spc="-25">
                          <a:latin typeface="Times New Roman"/>
                          <a:cs typeface="Times New Roman"/>
                        </a:rPr>
                        <a:t> </a:t>
                      </a:r>
                      <a:r>
                        <a:rPr sz="900" spc="-5">
                          <a:latin typeface="Times New Roman"/>
                          <a:cs typeface="Times New Roman"/>
                        </a:rPr>
                        <a:t>11092-2014</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00075" marR="308610" indent="-287020">
                        <a:lnSpc>
                          <a:spcPct val="144400"/>
                        </a:lnSpc>
                        <a:spcBef>
                          <a:spcPts val="525"/>
                        </a:spcBef>
                      </a:pPr>
                      <a:r>
                        <a:rPr sz="900">
                          <a:latin typeface="宋体"/>
                          <a:cs typeface="宋体"/>
                        </a:rPr>
                        <a:t>多温冷藏运输装备技术要 求及测试方法</a:t>
                      </a:r>
                      <a:endParaRPr sz="900">
                        <a:latin typeface="宋体"/>
                        <a:cs typeface="宋体"/>
                      </a:endParaRPr>
                    </a:p>
                  </a:txBody>
                  <a:tcPr marL="0" marR="0" marT="666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35"/>
                        </a:spcBef>
                      </a:pPr>
                      <a:r>
                        <a:rPr sz="900" spc="-5">
                          <a:latin typeface="Times New Roman"/>
                          <a:cs typeface="Times New Roman"/>
                        </a:rPr>
                        <a:t>2014-07-30</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marL="1270" algn="ctr">
                        <a:lnSpc>
                          <a:spcPct val="100000"/>
                        </a:lnSpc>
                        <a:spcBef>
                          <a:spcPts val="635"/>
                        </a:spcBef>
                      </a:pPr>
                      <a:r>
                        <a:rPr sz="900" spc="-5">
                          <a:latin typeface="Times New Roman"/>
                          <a:cs typeface="Times New Roman"/>
                        </a:rPr>
                        <a:t>2015-03-01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7945">
                        <a:lnSpc>
                          <a:spcPct val="100000"/>
                        </a:lnSpc>
                        <a:spcBef>
                          <a:spcPts val="225"/>
                        </a:spcBef>
                      </a:pPr>
                      <a:r>
                        <a:rPr sz="900">
                          <a:latin typeface="宋体"/>
                          <a:cs typeface="宋体"/>
                        </a:rPr>
                        <a:t>标准规定了多温冷藏运输装备的分类和标记、技术要求、测试方法和检验</a:t>
                      </a:r>
                      <a:endParaRPr sz="900">
                        <a:latin typeface="宋体"/>
                        <a:cs typeface="宋体"/>
                      </a:endParaRPr>
                    </a:p>
                    <a:p>
                      <a:pPr marL="67945" marR="88900">
                        <a:lnSpc>
                          <a:spcPct val="144400"/>
                        </a:lnSpc>
                      </a:pPr>
                      <a:r>
                        <a:rPr sz="900">
                          <a:latin typeface="宋体"/>
                          <a:cs typeface="宋体"/>
                        </a:rPr>
                        <a:t>规则等。标准适用于多温冷藏汽车、多温冷藏集装箱等各类多温冷藏运输 装备。其他型式的多温多空间冷藏运输装备可参照标准执行。</a:t>
                      </a:r>
                      <a:endParaRPr sz="900">
                        <a:latin typeface="宋体"/>
                        <a:cs typeface="宋体"/>
                      </a:endParaRPr>
                    </a:p>
                  </a:txBody>
                  <a:tcPr marL="0" marR="0" marT="285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402589">
                <a:tc>
                  <a:txBody>
                    <a:bodyPr vert="horz" wrap="square"/>
                    <a:lstStyle/>
                    <a:p>
                      <a:pPr>
                        <a:lnSpc>
                          <a:spcPct val="100000"/>
                        </a:lnSpc>
                        <a:spcBef>
                          <a:spcPts val="25"/>
                        </a:spcBef>
                      </a:pPr>
                      <a:endParaRPr sz="850">
                        <a:latin typeface="Times New Roman"/>
                        <a:cs typeface="Times New Roman"/>
                      </a:endParaRPr>
                    </a:p>
                    <a:p>
                      <a:pPr marR="69850" algn="r">
                        <a:lnSpc>
                          <a:spcPct val="100000"/>
                        </a:lnSpc>
                      </a:pPr>
                      <a:r>
                        <a:rPr sz="900" spc="5">
                          <a:latin typeface="Times New Roman"/>
                          <a:cs typeface="Times New Roman"/>
                        </a:rPr>
                        <a:t>3</a:t>
                      </a:r>
                      <a:r>
                        <a:rPr sz="900" spc="-10">
                          <a:latin typeface="Times New Roman"/>
                          <a:cs typeface="Times New Roman"/>
                        </a:rPr>
                        <a:t>1</a:t>
                      </a:r>
                      <a:r>
                        <a:rPr sz="900">
                          <a:latin typeface="Times New Roman"/>
                          <a:cs typeface="Times New Roman"/>
                        </a:rPr>
                        <a:t>.</a:t>
                      </a:r>
                      <a:endParaRPr sz="900">
                        <a:latin typeface="Times New Roman"/>
                        <a:cs typeface="Times New Roman"/>
                      </a:endParaRPr>
                    </a:p>
                  </a:txBody>
                  <a:tcPr marL="0" marR="0" marT="31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spcBef>
                          <a:spcPts val="25"/>
                        </a:spcBef>
                      </a:pPr>
                      <a:endParaRPr sz="850">
                        <a:latin typeface="Times New Roman"/>
                        <a:cs typeface="Times New Roman"/>
                      </a:endParaRPr>
                    </a:p>
                    <a:p>
                      <a:pPr algn="ctr">
                        <a:lnSpc>
                          <a:spcPct val="100000"/>
                        </a:lnSpc>
                      </a:pPr>
                      <a:r>
                        <a:rPr sz="900" spc="-5">
                          <a:latin typeface="Times New Roman"/>
                          <a:cs typeface="Times New Roman"/>
                        </a:rPr>
                        <a:t>WB/T</a:t>
                      </a:r>
                      <a:r>
                        <a:rPr sz="900" spc="-10">
                          <a:latin typeface="Times New Roman"/>
                          <a:cs typeface="Times New Roman"/>
                        </a:rPr>
                        <a:t> </a:t>
                      </a:r>
                      <a:r>
                        <a:rPr sz="900" spc="-5">
                          <a:latin typeface="Times New Roman"/>
                          <a:cs typeface="Times New Roman"/>
                        </a:rPr>
                        <a:t>1060-2016</a:t>
                      </a:r>
                      <a:endParaRPr sz="900">
                        <a:latin typeface="Times New Roman"/>
                        <a:cs typeface="Times New Roman"/>
                      </a:endParaRPr>
                    </a:p>
                  </a:txBody>
                  <a:tcPr marL="0" marR="0" marT="31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225"/>
                        </a:spcBef>
                      </a:pPr>
                      <a:r>
                        <a:rPr sz="900">
                          <a:latin typeface="宋体"/>
                          <a:cs typeface="宋体"/>
                        </a:rPr>
                        <a:t>道路运输</a:t>
                      </a:r>
                      <a:r>
                        <a:rPr sz="900" spc="-10">
                          <a:latin typeface="宋体"/>
                          <a:cs typeface="宋体"/>
                        </a:rPr>
                        <a:t> </a:t>
                      </a:r>
                      <a:r>
                        <a:rPr sz="900">
                          <a:latin typeface="宋体"/>
                          <a:cs typeface="宋体"/>
                        </a:rPr>
                        <a:t>食品冷藏车功</a:t>
                      </a:r>
                      <a:endParaRPr sz="900">
                        <a:latin typeface="宋体"/>
                        <a:cs typeface="宋体"/>
                      </a:endParaRPr>
                    </a:p>
                    <a:p>
                      <a:pPr algn="ctr">
                        <a:lnSpc>
                          <a:spcPct val="100000"/>
                        </a:lnSpc>
                        <a:spcBef>
                          <a:spcPts val="480"/>
                        </a:spcBef>
                      </a:pPr>
                      <a:r>
                        <a:rPr sz="900">
                          <a:latin typeface="宋体"/>
                          <a:cs typeface="宋体"/>
                        </a:rPr>
                        <a:t>能选用技术规范</a:t>
                      </a:r>
                      <a:endParaRPr sz="900">
                        <a:latin typeface="宋体"/>
                        <a:cs typeface="宋体"/>
                      </a:endParaRPr>
                    </a:p>
                  </a:txBody>
                  <a:tcPr marL="0" marR="0" marT="285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25"/>
                        </a:spcBef>
                      </a:pPr>
                      <a:endParaRPr sz="850">
                        <a:latin typeface="Times New Roman"/>
                        <a:cs typeface="Times New Roman"/>
                      </a:endParaRPr>
                    </a:p>
                    <a:p>
                      <a:pPr algn="ctr">
                        <a:lnSpc>
                          <a:spcPct val="100000"/>
                        </a:lnSpc>
                      </a:pPr>
                      <a:r>
                        <a:rPr sz="900" spc="-5">
                          <a:latin typeface="Times New Roman"/>
                          <a:cs typeface="Times New Roman"/>
                        </a:rPr>
                        <a:t>2016-10-24</a:t>
                      </a:r>
                      <a:endParaRPr sz="900">
                        <a:latin typeface="Times New Roman"/>
                        <a:cs typeface="Times New Roman"/>
                      </a:endParaRPr>
                    </a:p>
                  </a:txBody>
                  <a:tcPr marL="0" marR="0" marT="31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25"/>
                        </a:spcBef>
                      </a:pPr>
                      <a:endParaRPr sz="850">
                        <a:latin typeface="Times New Roman"/>
                        <a:cs typeface="Times New Roman"/>
                      </a:endParaRPr>
                    </a:p>
                    <a:p>
                      <a:pPr marL="1270" algn="ctr">
                        <a:lnSpc>
                          <a:spcPct val="100000"/>
                        </a:lnSpc>
                      </a:pPr>
                      <a:r>
                        <a:rPr sz="900" spc="-5">
                          <a:latin typeface="Times New Roman"/>
                          <a:cs typeface="Times New Roman"/>
                        </a:rPr>
                        <a:t>2017-01-01</a:t>
                      </a:r>
                      <a:endParaRPr sz="900">
                        <a:latin typeface="Times New Roman"/>
                        <a:cs typeface="Times New Roman"/>
                      </a:endParaRPr>
                    </a:p>
                  </a:txBody>
                  <a:tcPr marL="0" marR="0" marT="31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7945">
                        <a:lnSpc>
                          <a:spcPct val="100000"/>
                        </a:lnSpc>
                        <a:spcBef>
                          <a:spcPts val="225"/>
                        </a:spcBef>
                      </a:pPr>
                      <a:r>
                        <a:rPr sz="900">
                          <a:latin typeface="宋体"/>
                          <a:cs typeface="宋体"/>
                        </a:rPr>
                        <a:t>标准规定了食品冷藏车的一般要求</a:t>
                      </a:r>
                      <a:r>
                        <a:rPr sz="900" spc="-60">
                          <a:latin typeface="宋体"/>
                          <a:cs typeface="宋体"/>
                        </a:rPr>
                        <a:t>、</a:t>
                      </a:r>
                      <a:r>
                        <a:rPr sz="900">
                          <a:latin typeface="宋体"/>
                          <a:cs typeface="宋体"/>
                        </a:rPr>
                        <a:t>其他要求</a:t>
                      </a:r>
                      <a:r>
                        <a:rPr sz="900" spc="-60">
                          <a:latin typeface="宋体"/>
                          <a:cs typeface="宋体"/>
                        </a:rPr>
                        <a:t>、</a:t>
                      </a:r>
                      <a:r>
                        <a:rPr sz="900">
                          <a:latin typeface="宋体"/>
                          <a:cs typeface="宋体"/>
                        </a:rPr>
                        <a:t>产品标识</a:t>
                      </a:r>
                      <a:r>
                        <a:rPr sz="900" spc="-60">
                          <a:latin typeface="宋体"/>
                          <a:cs typeface="宋体"/>
                        </a:rPr>
                        <a:t>、</a:t>
                      </a:r>
                      <a:r>
                        <a:rPr sz="900">
                          <a:latin typeface="宋体"/>
                          <a:cs typeface="宋体"/>
                        </a:rPr>
                        <a:t>功能选用。</a:t>
                      </a:r>
                      <a:r>
                        <a:rPr sz="900" spc="-100">
                          <a:latin typeface="宋体"/>
                          <a:cs typeface="宋体"/>
                        </a:rPr>
                        <a:t> </a:t>
                      </a:r>
                      <a:r>
                        <a:rPr sz="900">
                          <a:latin typeface="宋体"/>
                          <a:cs typeface="宋体"/>
                        </a:rPr>
                        <a:t>标</a:t>
                      </a:r>
                      <a:endParaRPr sz="900">
                        <a:latin typeface="宋体"/>
                        <a:cs typeface="宋体"/>
                      </a:endParaRPr>
                    </a:p>
                    <a:p>
                      <a:pPr marL="67945">
                        <a:lnSpc>
                          <a:spcPct val="100000"/>
                        </a:lnSpc>
                        <a:spcBef>
                          <a:spcPts val="480"/>
                        </a:spcBef>
                      </a:pPr>
                      <a:r>
                        <a:rPr sz="900">
                          <a:latin typeface="宋体"/>
                          <a:cs typeface="宋体"/>
                        </a:rPr>
                        <a:t>准适用于道路运输食品冷藏车。</a:t>
                      </a:r>
                      <a:endParaRPr sz="900">
                        <a:latin typeface="宋体"/>
                        <a:cs typeface="宋体"/>
                      </a:endParaRPr>
                    </a:p>
                  </a:txBody>
                  <a:tcPr marL="0" marR="0" marT="285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274984">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spcBef>
                          <a:spcPts val="15"/>
                        </a:spcBef>
                      </a:pPr>
                      <a:endParaRPr sz="700">
                        <a:latin typeface="Times New Roman"/>
                        <a:cs typeface="Times New Roman"/>
                      </a:endParaRPr>
                    </a:p>
                    <a:p>
                      <a:pPr marL="67945">
                        <a:lnSpc>
                          <a:spcPct val="100000"/>
                        </a:lnSpc>
                      </a:pPr>
                      <a:r>
                        <a:rPr sz="900">
                          <a:latin typeface="宋体"/>
                          <a:cs typeface="宋体"/>
                        </a:rPr>
                        <a:t>本标准规定了低温保存箱的术语与定义、分类与命名、要求、试验方法、</a:t>
                      </a:r>
                      <a:endParaRPr sz="900">
                        <a:latin typeface="宋体"/>
                        <a:cs typeface="宋体"/>
                      </a:endParaRPr>
                    </a:p>
                  </a:txBody>
                  <a:tcPr marL="0" marR="0" marT="1905" marB="0">
                    <a:lnL w="6350">
                      <a:solidFill>
                        <a:srgbClr val="000000"/>
                      </a:solidFill>
                      <a:prstDash val="solid"/>
                    </a:lnL>
                    <a:lnR w="6350">
                      <a:solidFill>
                        <a:srgbClr val="000000"/>
                      </a:solidFill>
                      <a:prstDash val="solid"/>
                    </a:lnR>
                    <a:lnT w="6350">
                      <a:solidFill>
                        <a:srgbClr val="000000"/>
                      </a:solidFill>
                      <a:prstDash val="solid"/>
                    </a:lnT>
                  </a:tcPr>
                </a:tc>
              </a:tr>
              <a:tr h="204265">
                <a:tc>
                  <a:txBody>
                    <a:bodyPr vert="horz" wrap="square"/>
                    <a:lstStyle/>
                    <a:p>
                      <a:pPr marR="69850" algn="r">
                        <a:lnSpc>
                          <a:spcPct val="100000"/>
                        </a:lnSpc>
                        <a:spcBef>
                          <a:spcPts val="215"/>
                        </a:spcBef>
                      </a:pPr>
                      <a:r>
                        <a:rPr sz="900" spc="5">
                          <a:latin typeface="Times New Roman"/>
                          <a:cs typeface="Times New Roman"/>
                        </a:rPr>
                        <a:t>3</a:t>
                      </a:r>
                      <a:r>
                        <a:rPr sz="900" spc="-10">
                          <a:latin typeface="Times New Roman"/>
                          <a:cs typeface="Times New Roman"/>
                        </a:rPr>
                        <a:t>2</a:t>
                      </a:r>
                      <a:r>
                        <a:rPr sz="900">
                          <a:latin typeface="Times New Roman"/>
                          <a:cs typeface="Times New Roman"/>
                        </a:rPr>
                        <a:t>.</a:t>
                      </a:r>
                      <a:endParaRPr sz="900">
                        <a:latin typeface="Times New Roman"/>
                        <a:cs typeface="Times New Roman"/>
                      </a:endParaRPr>
                    </a:p>
                  </a:txBody>
                  <a:tcPr marL="0" marR="0" marT="27305"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15"/>
                        </a:spcBef>
                      </a:pPr>
                      <a:r>
                        <a:rPr sz="900" spc="-5">
                          <a:latin typeface="Times New Roman"/>
                          <a:cs typeface="Times New Roman"/>
                        </a:rPr>
                        <a:t>GB/T</a:t>
                      </a:r>
                      <a:r>
                        <a:rPr sz="900" spc="-10">
                          <a:latin typeface="Times New Roman"/>
                          <a:cs typeface="Times New Roman"/>
                        </a:rPr>
                        <a:t> </a:t>
                      </a:r>
                      <a:r>
                        <a:rPr sz="900" spc="-5">
                          <a:latin typeface="Times New Roman"/>
                          <a:cs typeface="Times New Roman"/>
                        </a:rPr>
                        <a:t>20154-2014</a:t>
                      </a:r>
                      <a:endParaRPr sz="900">
                        <a:latin typeface="Times New Roman"/>
                        <a:cs typeface="Times New Roman"/>
                      </a:endParaRPr>
                    </a:p>
                  </a:txBody>
                  <a:tcPr marL="0" marR="0" marT="27305"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15"/>
                        </a:spcBef>
                      </a:pPr>
                      <a:r>
                        <a:rPr sz="900">
                          <a:latin typeface="宋体"/>
                          <a:cs typeface="宋体"/>
                        </a:rPr>
                        <a:t>低温保存箱</a:t>
                      </a:r>
                      <a:endParaRPr sz="900">
                        <a:latin typeface="宋体"/>
                        <a:cs typeface="宋体"/>
                      </a:endParaRPr>
                    </a:p>
                  </a:txBody>
                  <a:tcPr marL="0" marR="0" marT="27305"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15"/>
                        </a:spcBef>
                      </a:pPr>
                      <a:r>
                        <a:rPr sz="900" spc="-5">
                          <a:latin typeface="Times New Roman"/>
                          <a:cs typeface="Times New Roman"/>
                        </a:rPr>
                        <a:t>2014-12-05</a:t>
                      </a:r>
                      <a:endParaRPr sz="900">
                        <a:latin typeface="Times New Roman"/>
                        <a:cs typeface="Times New Roman"/>
                      </a:endParaRPr>
                    </a:p>
                  </a:txBody>
                  <a:tcPr marL="0" marR="0" marT="27305" marB="0">
                    <a:lnL w="6350">
                      <a:solidFill>
                        <a:srgbClr val="000000"/>
                      </a:solidFill>
                      <a:prstDash val="solid"/>
                    </a:lnL>
                    <a:lnR w="6350">
                      <a:solidFill>
                        <a:srgbClr val="000000"/>
                      </a:solidFill>
                      <a:prstDash val="solid"/>
                    </a:lnR>
                  </a:tcPr>
                </a:tc>
                <a:tc>
                  <a:txBody>
                    <a:bodyPr vert="horz" wrap="square"/>
                    <a:lstStyle/>
                    <a:p>
                      <a:pPr marL="1270" algn="ctr">
                        <a:lnSpc>
                          <a:spcPct val="100000"/>
                        </a:lnSpc>
                        <a:spcBef>
                          <a:spcPts val="215"/>
                        </a:spcBef>
                      </a:pPr>
                      <a:r>
                        <a:rPr sz="900" spc="-5">
                          <a:latin typeface="Times New Roman"/>
                          <a:cs typeface="Times New Roman"/>
                        </a:rPr>
                        <a:t>2015-12-01</a:t>
                      </a:r>
                      <a:endParaRPr sz="900">
                        <a:latin typeface="Times New Roman"/>
                        <a:cs typeface="Times New Roman"/>
                      </a:endParaRPr>
                    </a:p>
                  </a:txBody>
                  <a:tcPr marL="0" marR="0" marT="27305" marB="0">
                    <a:lnL w="6350">
                      <a:solidFill>
                        <a:srgbClr val="000000"/>
                      </a:solidFill>
                      <a:prstDash val="solid"/>
                    </a:lnL>
                    <a:lnR w="6350">
                      <a:solidFill>
                        <a:srgbClr val="000000"/>
                      </a:solidFill>
                      <a:prstDash val="solid"/>
                    </a:lnR>
                  </a:tcPr>
                </a:tc>
                <a:tc>
                  <a:txBody>
                    <a:bodyPr vert="horz" wrap="square"/>
                    <a:lstStyle/>
                    <a:p>
                      <a:pPr marL="67945">
                        <a:lnSpc>
                          <a:spcPct val="100000"/>
                        </a:lnSpc>
                        <a:spcBef>
                          <a:spcPts val="215"/>
                        </a:spcBef>
                      </a:pPr>
                      <a:r>
                        <a:rPr sz="900">
                          <a:latin typeface="宋体"/>
                          <a:cs typeface="宋体"/>
                        </a:rPr>
                        <a:t>检验规则、标志、包装、运输、贮存。本标准适用于封闭式电动机驱动压</a:t>
                      </a:r>
                      <a:endParaRPr sz="900">
                        <a:latin typeface="宋体"/>
                        <a:cs typeface="宋体"/>
                      </a:endParaRPr>
                    </a:p>
                  </a:txBody>
                  <a:tcPr marL="0" marR="0" marT="27305" marB="0">
                    <a:lnL w="6350">
                      <a:solidFill>
                        <a:srgbClr val="000000"/>
                      </a:solidFill>
                      <a:prstDash val="solid"/>
                    </a:lnL>
                    <a:lnR w="6350">
                      <a:solidFill>
                        <a:srgbClr val="000000"/>
                      </a:solidFill>
                      <a:prstDash val="solid"/>
                    </a:lnR>
                  </a:tcPr>
                </a:tc>
              </a:tr>
              <a:tr h="273225">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marL="67945">
                        <a:lnSpc>
                          <a:spcPct val="100000"/>
                        </a:lnSpc>
                        <a:spcBef>
                          <a:spcPts val="170"/>
                        </a:spcBef>
                      </a:pPr>
                      <a:r>
                        <a:rPr sz="900">
                          <a:latin typeface="宋体"/>
                          <a:cs typeface="宋体"/>
                        </a:rPr>
                        <a:t>缩式低温保存箱（以下简称低温箱）。</a:t>
                      </a:r>
                      <a:endParaRPr sz="900">
                        <a:latin typeface="宋体"/>
                        <a:cs typeface="宋体"/>
                      </a:endParaRPr>
                    </a:p>
                  </a:txBody>
                  <a:tcPr marL="0" marR="0" marT="21590" marB="0">
                    <a:lnL w="6350">
                      <a:solidFill>
                        <a:srgbClr val="000000"/>
                      </a:solidFill>
                      <a:prstDash val="solid"/>
                    </a:lnL>
                    <a:lnR w="6350">
                      <a:solidFill>
                        <a:srgbClr val="000000"/>
                      </a:solidFill>
                      <a:prstDash val="solid"/>
                    </a:lnR>
                    <a:lnB w="6350">
                      <a:solidFill>
                        <a:srgbClr val="000000"/>
                      </a:solidFill>
                      <a:prstDash val="solid"/>
                    </a:lnB>
                  </a:tcPr>
                </a:tc>
              </a:tr>
              <a:tr h="600710">
                <a:tc>
                  <a:txBody>
                    <a:bodyPr vert="horz" wrap="square"/>
                    <a:lstStyle/>
                    <a:p>
                      <a:pPr>
                        <a:lnSpc>
                          <a:spcPct val="100000"/>
                        </a:lnSpc>
                      </a:pPr>
                      <a:endParaRPr sz="1000">
                        <a:latin typeface="Times New Roman"/>
                        <a:cs typeface="Times New Roman"/>
                      </a:endParaRPr>
                    </a:p>
                    <a:p>
                      <a:pPr marR="69850" algn="r">
                        <a:lnSpc>
                          <a:spcPct val="100000"/>
                        </a:lnSpc>
                        <a:spcBef>
                          <a:spcPts val="635"/>
                        </a:spcBef>
                      </a:pPr>
                      <a:r>
                        <a:rPr sz="900" spc="5">
                          <a:latin typeface="Times New Roman"/>
                          <a:cs typeface="Times New Roman"/>
                        </a:rPr>
                        <a:t>3</a:t>
                      </a:r>
                      <a:r>
                        <a:rPr sz="900" spc="-10">
                          <a:latin typeface="Times New Roman"/>
                          <a:cs typeface="Times New Roman"/>
                        </a:rPr>
                        <a:t>3</a:t>
                      </a:r>
                      <a:r>
                        <a:rPr sz="900">
                          <a:latin typeface="Times New Roman"/>
                          <a:cs typeface="Times New Roman"/>
                        </a:rPr>
                        <a:t>.</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rowSpan="2">
                  <a:txBody>
                    <a:bodyPr vert="horz" wrap="square"/>
                    <a:lstStyle/>
                    <a:p>
                      <a:pPr marL="106680" marR="102235" algn="just">
                        <a:lnSpc>
                          <a:spcPct val="123800"/>
                        </a:lnSpc>
                        <a:spcBef>
                          <a:spcPts val="795"/>
                        </a:spcBef>
                      </a:pPr>
                      <a:r>
                        <a:rPr sz="1050" b="1" spc="10">
                          <a:latin typeface="宋体"/>
                          <a:cs typeface="宋体"/>
                        </a:rPr>
                        <a:t>冷</a:t>
                      </a:r>
                      <a:r>
                        <a:rPr sz="1050" b="1">
                          <a:latin typeface="宋体"/>
                          <a:cs typeface="宋体"/>
                        </a:rPr>
                        <a:t>藏 </a:t>
                      </a:r>
                      <a:r>
                        <a:rPr sz="1050" b="1" spc="10">
                          <a:latin typeface="宋体"/>
                          <a:cs typeface="宋体"/>
                        </a:rPr>
                        <a:t>保</a:t>
                      </a:r>
                      <a:r>
                        <a:rPr sz="1050" b="1">
                          <a:latin typeface="宋体"/>
                          <a:cs typeface="宋体"/>
                        </a:rPr>
                        <a:t>温 </a:t>
                      </a:r>
                      <a:r>
                        <a:rPr sz="1050" b="1" spc="10">
                          <a:latin typeface="宋体"/>
                          <a:cs typeface="宋体"/>
                        </a:rPr>
                        <a:t>箱</a:t>
                      </a:r>
                      <a:r>
                        <a:rPr sz="1050" b="1">
                          <a:latin typeface="宋体"/>
                          <a:cs typeface="宋体"/>
                        </a:rPr>
                        <a:t>（</a:t>
                      </a:r>
                      <a:endParaRPr sz="1050">
                        <a:latin typeface="宋体"/>
                        <a:cs typeface="宋体"/>
                      </a:endParaRPr>
                    </a:p>
                  </a:txBody>
                  <a:tcPr marL="0" marR="0" marT="100965" marB="0">
                    <a:lnL w="6350">
                      <a:solidFill>
                        <a:srgbClr val="000000"/>
                      </a:solidFill>
                      <a:prstDash val="solid"/>
                    </a:lnL>
                    <a:lnR w="6350">
                      <a:solidFill>
                        <a:srgbClr val="000000"/>
                      </a:solidFill>
                      <a:prstDash val="solid"/>
                    </a:lnR>
                  </a:tcPr>
                </a:tc>
                <a:tc>
                  <a:txBody>
                    <a:bodyPr vert="horz" wrap="square"/>
                    <a:lstStyle/>
                    <a:p>
                      <a:pPr>
                        <a:lnSpc>
                          <a:spcPct val="100000"/>
                        </a:lnSpc>
                      </a:pPr>
                      <a:endParaRPr sz="1000">
                        <a:latin typeface="Times New Roman"/>
                        <a:cs typeface="Times New Roman"/>
                      </a:endParaRPr>
                    </a:p>
                    <a:p>
                      <a:pPr algn="ctr">
                        <a:lnSpc>
                          <a:spcPct val="100000"/>
                        </a:lnSpc>
                        <a:spcBef>
                          <a:spcPts val="635"/>
                        </a:spcBef>
                      </a:pPr>
                      <a:r>
                        <a:rPr sz="900" spc="-5">
                          <a:latin typeface="Times New Roman"/>
                          <a:cs typeface="Times New Roman"/>
                        </a:rPr>
                        <a:t>GB/T</a:t>
                      </a:r>
                      <a:r>
                        <a:rPr sz="900" spc="-10">
                          <a:latin typeface="Times New Roman"/>
                          <a:cs typeface="Times New Roman"/>
                        </a:rPr>
                        <a:t> </a:t>
                      </a:r>
                      <a:r>
                        <a:rPr sz="900" spc="-5">
                          <a:latin typeface="Times New Roman"/>
                          <a:cs typeface="Times New Roman"/>
                        </a:rPr>
                        <a:t>31550-2015</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900">
                        <a:latin typeface="Times New Roman"/>
                        <a:cs typeface="Times New Roman"/>
                      </a:endParaRPr>
                    </a:p>
                    <a:p>
                      <a:pPr algn="ctr">
                        <a:lnSpc>
                          <a:spcPct val="100000"/>
                        </a:lnSpc>
                        <a:spcBef>
                          <a:spcPts val="750"/>
                        </a:spcBef>
                      </a:pPr>
                      <a:r>
                        <a:rPr sz="900">
                          <a:latin typeface="宋体"/>
                          <a:cs typeface="宋体"/>
                        </a:rPr>
                        <a:t>冷链运输包装用低温瓦楞纸箱</a:t>
                      </a:r>
                      <a:endParaRPr sz="900">
                        <a:latin typeface="宋体"/>
                        <a:cs typeface="宋体"/>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35"/>
                        </a:spcBef>
                      </a:pPr>
                      <a:r>
                        <a:rPr sz="900" spc="-5">
                          <a:latin typeface="Times New Roman"/>
                          <a:cs typeface="Times New Roman"/>
                        </a:rPr>
                        <a:t>2015-5-15</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marL="1270" algn="ctr">
                        <a:lnSpc>
                          <a:spcPct val="100000"/>
                        </a:lnSpc>
                        <a:spcBef>
                          <a:spcPts val="635"/>
                        </a:spcBef>
                      </a:pPr>
                      <a:r>
                        <a:rPr sz="900" spc="-5">
                          <a:latin typeface="Times New Roman"/>
                          <a:cs typeface="Times New Roman"/>
                        </a:rPr>
                        <a:t>2016-01-01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7945">
                        <a:lnSpc>
                          <a:spcPct val="100000"/>
                        </a:lnSpc>
                        <a:spcBef>
                          <a:spcPts val="225"/>
                        </a:spcBef>
                      </a:pPr>
                      <a:r>
                        <a:rPr sz="900">
                          <a:latin typeface="宋体"/>
                          <a:cs typeface="宋体"/>
                        </a:rPr>
                        <a:t>本标准规定了冷链运输包装用低温瓦楞纸箱</a:t>
                      </a:r>
                      <a:r>
                        <a:rPr sz="900">
                          <a:latin typeface="Times New Roman"/>
                          <a:cs typeface="Times New Roman"/>
                        </a:rPr>
                        <a:t>(</a:t>
                      </a:r>
                      <a:r>
                        <a:rPr sz="900">
                          <a:latin typeface="宋体"/>
                          <a:cs typeface="宋体"/>
                        </a:rPr>
                        <a:t>以下简称为纸箱</a:t>
                      </a:r>
                      <a:r>
                        <a:rPr sz="900">
                          <a:latin typeface="Times New Roman"/>
                          <a:cs typeface="Times New Roman"/>
                        </a:rPr>
                        <a:t>)</a:t>
                      </a:r>
                      <a:r>
                        <a:rPr sz="900">
                          <a:latin typeface="宋体"/>
                          <a:cs typeface="宋体"/>
                        </a:rPr>
                        <a:t>产品的分类、</a:t>
                      </a:r>
                      <a:endParaRPr sz="900">
                        <a:latin typeface="宋体"/>
                        <a:cs typeface="宋体"/>
                      </a:endParaRPr>
                    </a:p>
                    <a:p>
                      <a:pPr marL="67945" marR="88900">
                        <a:lnSpc>
                          <a:spcPct val="144400"/>
                        </a:lnSpc>
                      </a:pPr>
                      <a:r>
                        <a:rPr sz="900">
                          <a:latin typeface="宋体"/>
                          <a:cs typeface="宋体"/>
                        </a:rPr>
                        <a:t>要求、试验方法、检验规则、标志、包装、运输和贮存。适用于冷链运输 与贮存商品包装用低温单瓦楞纸箱、双瓦楞纸箱的设计、生产及检验。</a:t>
                      </a:r>
                      <a:endParaRPr sz="900">
                        <a:latin typeface="宋体"/>
                        <a:cs typeface="宋体"/>
                      </a:endParaRPr>
                    </a:p>
                  </a:txBody>
                  <a:tcPr marL="0" marR="0" marT="285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156242">
                <a:tc>
                  <a:txBody>
                    <a:bodyPr vert="horz" wrap="square"/>
                    <a:lstStyle/>
                    <a:p>
                      <a:pPr>
                        <a:lnSpc>
                          <a:spcPct val="100000"/>
                        </a:lnSpc>
                      </a:pPr>
                      <a:endParaRPr sz="8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vMerge="1">
                  <a:txBody>
                    <a:bodyPr vert="horz" wrap="square"/>
                    <a:lstStyle/>
                    <a:p/>
                  </a:txBody>
                  <a:tcPr marL="0" marR="0" marT="100965" marB="0">
                    <a:lnL w="6350">
                      <a:solidFill>
                        <a:srgbClr val="000000"/>
                      </a:solidFill>
                      <a:prstDash val="solid"/>
                    </a:lnL>
                    <a:lnR w="6350">
                      <a:solidFill>
                        <a:srgbClr val="000000"/>
                      </a:solidFill>
                      <a:prstDash val="solid"/>
                    </a:lnR>
                  </a:tcPr>
                </a:tc>
                <a:tc>
                  <a:txBody>
                    <a:bodyPr vert="horz" wrap="square"/>
                    <a:lstStyle/>
                    <a:p>
                      <a:pPr>
                        <a:lnSpc>
                          <a:spcPct val="100000"/>
                        </a:lnSpc>
                      </a:pPr>
                      <a:endParaRPr sz="8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8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8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8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marL="67945">
                        <a:lnSpc>
                          <a:spcPts val="894"/>
                        </a:lnSpc>
                        <a:spcBef>
                          <a:spcPts val="235"/>
                        </a:spcBef>
                      </a:pPr>
                      <a:r>
                        <a:rPr sz="900">
                          <a:latin typeface="宋体"/>
                          <a:cs typeface="宋体"/>
                        </a:rPr>
                        <a:t>本标准规定了机械式冷藏集装箱堆场应具备的技术管理要求，适用于港口</a:t>
                      </a:r>
                      <a:endParaRPr sz="900">
                        <a:latin typeface="宋体"/>
                        <a:cs typeface="宋体"/>
                      </a:endParaRPr>
                    </a:p>
                  </a:txBody>
                  <a:tcPr marL="0" marR="0" marT="29845" marB="0">
                    <a:lnL w="6350">
                      <a:solidFill>
                        <a:srgbClr val="000000"/>
                      </a:solidFill>
                      <a:prstDash val="solid"/>
                    </a:lnL>
                    <a:lnR w="6350">
                      <a:solidFill>
                        <a:srgbClr val="000000"/>
                      </a:solidFill>
                      <a:prstDash val="solid"/>
                    </a:lnR>
                    <a:lnT w="6350">
                      <a:solidFill>
                        <a:srgbClr val="000000"/>
                      </a:solidFill>
                      <a:prstDash val="solid"/>
                    </a:lnT>
                  </a:tcPr>
                </a:tc>
              </a:tr>
              <a:tr h="241556">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gn="ctr">
                        <a:lnSpc>
                          <a:spcPts val="1075"/>
                        </a:lnSpc>
                      </a:pPr>
                      <a:r>
                        <a:rPr sz="1050" b="1">
                          <a:latin typeface="宋体"/>
                          <a:cs typeface="宋体"/>
                        </a:rPr>
                        <a:t>厢</a:t>
                      </a:r>
                      <a:r>
                        <a:rPr sz="1050" b="1" spc="-10">
                          <a:latin typeface="宋体"/>
                          <a:cs typeface="宋体"/>
                        </a:rPr>
                        <a:t>）</a:t>
                      </a:r>
                      <a:endParaRPr sz="1050">
                        <a:latin typeface="宋体"/>
                        <a:cs typeface="宋体"/>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marL="67945">
                        <a:lnSpc>
                          <a:spcPct val="100000"/>
                        </a:lnSpc>
                        <a:spcBef>
                          <a:spcPts val="565"/>
                        </a:spcBef>
                      </a:pPr>
                      <a:r>
                        <a:rPr sz="900">
                          <a:latin typeface="宋体"/>
                          <a:cs typeface="宋体"/>
                        </a:rPr>
                        <a:t>及中转站所设置的冷藏集装箱专用堆场。其他类型冷藏集装箱专用堆场可</a:t>
                      </a:r>
                      <a:endParaRPr sz="900">
                        <a:latin typeface="宋体"/>
                        <a:cs typeface="宋体"/>
                      </a:endParaRPr>
                    </a:p>
                  </a:txBody>
                  <a:tcPr marL="0" marR="0" marT="71755" marB="0">
                    <a:lnL w="6350">
                      <a:solidFill>
                        <a:srgbClr val="000000"/>
                      </a:solidFill>
                      <a:prstDash val="solid"/>
                    </a:lnL>
                    <a:lnR w="6350">
                      <a:solidFill>
                        <a:srgbClr val="000000"/>
                      </a:solidFill>
                      <a:prstDash val="solid"/>
                    </a:lnR>
                  </a:tcPr>
                </a:tc>
              </a:tr>
              <a:tr h="201683">
                <a:tc>
                  <a:txBody>
                    <a:bodyPr vert="horz" wrap="square"/>
                    <a:lstStyle/>
                    <a:p>
                      <a:pPr marR="69850" algn="r">
                        <a:lnSpc>
                          <a:spcPct val="100000"/>
                        </a:lnSpc>
                        <a:spcBef>
                          <a:spcPts val="210"/>
                        </a:spcBef>
                      </a:pPr>
                      <a:r>
                        <a:rPr sz="900" spc="5">
                          <a:latin typeface="Times New Roman"/>
                          <a:cs typeface="Times New Roman"/>
                        </a:rPr>
                        <a:t>3</a:t>
                      </a:r>
                      <a:r>
                        <a:rPr sz="900" spc="-10">
                          <a:latin typeface="Times New Roman"/>
                          <a:cs typeface="Times New Roman"/>
                        </a:rPr>
                        <a:t>4</a:t>
                      </a:r>
                      <a:r>
                        <a:rPr sz="900">
                          <a:latin typeface="Times New Roman"/>
                          <a:cs typeface="Times New Roman"/>
                        </a:rPr>
                        <a:t>.</a:t>
                      </a:r>
                      <a:endParaRPr sz="900">
                        <a:latin typeface="Times New Roman"/>
                        <a:cs typeface="Times New Roman"/>
                      </a:endParaRPr>
                    </a:p>
                  </a:txBody>
                  <a:tcPr marL="0" marR="0" marT="2667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10"/>
                        </a:spcBef>
                      </a:pPr>
                      <a:r>
                        <a:rPr sz="900" spc="-5">
                          <a:latin typeface="Times New Roman"/>
                          <a:cs typeface="Times New Roman"/>
                        </a:rPr>
                        <a:t>GB/T</a:t>
                      </a:r>
                      <a:r>
                        <a:rPr sz="900" spc="-10">
                          <a:latin typeface="Times New Roman"/>
                          <a:cs typeface="Times New Roman"/>
                        </a:rPr>
                        <a:t> </a:t>
                      </a:r>
                      <a:r>
                        <a:rPr sz="900" spc="-5">
                          <a:latin typeface="Times New Roman"/>
                          <a:cs typeface="Times New Roman"/>
                        </a:rPr>
                        <a:t>13145-2018</a:t>
                      </a:r>
                      <a:endParaRPr sz="900">
                        <a:latin typeface="Times New Roman"/>
                        <a:cs typeface="Times New Roman"/>
                      </a:endParaRPr>
                    </a:p>
                  </a:txBody>
                  <a:tcPr marL="0" marR="0" marT="26670"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20"/>
                        </a:spcBef>
                      </a:pPr>
                      <a:r>
                        <a:rPr sz="900">
                          <a:latin typeface="宋体"/>
                          <a:cs typeface="宋体"/>
                        </a:rPr>
                        <a:t>冷藏集装箱堆场技术管理要求</a:t>
                      </a:r>
                      <a:endParaRPr sz="900">
                        <a:latin typeface="宋体"/>
                        <a:cs typeface="宋体"/>
                      </a:endParaRPr>
                    </a:p>
                  </a:txBody>
                  <a:tcPr marL="0" marR="0" marT="27940"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10"/>
                        </a:spcBef>
                      </a:pPr>
                      <a:r>
                        <a:rPr sz="900" spc="-5">
                          <a:latin typeface="Times New Roman"/>
                          <a:cs typeface="Times New Roman"/>
                        </a:rPr>
                        <a:t>2018-03-15</a:t>
                      </a:r>
                      <a:endParaRPr sz="900">
                        <a:latin typeface="Times New Roman"/>
                        <a:cs typeface="Times New Roman"/>
                      </a:endParaRPr>
                    </a:p>
                  </a:txBody>
                  <a:tcPr marL="0" marR="0" marT="26670" marB="0">
                    <a:lnL w="6350">
                      <a:solidFill>
                        <a:srgbClr val="000000"/>
                      </a:solidFill>
                      <a:prstDash val="solid"/>
                    </a:lnL>
                    <a:lnR w="6350">
                      <a:solidFill>
                        <a:srgbClr val="000000"/>
                      </a:solidFill>
                      <a:prstDash val="solid"/>
                    </a:lnR>
                  </a:tcPr>
                </a:tc>
                <a:tc>
                  <a:txBody>
                    <a:bodyPr vert="horz" wrap="square"/>
                    <a:lstStyle/>
                    <a:p>
                      <a:pPr marL="1270" algn="ctr">
                        <a:lnSpc>
                          <a:spcPct val="100000"/>
                        </a:lnSpc>
                        <a:spcBef>
                          <a:spcPts val="210"/>
                        </a:spcBef>
                      </a:pPr>
                      <a:r>
                        <a:rPr sz="900" spc="-5">
                          <a:latin typeface="Times New Roman"/>
                          <a:cs typeface="Times New Roman"/>
                        </a:rPr>
                        <a:t>2018-10-01</a:t>
                      </a:r>
                      <a:endParaRPr sz="900">
                        <a:latin typeface="Times New Roman"/>
                        <a:cs typeface="Times New Roman"/>
                      </a:endParaRPr>
                    </a:p>
                  </a:txBody>
                  <a:tcPr marL="0" marR="0" marT="26670" marB="0">
                    <a:lnL w="6350">
                      <a:solidFill>
                        <a:srgbClr val="000000"/>
                      </a:solidFill>
                      <a:prstDash val="solid"/>
                    </a:lnL>
                    <a:lnR w="6350">
                      <a:solidFill>
                        <a:srgbClr val="000000"/>
                      </a:solidFill>
                      <a:prstDash val="solid"/>
                    </a:lnR>
                  </a:tcPr>
                </a:tc>
                <a:tc>
                  <a:txBody>
                    <a:bodyPr vert="horz" wrap="square"/>
                    <a:lstStyle/>
                    <a:p>
                      <a:pPr marL="67945">
                        <a:lnSpc>
                          <a:spcPct val="100000"/>
                        </a:lnSpc>
                        <a:spcBef>
                          <a:spcPts val="220"/>
                        </a:spcBef>
                      </a:pPr>
                      <a:r>
                        <a:rPr sz="900">
                          <a:latin typeface="宋体"/>
                          <a:cs typeface="宋体"/>
                        </a:rPr>
                        <a:t>参照使用</a:t>
                      </a:r>
                      <a:r>
                        <a:rPr sz="900" spc="-75">
                          <a:latin typeface="宋体"/>
                          <a:cs typeface="宋体"/>
                        </a:rPr>
                        <a:t>。</a:t>
                      </a:r>
                      <a:r>
                        <a:rPr sz="900">
                          <a:latin typeface="宋体"/>
                          <a:cs typeface="宋体"/>
                        </a:rPr>
                        <a:t>本标准所规定的堆场适于堆存</a:t>
                      </a:r>
                      <a:r>
                        <a:rPr sz="900" spc="-265">
                          <a:latin typeface="宋体"/>
                          <a:cs typeface="宋体"/>
                        </a:rPr>
                        <a:t> </a:t>
                      </a:r>
                      <a:r>
                        <a:rPr sz="900" spc="-5">
                          <a:latin typeface="Times New Roman"/>
                          <a:cs typeface="Times New Roman"/>
                        </a:rPr>
                        <a:t>1EEE</a:t>
                      </a:r>
                      <a:r>
                        <a:rPr sz="900" spc="-75">
                          <a:latin typeface="宋体"/>
                          <a:cs typeface="宋体"/>
                        </a:rPr>
                        <a:t>、</a:t>
                      </a:r>
                      <a:r>
                        <a:rPr sz="900" spc="-5">
                          <a:latin typeface="Times New Roman"/>
                          <a:cs typeface="Times New Roman"/>
                        </a:rPr>
                        <a:t>1EE</a:t>
                      </a:r>
                      <a:r>
                        <a:rPr sz="900" spc="-75">
                          <a:latin typeface="宋体"/>
                          <a:cs typeface="宋体"/>
                        </a:rPr>
                        <a:t>、</a:t>
                      </a:r>
                      <a:r>
                        <a:rPr sz="900" spc="-5">
                          <a:latin typeface="Times New Roman"/>
                          <a:cs typeface="Times New Roman"/>
                        </a:rPr>
                        <a:t>1AAA</a:t>
                      </a:r>
                      <a:r>
                        <a:rPr sz="900" spc="-75">
                          <a:latin typeface="宋体"/>
                          <a:cs typeface="宋体"/>
                        </a:rPr>
                        <a:t>、</a:t>
                      </a:r>
                      <a:r>
                        <a:rPr sz="900">
                          <a:latin typeface="Times New Roman"/>
                          <a:cs typeface="Times New Roman"/>
                        </a:rPr>
                        <a:t>1AA</a:t>
                      </a:r>
                      <a:r>
                        <a:rPr sz="900" spc="-75">
                          <a:latin typeface="宋体"/>
                          <a:cs typeface="宋体"/>
                        </a:rPr>
                        <a:t>、</a:t>
                      </a:r>
                      <a:r>
                        <a:rPr sz="900" spc="-5">
                          <a:latin typeface="Times New Roman"/>
                          <a:cs typeface="Times New Roman"/>
                        </a:rPr>
                        <a:t>1A</a:t>
                      </a:r>
                      <a:r>
                        <a:rPr sz="900">
                          <a:latin typeface="宋体"/>
                          <a:cs typeface="宋体"/>
                        </a:rPr>
                        <a:t>、</a:t>
                      </a:r>
                      <a:endParaRPr sz="900">
                        <a:latin typeface="宋体"/>
                        <a:cs typeface="宋体"/>
                      </a:endParaRPr>
                    </a:p>
                  </a:txBody>
                  <a:tcPr marL="0" marR="0" marT="27940" marB="0">
                    <a:lnL w="6350">
                      <a:solidFill>
                        <a:srgbClr val="000000"/>
                      </a:solidFill>
                      <a:prstDash val="solid"/>
                    </a:lnL>
                    <a:lnR w="6350">
                      <a:solidFill>
                        <a:srgbClr val="000000"/>
                      </a:solidFill>
                      <a:prstDash val="solid"/>
                    </a:lnR>
                  </a:tcPr>
                </a:tc>
              </a:tr>
              <a:tr h="200695">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marL="67945">
                        <a:lnSpc>
                          <a:spcPct val="100000"/>
                        </a:lnSpc>
                        <a:spcBef>
                          <a:spcPts val="195"/>
                        </a:spcBef>
                      </a:pPr>
                      <a:r>
                        <a:rPr sz="900">
                          <a:latin typeface="Times New Roman"/>
                          <a:cs typeface="Times New Roman"/>
                        </a:rPr>
                        <a:t>1CC</a:t>
                      </a:r>
                      <a:r>
                        <a:rPr sz="900" spc="-25">
                          <a:latin typeface="Times New Roman"/>
                          <a:cs typeface="Times New Roman"/>
                        </a:rPr>
                        <a:t> </a:t>
                      </a:r>
                      <a:r>
                        <a:rPr sz="900">
                          <a:latin typeface="宋体"/>
                          <a:cs typeface="宋体"/>
                        </a:rPr>
                        <a:t>和</a:t>
                      </a:r>
                      <a:r>
                        <a:rPr sz="900" spc="-240">
                          <a:latin typeface="宋体"/>
                          <a:cs typeface="宋体"/>
                        </a:rPr>
                        <a:t> </a:t>
                      </a:r>
                      <a:r>
                        <a:rPr sz="900">
                          <a:latin typeface="Times New Roman"/>
                          <a:cs typeface="Times New Roman"/>
                        </a:rPr>
                        <a:t>1C</a:t>
                      </a:r>
                      <a:r>
                        <a:rPr sz="900" spc="-20">
                          <a:latin typeface="Times New Roman"/>
                          <a:cs typeface="Times New Roman"/>
                        </a:rPr>
                        <a:t> </a:t>
                      </a:r>
                      <a:r>
                        <a:rPr sz="900">
                          <a:latin typeface="宋体"/>
                          <a:cs typeface="宋体"/>
                        </a:rPr>
                        <a:t>型机械式冷藏集装箱，但不适用于装载危险货物的机械式冷藏</a:t>
                      </a:r>
                      <a:endParaRPr sz="900">
                        <a:latin typeface="宋体"/>
                        <a:cs typeface="宋体"/>
                      </a:endParaRPr>
                    </a:p>
                  </a:txBody>
                  <a:tcPr marL="0" marR="0" marT="24765" marB="0">
                    <a:lnL w="6350">
                      <a:solidFill>
                        <a:srgbClr val="000000"/>
                      </a:solidFill>
                      <a:prstDash val="solid"/>
                    </a:lnL>
                    <a:lnR w="6350">
                      <a:solidFill>
                        <a:srgbClr val="000000"/>
                      </a:solidFill>
                      <a:prstDash val="solid"/>
                    </a:lnR>
                  </a:tcPr>
                </a:tc>
              </a:tr>
              <a:tr h="195501">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marL="67945">
                        <a:lnSpc>
                          <a:spcPct val="100000"/>
                        </a:lnSpc>
                        <a:spcBef>
                          <a:spcPts val="175"/>
                        </a:spcBef>
                      </a:pPr>
                      <a:r>
                        <a:rPr sz="900">
                          <a:latin typeface="宋体"/>
                          <a:cs typeface="宋体"/>
                        </a:rPr>
                        <a:t>集装箱。</a:t>
                      </a:r>
                      <a:endParaRPr sz="900">
                        <a:latin typeface="宋体"/>
                        <a:cs typeface="宋体"/>
                      </a:endParaRPr>
                    </a:p>
                  </a:txBody>
                  <a:tcPr marL="0" marR="0" marT="22225" marB="0">
                    <a:lnL w="6350">
                      <a:solidFill>
                        <a:srgbClr val="000000"/>
                      </a:solidFill>
                      <a:prstDash val="solid"/>
                    </a:lnL>
                    <a:lnR w="6350">
                      <a:solidFill>
                        <a:srgbClr val="000000"/>
                      </a:solidFill>
                      <a:prstDash val="solid"/>
                    </a:lnR>
                    <a:lnB w="6350">
                      <a:solidFill>
                        <a:srgbClr val="000000"/>
                      </a:solidFill>
                      <a:prstDash val="solid"/>
                    </a:lnB>
                  </a:tcPr>
                </a:tc>
              </a:tr>
            </a:tbl>
          </a:graphicData>
        </a:graphic>
      </p:graphicFrame>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object 3"/>
          <p:cNvSpPr txBox="1">
            <a:spLocks noGrp="1"/>
          </p:cNvSpPr>
          <p:nvPr>
            <p:ph type="sldNum" sz="quarter" idx="7"/>
          </p:nvPr>
        </p:nvSpPr>
        <p:spPr>
          <a:prstGeom prst="rect">
            <a:avLst/>
          </a:prstGeom>
        </p:spPr>
        <p:txBody>
          <a:bodyPr vert="horz" wrap="square" lIns="0" tIns="1905" rIns="0" bIns="0" rtlCol="0">
            <a:spAutoFit/>
          </a:bodyPr>
          <a:lstStyle/>
          <a:p>
            <a:pPr marL="12700">
              <a:lnSpc>
                <a:spcPct val="100000"/>
              </a:lnSpc>
              <a:spcBef>
                <a:spcPts val="15"/>
              </a:spcBef>
            </a:pPr>
            <a:r>
              <a:rPr>
                <a:latin typeface="宋体"/>
                <a:cs typeface="宋体"/>
              </a:rPr>
              <a:t>第 </a:t>
            </a:r>
            <a:r>
              <a:rPr/>
              <a:t>10</a:t>
            </a:r>
            <a:r>
              <a:rPr spc="125"/>
              <a:t> </a:t>
            </a:r>
            <a:r>
              <a:rPr>
                <a:latin typeface="宋体"/>
                <a:cs typeface="宋体"/>
              </a:rPr>
              <a:t>页</a:t>
            </a:r>
          </a:p>
        </p:txBody>
      </p:sp>
      <p:sp>
        <p:nvSpPr>
          <p:cNvPr id="4" name="object 4"/>
          <p:cNvSpPr txBox="1">
            <a:spLocks noGrp="1"/>
          </p:cNvSpPr>
          <p:nvPr>
            <p:ph type="ftr" sz="quarter" idx="5"/>
          </p:nvPr>
        </p:nvSpPr>
        <p:spPr>
          <a:prstGeom prst="rect">
            <a:avLst/>
          </a:prstGeom>
        </p:spPr>
        <p:txBody>
          <a:bodyPr vert="horz" wrap="square" lIns="0" tIns="0" rIns="0" bIns="0" rtlCol="0">
            <a:spAutoFit/>
          </a:bodyPr>
          <a:lstStyle/>
          <a:p>
            <a:pPr marL="12700">
              <a:lnSpc>
                <a:spcPct val="100000"/>
              </a:lnSpc>
            </a:pPr>
            <a:r>
              <a:rPr>
                <a:latin typeface="宋体"/>
                <a:cs typeface="宋体"/>
              </a:rPr>
              <a:t>共 </a:t>
            </a:r>
            <a:r>
              <a:rPr/>
              <a:t>51</a:t>
            </a:r>
            <a:r>
              <a:rPr spc="130"/>
              <a:t> </a:t>
            </a:r>
            <a:r>
              <a:rPr>
                <a:latin typeface="宋体"/>
                <a:cs typeface="宋体"/>
              </a:rPr>
              <a:t>页</a:t>
            </a:r>
          </a:p>
        </p:txBody>
      </p:sp>
      <p:graphicFrame>
        <p:nvGraphicFramePr>
          <p:cNvPr id="2" name="object 2"/>
          <p:cNvGraphicFramePr>
            <a:graphicFrameLocks noGrp="1"/>
          </p:cNvGraphicFramePr>
          <p:nvPr/>
        </p:nvGraphicFramePr>
        <p:xfrm>
          <a:off x="842772" y="1141094"/>
          <a:ext cx="9032240" cy="5190490"/>
        </p:xfrm>
        <a:graphic>
          <a:graphicData uri="http://schemas.openxmlformats.org/drawingml/2006/table">
            <a:tbl>
              <a:tblPr firstRow="1" bandRow="1">
                <a:tableStyleId>{2D5ABB26-0587-4C30-8999-92F81FD0307C}</a:tableStyleId>
              </a:tblPr>
              <a:tblGrid>
                <a:gridCol w="421640"/>
                <a:gridCol w="483870"/>
                <a:gridCol w="1059180"/>
                <a:gridCol w="1886584"/>
                <a:gridCol w="676910"/>
                <a:gridCol w="671829"/>
                <a:gridCol w="3822700"/>
              </a:tblGrid>
              <a:tr h="378459">
                <a:tc>
                  <a:txBody>
                    <a:bodyPr vert="horz" wrap="square"/>
                    <a:lstStyle/>
                    <a:p>
                      <a:pPr>
                        <a:lnSpc>
                          <a:spcPct val="100000"/>
                        </a:lnSpc>
                      </a:pPr>
                      <a:endParaRPr sz="800">
                        <a:latin typeface="Times New Roman"/>
                        <a:cs typeface="Times New Roman"/>
                      </a:endParaRPr>
                    </a:p>
                    <a:p>
                      <a:pPr marR="88900" algn="r">
                        <a:lnSpc>
                          <a:spcPct val="100000"/>
                        </a:lnSpc>
                      </a:pPr>
                      <a:r>
                        <a:rPr sz="900" b="1">
                          <a:latin typeface="宋体"/>
                          <a:cs typeface="宋体"/>
                        </a:rPr>
                        <a:t>序号</a:t>
                      </a:r>
                      <a:endParaRPr sz="900">
                        <a:latin typeface="宋体"/>
                        <a:cs typeface="宋体"/>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800">
                        <a:latin typeface="Times New Roman"/>
                        <a:cs typeface="Times New Roman"/>
                      </a:endParaRPr>
                    </a:p>
                    <a:p>
                      <a:pPr marL="127000">
                        <a:lnSpc>
                          <a:spcPct val="100000"/>
                        </a:lnSpc>
                      </a:pPr>
                      <a:r>
                        <a:rPr sz="900" b="1" spc="-5">
                          <a:latin typeface="宋体"/>
                          <a:cs typeface="宋体"/>
                        </a:rPr>
                        <a:t>分类</a:t>
                      </a:r>
                      <a:endParaRPr sz="900">
                        <a:latin typeface="宋体"/>
                        <a:cs typeface="宋体"/>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800">
                        <a:latin typeface="Times New Roman"/>
                        <a:cs typeface="Times New Roman"/>
                      </a:endParaRPr>
                    </a:p>
                    <a:p>
                      <a:pPr marL="299720">
                        <a:lnSpc>
                          <a:spcPct val="100000"/>
                        </a:lnSpc>
                      </a:pPr>
                      <a:r>
                        <a:rPr sz="900" b="1" spc="-5">
                          <a:latin typeface="宋体"/>
                          <a:cs typeface="宋体"/>
                        </a:rPr>
                        <a:t>标</a:t>
                      </a:r>
                      <a:r>
                        <a:rPr sz="900" b="1" spc="5">
                          <a:latin typeface="宋体"/>
                          <a:cs typeface="宋体"/>
                        </a:rPr>
                        <a:t>准</a:t>
                      </a:r>
                      <a:r>
                        <a:rPr sz="900" b="1" spc="-5">
                          <a:latin typeface="宋体"/>
                          <a:cs typeface="宋体"/>
                        </a:rPr>
                        <a:t>编号</a:t>
                      </a:r>
                      <a:endParaRPr sz="900">
                        <a:latin typeface="宋体"/>
                        <a:cs typeface="宋体"/>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800">
                        <a:latin typeface="Times New Roman"/>
                        <a:cs typeface="Times New Roman"/>
                      </a:endParaRPr>
                    </a:p>
                    <a:p>
                      <a:pPr algn="ctr">
                        <a:lnSpc>
                          <a:spcPct val="100000"/>
                        </a:lnSpc>
                      </a:pPr>
                      <a:r>
                        <a:rPr sz="900" b="1" spc="-5">
                          <a:latin typeface="宋体"/>
                          <a:cs typeface="宋体"/>
                        </a:rPr>
                        <a:t>标</a:t>
                      </a:r>
                      <a:r>
                        <a:rPr sz="900" b="1" spc="5">
                          <a:latin typeface="宋体"/>
                          <a:cs typeface="宋体"/>
                        </a:rPr>
                        <a:t>准</a:t>
                      </a:r>
                      <a:r>
                        <a:rPr sz="900" b="1" spc="-5">
                          <a:latin typeface="宋体"/>
                          <a:cs typeface="宋体"/>
                        </a:rPr>
                        <a:t>名称</a:t>
                      </a:r>
                      <a:endParaRPr sz="900">
                        <a:latin typeface="宋体"/>
                        <a:cs typeface="宋体"/>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800">
                        <a:latin typeface="Times New Roman"/>
                        <a:cs typeface="Times New Roman"/>
                      </a:endParaRPr>
                    </a:p>
                    <a:p>
                      <a:pPr algn="ctr">
                        <a:lnSpc>
                          <a:spcPct val="100000"/>
                        </a:lnSpc>
                      </a:pPr>
                      <a:r>
                        <a:rPr sz="900" b="1" spc="-5">
                          <a:latin typeface="宋体"/>
                          <a:cs typeface="宋体"/>
                        </a:rPr>
                        <a:t>发</a:t>
                      </a:r>
                      <a:r>
                        <a:rPr sz="900" b="1" spc="5">
                          <a:latin typeface="宋体"/>
                          <a:cs typeface="宋体"/>
                        </a:rPr>
                        <a:t>布</a:t>
                      </a:r>
                      <a:r>
                        <a:rPr sz="900" b="1" spc="-5">
                          <a:latin typeface="宋体"/>
                          <a:cs typeface="宋体"/>
                        </a:rPr>
                        <a:t>日期</a:t>
                      </a:r>
                      <a:endParaRPr sz="900">
                        <a:latin typeface="宋体"/>
                        <a:cs typeface="宋体"/>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800">
                        <a:latin typeface="Times New Roman"/>
                        <a:cs typeface="Times New Roman"/>
                      </a:endParaRPr>
                    </a:p>
                    <a:p>
                      <a:pPr algn="ctr">
                        <a:lnSpc>
                          <a:spcPct val="100000"/>
                        </a:lnSpc>
                      </a:pPr>
                      <a:r>
                        <a:rPr sz="900" b="1" spc="-5">
                          <a:latin typeface="宋体"/>
                          <a:cs typeface="宋体"/>
                        </a:rPr>
                        <a:t>实</a:t>
                      </a:r>
                      <a:r>
                        <a:rPr sz="900" b="1" spc="5">
                          <a:latin typeface="宋体"/>
                          <a:cs typeface="宋体"/>
                        </a:rPr>
                        <a:t>施</a:t>
                      </a:r>
                      <a:r>
                        <a:rPr sz="900" b="1" spc="-5">
                          <a:latin typeface="宋体"/>
                          <a:cs typeface="宋体"/>
                        </a:rPr>
                        <a:t>日期</a:t>
                      </a:r>
                      <a:endParaRPr sz="900">
                        <a:latin typeface="宋体"/>
                        <a:cs typeface="宋体"/>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800">
                        <a:latin typeface="Times New Roman"/>
                        <a:cs typeface="Times New Roman"/>
                      </a:endParaRPr>
                    </a:p>
                    <a:p>
                      <a:pPr algn="ctr">
                        <a:lnSpc>
                          <a:spcPct val="100000"/>
                        </a:lnSpc>
                      </a:pPr>
                      <a:r>
                        <a:rPr sz="900" b="1" spc="-5">
                          <a:latin typeface="宋体"/>
                          <a:cs typeface="宋体"/>
                        </a:rPr>
                        <a:t>规</a:t>
                      </a:r>
                      <a:r>
                        <a:rPr sz="900" b="1" spc="5">
                          <a:latin typeface="宋体"/>
                          <a:cs typeface="宋体"/>
                        </a:rPr>
                        <a:t>定</a:t>
                      </a:r>
                      <a:r>
                        <a:rPr sz="900" b="1" spc="-5">
                          <a:latin typeface="宋体"/>
                          <a:cs typeface="宋体"/>
                        </a:rPr>
                        <a:t>范围</a:t>
                      </a:r>
                      <a:endParaRPr sz="900">
                        <a:latin typeface="宋体"/>
                        <a:cs typeface="宋体"/>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201734">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marL="67945">
                        <a:lnSpc>
                          <a:spcPct val="100000"/>
                        </a:lnSpc>
                        <a:spcBef>
                          <a:spcPts val="229"/>
                        </a:spcBef>
                      </a:pPr>
                      <a:r>
                        <a:rPr sz="900" spc="10">
                          <a:latin typeface="宋体"/>
                          <a:cs typeface="宋体"/>
                        </a:rPr>
                        <a:t>本</a:t>
                      </a:r>
                      <a:r>
                        <a:rPr sz="900">
                          <a:latin typeface="宋体"/>
                          <a:cs typeface="宋体"/>
                        </a:rPr>
                        <a:t>标</a:t>
                      </a:r>
                      <a:r>
                        <a:rPr sz="900" spc="10">
                          <a:latin typeface="宋体"/>
                          <a:cs typeface="宋体"/>
                        </a:rPr>
                        <a:t>准</a:t>
                      </a:r>
                      <a:r>
                        <a:rPr sz="900">
                          <a:latin typeface="宋体"/>
                          <a:cs typeface="宋体"/>
                        </a:rPr>
                        <a:t>规</a:t>
                      </a:r>
                      <a:r>
                        <a:rPr sz="900" spc="10">
                          <a:latin typeface="宋体"/>
                          <a:cs typeface="宋体"/>
                        </a:rPr>
                        <a:t>定了</a:t>
                      </a:r>
                      <a:r>
                        <a:rPr sz="900">
                          <a:latin typeface="宋体"/>
                          <a:cs typeface="宋体"/>
                        </a:rPr>
                        <a:t>冷</a:t>
                      </a:r>
                      <a:r>
                        <a:rPr sz="900" spc="10">
                          <a:latin typeface="宋体"/>
                          <a:cs typeface="宋体"/>
                        </a:rPr>
                        <a:t>藏</a:t>
                      </a:r>
                      <a:r>
                        <a:rPr sz="900">
                          <a:latin typeface="宋体"/>
                          <a:cs typeface="宋体"/>
                        </a:rPr>
                        <a:t>集</a:t>
                      </a:r>
                      <a:r>
                        <a:rPr sz="900" spc="10">
                          <a:latin typeface="宋体"/>
                          <a:cs typeface="宋体"/>
                        </a:rPr>
                        <a:t>装箱</a:t>
                      </a:r>
                      <a:r>
                        <a:rPr sz="900">
                          <a:latin typeface="宋体"/>
                          <a:cs typeface="宋体"/>
                        </a:rPr>
                        <a:t>冷</a:t>
                      </a:r>
                      <a:r>
                        <a:rPr sz="900" spc="10">
                          <a:latin typeface="宋体"/>
                          <a:cs typeface="宋体"/>
                        </a:rPr>
                        <a:t>藏</a:t>
                      </a:r>
                      <a:r>
                        <a:rPr sz="900">
                          <a:latin typeface="宋体"/>
                          <a:cs typeface="宋体"/>
                        </a:rPr>
                        <a:t>车</a:t>
                      </a:r>
                      <a:r>
                        <a:rPr sz="900" spc="10">
                          <a:latin typeface="宋体"/>
                          <a:cs typeface="宋体"/>
                        </a:rPr>
                        <a:t>和</a:t>
                      </a:r>
                      <a:r>
                        <a:rPr sz="900">
                          <a:latin typeface="宋体"/>
                          <a:cs typeface="宋体"/>
                        </a:rPr>
                        <a:t>保</a:t>
                      </a:r>
                      <a:r>
                        <a:rPr sz="900" spc="10">
                          <a:latin typeface="宋体"/>
                          <a:cs typeface="宋体"/>
                        </a:rPr>
                        <a:t>温车</a:t>
                      </a:r>
                      <a:r>
                        <a:rPr sz="900">
                          <a:latin typeface="宋体"/>
                          <a:cs typeface="宋体"/>
                        </a:rPr>
                        <a:t>用</a:t>
                      </a:r>
                      <a:r>
                        <a:rPr sz="900" spc="10">
                          <a:latin typeface="宋体"/>
                          <a:cs typeface="宋体"/>
                        </a:rPr>
                        <a:t>硬</a:t>
                      </a:r>
                      <a:r>
                        <a:rPr sz="900">
                          <a:latin typeface="宋体"/>
                          <a:cs typeface="宋体"/>
                        </a:rPr>
                        <a:t>质</a:t>
                      </a:r>
                      <a:r>
                        <a:rPr sz="900" spc="10">
                          <a:latin typeface="宋体"/>
                          <a:cs typeface="宋体"/>
                        </a:rPr>
                        <a:t>聚氨</a:t>
                      </a:r>
                      <a:r>
                        <a:rPr sz="900">
                          <a:latin typeface="宋体"/>
                          <a:cs typeface="宋体"/>
                        </a:rPr>
                        <a:t>酯</a:t>
                      </a:r>
                      <a:r>
                        <a:rPr sz="900" spc="10">
                          <a:latin typeface="宋体"/>
                          <a:cs typeface="宋体"/>
                        </a:rPr>
                        <a:t>泡</a:t>
                      </a:r>
                      <a:r>
                        <a:rPr sz="900">
                          <a:latin typeface="宋体"/>
                          <a:cs typeface="宋体"/>
                        </a:rPr>
                        <a:t>沫</a:t>
                      </a:r>
                      <a:r>
                        <a:rPr sz="900" spc="10">
                          <a:latin typeface="宋体"/>
                          <a:cs typeface="宋体"/>
                        </a:rPr>
                        <a:t>塑料</a:t>
                      </a:r>
                      <a:r>
                        <a:rPr sz="900">
                          <a:latin typeface="宋体"/>
                          <a:cs typeface="宋体"/>
                        </a:rPr>
                        <a:t>的</a:t>
                      </a:r>
                      <a:r>
                        <a:rPr sz="900" spc="10">
                          <a:latin typeface="宋体"/>
                          <a:cs typeface="宋体"/>
                        </a:rPr>
                        <a:t>分</a:t>
                      </a:r>
                      <a:r>
                        <a:rPr sz="900">
                          <a:latin typeface="宋体"/>
                          <a:cs typeface="宋体"/>
                        </a:rPr>
                        <a:t>类、</a:t>
                      </a:r>
                      <a:endParaRPr sz="900">
                        <a:latin typeface="宋体"/>
                        <a:cs typeface="宋体"/>
                      </a:endParaRPr>
                    </a:p>
                  </a:txBody>
                  <a:tcPr marL="0" marR="0" marT="29209" marB="0">
                    <a:lnL w="6350">
                      <a:solidFill>
                        <a:srgbClr val="000000"/>
                      </a:solidFill>
                      <a:prstDash val="solid"/>
                    </a:lnL>
                    <a:lnR w="6350">
                      <a:solidFill>
                        <a:srgbClr val="000000"/>
                      </a:solidFill>
                      <a:prstDash val="solid"/>
                    </a:lnR>
                    <a:lnT w="6350">
                      <a:solidFill>
                        <a:srgbClr val="000000"/>
                      </a:solidFill>
                      <a:prstDash val="solid"/>
                    </a:lnT>
                  </a:tcPr>
                </a:tc>
              </a:tr>
              <a:tr h="597929">
                <a:tc>
                  <a:txBody>
                    <a:bodyPr vert="horz" wrap="square"/>
                    <a:lstStyle/>
                    <a:p>
                      <a:pPr>
                        <a:lnSpc>
                          <a:spcPct val="100000"/>
                        </a:lnSpc>
                      </a:pPr>
                      <a:endParaRPr sz="1000">
                        <a:latin typeface="Times New Roman"/>
                        <a:cs typeface="Times New Roman"/>
                      </a:endParaRPr>
                    </a:p>
                    <a:p>
                      <a:pPr marR="69850" algn="r">
                        <a:lnSpc>
                          <a:spcPct val="100000"/>
                        </a:lnSpc>
                        <a:spcBef>
                          <a:spcPts val="600"/>
                        </a:spcBef>
                      </a:pPr>
                      <a:r>
                        <a:rPr sz="900" spc="5">
                          <a:latin typeface="Times New Roman"/>
                          <a:cs typeface="Times New Roman"/>
                        </a:rPr>
                        <a:t>3</a:t>
                      </a:r>
                      <a:r>
                        <a:rPr sz="900" spc="-10">
                          <a:latin typeface="Times New Roman"/>
                          <a:cs typeface="Times New Roman"/>
                        </a:rPr>
                        <a:t>5</a:t>
                      </a:r>
                      <a:r>
                        <a:rPr sz="900">
                          <a:latin typeface="Times New Roman"/>
                          <a:cs typeface="Times New Roman"/>
                        </a:rPr>
                        <a:t>.</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1000">
                        <a:latin typeface="Times New Roman"/>
                        <a:cs typeface="Times New Roman"/>
                      </a:endParaRPr>
                    </a:p>
                    <a:p>
                      <a:pPr marL="107950">
                        <a:lnSpc>
                          <a:spcPct val="100000"/>
                        </a:lnSpc>
                        <a:spcBef>
                          <a:spcPts val="600"/>
                        </a:spcBef>
                      </a:pPr>
                      <a:r>
                        <a:rPr sz="900" spc="-5">
                          <a:latin typeface="Times New Roman"/>
                          <a:cs typeface="Times New Roman"/>
                        </a:rPr>
                        <a:t>GB/T</a:t>
                      </a:r>
                      <a:r>
                        <a:rPr sz="900" spc="-10">
                          <a:latin typeface="Times New Roman"/>
                          <a:cs typeface="Times New Roman"/>
                        </a:rPr>
                        <a:t> </a:t>
                      </a:r>
                      <a:r>
                        <a:rPr sz="900" spc="-5">
                          <a:latin typeface="Times New Roman"/>
                          <a:cs typeface="Times New Roman"/>
                        </a:rPr>
                        <a:t>40363-2021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marL="600075" marR="80010" indent="-515620">
                        <a:lnSpc>
                          <a:spcPct val="144400"/>
                        </a:lnSpc>
                        <a:spcBef>
                          <a:spcPts val="500"/>
                        </a:spcBef>
                      </a:pPr>
                      <a:r>
                        <a:rPr sz="900">
                          <a:latin typeface="宋体"/>
                          <a:cs typeface="宋体"/>
                        </a:rPr>
                        <a:t>冷藏集装箱和冷藏保温车用硬质聚 氨酯泡沫塑料</a:t>
                      </a:r>
                      <a:endParaRPr sz="900">
                        <a:latin typeface="宋体"/>
                        <a:cs typeface="宋体"/>
                      </a:endParaRPr>
                    </a:p>
                  </a:txBody>
                  <a:tcPr marL="0" marR="0" marT="63500" marB="0">
                    <a:lnL w="6350">
                      <a:solidFill>
                        <a:srgbClr val="000000"/>
                      </a:solidFill>
                      <a:prstDash val="solid"/>
                    </a:lnL>
                    <a:lnR w="6350">
                      <a:solidFill>
                        <a:srgbClr val="000000"/>
                      </a:solidFill>
                      <a:prstDash val="solid"/>
                    </a:lnR>
                  </a:tcPr>
                </a:tc>
                <a:tc>
                  <a:txBody>
                    <a:bodyPr vert="horz" wrap="square"/>
                    <a:lstStyle/>
                    <a:p>
                      <a:pPr>
                        <a:lnSpc>
                          <a:spcPct val="100000"/>
                        </a:lnSpc>
                      </a:pPr>
                      <a:endParaRPr sz="1000">
                        <a:latin typeface="Times New Roman"/>
                        <a:cs typeface="Times New Roman"/>
                      </a:endParaRPr>
                    </a:p>
                    <a:p>
                      <a:pPr algn="ctr">
                        <a:lnSpc>
                          <a:spcPct val="100000"/>
                        </a:lnSpc>
                        <a:spcBef>
                          <a:spcPts val="600"/>
                        </a:spcBef>
                      </a:pPr>
                      <a:r>
                        <a:rPr sz="900" spc="-5">
                          <a:latin typeface="Times New Roman"/>
                          <a:cs typeface="Times New Roman"/>
                        </a:rPr>
                        <a:t>2021-08-20</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1000">
                        <a:latin typeface="Times New Roman"/>
                        <a:cs typeface="Times New Roman"/>
                      </a:endParaRPr>
                    </a:p>
                    <a:p>
                      <a:pPr marL="1270" algn="ctr">
                        <a:lnSpc>
                          <a:spcPct val="100000"/>
                        </a:lnSpc>
                        <a:spcBef>
                          <a:spcPts val="600"/>
                        </a:spcBef>
                      </a:pPr>
                      <a:r>
                        <a:rPr sz="900" spc="-5">
                          <a:latin typeface="Times New Roman"/>
                          <a:cs typeface="Times New Roman"/>
                        </a:rPr>
                        <a:t>2022-03-01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marL="67945">
                        <a:lnSpc>
                          <a:spcPct val="100000"/>
                        </a:lnSpc>
                        <a:spcBef>
                          <a:spcPts val="200"/>
                        </a:spcBef>
                      </a:pPr>
                      <a:r>
                        <a:rPr sz="900">
                          <a:latin typeface="宋体"/>
                          <a:cs typeface="宋体"/>
                        </a:rPr>
                        <a:t>要求、试验方法、检验规则、标志、包装、运输与贮存。</a:t>
                      </a:r>
                      <a:endParaRPr sz="900">
                        <a:latin typeface="宋体"/>
                        <a:cs typeface="宋体"/>
                      </a:endParaRPr>
                    </a:p>
                    <a:p>
                      <a:pPr marL="67945" marR="62230">
                        <a:lnSpc>
                          <a:spcPct val="144400"/>
                        </a:lnSpc>
                      </a:pPr>
                      <a:r>
                        <a:rPr sz="900">
                          <a:latin typeface="宋体"/>
                          <a:cs typeface="宋体"/>
                        </a:rPr>
                        <a:t>本标准适用于以多元醇和多异氰酸酯为主要原料发泡生产</a:t>
                      </a:r>
                      <a:r>
                        <a:rPr sz="900">
                          <a:latin typeface="Times New Roman"/>
                          <a:cs typeface="Times New Roman"/>
                        </a:rPr>
                        <a:t>,</a:t>
                      </a:r>
                      <a:r>
                        <a:rPr sz="900">
                          <a:latin typeface="宋体"/>
                          <a:cs typeface="宋体"/>
                        </a:rPr>
                        <a:t>用于冷藏集装箱 </a:t>
                      </a:r>
                      <a:r>
                        <a:rPr sz="900">
                          <a:latin typeface="Times New Roman"/>
                          <a:cs typeface="Times New Roman"/>
                        </a:rPr>
                        <a:t>(</a:t>
                      </a:r>
                      <a:r>
                        <a:rPr sz="900">
                          <a:latin typeface="宋体"/>
                          <a:cs typeface="宋体"/>
                        </a:rPr>
                        <a:t>标箱</a:t>
                      </a:r>
                      <a:r>
                        <a:rPr sz="900">
                          <a:latin typeface="Times New Roman"/>
                          <a:cs typeface="Times New Roman"/>
                        </a:rPr>
                        <a:t>)</a:t>
                      </a:r>
                      <a:r>
                        <a:rPr sz="900" spc="-135">
                          <a:latin typeface="宋体"/>
                          <a:cs typeface="宋体"/>
                        </a:rPr>
                        <a:t>、</a:t>
                      </a:r>
                      <a:r>
                        <a:rPr sz="900">
                          <a:latin typeface="宋体"/>
                          <a:cs typeface="宋体"/>
                        </a:rPr>
                        <a:t>冷藏车和保温车绝热用硬质聚氨酯泡沫塑料</a:t>
                      </a:r>
                      <a:r>
                        <a:rPr sz="900" spc="-125">
                          <a:latin typeface="宋体"/>
                          <a:cs typeface="宋体"/>
                        </a:rPr>
                        <a:t>。</a:t>
                      </a:r>
                      <a:r>
                        <a:rPr sz="900">
                          <a:latin typeface="宋体"/>
                          <a:cs typeface="宋体"/>
                        </a:rPr>
                        <a:t>其他冷藏箱</a:t>
                      </a:r>
                      <a:r>
                        <a:rPr sz="900" spc="-135">
                          <a:latin typeface="宋体"/>
                          <a:cs typeface="宋体"/>
                        </a:rPr>
                        <a:t>、</a:t>
                      </a:r>
                      <a:r>
                        <a:rPr sz="900">
                          <a:latin typeface="宋体"/>
                          <a:cs typeface="宋体"/>
                        </a:rPr>
                        <a:t>保温</a:t>
                      </a:r>
                      <a:endParaRPr sz="900">
                        <a:latin typeface="宋体"/>
                        <a:cs typeface="宋体"/>
                      </a:endParaRPr>
                    </a:p>
                  </a:txBody>
                  <a:tcPr marL="0" marR="0" marT="25400" marB="0">
                    <a:lnL w="6350">
                      <a:solidFill>
                        <a:srgbClr val="000000"/>
                      </a:solidFill>
                      <a:prstDash val="solid"/>
                    </a:lnL>
                    <a:lnR w="6350">
                      <a:solidFill>
                        <a:srgbClr val="000000"/>
                      </a:solidFill>
                      <a:prstDash val="solid"/>
                    </a:lnR>
                  </a:tcPr>
                </a:tc>
              </a:tr>
              <a:tr h="197285">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marL="67945">
                        <a:lnSpc>
                          <a:spcPct val="100000"/>
                        </a:lnSpc>
                        <a:spcBef>
                          <a:spcPts val="175"/>
                        </a:spcBef>
                      </a:pPr>
                      <a:r>
                        <a:rPr sz="900">
                          <a:latin typeface="宋体"/>
                          <a:cs typeface="宋体"/>
                        </a:rPr>
                        <a:t>箱用聚氨酯泡沫塑料也可参考采用。</a:t>
                      </a:r>
                      <a:endParaRPr sz="900">
                        <a:latin typeface="宋体"/>
                        <a:cs typeface="宋体"/>
                      </a:endParaRPr>
                    </a:p>
                  </a:txBody>
                  <a:tcPr marL="0" marR="0" marT="22225" marB="0">
                    <a:lnL w="6350">
                      <a:solidFill>
                        <a:srgbClr val="000000"/>
                      </a:solidFill>
                      <a:prstDash val="solid"/>
                    </a:lnL>
                    <a:lnR w="6350">
                      <a:solidFill>
                        <a:srgbClr val="000000"/>
                      </a:solidFill>
                      <a:prstDash val="solid"/>
                    </a:lnR>
                    <a:lnB w="6350">
                      <a:solidFill>
                        <a:srgbClr val="000000"/>
                      </a:solidFill>
                      <a:prstDash val="solid"/>
                    </a:lnB>
                  </a:tcPr>
                </a:tc>
              </a:tr>
              <a:tr h="201493">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marL="67945">
                        <a:lnSpc>
                          <a:spcPct val="100000"/>
                        </a:lnSpc>
                        <a:spcBef>
                          <a:spcPts val="229"/>
                        </a:spcBef>
                      </a:pPr>
                      <a:r>
                        <a:rPr sz="900">
                          <a:latin typeface="宋体"/>
                          <a:cs typeface="宋体"/>
                        </a:rPr>
                        <a:t>本标准规定了低温液体贮运设备的安全要求和措施、事故处理等要求。本</a:t>
                      </a:r>
                      <a:endParaRPr sz="900">
                        <a:latin typeface="宋体"/>
                        <a:cs typeface="宋体"/>
                      </a:endParaRPr>
                    </a:p>
                  </a:txBody>
                  <a:tcPr marL="0" marR="0" marT="29209" marB="0">
                    <a:lnL w="6350">
                      <a:solidFill>
                        <a:srgbClr val="000000"/>
                      </a:solidFill>
                      <a:prstDash val="solid"/>
                    </a:lnL>
                    <a:lnR w="6350">
                      <a:solidFill>
                        <a:srgbClr val="000000"/>
                      </a:solidFill>
                      <a:prstDash val="solid"/>
                    </a:lnR>
                    <a:lnT w="6350">
                      <a:solidFill>
                        <a:srgbClr val="000000"/>
                      </a:solidFill>
                      <a:prstDash val="solid"/>
                    </a:lnT>
                  </a:tcPr>
                </a:tc>
              </a:tr>
              <a:tr h="396239">
                <a:tc>
                  <a:txBody>
                    <a:bodyPr vert="horz" wrap="square"/>
                    <a:lstStyle/>
                    <a:p>
                      <a:pPr>
                        <a:lnSpc>
                          <a:spcPct val="100000"/>
                        </a:lnSpc>
                        <a:spcBef>
                          <a:spcPts val="5"/>
                        </a:spcBef>
                      </a:pPr>
                      <a:endParaRPr sz="850">
                        <a:latin typeface="Times New Roman"/>
                        <a:cs typeface="Times New Roman"/>
                      </a:endParaRPr>
                    </a:p>
                    <a:p>
                      <a:pPr marR="69850" algn="r">
                        <a:lnSpc>
                          <a:spcPct val="100000"/>
                        </a:lnSpc>
                      </a:pPr>
                      <a:r>
                        <a:rPr sz="900" spc="5">
                          <a:latin typeface="Times New Roman"/>
                          <a:cs typeface="Times New Roman"/>
                        </a:rPr>
                        <a:t>3</a:t>
                      </a:r>
                      <a:r>
                        <a:rPr sz="900" spc="-10">
                          <a:latin typeface="Times New Roman"/>
                          <a:cs typeface="Times New Roman"/>
                        </a:rPr>
                        <a:t>6</a:t>
                      </a:r>
                      <a:r>
                        <a:rPr sz="900">
                          <a:latin typeface="Times New Roman"/>
                          <a:cs typeface="Times New Roman"/>
                        </a:rPr>
                        <a:t>.</a:t>
                      </a:r>
                      <a:endParaRPr sz="900">
                        <a:latin typeface="Times New Roman"/>
                        <a:cs typeface="Times New Roman"/>
                      </a:endParaRPr>
                    </a:p>
                  </a:txBody>
                  <a:tcPr marL="0" marR="0" marT="635"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spcBef>
                          <a:spcPts val="5"/>
                        </a:spcBef>
                      </a:pPr>
                      <a:endParaRPr sz="850">
                        <a:latin typeface="Times New Roman"/>
                        <a:cs typeface="Times New Roman"/>
                      </a:endParaRPr>
                    </a:p>
                    <a:p>
                      <a:pPr marL="156210">
                        <a:lnSpc>
                          <a:spcPct val="100000"/>
                        </a:lnSpc>
                      </a:pPr>
                      <a:r>
                        <a:rPr sz="900" spc="-5">
                          <a:latin typeface="Times New Roman"/>
                          <a:cs typeface="Times New Roman"/>
                        </a:rPr>
                        <a:t>JB/T</a:t>
                      </a:r>
                      <a:r>
                        <a:rPr sz="900" spc="-20">
                          <a:latin typeface="Times New Roman"/>
                          <a:cs typeface="Times New Roman"/>
                        </a:rPr>
                        <a:t> </a:t>
                      </a:r>
                      <a:r>
                        <a:rPr sz="900" spc="-5">
                          <a:latin typeface="Times New Roman"/>
                          <a:cs typeface="Times New Roman"/>
                        </a:rPr>
                        <a:t>6898-2015</a:t>
                      </a:r>
                      <a:endParaRPr sz="900">
                        <a:latin typeface="Times New Roman"/>
                        <a:cs typeface="Times New Roman"/>
                      </a:endParaRPr>
                    </a:p>
                  </a:txBody>
                  <a:tcPr marL="0" marR="0" marT="635" marB="0">
                    <a:lnL w="6350">
                      <a:solidFill>
                        <a:srgbClr val="000000"/>
                      </a:solidFill>
                      <a:prstDash val="solid"/>
                    </a:lnL>
                    <a:lnR w="6350">
                      <a:solidFill>
                        <a:srgbClr val="000000"/>
                      </a:solidFill>
                      <a:prstDash val="solid"/>
                    </a:lnR>
                  </a:tcPr>
                </a:tc>
                <a:tc>
                  <a:txBody>
                    <a:bodyPr vert="horz" wrap="square"/>
                    <a:lstStyle/>
                    <a:p>
                      <a:pPr>
                        <a:lnSpc>
                          <a:spcPct val="100000"/>
                        </a:lnSpc>
                        <a:spcBef>
                          <a:spcPts val="5"/>
                        </a:spcBef>
                      </a:pPr>
                      <a:endParaRPr sz="850">
                        <a:latin typeface="Times New Roman"/>
                        <a:cs typeface="Times New Roman"/>
                      </a:endParaRPr>
                    </a:p>
                    <a:p>
                      <a:pPr algn="ctr">
                        <a:lnSpc>
                          <a:spcPct val="100000"/>
                        </a:lnSpc>
                      </a:pPr>
                      <a:r>
                        <a:rPr sz="900">
                          <a:latin typeface="宋体"/>
                          <a:cs typeface="宋体"/>
                        </a:rPr>
                        <a:t>低温液体贮运设备</a:t>
                      </a:r>
                      <a:r>
                        <a:rPr sz="900" spc="-30">
                          <a:latin typeface="宋体"/>
                          <a:cs typeface="宋体"/>
                        </a:rPr>
                        <a:t> </a:t>
                      </a:r>
                      <a:r>
                        <a:rPr sz="900">
                          <a:latin typeface="宋体"/>
                          <a:cs typeface="宋体"/>
                        </a:rPr>
                        <a:t>使用安全规则</a:t>
                      </a:r>
                      <a:endParaRPr sz="900">
                        <a:latin typeface="宋体"/>
                        <a:cs typeface="宋体"/>
                      </a:endParaRPr>
                    </a:p>
                  </a:txBody>
                  <a:tcPr marL="0" marR="0" marT="635" marB="0">
                    <a:lnL w="6350">
                      <a:solidFill>
                        <a:srgbClr val="000000"/>
                      </a:solidFill>
                      <a:prstDash val="solid"/>
                    </a:lnL>
                    <a:lnR w="6350">
                      <a:solidFill>
                        <a:srgbClr val="000000"/>
                      </a:solidFill>
                      <a:prstDash val="solid"/>
                    </a:lnR>
                  </a:tcPr>
                </a:tc>
                <a:tc>
                  <a:txBody>
                    <a:bodyPr vert="horz" wrap="square"/>
                    <a:lstStyle/>
                    <a:p>
                      <a:pPr>
                        <a:lnSpc>
                          <a:spcPct val="100000"/>
                        </a:lnSpc>
                        <a:spcBef>
                          <a:spcPts val="5"/>
                        </a:spcBef>
                      </a:pPr>
                      <a:endParaRPr sz="850">
                        <a:latin typeface="Times New Roman"/>
                        <a:cs typeface="Times New Roman"/>
                      </a:endParaRPr>
                    </a:p>
                    <a:p>
                      <a:pPr algn="ctr">
                        <a:lnSpc>
                          <a:spcPct val="100000"/>
                        </a:lnSpc>
                      </a:pPr>
                      <a:r>
                        <a:rPr sz="900" spc="-5">
                          <a:latin typeface="Times New Roman"/>
                          <a:cs typeface="Times New Roman"/>
                        </a:rPr>
                        <a:t>2015-04-30</a:t>
                      </a:r>
                      <a:endParaRPr sz="900">
                        <a:latin typeface="Times New Roman"/>
                        <a:cs typeface="Times New Roman"/>
                      </a:endParaRPr>
                    </a:p>
                  </a:txBody>
                  <a:tcPr marL="0" marR="0" marT="635" marB="0">
                    <a:lnL w="6350">
                      <a:solidFill>
                        <a:srgbClr val="000000"/>
                      </a:solidFill>
                      <a:prstDash val="solid"/>
                    </a:lnL>
                    <a:lnR w="6350">
                      <a:solidFill>
                        <a:srgbClr val="000000"/>
                      </a:solidFill>
                      <a:prstDash val="solid"/>
                    </a:lnR>
                  </a:tcPr>
                </a:tc>
                <a:tc>
                  <a:txBody>
                    <a:bodyPr vert="horz" wrap="square"/>
                    <a:lstStyle/>
                    <a:p>
                      <a:pPr>
                        <a:lnSpc>
                          <a:spcPct val="100000"/>
                        </a:lnSpc>
                        <a:spcBef>
                          <a:spcPts val="5"/>
                        </a:spcBef>
                      </a:pPr>
                      <a:endParaRPr sz="850">
                        <a:latin typeface="Times New Roman"/>
                        <a:cs typeface="Times New Roman"/>
                      </a:endParaRPr>
                    </a:p>
                    <a:p>
                      <a:pPr marL="1270" algn="ctr">
                        <a:lnSpc>
                          <a:spcPct val="100000"/>
                        </a:lnSpc>
                      </a:pPr>
                      <a:r>
                        <a:rPr sz="900" spc="-5">
                          <a:latin typeface="Times New Roman"/>
                          <a:cs typeface="Times New Roman"/>
                        </a:rPr>
                        <a:t>2015-10-01</a:t>
                      </a:r>
                      <a:endParaRPr sz="900">
                        <a:latin typeface="Times New Roman"/>
                        <a:cs typeface="Times New Roman"/>
                      </a:endParaRPr>
                    </a:p>
                  </a:txBody>
                  <a:tcPr marL="0" marR="0" marT="635" marB="0">
                    <a:lnL w="6350">
                      <a:solidFill>
                        <a:srgbClr val="000000"/>
                      </a:solidFill>
                      <a:prstDash val="solid"/>
                    </a:lnL>
                    <a:lnR w="6350">
                      <a:solidFill>
                        <a:srgbClr val="000000"/>
                      </a:solidFill>
                      <a:prstDash val="solid"/>
                    </a:lnR>
                  </a:tcPr>
                </a:tc>
                <a:tc>
                  <a:txBody>
                    <a:bodyPr vert="horz" wrap="square"/>
                    <a:lstStyle/>
                    <a:p>
                      <a:pPr marL="67945">
                        <a:lnSpc>
                          <a:spcPct val="100000"/>
                        </a:lnSpc>
                        <a:spcBef>
                          <a:spcPts val="200"/>
                        </a:spcBef>
                      </a:pPr>
                      <a:r>
                        <a:rPr sz="900">
                          <a:latin typeface="宋体"/>
                          <a:cs typeface="宋体"/>
                        </a:rPr>
                        <a:t>标准适用于贮存液氧</a:t>
                      </a:r>
                      <a:r>
                        <a:rPr sz="900" spc="-229">
                          <a:latin typeface="宋体"/>
                          <a:cs typeface="宋体"/>
                        </a:rPr>
                        <a:t>、</a:t>
                      </a:r>
                      <a:r>
                        <a:rPr sz="900">
                          <a:latin typeface="宋体"/>
                          <a:cs typeface="宋体"/>
                        </a:rPr>
                        <a:t>液氮</a:t>
                      </a:r>
                      <a:r>
                        <a:rPr sz="900" spc="-229">
                          <a:latin typeface="宋体"/>
                          <a:cs typeface="宋体"/>
                        </a:rPr>
                        <a:t>、</a:t>
                      </a:r>
                      <a:r>
                        <a:rPr sz="900">
                          <a:latin typeface="宋体"/>
                          <a:cs typeface="宋体"/>
                        </a:rPr>
                        <a:t>液氩的固定式低温液体容器</a:t>
                      </a:r>
                      <a:r>
                        <a:rPr sz="900" spc="5">
                          <a:latin typeface="宋体"/>
                          <a:cs typeface="宋体"/>
                        </a:rPr>
                        <a:t>,</a:t>
                      </a:r>
                      <a:r>
                        <a:rPr sz="900">
                          <a:latin typeface="宋体"/>
                          <a:cs typeface="宋体"/>
                        </a:rPr>
                        <a:t>运输液氧</a:t>
                      </a:r>
                      <a:r>
                        <a:rPr sz="900" spc="-229">
                          <a:latin typeface="宋体"/>
                          <a:cs typeface="宋体"/>
                        </a:rPr>
                        <a:t>、</a:t>
                      </a:r>
                      <a:r>
                        <a:rPr sz="900">
                          <a:latin typeface="宋体"/>
                          <a:cs typeface="宋体"/>
                        </a:rPr>
                        <a:t>液氮、</a:t>
                      </a:r>
                      <a:endParaRPr sz="900">
                        <a:latin typeface="宋体"/>
                        <a:cs typeface="宋体"/>
                      </a:endParaRPr>
                    </a:p>
                    <a:p>
                      <a:pPr marL="67945">
                        <a:lnSpc>
                          <a:spcPct val="100000"/>
                        </a:lnSpc>
                        <a:spcBef>
                          <a:spcPts val="480"/>
                        </a:spcBef>
                      </a:pPr>
                      <a:r>
                        <a:rPr sz="900">
                          <a:latin typeface="宋体"/>
                          <a:cs typeface="宋体"/>
                        </a:rPr>
                        <a:t>液氩的汽车罐车及罐式集装箱。二氧化碳、氪、氙等非易燃低温液体贮运</a:t>
                      </a:r>
                      <a:endParaRPr sz="900">
                        <a:latin typeface="宋体"/>
                        <a:cs typeface="宋体"/>
                      </a:endParaRPr>
                    </a:p>
                  </a:txBody>
                  <a:tcPr marL="0" marR="0" marT="25400" marB="0">
                    <a:lnL w="6350">
                      <a:solidFill>
                        <a:srgbClr val="000000"/>
                      </a:solidFill>
                      <a:prstDash val="solid"/>
                    </a:lnL>
                    <a:lnR w="6350">
                      <a:solidFill>
                        <a:srgbClr val="000000"/>
                      </a:solidFill>
                      <a:prstDash val="solid"/>
                    </a:lnR>
                  </a:tcPr>
                </a:tc>
              </a:tr>
              <a:tr h="201096">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marL="67945">
                        <a:lnSpc>
                          <a:spcPct val="100000"/>
                        </a:lnSpc>
                        <a:spcBef>
                          <a:spcPts val="200"/>
                        </a:spcBef>
                      </a:pPr>
                      <a:r>
                        <a:rPr sz="900">
                          <a:latin typeface="宋体"/>
                          <a:cs typeface="宋体"/>
                        </a:rPr>
                        <a:t>设备可参照使用本标准贮运氧、氮、氩类低温液体的条款。</a:t>
                      </a:r>
                      <a:endParaRPr sz="900">
                        <a:latin typeface="宋体"/>
                        <a:cs typeface="宋体"/>
                      </a:endParaRPr>
                    </a:p>
                  </a:txBody>
                  <a:tcPr marL="0" marR="0" marT="25400" marB="0">
                    <a:lnL w="6350">
                      <a:solidFill>
                        <a:srgbClr val="000000"/>
                      </a:solidFill>
                      <a:prstDash val="solid"/>
                    </a:lnL>
                    <a:lnR w="6350">
                      <a:solidFill>
                        <a:srgbClr val="000000"/>
                      </a:solidFill>
                      <a:prstDash val="solid"/>
                    </a:lnR>
                    <a:lnB w="6350">
                      <a:solidFill>
                        <a:srgbClr val="000000"/>
                      </a:solidFill>
                      <a:prstDash val="solid"/>
                    </a:lnB>
                  </a:tcPr>
                </a:tc>
              </a:tr>
              <a:tr h="402589">
                <a:tc>
                  <a:txBody>
                    <a:bodyPr vert="horz" wrap="square"/>
                    <a:lstStyle/>
                    <a:p>
                      <a:pPr>
                        <a:lnSpc>
                          <a:spcPct val="100000"/>
                        </a:lnSpc>
                        <a:spcBef>
                          <a:spcPts val="30"/>
                        </a:spcBef>
                      </a:pPr>
                      <a:endParaRPr sz="850">
                        <a:latin typeface="Times New Roman"/>
                        <a:cs typeface="Times New Roman"/>
                      </a:endParaRPr>
                    </a:p>
                    <a:p>
                      <a:pPr marR="69850" algn="r">
                        <a:lnSpc>
                          <a:spcPct val="100000"/>
                        </a:lnSpc>
                      </a:pPr>
                      <a:r>
                        <a:rPr sz="900" spc="5">
                          <a:latin typeface="Times New Roman"/>
                          <a:cs typeface="Times New Roman"/>
                        </a:rPr>
                        <a:t>3</a:t>
                      </a:r>
                      <a:r>
                        <a:rPr sz="900" spc="-10">
                          <a:latin typeface="Times New Roman"/>
                          <a:cs typeface="Times New Roman"/>
                        </a:rPr>
                        <a:t>7</a:t>
                      </a:r>
                      <a:r>
                        <a:rPr sz="900">
                          <a:latin typeface="Times New Roman"/>
                          <a:cs typeface="Times New Roman"/>
                        </a:rPr>
                        <a:t>.</a:t>
                      </a:r>
                      <a:endParaRPr sz="900">
                        <a:latin typeface="Times New Roman"/>
                        <a:cs typeface="Times New Roman"/>
                      </a:endParaRPr>
                    </a:p>
                  </a:txBody>
                  <a:tcPr marL="0" marR="0" marT="381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rowSpan="2">
                  <a:txBody>
                    <a:bodyPr vert="horz" wrap="square"/>
                    <a:lstStyle/>
                    <a:p>
                      <a:pPr marL="106680" marR="102235" algn="just">
                        <a:lnSpc>
                          <a:spcPct val="123800"/>
                        </a:lnSpc>
                        <a:spcBef>
                          <a:spcPts val="690"/>
                        </a:spcBef>
                      </a:pPr>
                      <a:r>
                        <a:rPr sz="1050" b="1" spc="10">
                          <a:latin typeface="宋体"/>
                          <a:cs typeface="宋体"/>
                        </a:rPr>
                        <a:t>冷</a:t>
                      </a:r>
                      <a:r>
                        <a:rPr sz="1050" b="1">
                          <a:latin typeface="宋体"/>
                          <a:cs typeface="宋体"/>
                        </a:rPr>
                        <a:t>藏 </a:t>
                      </a:r>
                      <a:r>
                        <a:rPr sz="1050" b="1" spc="10">
                          <a:latin typeface="宋体"/>
                          <a:cs typeface="宋体"/>
                        </a:rPr>
                        <a:t>保</a:t>
                      </a:r>
                      <a:r>
                        <a:rPr sz="1050" b="1">
                          <a:latin typeface="宋体"/>
                          <a:cs typeface="宋体"/>
                        </a:rPr>
                        <a:t>温 </a:t>
                      </a:r>
                      <a:r>
                        <a:rPr sz="1050" b="1" spc="10">
                          <a:latin typeface="宋体"/>
                          <a:cs typeface="宋体"/>
                        </a:rPr>
                        <a:t>箱</a:t>
                      </a:r>
                      <a:r>
                        <a:rPr sz="1050" b="1">
                          <a:latin typeface="宋体"/>
                          <a:cs typeface="宋体"/>
                        </a:rPr>
                        <a:t>（ </a:t>
                      </a:r>
                      <a:r>
                        <a:rPr sz="1050" b="1" spc="10">
                          <a:latin typeface="宋体"/>
                          <a:cs typeface="宋体"/>
                        </a:rPr>
                        <a:t>厢</a:t>
                      </a:r>
                      <a:r>
                        <a:rPr sz="1050" b="1">
                          <a:latin typeface="宋体"/>
                          <a:cs typeface="宋体"/>
                        </a:rPr>
                        <a:t>）</a:t>
                      </a:r>
                      <a:endParaRPr sz="1050">
                        <a:latin typeface="宋体"/>
                        <a:cs typeface="宋体"/>
                      </a:endParaRPr>
                    </a:p>
                  </a:txBody>
                  <a:tcPr marL="0" marR="0" marT="87630" marB="0">
                    <a:lnL w="6350">
                      <a:solidFill>
                        <a:srgbClr val="000000"/>
                      </a:solidFill>
                      <a:prstDash val="solid"/>
                    </a:lnL>
                    <a:lnR w="6350">
                      <a:solidFill>
                        <a:srgbClr val="000000"/>
                      </a:solidFill>
                      <a:prstDash val="solid"/>
                    </a:lnR>
                  </a:tcPr>
                </a:tc>
                <a:tc>
                  <a:txBody>
                    <a:bodyPr vert="horz" wrap="square"/>
                    <a:lstStyle/>
                    <a:p>
                      <a:pPr>
                        <a:lnSpc>
                          <a:spcPct val="100000"/>
                        </a:lnSpc>
                        <a:spcBef>
                          <a:spcPts val="30"/>
                        </a:spcBef>
                      </a:pPr>
                      <a:endParaRPr sz="850">
                        <a:latin typeface="Times New Roman"/>
                        <a:cs typeface="Times New Roman"/>
                      </a:endParaRPr>
                    </a:p>
                    <a:p>
                      <a:pPr marL="159385">
                        <a:lnSpc>
                          <a:spcPct val="100000"/>
                        </a:lnSpc>
                      </a:pPr>
                      <a:r>
                        <a:rPr sz="900" spc="-5">
                          <a:latin typeface="Times New Roman"/>
                          <a:cs typeface="Times New Roman"/>
                        </a:rPr>
                        <a:t>JT/T 1288-2020</a:t>
                      </a:r>
                      <a:endParaRPr sz="900">
                        <a:latin typeface="Times New Roman"/>
                        <a:cs typeface="Times New Roman"/>
                      </a:endParaRPr>
                    </a:p>
                  </a:txBody>
                  <a:tcPr marL="0" marR="0" marT="381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30"/>
                        </a:spcBef>
                      </a:pPr>
                      <a:endParaRPr sz="850">
                        <a:latin typeface="Times New Roman"/>
                        <a:cs typeface="Times New Roman"/>
                      </a:endParaRPr>
                    </a:p>
                    <a:p>
                      <a:pPr algn="ctr">
                        <a:lnSpc>
                          <a:spcPct val="100000"/>
                        </a:lnSpc>
                      </a:pPr>
                      <a:r>
                        <a:rPr sz="900">
                          <a:latin typeface="宋体"/>
                          <a:cs typeface="宋体"/>
                        </a:rPr>
                        <a:t>冷藏集装箱多式联运技术要求</a:t>
                      </a:r>
                      <a:endParaRPr sz="900">
                        <a:latin typeface="宋体"/>
                        <a:cs typeface="宋体"/>
                      </a:endParaRPr>
                    </a:p>
                  </a:txBody>
                  <a:tcPr marL="0" marR="0" marT="381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30"/>
                        </a:spcBef>
                      </a:pPr>
                      <a:endParaRPr sz="850">
                        <a:latin typeface="Times New Roman"/>
                        <a:cs typeface="Times New Roman"/>
                      </a:endParaRPr>
                    </a:p>
                    <a:p>
                      <a:pPr algn="ctr">
                        <a:lnSpc>
                          <a:spcPct val="100000"/>
                        </a:lnSpc>
                      </a:pPr>
                      <a:r>
                        <a:rPr sz="900" spc="-5">
                          <a:latin typeface="Times New Roman"/>
                          <a:cs typeface="Times New Roman"/>
                        </a:rPr>
                        <a:t>2020-02-28</a:t>
                      </a:r>
                      <a:endParaRPr sz="900">
                        <a:latin typeface="Times New Roman"/>
                        <a:cs typeface="Times New Roman"/>
                      </a:endParaRPr>
                    </a:p>
                  </a:txBody>
                  <a:tcPr marL="0" marR="0" marT="381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30"/>
                        </a:spcBef>
                      </a:pPr>
                      <a:endParaRPr sz="850">
                        <a:latin typeface="Times New Roman"/>
                        <a:cs typeface="Times New Roman"/>
                      </a:endParaRPr>
                    </a:p>
                    <a:p>
                      <a:pPr marL="1270" algn="ctr">
                        <a:lnSpc>
                          <a:spcPct val="100000"/>
                        </a:lnSpc>
                      </a:pPr>
                      <a:r>
                        <a:rPr sz="900" spc="-5">
                          <a:latin typeface="Times New Roman"/>
                          <a:cs typeface="Times New Roman"/>
                        </a:rPr>
                        <a:t>2020-04-01</a:t>
                      </a:r>
                      <a:endParaRPr sz="900">
                        <a:latin typeface="Times New Roman"/>
                        <a:cs typeface="Times New Roman"/>
                      </a:endParaRPr>
                    </a:p>
                  </a:txBody>
                  <a:tcPr marL="0" marR="0" marT="381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7945">
                        <a:lnSpc>
                          <a:spcPct val="100000"/>
                        </a:lnSpc>
                        <a:spcBef>
                          <a:spcPts val="225"/>
                        </a:spcBef>
                      </a:pPr>
                      <a:r>
                        <a:rPr sz="900">
                          <a:latin typeface="宋体"/>
                          <a:cs typeface="宋体"/>
                        </a:rPr>
                        <a:t>本标准规定了冷藏集装箱多式联运的设施设备要求、联运作业要求、联运</a:t>
                      </a:r>
                      <a:endParaRPr sz="900">
                        <a:latin typeface="宋体"/>
                        <a:cs typeface="宋体"/>
                      </a:endParaRPr>
                    </a:p>
                    <a:p>
                      <a:pPr marL="67945">
                        <a:lnSpc>
                          <a:spcPct val="100000"/>
                        </a:lnSpc>
                        <a:spcBef>
                          <a:spcPts val="480"/>
                        </a:spcBef>
                      </a:pPr>
                      <a:r>
                        <a:rPr sz="900">
                          <a:latin typeface="宋体"/>
                          <a:cs typeface="宋体"/>
                        </a:rPr>
                        <a:t>信息要求。本标准适用于冷藏集装箱的多式联运。</a:t>
                      </a:r>
                      <a:endParaRPr sz="900">
                        <a:latin typeface="宋体"/>
                        <a:cs typeface="宋体"/>
                      </a:endParaRPr>
                    </a:p>
                  </a:txBody>
                  <a:tcPr marL="0" marR="0" marT="285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600710">
                <a:tc>
                  <a:txBody>
                    <a:bodyPr vert="horz" wrap="square"/>
                    <a:lstStyle/>
                    <a:p>
                      <a:pPr>
                        <a:lnSpc>
                          <a:spcPct val="100000"/>
                        </a:lnSpc>
                      </a:pPr>
                      <a:endParaRPr sz="1000">
                        <a:latin typeface="Times New Roman"/>
                        <a:cs typeface="Times New Roman"/>
                      </a:endParaRPr>
                    </a:p>
                    <a:p>
                      <a:pPr marR="69850" algn="r">
                        <a:lnSpc>
                          <a:spcPct val="100000"/>
                        </a:lnSpc>
                        <a:spcBef>
                          <a:spcPts val="635"/>
                        </a:spcBef>
                      </a:pPr>
                      <a:r>
                        <a:rPr sz="900" spc="5">
                          <a:latin typeface="Times New Roman"/>
                          <a:cs typeface="Times New Roman"/>
                        </a:rPr>
                        <a:t>3</a:t>
                      </a:r>
                      <a:r>
                        <a:rPr sz="900" spc="-10">
                          <a:latin typeface="Times New Roman"/>
                          <a:cs typeface="Times New Roman"/>
                        </a:rPr>
                        <a:t>8</a:t>
                      </a:r>
                      <a:r>
                        <a:rPr sz="900">
                          <a:latin typeface="Times New Roman"/>
                          <a:cs typeface="Times New Roman"/>
                        </a:rPr>
                        <a:t>.</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vMerge="1">
                  <a:txBody>
                    <a:bodyPr vert="horz" wrap="square"/>
                    <a:lstStyle/>
                    <a:p/>
                  </a:txBody>
                  <a:tcPr marL="0" marR="0" marT="87630" marB="0">
                    <a:lnL w="6350">
                      <a:solidFill>
                        <a:srgbClr val="000000"/>
                      </a:solidFill>
                      <a:prstDash val="solid"/>
                    </a:lnL>
                    <a:lnR w="6350">
                      <a:solidFill>
                        <a:srgbClr val="000000"/>
                      </a:solidFill>
                      <a:prstDash val="solid"/>
                    </a:lnR>
                  </a:tcPr>
                </a:tc>
                <a:tc>
                  <a:txBody>
                    <a:bodyPr vert="horz" wrap="square"/>
                    <a:lstStyle/>
                    <a:p>
                      <a:pPr>
                        <a:lnSpc>
                          <a:spcPct val="100000"/>
                        </a:lnSpc>
                      </a:pPr>
                      <a:endParaRPr sz="1000">
                        <a:latin typeface="Times New Roman"/>
                        <a:cs typeface="Times New Roman"/>
                      </a:endParaRPr>
                    </a:p>
                    <a:p>
                      <a:pPr marL="136525">
                        <a:lnSpc>
                          <a:spcPct val="100000"/>
                        </a:lnSpc>
                        <a:spcBef>
                          <a:spcPts val="635"/>
                        </a:spcBef>
                      </a:pPr>
                      <a:r>
                        <a:rPr sz="900" spc="-5">
                          <a:latin typeface="Times New Roman"/>
                          <a:cs typeface="Times New Roman"/>
                        </a:rPr>
                        <a:t>QB/T 4498-2013</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900">
                        <a:latin typeface="Times New Roman"/>
                        <a:cs typeface="Times New Roman"/>
                      </a:endParaRPr>
                    </a:p>
                    <a:p>
                      <a:pPr algn="ctr">
                        <a:lnSpc>
                          <a:spcPct val="100000"/>
                        </a:lnSpc>
                        <a:spcBef>
                          <a:spcPts val="750"/>
                        </a:spcBef>
                      </a:pPr>
                      <a:r>
                        <a:rPr sz="900">
                          <a:latin typeface="宋体"/>
                          <a:cs typeface="宋体"/>
                        </a:rPr>
                        <a:t>桶装啤酒冷藏箱</a:t>
                      </a:r>
                      <a:endParaRPr sz="900">
                        <a:latin typeface="宋体"/>
                        <a:cs typeface="宋体"/>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35"/>
                        </a:spcBef>
                      </a:pPr>
                      <a:r>
                        <a:rPr sz="900" spc="-5">
                          <a:latin typeface="Times New Roman"/>
                          <a:cs typeface="Times New Roman"/>
                        </a:rPr>
                        <a:t>2013-07-22</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marL="1270" algn="ctr">
                        <a:lnSpc>
                          <a:spcPct val="100000"/>
                        </a:lnSpc>
                        <a:spcBef>
                          <a:spcPts val="635"/>
                        </a:spcBef>
                      </a:pPr>
                      <a:r>
                        <a:rPr sz="900" spc="-5">
                          <a:latin typeface="Times New Roman"/>
                          <a:cs typeface="Times New Roman"/>
                        </a:rPr>
                        <a:t>2013-12-01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7945">
                        <a:lnSpc>
                          <a:spcPct val="100000"/>
                        </a:lnSpc>
                        <a:spcBef>
                          <a:spcPts val="225"/>
                        </a:spcBef>
                      </a:pPr>
                      <a:r>
                        <a:rPr sz="900">
                          <a:latin typeface="宋体"/>
                          <a:cs typeface="宋体"/>
                        </a:rPr>
                        <a:t>本标准规定了家用和类似用途桶装啤酒冷藏箱的术语和定义、产品分类与</a:t>
                      </a:r>
                      <a:endParaRPr sz="900">
                        <a:latin typeface="宋体"/>
                        <a:cs typeface="宋体"/>
                      </a:endParaRPr>
                    </a:p>
                    <a:p>
                      <a:pPr marL="67945" marR="88900">
                        <a:lnSpc>
                          <a:spcPct val="144400"/>
                        </a:lnSpc>
                      </a:pPr>
                      <a:r>
                        <a:rPr sz="900">
                          <a:latin typeface="宋体"/>
                          <a:cs typeface="宋体"/>
                        </a:rPr>
                        <a:t>型号命名、要求、试验方法、检验规则、标志、包装、运输和贮存。本标 准适用于</a:t>
                      </a:r>
                      <a:r>
                        <a:rPr sz="900" spc="-229">
                          <a:latin typeface="宋体"/>
                          <a:cs typeface="宋体"/>
                        </a:rPr>
                        <a:t> </a:t>
                      </a:r>
                      <a:r>
                        <a:rPr sz="900">
                          <a:latin typeface="宋体"/>
                          <a:cs typeface="宋体"/>
                        </a:rPr>
                        <a:t>200L</a:t>
                      </a:r>
                      <a:r>
                        <a:rPr sz="900" spc="-229">
                          <a:latin typeface="宋体"/>
                          <a:cs typeface="宋体"/>
                        </a:rPr>
                        <a:t> </a:t>
                      </a:r>
                      <a:r>
                        <a:rPr sz="900">
                          <a:latin typeface="宋体"/>
                          <a:cs typeface="宋体"/>
                        </a:rPr>
                        <a:t>以下的桶装啤酒冷藏箱。</a:t>
                      </a:r>
                      <a:endParaRPr sz="900">
                        <a:latin typeface="宋体"/>
                        <a:cs typeface="宋体"/>
                      </a:endParaRPr>
                    </a:p>
                  </a:txBody>
                  <a:tcPr marL="0" marR="0" marT="285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410209">
                <a:tc>
                  <a:txBody>
                    <a:bodyPr vert="horz" wrap="square"/>
                    <a:lstStyle/>
                    <a:p>
                      <a:pPr>
                        <a:lnSpc>
                          <a:spcPct val="100000"/>
                        </a:lnSpc>
                        <a:spcBef>
                          <a:spcPts val="5"/>
                        </a:spcBef>
                      </a:pPr>
                      <a:endParaRPr sz="900">
                        <a:latin typeface="Times New Roman"/>
                        <a:cs typeface="Times New Roman"/>
                      </a:endParaRPr>
                    </a:p>
                    <a:p>
                      <a:pPr marR="69850" algn="r">
                        <a:lnSpc>
                          <a:spcPct val="100000"/>
                        </a:lnSpc>
                      </a:pPr>
                      <a:r>
                        <a:rPr sz="900" spc="5">
                          <a:latin typeface="Times New Roman"/>
                          <a:cs typeface="Times New Roman"/>
                        </a:rPr>
                        <a:t>3</a:t>
                      </a:r>
                      <a:r>
                        <a:rPr sz="900" spc="-10">
                          <a:latin typeface="Times New Roman"/>
                          <a:cs typeface="Times New Roman"/>
                        </a:rPr>
                        <a:t>9</a:t>
                      </a:r>
                      <a:r>
                        <a:rPr sz="900">
                          <a:latin typeface="Times New Roman"/>
                          <a:cs typeface="Times New Roman"/>
                        </a:rPr>
                        <a:t>.</a:t>
                      </a:r>
                      <a:endParaRPr sz="900">
                        <a:latin typeface="Times New Roman"/>
                        <a:cs typeface="Times New Roman"/>
                      </a:endParaRPr>
                    </a:p>
                  </a:txBody>
                  <a:tcPr marL="0" marR="0" marT="63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spcBef>
                          <a:spcPts val="5"/>
                        </a:spcBef>
                      </a:pPr>
                      <a:endParaRPr sz="900">
                        <a:latin typeface="Times New Roman"/>
                        <a:cs typeface="Times New Roman"/>
                      </a:endParaRPr>
                    </a:p>
                    <a:p>
                      <a:pPr marL="107950">
                        <a:lnSpc>
                          <a:spcPct val="100000"/>
                        </a:lnSpc>
                      </a:pPr>
                      <a:r>
                        <a:rPr sz="900" spc="-5">
                          <a:latin typeface="Times New Roman"/>
                          <a:cs typeface="Times New Roman"/>
                        </a:rPr>
                        <a:t>SN</a:t>
                      </a:r>
                      <a:r>
                        <a:rPr sz="900" spc="-5">
                          <a:latin typeface="宋体"/>
                          <a:cs typeface="宋体"/>
                        </a:rPr>
                        <a:t>/</a:t>
                      </a:r>
                      <a:r>
                        <a:rPr sz="900" spc="-5">
                          <a:latin typeface="Times New Roman"/>
                          <a:cs typeface="Times New Roman"/>
                        </a:rPr>
                        <a:t>T</a:t>
                      </a:r>
                      <a:r>
                        <a:rPr sz="900" spc="200">
                          <a:latin typeface="Times New Roman"/>
                          <a:cs typeface="Times New Roman"/>
                        </a:rPr>
                        <a:t> </a:t>
                      </a:r>
                      <a:r>
                        <a:rPr sz="900" spc="-5">
                          <a:latin typeface="Times New Roman"/>
                          <a:cs typeface="Times New Roman"/>
                        </a:rPr>
                        <a:t>1995</a:t>
                      </a:r>
                      <a:r>
                        <a:rPr sz="900" spc="-5">
                          <a:latin typeface="宋体"/>
                          <a:cs typeface="宋体"/>
                        </a:rPr>
                        <a:t>-</a:t>
                      </a:r>
                      <a:r>
                        <a:rPr sz="900" spc="-5">
                          <a:latin typeface="Times New Roman"/>
                          <a:cs typeface="Times New Roman"/>
                        </a:rPr>
                        <a:t>2007</a:t>
                      </a:r>
                      <a:endParaRPr sz="900">
                        <a:latin typeface="Times New Roman"/>
                        <a:cs typeface="Times New Roman"/>
                      </a:endParaRPr>
                    </a:p>
                  </a:txBody>
                  <a:tcPr marL="0" marR="0" marT="63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259"/>
                        </a:spcBef>
                      </a:pPr>
                      <a:r>
                        <a:rPr sz="900">
                          <a:latin typeface="宋体"/>
                          <a:cs typeface="宋体"/>
                        </a:rPr>
                        <a:t>进出口食品冷藏、冷冻集装箱卫生</a:t>
                      </a:r>
                      <a:endParaRPr sz="900">
                        <a:latin typeface="宋体"/>
                        <a:cs typeface="宋体"/>
                      </a:endParaRPr>
                    </a:p>
                    <a:p>
                      <a:pPr algn="ctr">
                        <a:lnSpc>
                          <a:spcPct val="100000"/>
                        </a:lnSpc>
                        <a:spcBef>
                          <a:spcPts val="480"/>
                        </a:spcBef>
                      </a:pPr>
                      <a:r>
                        <a:rPr sz="900">
                          <a:latin typeface="宋体"/>
                          <a:cs typeface="宋体"/>
                        </a:rPr>
                        <a:t>规范</a:t>
                      </a:r>
                      <a:endParaRPr sz="900">
                        <a:latin typeface="宋体"/>
                        <a:cs typeface="宋体"/>
                      </a:endParaRPr>
                    </a:p>
                  </a:txBody>
                  <a:tcPr marL="0" marR="0" marT="33019"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5"/>
                        </a:spcBef>
                      </a:pPr>
                      <a:endParaRPr sz="900">
                        <a:latin typeface="Times New Roman"/>
                        <a:cs typeface="Times New Roman"/>
                      </a:endParaRPr>
                    </a:p>
                    <a:p>
                      <a:pPr algn="ctr">
                        <a:lnSpc>
                          <a:spcPct val="100000"/>
                        </a:lnSpc>
                      </a:pPr>
                      <a:r>
                        <a:rPr sz="900" spc="-5">
                          <a:latin typeface="Times New Roman"/>
                          <a:cs typeface="Times New Roman"/>
                        </a:rPr>
                        <a:t>2007-12-24</a:t>
                      </a:r>
                      <a:endParaRPr sz="900">
                        <a:latin typeface="Times New Roman"/>
                        <a:cs typeface="Times New Roman"/>
                      </a:endParaRPr>
                    </a:p>
                  </a:txBody>
                  <a:tcPr marL="0" marR="0" marT="63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5"/>
                        </a:spcBef>
                      </a:pPr>
                      <a:endParaRPr sz="900">
                        <a:latin typeface="Times New Roman"/>
                        <a:cs typeface="Times New Roman"/>
                      </a:endParaRPr>
                    </a:p>
                    <a:p>
                      <a:pPr algn="ctr">
                        <a:lnSpc>
                          <a:spcPct val="100000"/>
                        </a:lnSpc>
                      </a:pPr>
                      <a:r>
                        <a:rPr sz="900" spc="-5">
                          <a:latin typeface="Times New Roman"/>
                          <a:cs typeface="Times New Roman"/>
                        </a:rPr>
                        <a:t>2008-7-1</a:t>
                      </a:r>
                      <a:endParaRPr sz="900">
                        <a:latin typeface="Times New Roman"/>
                        <a:cs typeface="Times New Roman"/>
                      </a:endParaRPr>
                    </a:p>
                  </a:txBody>
                  <a:tcPr marL="0" marR="0" marT="63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7945">
                        <a:lnSpc>
                          <a:spcPct val="100000"/>
                        </a:lnSpc>
                        <a:spcBef>
                          <a:spcPts val="259"/>
                        </a:spcBef>
                      </a:pPr>
                      <a:r>
                        <a:rPr sz="900">
                          <a:latin typeface="宋体"/>
                          <a:cs typeface="宋体"/>
                        </a:rPr>
                        <a:t>标准规定了进出口食品冷藏</a:t>
                      </a:r>
                      <a:r>
                        <a:rPr sz="900" spc="-120">
                          <a:latin typeface="宋体"/>
                          <a:cs typeface="宋体"/>
                        </a:rPr>
                        <a:t>、</a:t>
                      </a:r>
                      <a:r>
                        <a:rPr sz="900">
                          <a:latin typeface="宋体"/>
                          <a:cs typeface="宋体"/>
                        </a:rPr>
                        <a:t>冷冻集装箱卫生规范。</a:t>
                      </a:r>
                      <a:r>
                        <a:rPr sz="900" spc="-155">
                          <a:latin typeface="宋体"/>
                          <a:cs typeface="宋体"/>
                        </a:rPr>
                        <a:t> </a:t>
                      </a:r>
                      <a:r>
                        <a:rPr sz="900">
                          <a:latin typeface="宋体"/>
                          <a:cs typeface="宋体"/>
                        </a:rPr>
                        <a:t>本标准适用于进出口</a:t>
                      </a:r>
                      <a:endParaRPr sz="900">
                        <a:latin typeface="宋体"/>
                        <a:cs typeface="宋体"/>
                      </a:endParaRPr>
                    </a:p>
                    <a:p>
                      <a:pPr marL="67945">
                        <a:lnSpc>
                          <a:spcPct val="100000"/>
                        </a:lnSpc>
                        <a:spcBef>
                          <a:spcPts val="480"/>
                        </a:spcBef>
                      </a:pPr>
                      <a:r>
                        <a:rPr sz="900">
                          <a:latin typeface="宋体"/>
                          <a:cs typeface="宋体"/>
                        </a:rPr>
                        <a:t>食品冷藏、冷冻集装箱检验。</a:t>
                      </a:r>
                      <a:endParaRPr sz="900">
                        <a:latin typeface="宋体"/>
                        <a:cs typeface="宋体"/>
                      </a:endParaRPr>
                    </a:p>
                  </a:txBody>
                  <a:tcPr marL="0" marR="0" marT="33019"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202976">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marL="67945">
                        <a:lnSpc>
                          <a:spcPct val="100000"/>
                        </a:lnSpc>
                        <a:spcBef>
                          <a:spcPts val="234"/>
                        </a:spcBef>
                      </a:pPr>
                      <a:r>
                        <a:rPr sz="900">
                          <a:latin typeface="宋体"/>
                          <a:cs typeface="宋体"/>
                        </a:rPr>
                        <a:t>本文件规定了冷链寄递保温箱</a:t>
                      </a:r>
                      <a:r>
                        <a:rPr sz="900">
                          <a:latin typeface="Times New Roman"/>
                          <a:cs typeface="Times New Roman"/>
                        </a:rPr>
                        <a:t>(</a:t>
                      </a:r>
                      <a:r>
                        <a:rPr sz="900">
                          <a:latin typeface="宋体"/>
                          <a:cs typeface="宋体"/>
                        </a:rPr>
                        <a:t>以下简称“保温箱</a:t>
                      </a:r>
                      <a:r>
                        <a:rPr sz="900" spc="-5">
                          <a:latin typeface="Times New Roman"/>
                          <a:cs typeface="Times New Roman"/>
                        </a:rPr>
                        <a:t>")</a:t>
                      </a:r>
                      <a:r>
                        <a:rPr sz="900">
                          <a:latin typeface="宋体"/>
                          <a:cs typeface="宋体"/>
                        </a:rPr>
                        <a:t>的型号</a:t>
                      </a:r>
                      <a:r>
                        <a:rPr sz="900">
                          <a:latin typeface="Times New Roman"/>
                          <a:cs typeface="Times New Roman"/>
                        </a:rPr>
                        <a:t>,</a:t>
                      </a:r>
                      <a:r>
                        <a:rPr sz="900">
                          <a:latin typeface="宋体"/>
                          <a:cs typeface="宋体"/>
                        </a:rPr>
                        <a:t>要</a:t>
                      </a:r>
                      <a:r>
                        <a:rPr sz="900" spc="-5">
                          <a:latin typeface="宋体"/>
                          <a:cs typeface="宋体"/>
                        </a:rPr>
                        <a:t>求</a:t>
                      </a:r>
                      <a:r>
                        <a:rPr sz="900">
                          <a:latin typeface="Times New Roman"/>
                          <a:cs typeface="Times New Roman"/>
                        </a:rPr>
                        <a:t>,</a:t>
                      </a:r>
                      <a:r>
                        <a:rPr sz="900">
                          <a:latin typeface="宋体"/>
                          <a:cs typeface="宋体"/>
                        </a:rPr>
                        <a:t>试验方法</a:t>
                      </a:r>
                      <a:r>
                        <a:rPr sz="900">
                          <a:latin typeface="Times New Roman"/>
                          <a:cs typeface="Times New Roman"/>
                        </a:rPr>
                        <a:t>,</a:t>
                      </a:r>
                      <a:endParaRPr sz="900">
                        <a:latin typeface="Times New Roman"/>
                        <a:cs typeface="Times New Roman"/>
                      </a:endParaRPr>
                    </a:p>
                  </a:txBody>
                  <a:tcPr marL="0" marR="0" marT="29844" marB="0">
                    <a:lnL w="6350">
                      <a:solidFill>
                        <a:srgbClr val="000000"/>
                      </a:solidFill>
                      <a:prstDash val="solid"/>
                    </a:lnL>
                    <a:lnR w="6350">
                      <a:solidFill>
                        <a:srgbClr val="000000"/>
                      </a:solidFill>
                      <a:prstDash val="solid"/>
                    </a:lnR>
                    <a:lnT w="6350">
                      <a:solidFill>
                        <a:srgbClr val="000000"/>
                      </a:solidFill>
                      <a:prstDash val="solid"/>
                    </a:lnT>
                  </a:tcPr>
                </a:tc>
              </a:tr>
              <a:tr h="198119">
                <a:tc>
                  <a:txBody>
                    <a:bodyPr vert="horz" wrap="square"/>
                    <a:lstStyle/>
                    <a:p>
                      <a:pPr marR="69850" algn="r">
                        <a:lnSpc>
                          <a:spcPct val="100000"/>
                        </a:lnSpc>
                        <a:spcBef>
                          <a:spcPts val="180"/>
                        </a:spcBef>
                      </a:pPr>
                      <a:r>
                        <a:rPr sz="900" spc="5">
                          <a:latin typeface="Times New Roman"/>
                          <a:cs typeface="Times New Roman"/>
                        </a:rPr>
                        <a:t>4</a:t>
                      </a:r>
                      <a:r>
                        <a:rPr sz="900" spc="-10">
                          <a:latin typeface="Times New Roman"/>
                          <a:cs typeface="Times New Roman"/>
                        </a:rPr>
                        <a:t>0</a:t>
                      </a:r>
                      <a:r>
                        <a:rPr sz="900">
                          <a:latin typeface="Times New Roman"/>
                          <a:cs typeface="Times New Roman"/>
                        </a:rPr>
                        <a:t>.</a:t>
                      </a:r>
                      <a:endParaRPr sz="900">
                        <a:latin typeface="Times New Roman"/>
                        <a:cs typeface="Times New Roman"/>
                      </a:endParaRPr>
                    </a:p>
                  </a:txBody>
                  <a:tcPr marL="0" marR="0" marT="2286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marL="139700">
                        <a:lnSpc>
                          <a:spcPct val="100000"/>
                        </a:lnSpc>
                        <a:spcBef>
                          <a:spcPts val="180"/>
                        </a:spcBef>
                      </a:pPr>
                      <a:r>
                        <a:rPr sz="900" spc="-5">
                          <a:latin typeface="Times New Roman"/>
                          <a:cs typeface="Times New Roman"/>
                        </a:rPr>
                        <a:t>YZ/T</a:t>
                      </a:r>
                      <a:r>
                        <a:rPr sz="900" spc="-20">
                          <a:latin typeface="Times New Roman"/>
                          <a:cs typeface="Times New Roman"/>
                        </a:rPr>
                        <a:t> </a:t>
                      </a:r>
                      <a:r>
                        <a:rPr sz="900" spc="-5">
                          <a:latin typeface="Times New Roman"/>
                          <a:cs typeface="Times New Roman"/>
                        </a:rPr>
                        <a:t>0174-2020</a:t>
                      </a:r>
                      <a:endParaRPr sz="900">
                        <a:latin typeface="Times New Roman"/>
                        <a:cs typeface="Times New Roman"/>
                      </a:endParaRPr>
                    </a:p>
                  </a:txBody>
                  <a:tcPr marL="0" marR="0" marT="22860"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195"/>
                        </a:spcBef>
                      </a:pPr>
                      <a:r>
                        <a:rPr sz="900">
                          <a:latin typeface="宋体"/>
                          <a:cs typeface="宋体"/>
                        </a:rPr>
                        <a:t>冷链寄递保温箱技术要求</a:t>
                      </a:r>
                      <a:endParaRPr sz="900">
                        <a:latin typeface="宋体"/>
                        <a:cs typeface="宋体"/>
                      </a:endParaRPr>
                    </a:p>
                  </a:txBody>
                  <a:tcPr marL="0" marR="0" marT="24765"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180"/>
                        </a:spcBef>
                      </a:pPr>
                      <a:r>
                        <a:rPr sz="900" spc="-5">
                          <a:latin typeface="Times New Roman"/>
                          <a:cs typeface="Times New Roman"/>
                        </a:rPr>
                        <a:t>2020-12-18</a:t>
                      </a:r>
                      <a:endParaRPr sz="900">
                        <a:latin typeface="Times New Roman"/>
                        <a:cs typeface="Times New Roman"/>
                      </a:endParaRPr>
                    </a:p>
                  </a:txBody>
                  <a:tcPr marL="0" marR="0" marT="22860" marB="0">
                    <a:lnL w="6350">
                      <a:solidFill>
                        <a:srgbClr val="000000"/>
                      </a:solidFill>
                      <a:prstDash val="solid"/>
                    </a:lnL>
                    <a:lnR w="6350">
                      <a:solidFill>
                        <a:srgbClr val="000000"/>
                      </a:solidFill>
                      <a:prstDash val="solid"/>
                    </a:lnR>
                  </a:tcPr>
                </a:tc>
                <a:tc>
                  <a:txBody>
                    <a:bodyPr vert="horz" wrap="square"/>
                    <a:lstStyle/>
                    <a:p>
                      <a:pPr marL="1270" algn="ctr">
                        <a:lnSpc>
                          <a:spcPct val="100000"/>
                        </a:lnSpc>
                        <a:spcBef>
                          <a:spcPts val="180"/>
                        </a:spcBef>
                      </a:pPr>
                      <a:r>
                        <a:rPr sz="900" spc="-5">
                          <a:latin typeface="Times New Roman"/>
                          <a:cs typeface="Times New Roman"/>
                        </a:rPr>
                        <a:t>2021-03-01</a:t>
                      </a:r>
                      <a:endParaRPr sz="900">
                        <a:latin typeface="Times New Roman"/>
                        <a:cs typeface="Times New Roman"/>
                      </a:endParaRPr>
                    </a:p>
                  </a:txBody>
                  <a:tcPr marL="0" marR="0" marT="22860" marB="0">
                    <a:lnL w="6350">
                      <a:solidFill>
                        <a:srgbClr val="000000"/>
                      </a:solidFill>
                      <a:prstDash val="solid"/>
                    </a:lnL>
                    <a:lnR w="6350">
                      <a:solidFill>
                        <a:srgbClr val="000000"/>
                      </a:solidFill>
                      <a:prstDash val="solid"/>
                    </a:lnR>
                  </a:tcPr>
                </a:tc>
                <a:tc>
                  <a:txBody>
                    <a:bodyPr vert="horz" wrap="square"/>
                    <a:lstStyle/>
                    <a:p>
                      <a:pPr marL="67945">
                        <a:lnSpc>
                          <a:spcPct val="100000"/>
                        </a:lnSpc>
                        <a:spcBef>
                          <a:spcPts val="195"/>
                        </a:spcBef>
                      </a:pPr>
                      <a:r>
                        <a:rPr sz="900">
                          <a:latin typeface="宋体"/>
                          <a:cs typeface="宋体"/>
                        </a:rPr>
                        <a:t>检验规则</a:t>
                      </a:r>
                      <a:r>
                        <a:rPr sz="900">
                          <a:latin typeface="Times New Roman"/>
                          <a:cs typeface="Times New Roman"/>
                        </a:rPr>
                        <a:t>,</a:t>
                      </a:r>
                      <a:r>
                        <a:rPr sz="900">
                          <a:latin typeface="宋体"/>
                          <a:cs typeface="宋体"/>
                        </a:rPr>
                        <a:t>包装</a:t>
                      </a:r>
                      <a:r>
                        <a:rPr sz="900" spc="-15">
                          <a:latin typeface="宋体"/>
                          <a:cs typeface="宋体"/>
                        </a:rPr>
                        <a:t>、</a:t>
                      </a:r>
                      <a:r>
                        <a:rPr sz="900">
                          <a:latin typeface="宋体"/>
                          <a:cs typeface="宋体"/>
                        </a:rPr>
                        <a:t>标志、运输和存储等内容。本文件中适用于除医药冷链外</a:t>
                      </a:r>
                      <a:endParaRPr sz="900">
                        <a:latin typeface="宋体"/>
                        <a:cs typeface="宋体"/>
                      </a:endParaRPr>
                    </a:p>
                  </a:txBody>
                  <a:tcPr marL="0" marR="0" marT="24765" marB="0">
                    <a:lnL w="6350">
                      <a:solidFill>
                        <a:srgbClr val="000000"/>
                      </a:solidFill>
                      <a:prstDash val="solid"/>
                    </a:lnL>
                    <a:lnR w="6350">
                      <a:solidFill>
                        <a:srgbClr val="000000"/>
                      </a:solidFill>
                      <a:prstDash val="solid"/>
                    </a:lnR>
                  </a:tcPr>
                </a:tc>
              </a:tr>
              <a:tr h="199613">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marL="67945">
                        <a:lnSpc>
                          <a:spcPct val="100000"/>
                        </a:lnSpc>
                        <a:spcBef>
                          <a:spcPts val="195"/>
                        </a:spcBef>
                      </a:pPr>
                      <a:r>
                        <a:rPr sz="900">
                          <a:latin typeface="宋体"/>
                          <a:cs typeface="宋体"/>
                        </a:rPr>
                        <a:t>的保温箱的制作、检验</a:t>
                      </a:r>
                      <a:r>
                        <a:rPr sz="900">
                          <a:latin typeface="Times New Roman"/>
                          <a:cs typeface="Times New Roman"/>
                        </a:rPr>
                        <a:t>.</a:t>
                      </a:r>
                      <a:r>
                        <a:rPr sz="900">
                          <a:latin typeface="宋体"/>
                          <a:cs typeface="宋体"/>
                        </a:rPr>
                        <a:t>包装标志、运输和存储。</a:t>
                      </a:r>
                      <a:endParaRPr sz="900">
                        <a:latin typeface="宋体"/>
                        <a:cs typeface="宋体"/>
                      </a:endParaRPr>
                    </a:p>
                  </a:txBody>
                  <a:tcPr marL="0" marR="0" marT="24765" marB="0">
                    <a:lnL w="6350">
                      <a:solidFill>
                        <a:srgbClr val="000000"/>
                      </a:solidFill>
                      <a:prstDash val="solid"/>
                    </a:lnL>
                    <a:lnR w="6350">
                      <a:solidFill>
                        <a:srgbClr val="000000"/>
                      </a:solidFill>
                      <a:prstDash val="solid"/>
                    </a:lnR>
                    <a:lnB w="6350">
                      <a:solidFill>
                        <a:srgbClr val="000000"/>
                      </a:solidFill>
                      <a:prstDash val="solid"/>
                    </a:lnB>
                  </a:tcPr>
                </a:tc>
              </a:tr>
              <a:tr h="201734">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marL="67945">
                        <a:lnSpc>
                          <a:spcPct val="100000"/>
                        </a:lnSpc>
                        <a:spcBef>
                          <a:spcPts val="229"/>
                        </a:spcBef>
                      </a:pPr>
                      <a:r>
                        <a:rPr sz="900">
                          <a:latin typeface="宋体"/>
                          <a:cs typeface="宋体"/>
                        </a:rPr>
                        <a:t>GB/T</a:t>
                      </a:r>
                      <a:r>
                        <a:rPr sz="900" spc="-50">
                          <a:latin typeface="宋体"/>
                          <a:cs typeface="宋体"/>
                        </a:rPr>
                        <a:t> </a:t>
                      </a:r>
                      <a:r>
                        <a:rPr sz="900" spc="-5">
                          <a:latin typeface="宋体"/>
                          <a:cs typeface="宋体"/>
                        </a:rPr>
                        <a:t>21001</a:t>
                      </a:r>
                      <a:r>
                        <a:rPr sz="900" spc="-245">
                          <a:latin typeface="宋体"/>
                          <a:cs typeface="宋体"/>
                        </a:rPr>
                        <a:t> </a:t>
                      </a:r>
                      <a:r>
                        <a:rPr sz="900">
                          <a:latin typeface="宋体"/>
                          <a:cs typeface="宋体"/>
                        </a:rPr>
                        <a:t>的本部分规定了用于销售和陈列食品的制冷陈列柜的结构、特</a:t>
                      </a:r>
                      <a:endParaRPr sz="900">
                        <a:latin typeface="宋体"/>
                        <a:cs typeface="宋体"/>
                      </a:endParaRPr>
                    </a:p>
                  </a:txBody>
                  <a:tcPr marL="0" marR="0" marT="29209" marB="0">
                    <a:lnL w="6350">
                      <a:solidFill>
                        <a:srgbClr val="000000"/>
                      </a:solidFill>
                      <a:prstDash val="solid"/>
                    </a:lnL>
                    <a:lnR w="6350">
                      <a:solidFill>
                        <a:srgbClr val="000000"/>
                      </a:solidFill>
                      <a:prstDash val="solid"/>
                    </a:lnR>
                    <a:lnT w="6350">
                      <a:solidFill>
                        <a:srgbClr val="000000"/>
                      </a:solidFill>
                      <a:prstDash val="solid"/>
                    </a:lnT>
                  </a:tcPr>
                </a:tc>
              </a:tr>
              <a:tr h="594359">
                <a:tc>
                  <a:txBody>
                    <a:bodyPr vert="horz" wrap="square"/>
                    <a:lstStyle/>
                    <a:p>
                      <a:pPr>
                        <a:lnSpc>
                          <a:spcPct val="100000"/>
                        </a:lnSpc>
                      </a:pPr>
                      <a:endParaRPr sz="1000">
                        <a:latin typeface="Times New Roman"/>
                        <a:cs typeface="Times New Roman"/>
                      </a:endParaRPr>
                    </a:p>
                    <a:p>
                      <a:pPr marR="69850" algn="r">
                        <a:lnSpc>
                          <a:spcPct val="100000"/>
                        </a:lnSpc>
                        <a:spcBef>
                          <a:spcPts val="600"/>
                        </a:spcBef>
                      </a:pPr>
                      <a:r>
                        <a:rPr sz="900" spc="5">
                          <a:latin typeface="Times New Roman"/>
                          <a:cs typeface="Times New Roman"/>
                        </a:rPr>
                        <a:t>4</a:t>
                      </a:r>
                      <a:r>
                        <a:rPr sz="900" spc="-10">
                          <a:latin typeface="Times New Roman"/>
                          <a:cs typeface="Times New Roman"/>
                        </a:rPr>
                        <a:t>1</a:t>
                      </a:r>
                      <a:r>
                        <a:rPr sz="900">
                          <a:latin typeface="Times New Roman"/>
                          <a:cs typeface="Times New Roman"/>
                        </a:rPr>
                        <a:t>.</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marL="209550" marR="201930" indent="188595">
                        <a:lnSpc>
                          <a:spcPct val="144400"/>
                        </a:lnSpc>
                        <a:spcBef>
                          <a:spcPts val="490"/>
                        </a:spcBef>
                      </a:pPr>
                      <a:r>
                        <a:rPr sz="900" spc="-5">
                          <a:latin typeface="Times New Roman"/>
                          <a:cs typeface="Times New Roman"/>
                        </a:rPr>
                        <a:t>GB/T  </a:t>
                      </a:r>
                      <a:r>
                        <a:rPr sz="900" spc="5">
                          <a:latin typeface="Times New Roman"/>
                          <a:cs typeface="Times New Roman"/>
                        </a:rPr>
                        <a:t>2</a:t>
                      </a:r>
                      <a:r>
                        <a:rPr sz="900" spc="-10">
                          <a:latin typeface="Times New Roman"/>
                          <a:cs typeface="Times New Roman"/>
                        </a:rPr>
                        <a:t>1</a:t>
                      </a:r>
                      <a:r>
                        <a:rPr sz="900" spc="5">
                          <a:latin typeface="Times New Roman"/>
                          <a:cs typeface="Times New Roman"/>
                        </a:rPr>
                        <a:t>0</a:t>
                      </a:r>
                      <a:r>
                        <a:rPr sz="900" spc="-10">
                          <a:latin typeface="Times New Roman"/>
                          <a:cs typeface="Times New Roman"/>
                        </a:rPr>
                        <a:t>0</a:t>
                      </a:r>
                      <a:r>
                        <a:rPr sz="900" spc="5">
                          <a:latin typeface="Times New Roman"/>
                          <a:cs typeface="Times New Roman"/>
                        </a:rPr>
                        <a:t>1</a:t>
                      </a:r>
                      <a:r>
                        <a:rPr sz="900">
                          <a:latin typeface="Times New Roman"/>
                          <a:cs typeface="Times New Roman"/>
                        </a:rPr>
                        <a:t>.</a:t>
                      </a:r>
                      <a:r>
                        <a:rPr sz="900" spc="-10">
                          <a:latin typeface="Times New Roman"/>
                          <a:cs typeface="Times New Roman"/>
                        </a:rPr>
                        <a:t>2</a:t>
                      </a:r>
                      <a:r>
                        <a:rPr sz="900">
                          <a:latin typeface="Times New Roman"/>
                          <a:cs typeface="Times New Roman"/>
                        </a:rPr>
                        <a:t>-</a:t>
                      </a:r>
                      <a:r>
                        <a:rPr sz="900" spc="5">
                          <a:latin typeface="Times New Roman"/>
                          <a:cs typeface="Times New Roman"/>
                        </a:rPr>
                        <a:t>2</a:t>
                      </a:r>
                      <a:r>
                        <a:rPr sz="900" spc="-10">
                          <a:latin typeface="Times New Roman"/>
                          <a:cs typeface="Times New Roman"/>
                        </a:rPr>
                        <a:t>0</a:t>
                      </a:r>
                      <a:r>
                        <a:rPr sz="900" spc="5">
                          <a:latin typeface="Times New Roman"/>
                          <a:cs typeface="Times New Roman"/>
                        </a:rPr>
                        <a:t>1</a:t>
                      </a:r>
                      <a:r>
                        <a:rPr sz="900">
                          <a:latin typeface="Times New Roman"/>
                          <a:cs typeface="Times New Roman"/>
                        </a:rPr>
                        <a:t>5</a:t>
                      </a:r>
                      <a:endParaRPr sz="900">
                        <a:latin typeface="Times New Roman"/>
                        <a:cs typeface="Times New Roman"/>
                      </a:endParaRPr>
                    </a:p>
                  </a:txBody>
                  <a:tcPr marL="0" marR="0" marT="62230" marB="0">
                    <a:lnL w="6350">
                      <a:solidFill>
                        <a:srgbClr val="000000"/>
                      </a:solidFill>
                      <a:prstDash val="solid"/>
                    </a:lnL>
                    <a:lnR w="6350">
                      <a:solidFill>
                        <a:srgbClr val="000000"/>
                      </a:solidFill>
                      <a:prstDash val="solid"/>
                    </a:lnR>
                  </a:tcPr>
                </a:tc>
                <a:tc>
                  <a:txBody>
                    <a:bodyPr vert="horz" wrap="square"/>
                    <a:lstStyle/>
                    <a:p>
                      <a:pPr marL="655955" marR="60960" indent="-588645">
                        <a:lnSpc>
                          <a:spcPct val="144400"/>
                        </a:lnSpc>
                        <a:spcBef>
                          <a:spcPts val="500"/>
                        </a:spcBef>
                      </a:pPr>
                      <a:r>
                        <a:rPr sz="900">
                          <a:latin typeface="宋体"/>
                          <a:cs typeface="宋体"/>
                        </a:rPr>
                        <a:t>制冷陈列柜</a:t>
                      </a:r>
                      <a:r>
                        <a:rPr sz="900" spc="-45">
                          <a:latin typeface="宋体"/>
                          <a:cs typeface="宋体"/>
                        </a:rPr>
                        <a:t> </a:t>
                      </a:r>
                      <a:r>
                        <a:rPr sz="900">
                          <a:latin typeface="宋体"/>
                          <a:cs typeface="宋体"/>
                        </a:rPr>
                        <a:t>第</a:t>
                      </a:r>
                      <a:r>
                        <a:rPr sz="900" spc="-260">
                          <a:latin typeface="宋体"/>
                          <a:cs typeface="宋体"/>
                        </a:rPr>
                        <a:t> </a:t>
                      </a:r>
                      <a:r>
                        <a:rPr sz="900">
                          <a:latin typeface="宋体"/>
                          <a:cs typeface="宋体"/>
                        </a:rPr>
                        <a:t>2</a:t>
                      </a:r>
                      <a:r>
                        <a:rPr sz="900" spc="-245">
                          <a:latin typeface="宋体"/>
                          <a:cs typeface="宋体"/>
                        </a:rPr>
                        <a:t> </a:t>
                      </a:r>
                      <a:r>
                        <a:rPr sz="900">
                          <a:latin typeface="宋体"/>
                          <a:cs typeface="宋体"/>
                        </a:rPr>
                        <a:t>部分</a:t>
                      </a:r>
                      <a:r>
                        <a:rPr sz="900" spc="-100">
                          <a:latin typeface="宋体"/>
                          <a:cs typeface="宋体"/>
                        </a:rPr>
                        <a:t>：</a:t>
                      </a:r>
                      <a:r>
                        <a:rPr sz="900">
                          <a:latin typeface="宋体"/>
                          <a:cs typeface="宋体"/>
                        </a:rPr>
                        <a:t>分类</a:t>
                      </a:r>
                      <a:r>
                        <a:rPr sz="900" spc="-85">
                          <a:latin typeface="宋体"/>
                          <a:cs typeface="宋体"/>
                        </a:rPr>
                        <a:t>、</a:t>
                      </a:r>
                      <a:r>
                        <a:rPr sz="900">
                          <a:latin typeface="宋体"/>
                          <a:cs typeface="宋体"/>
                        </a:rPr>
                        <a:t>要求 和试验条件</a:t>
                      </a:r>
                      <a:endParaRPr sz="900">
                        <a:latin typeface="宋体"/>
                        <a:cs typeface="宋体"/>
                      </a:endParaRPr>
                    </a:p>
                  </a:txBody>
                  <a:tcPr marL="0" marR="0" marT="63500" marB="0">
                    <a:lnL w="6350">
                      <a:solidFill>
                        <a:srgbClr val="000000"/>
                      </a:solidFill>
                      <a:prstDash val="solid"/>
                    </a:lnL>
                    <a:lnR w="6350">
                      <a:solidFill>
                        <a:srgbClr val="000000"/>
                      </a:solidFill>
                      <a:prstDash val="solid"/>
                    </a:lnR>
                  </a:tcPr>
                </a:tc>
                <a:tc>
                  <a:txBody>
                    <a:bodyPr vert="horz" wrap="square"/>
                    <a:lstStyle/>
                    <a:p>
                      <a:pPr>
                        <a:lnSpc>
                          <a:spcPct val="100000"/>
                        </a:lnSpc>
                      </a:pPr>
                      <a:endParaRPr sz="1000">
                        <a:latin typeface="Times New Roman"/>
                        <a:cs typeface="Times New Roman"/>
                      </a:endParaRPr>
                    </a:p>
                    <a:p>
                      <a:pPr algn="ctr">
                        <a:lnSpc>
                          <a:spcPct val="100000"/>
                        </a:lnSpc>
                        <a:spcBef>
                          <a:spcPts val="600"/>
                        </a:spcBef>
                      </a:pPr>
                      <a:r>
                        <a:rPr sz="900" spc="-5">
                          <a:latin typeface="Times New Roman"/>
                          <a:cs typeface="Times New Roman"/>
                        </a:rPr>
                        <a:t>2015-09-11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1000">
                        <a:latin typeface="Times New Roman"/>
                        <a:cs typeface="Times New Roman"/>
                      </a:endParaRPr>
                    </a:p>
                    <a:p>
                      <a:pPr marL="1270" algn="ctr">
                        <a:lnSpc>
                          <a:spcPct val="100000"/>
                        </a:lnSpc>
                        <a:spcBef>
                          <a:spcPts val="600"/>
                        </a:spcBef>
                      </a:pPr>
                      <a:r>
                        <a:rPr sz="900" spc="-5">
                          <a:latin typeface="Times New Roman"/>
                          <a:cs typeface="Times New Roman"/>
                        </a:rPr>
                        <a:t>2016-04-01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marL="67945">
                        <a:lnSpc>
                          <a:spcPct val="100000"/>
                        </a:lnSpc>
                        <a:spcBef>
                          <a:spcPts val="200"/>
                        </a:spcBef>
                      </a:pPr>
                      <a:r>
                        <a:rPr sz="900">
                          <a:latin typeface="宋体"/>
                          <a:cs typeface="宋体"/>
                        </a:rPr>
                        <a:t>性和性能的要求，同时也规定了制冷陈列柜的试验条件、试验方法、分类</a:t>
                      </a:r>
                      <a:endParaRPr sz="900">
                        <a:latin typeface="宋体"/>
                        <a:cs typeface="宋体"/>
                      </a:endParaRPr>
                    </a:p>
                    <a:p>
                      <a:pPr marL="67945" marR="88900">
                        <a:lnSpc>
                          <a:spcPct val="144400"/>
                        </a:lnSpc>
                      </a:pPr>
                      <a:r>
                        <a:rPr sz="900">
                          <a:latin typeface="宋体"/>
                          <a:cs typeface="宋体"/>
                        </a:rPr>
                        <a:t>方法、分级方法和由制造商提供的产品标志及产品特性信息。本部分不适 用于制冷自动售货机和拟用于餐饮的非零售用的制冷柜；也不适用于陈列</a:t>
                      </a:r>
                      <a:endParaRPr sz="900">
                        <a:latin typeface="宋体"/>
                        <a:cs typeface="宋体"/>
                      </a:endParaRPr>
                    </a:p>
                  </a:txBody>
                  <a:tcPr marL="0" marR="0" marT="25400" marB="0">
                    <a:lnL w="6350">
                      <a:solidFill>
                        <a:srgbClr val="000000"/>
                      </a:solidFill>
                      <a:prstDash val="solid"/>
                    </a:lnL>
                    <a:lnR w="6350">
                      <a:solidFill>
                        <a:srgbClr val="000000"/>
                      </a:solidFill>
                      <a:prstDash val="solid"/>
                    </a:lnR>
                  </a:tcPr>
                </a:tc>
              </a:tr>
              <a:tr h="199585">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marL="67945">
                        <a:lnSpc>
                          <a:spcPct val="100000"/>
                        </a:lnSpc>
                        <a:spcBef>
                          <a:spcPts val="200"/>
                        </a:spcBef>
                      </a:pPr>
                      <a:r>
                        <a:rPr sz="900">
                          <a:latin typeface="宋体"/>
                          <a:cs typeface="宋体"/>
                        </a:rPr>
                        <a:t>柜内所展示食品类型的选择。</a:t>
                      </a:r>
                      <a:endParaRPr sz="900">
                        <a:latin typeface="宋体"/>
                        <a:cs typeface="宋体"/>
                      </a:endParaRPr>
                    </a:p>
                  </a:txBody>
                  <a:tcPr marL="0" marR="0" marT="25400" marB="0">
                    <a:lnL w="6350">
                      <a:solidFill>
                        <a:srgbClr val="000000"/>
                      </a:solidFill>
                      <a:prstDash val="solid"/>
                    </a:lnL>
                    <a:lnR w="6350">
                      <a:solidFill>
                        <a:srgbClr val="000000"/>
                      </a:solidFill>
                      <a:prstDash val="solid"/>
                    </a:lnR>
                    <a:lnB w="6350">
                      <a:solidFill>
                        <a:srgbClr val="000000"/>
                      </a:solidFill>
                      <a:prstDash val="solid"/>
                    </a:lnB>
                  </a:tcPr>
                </a:tc>
              </a:tr>
            </a:tbl>
          </a:graphicData>
        </a:graphic>
      </p:graphicFrame>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object 3"/>
          <p:cNvSpPr txBox="1">
            <a:spLocks noGrp="1"/>
          </p:cNvSpPr>
          <p:nvPr>
            <p:ph type="sldNum" sz="quarter" idx="7"/>
          </p:nvPr>
        </p:nvSpPr>
        <p:spPr>
          <a:prstGeom prst="rect">
            <a:avLst/>
          </a:prstGeom>
        </p:spPr>
        <p:txBody>
          <a:bodyPr vert="horz" wrap="square" lIns="0" tIns="1905" rIns="0" bIns="0" rtlCol="0">
            <a:spAutoFit/>
          </a:bodyPr>
          <a:lstStyle/>
          <a:p>
            <a:pPr marL="12700">
              <a:lnSpc>
                <a:spcPct val="100000"/>
              </a:lnSpc>
              <a:spcBef>
                <a:spcPts val="15"/>
              </a:spcBef>
            </a:pPr>
            <a:r>
              <a:rPr>
                <a:latin typeface="宋体"/>
                <a:cs typeface="宋体"/>
              </a:rPr>
              <a:t>第 </a:t>
            </a:r>
            <a:r>
              <a:rPr/>
              <a:t>11</a:t>
            </a:r>
            <a:r>
              <a:rPr spc="125"/>
              <a:t> </a:t>
            </a:r>
            <a:r>
              <a:rPr>
                <a:latin typeface="宋体"/>
                <a:cs typeface="宋体"/>
              </a:rPr>
              <a:t>页</a:t>
            </a:r>
          </a:p>
        </p:txBody>
      </p:sp>
      <p:sp>
        <p:nvSpPr>
          <p:cNvPr id="4" name="object 4"/>
          <p:cNvSpPr txBox="1">
            <a:spLocks noGrp="1"/>
          </p:cNvSpPr>
          <p:nvPr>
            <p:ph type="ftr" sz="quarter" idx="5"/>
          </p:nvPr>
        </p:nvSpPr>
        <p:spPr>
          <a:prstGeom prst="rect">
            <a:avLst/>
          </a:prstGeom>
        </p:spPr>
        <p:txBody>
          <a:bodyPr vert="horz" wrap="square" lIns="0" tIns="0" rIns="0" bIns="0" rtlCol="0">
            <a:spAutoFit/>
          </a:bodyPr>
          <a:lstStyle/>
          <a:p>
            <a:pPr marL="12700">
              <a:lnSpc>
                <a:spcPct val="100000"/>
              </a:lnSpc>
            </a:pPr>
            <a:r>
              <a:rPr>
                <a:latin typeface="宋体"/>
                <a:cs typeface="宋体"/>
              </a:rPr>
              <a:t>共 </a:t>
            </a:r>
            <a:r>
              <a:rPr/>
              <a:t>51</a:t>
            </a:r>
            <a:r>
              <a:rPr spc="130"/>
              <a:t> </a:t>
            </a:r>
            <a:r>
              <a:rPr>
                <a:latin typeface="宋体"/>
                <a:cs typeface="宋体"/>
              </a:rPr>
              <a:t>页</a:t>
            </a:r>
          </a:p>
        </p:txBody>
      </p:sp>
      <p:graphicFrame>
        <p:nvGraphicFramePr>
          <p:cNvPr id="2" name="object 2"/>
          <p:cNvGraphicFramePr>
            <a:graphicFrameLocks noGrp="1"/>
          </p:cNvGraphicFramePr>
          <p:nvPr/>
        </p:nvGraphicFramePr>
        <p:xfrm>
          <a:off x="842772" y="1141094"/>
          <a:ext cx="9032240" cy="5159375"/>
        </p:xfrm>
        <a:graphic>
          <a:graphicData uri="http://schemas.openxmlformats.org/drawingml/2006/table">
            <a:tbl>
              <a:tblPr firstRow="1" bandRow="1">
                <a:tableStyleId>{2D5ABB26-0587-4C30-8999-92F81FD0307C}</a:tableStyleId>
              </a:tblPr>
              <a:tblGrid>
                <a:gridCol w="421640"/>
                <a:gridCol w="483870"/>
                <a:gridCol w="1059180"/>
                <a:gridCol w="1886584"/>
                <a:gridCol w="676910"/>
                <a:gridCol w="671829"/>
                <a:gridCol w="3822700"/>
              </a:tblGrid>
              <a:tr h="348614">
                <a:tc>
                  <a:txBody>
                    <a:bodyPr vert="horz" wrap="square"/>
                    <a:lstStyle/>
                    <a:p>
                      <a:pPr marR="88900" algn="r">
                        <a:lnSpc>
                          <a:spcPct val="100000"/>
                        </a:lnSpc>
                        <a:spcBef>
                          <a:spcPts val="800"/>
                        </a:spcBef>
                      </a:pPr>
                      <a:r>
                        <a:rPr sz="900" b="1">
                          <a:latin typeface="宋体"/>
                          <a:cs typeface="宋体"/>
                        </a:rPr>
                        <a:t>序号</a:t>
                      </a:r>
                      <a:endParaRPr sz="900">
                        <a:latin typeface="宋体"/>
                        <a:cs typeface="宋体"/>
                      </a:endParaRPr>
                    </a:p>
                  </a:txBody>
                  <a:tcPr marL="0" marR="0" marT="10160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127000">
                        <a:lnSpc>
                          <a:spcPct val="100000"/>
                        </a:lnSpc>
                        <a:spcBef>
                          <a:spcPts val="800"/>
                        </a:spcBef>
                      </a:pPr>
                      <a:r>
                        <a:rPr sz="900" b="1" spc="-5">
                          <a:latin typeface="宋体"/>
                          <a:cs typeface="宋体"/>
                        </a:rPr>
                        <a:t>分类</a:t>
                      </a:r>
                      <a:endParaRPr sz="900">
                        <a:latin typeface="宋体"/>
                        <a:cs typeface="宋体"/>
                      </a:endParaRPr>
                    </a:p>
                  </a:txBody>
                  <a:tcPr marL="0" marR="0" marT="10160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800"/>
                        </a:spcBef>
                      </a:pPr>
                      <a:r>
                        <a:rPr sz="900" b="1" spc="-5">
                          <a:latin typeface="宋体"/>
                          <a:cs typeface="宋体"/>
                        </a:rPr>
                        <a:t>标</a:t>
                      </a:r>
                      <a:r>
                        <a:rPr sz="900" b="1" spc="5">
                          <a:latin typeface="宋体"/>
                          <a:cs typeface="宋体"/>
                        </a:rPr>
                        <a:t>准</a:t>
                      </a:r>
                      <a:r>
                        <a:rPr sz="900" b="1" spc="-5">
                          <a:latin typeface="宋体"/>
                          <a:cs typeface="宋体"/>
                        </a:rPr>
                        <a:t>编号</a:t>
                      </a:r>
                      <a:endParaRPr sz="900">
                        <a:latin typeface="宋体"/>
                        <a:cs typeface="宋体"/>
                      </a:endParaRPr>
                    </a:p>
                  </a:txBody>
                  <a:tcPr marL="0" marR="0" marT="10160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800"/>
                        </a:spcBef>
                      </a:pPr>
                      <a:r>
                        <a:rPr sz="900" b="1" spc="-5">
                          <a:latin typeface="宋体"/>
                          <a:cs typeface="宋体"/>
                        </a:rPr>
                        <a:t>标</a:t>
                      </a:r>
                      <a:r>
                        <a:rPr sz="900" b="1" spc="5">
                          <a:latin typeface="宋体"/>
                          <a:cs typeface="宋体"/>
                        </a:rPr>
                        <a:t>准</a:t>
                      </a:r>
                      <a:r>
                        <a:rPr sz="900" b="1" spc="-5">
                          <a:latin typeface="宋体"/>
                          <a:cs typeface="宋体"/>
                        </a:rPr>
                        <a:t>名称</a:t>
                      </a:r>
                      <a:endParaRPr sz="900">
                        <a:latin typeface="宋体"/>
                        <a:cs typeface="宋体"/>
                      </a:endParaRPr>
                    </a:p>
                  </a:txBody>
                  <a:tcPr marL="0" marR="0" marT="10160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800"/>
                        </a:spcBef>
                      </a:pPr>
                      <a:r>
                        <a:rPr sz="900" b="1" spc="-5">
                          <a:latin typeface="宋体"/>
                          <a:cs typeface="宋体"/>
                        </a:rPr>
                        <a:t>发</a:t>
                      </a:r>
                      <a:r>
                        <a:rPr sz="900" b="1" spc="5">
                          <a:latin typeface="宋体"/>
                          <a:cs typeface="宋体"/>
                        </a:rPr>
                        <a:t>布</a:t>
                      </a:r>
                      <a:r>
                        <a:rPr sz="900" b="1" spc="-5">
                          <a:latin typeface="宋体"/>
                          <a:cs typeface="宋体"/>
                        </a:rPr>
                        <a:t>日期</a:t>
                      </a:r>
                      <a:endParaRPr sz="900">
                        <a:latin typeface="宋体"/>
                        <a:cs typeface="宋体"/>
                      </a:endParaRPr>
                    </a:p>
                  </a:txBody>
                  <a:tcPr marL="0" marR="0" marT="10160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800"/>
                        </a:spcBef>
                      </a:pPr>
                      <a:r>
                        <a:rPr sz="900" b="1" spc="-5">
                          <a:latin typeface="宋体"/>
                          <a:cs typeface="宋体"/>
                        </a:rPr>
                        <a:t>实</a:t>
                      </a:r>
                      <a:r>
                        <a:rPr sz="900" b="1" spc="5">
                          <a:latin typeface="宋体"/>
                          <a:cs typeface="宋体"/>
                        </a:rPr>
                        <a:t>施</a:t>
                      </a:r>
                      <a:r>
                        <a:rPr sz="900" b="1" spc="-5">
                          <a:latin typeface="宋体"/>
                          <a:cs typeface="宋体"/>
                        </a:rPr>
                        <a:t>日期</a:t>
                      </a:r>
                      <a:endParaRPr sz="900">
                        <a:latin typeface="宋体"/>
                        <a:cs typeface="宋体"/>
                      </a:endParaRPr>
                    </a:p>
                  </a:txBody>
                  <a:tcPr marL="0" marR="0" marT="10160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800"/>
                        </a:spcBef>
                      </a:pPr>
                      <a:r>
                        <a:rPr sz="900" b="1" spc="-5">
                          <a:latin typeface="宋体"/>
                          <a:cs typeface="宋体"/>
                        </a:rPr>
                        <a:t>规</a:t>
                      </a:r>
                      <a:r>
                        <a:rPr sz="900" b="1" spc="5">
                          <a:latin typeface="宋体"/>
                          <a:cs typeface="宋体"/>
                        </a:rPr>
                        <a:t>定</a:t>
                      </a:r>
                      <a:r>
                        <a:rPr sz="900" b="1" spc="-5">
                          <a:latin typeface="宋体"/>
                          <a:cs typeface="宋体"/>
                        </a:rPr>
                        <a:t>范围</a:t>
                      </a:r>
                      <a:endParaRPr sz="900">
                        <a:latin typeface="宋体"/>
                        <a:cs typeface="宋体"/>
                      </a:endParaRPr>
                    </a:p>
                  </a:txBody>
                  <a:tcPr marL="0" marR="0" marT="10160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996949">
                <a:tc>
                  <a:txBody>
                    <a:bodyPr vert="horz" wrap="square"/>
                    <a:lstStyle/>
                    <a:p>
                      <a:pPr>
                        <a:lnSpc>
                          <a:spcPct val="100000"/>
                        </a:lnSpc>
                      </a:pPr>
                      <a:endParaRPr sz="1000">
                        <a:latin typeface="Times New Roman"/>
                        <a:cs typeface="Times New Roman"/>
                      </a:endParaRPr>
                    </a:p>
                    <a:p>
                      <a:pPr>
                        <a:lnSpc>
                          <a:spcPct val="100000"/>
                        </a:lnSpc>
                      </a:pPr>
                      <a:endParaRPr sz="1000">
                        <a:latin typeface="Times New Roman"/>
                        <a:cs typeface="Times New Roman"/>
                      </a:endParaRPr>
                    </a:p>
                    <a:p>
                      <a:pPr>
                        <a:lnSpc>
                          <a:spcPct val="100000"/>
                        </a:lnSpc>
                        <a:spcBef>
                          <a:spcPts val="10"/>
                        </a:spcBef>
                      </a:pPr>
                      <a:endParaRPr sz="900">
                        <a:latin typeface="Times New Roman"/>
                        <a:cs typeface="Times New Roman"/>
                      </a:endParaRPr>
                    </a:p>
                    <a:p>
                      <a:pPr marR="69850" algn="r">
                        <a:lnSpc>
                          <a:spcPct val="100000"/>
                        </a:lnSpc>
                      </a:pPr>
                      <a:r>
                        <a:rPr sz="900" spc="5">
                          <a:latin typeface="Times New Roman"/>
                          <a:cs typeface="Times New Roman"/>
                        </a:rPr>
                        <a:t>4</a:t>
                      </a:r>
                      <a:r>
                        <a:rPr sz="900" spc="-10">
                          <a:latin typeface="Times New Roman"/>
                          <a:cs typeface="Times New Roman"/>
                        </a:rPr>
                        <a:t>2</a:t>
                      </a:r>
                      <a:r>
                        <a:rPr sz="900">
                          <a:latin typeface="Times New Roman"/>
                          <a:cs typeface="Times New Roman"/>
                        </a:rPr>
                        <a:t>.</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rowSpan="8">
                  <a:txBody>
                    <a:bodyPr vert="horz" wrap="square"/>
                    <a:lstStyle/>
                    <a:p>
                      <a:pPr>
                        <a:lnSpc>
                          <a:spcPct val="100000"/>
                        </a:lnSpc>
                      </a:pPr>
                      <a:endParaRPr sz="1000">
                        <a:latin typeface="Times New Roman"/>
                        <a:cs typeface="Times New Roman"/>
                      </a:endParaRPr>
                    </a:p>
                    <a:p>
                      <a:pPr>
                        <a:lnSpc>
                          <a:spcPct val="100000"/>
                        </a:lnSpc>
                      </a:pPr>
                      <a:endParaRPr sz="1000">
                        <a:latin typeface="Times New Roman"/>
                        <a:cs typeface="Times New Roman"/>
                      </a:endParaRPr>
                    </a:p>
                    <a:p>
                      <a:pPr>
                        <a:lnSpc>
                          <a:spcPct val="100000"/>
                        </a:lnSpc>
                      </a:pPr>
                      <a:endParaRPr sz="1000">
                        <a:latin typeface="Times New Roman"/>
                        <a:cs typeface="Times New Roman"/>
                      </a:endParaRPr>
                    </a:p>
                    <a:p>
                      <a:pPr>
                        <a:lnSpc>
                          <a:spcPct val="100000"/>
                        </a:lnSpc>
                      </a:pPr>
                      <a:endParaRPr sz="1000">
                        <a:latin typeface="Times New Roman"/>
                        <a:cs typeface="Times New Roman"/>
                      </a:endParaRPr>
                    </a:p>
                    <a:p>
                      <a:pPr>
                        <a:lnSpc>
                          <a:spcPct val="100000"/>
                        </a:lnSpc>
                      </a:pPr>
                      <a:endParaRPr sz="1000">
                        <a:latin typeface="Times New Roman"/>
                        <a:cs typeface="Times New Roman"/>
                      </a:endParaRPr>
                    </a:p>
                    <a:p>
                      <a:pPr>
                        <a:lnSpc>
                          <a:spcPct val="100000"/>
                        </a:lnSpc>
                      </a:pPr>
                      <a:endParaRPr sz="1000">
                        <a:latin typeface="Times New Roman"/>
                        <a:cs typeface="Times New Roman"/>
                      </a:endParaRPr>
                    </a:p>
                    <a:p>
                      <a:pPr>
                        <a:lnSpc>
                          <a:spcPct val="100000"/>
                        </a:lnSpc>
                      </a:pPr>
                      <a:endParaRPr sz="1000">
                        <a:latin typeface="Times New Roman"/>
                        <a:cs typeface="Times New Roman"/>
                      </a:endParaRPr>
                    </a:p>
                    <a:p>
                      <a:pPr>
                        <a:lnSpc>
                          <a:spcPct val="100000"/>
                        </a:lnSpc>
                      </a:pPr>
                      <a:endParaRPr sz="1000">
                        <a:latin typeface="Times New Roman"/>
                        <a:cs typeface="Times New Roman"/>
                      </a:endParaRPr>
                    </a:p>
                    <a:p>
                      <a:pPr>
                        <a:lnSpc>
                          <a:spcPct val="100000"/>
                        </a:lnSpc>
                      </a:pPr>
                      <a:endParaRPr sz="1000">
                        <a:latin typeface="Times New Roman"/>
                        <a:cs typeface="Times New Roman"/>
                      </a:endParaRPr>
                    </a:p>
                    <a:p>
                      <a:pPr>
                        <a:lnSpc>
                          <a:spcPct val="100000"/>
                        </a:lnSpc>
                      </a:pPr>
                      <a:endParaRPr sz="1000">
                        <a:latin typeface="Times New Roman"/>
                        <a:cs typeface="Times New Roman"/>
                      </a:endParaRPr>
                    </a:p>
                    <a:p>
                      <a:pPr>
                        <a:lnSpc>
                          <a:spcPct val="100000"/>
                        </a:lnSpc>
                      </a:pPr>
                      <a:endParaRPr sz="1000">
                        <a:latin typeface="Times New Roman"/>
                        <a:cs typeface="Times New Roman"/>
                      </a:endParaRPr>
                    </a:p>
                    <a:p>
                      <a:pPr>
                        <a:lnSpc>
                          <a:spcPct val="100000"/>
                        </a:lnSpc>
                      </a:pPr>
                      <a:endParaRPr sz="1000">
                        <a:latin typeface="Times New Roman"/>
                        <a:cs typeface="Times New Roman"/>
                      </a:endParaRPr>
                    </a:p>
                    <a:p>
                      <a:pPr>
                        <a:lnSpc>
                          <a:spcPct val="100000"/>
                        </a:lnSpc>
                      </a:pPr>
                      <a:endParaRPr sz="1000">
                        <a:latin typeface="Times New Roman"/>
                        <a:cs typeface="Times New Roman"/>
                      </a:endParaRPr>
                    </a:p>
                    <a:p>
                      <a:pPr>
                        <a:lnSpc>
                          <a:spcPct val="100000"/>
                        </a:lnSpc>
                      </a:pPr>
                      <a:endParaRPr sz="1000">
                        <a:latin typeface="Times New Roman"/>
                        <a:cs typeface="Times New Roman"/>
                      </a:endParaRPr>
                    </a:p>
                    <a:p>
                      <a:pPr>
                        <a:lnSpc>
                          <a:spcPct val="100000"/>
                        </a:lnSpc>
                      </a:pPr>
                      <a:endParaRPr sz="1000">
                        <a:latin typeface="Times New Roman"/>
                        <a:cs typeface="Times New Roman"/>
                      </a:endParaRPr>
                    </a:p>
                    <a:p>
                      <a:pPr>
                        <a:lnSpc>
                          <a:spcPct val="100000"/>
                        </a:lnSpc>
                        <a:spcBef>
                          <a:spcPts val="15"/>
                        </a:spcBef>
                      </a:pPr>
                      <a:endParaRPr sz="850">
                        <a:latin typeface="Times New Roman"/>
                        <a:cs typeface="Times New Roman"/>
                      </a:endParaRPr>
                    </a:p>
                    <a:p>
                      <a:pPr marL="106680">
                        <a:lnSpc>
                          <a:spcPct val="100000"/>
                        </a:lnSpc>
                        <a:spcBef>
                          <a:spcPts val="5"/>
                        </a:spcBef>
                      </a:pPr>
                      <a:r>
                        <a:rPr sz="1050" b="1">
                          <a:latin typeface="宋体"/>
                          <a:cs typeface="宋体"/>
                        </a:rPr>
                        <a:t>其</a:t>
                      </a:r>
                      <a:r>
                        <a:rPr sz="1050" b="1" spc="-10">
                          <a:latin typeface="宋体"/>
                          <a:cs typeface="宋体"/>
                        </a:rPr>
                        <a:t>他</a:t>
                      </a:r>
                      <a:endParaRPr sz="1050">
                        <a:latin typeface="宋体"/>
                        <a:cs typeface="宋体"/>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nSpc>
                          <a:spcPct val="100000"/>
                        </a:lnSpc>
                        <a:spcBef>
                          <a:spcPts val="15"/>
                        </a:spcBef>
                      </a:pPr>
                      <a:endParaRPr sz="800">
                        <a:latin typeface="Times New Roman"/>
                        <a:cs typeface="Times New Roman"/>
                      </a:endParaRPr>
                    </a:p>
                    <a:p>
                      <a:pPr marL="209550" marR="201930" indent="188595">
                        <a:lnSpc>
                          <a:spcPct val="144400"/>
                        </a:lnSpc>
                      </a:pPr>
                      <a:r>
                        <a:rPr sz="900" spc="-5">
                          <a:latin typeface="Times New Roman"/>
                          <a:cs typeface="Times New Roman"/>
                        </a:rPr>
                        <a:t>GB/T  </a:t>
                      </a:r>
                      <a:r>
                        <a:rPr sz="900" spc="5">
                          <a:latin typeface="Times New Roman"/>
                          <a:cs typeface="Times New Roman"/>
                        </a:rPr>
                        <a:t>2</a:t>
                      </a:r>
                      <a:r>
                        <a:rPr sz="900" spc="-10">
                          <a:latin typeface="Times New Roman"/>
                          <a:cs typeface="Times New Roman"/>
                        </a:rPr>
                        <a:t>1</a:t>
                      </a:r>
                      <a:r>
                        <a:rPr sz="900" spc="5">
                          <a:latin typeface="Times New Roman"/>
                          <a:cs typeface="Times New Roman"/>
                        </a:rPr>
                        <a:t>0</a:t>
                      </a:r>
                      <a:r>
                        <a:rPr sz="900" spc="-10">
                          <a:latin typeface="Times New Roman"/>
                          <a:cs typeface="Times New Roman"/>
                        </a:rPr>
                        <a:t>0</a:t>
                      </a:r>
                      <a:r>
                        <a:rPr sz="900" spc="5">
                          <a:latin typeface="Times New Roman"/>
                          <a:cs typeface="Times New Roman"/>
                        </a:rPr>
                        <a:t>1</a:t>
                      </a:r>
                      <a:r>
                        <a:rPr sz="900">
                          <a:latin typeface="Times New Roman"/>
                          <a:cs typeface="Times New Roman"/>
                        </a:rPr>
                        <a:t>.</a:t>
                      </a:r>
                      <a:r>
                        <a:rPr sz="900" spc="-10">
                          <a:latin typeface="Times New Roman"/>
                          <a:cs typeface="Times New Roman"/>
                        </a:rPr>
                        <a:t>2</a:t>
                      </a:r>
                      <a:r>
                        <a:rPr sz="900">
                          <a:latin typeface="Times New Roman"/>
                          <a:cs typeface="Times New Roman"/>
                        </a:rPr>
                        <a:t>-</a:t>
                      </a:r>
                      <a:r>
                        <a:rPr sz="900" spc="5">
                          <a:latin typeface="Times New Roman"/>
                          <a:cs typeface="Times New Roman"/>
                        </a:rPr>
                        <a:t>2</a:t>
                      </a:r>
                      <a:r>
                        <a:rPr sz="900" spc="-10">
                          <a:latin typeface="Times New Roman"/>
                          <a:cs typeface="Times New Roman"/>
                        </a:rPr>
                        <a:t>0</a:t>
                      </a:r>
                      <a:r>
                        <a:rPr sz="900" spc="5">
                          <a:latin typeface="Times New Roman"/>
                          <a:cs typeface="Times New Roman"/>
                        </a:rPr>
                        <a:t>1</a:t>
                      </a:r>
                      <a:r>
                        <a:rPr sz="900">
                          <a:latin typeface="Times New Roman"/>
                          <a:cs typeface="Times New Roman"/>
                        </a:rPr>
                        <a:t>5</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900">
                        <a:latin typeface="Times New Roman"/>
                        <a:cs typeface="Times New Roman"/>
                      </a:endParaRPr>
                    </a:p>
                    <a:p>
                      <a:pPr>
                        <a:lnSpc>
                          <a:spcPct val="100000"/>
                        </a:lnSpc>
                        <a:spcBef>
                          <a:spcPts val="15"/>
                        </a:spcBef>
                      </a:pPr>
                      <a:endParaRPr sz="900">
                        <a:latin typeface="Times New Roman"/>
                        <a:cs typeface="Times New Roman"/>
                      </a:endParaRPr>
                    </a:p>
                    <a:p>
                      <a:pPr marL="655955" marR="60960" indent="-588645">
                        <a:lnSpc>
                          <a:spcPct val="144400"/>
                        </a:lnSpc>
                      </a:pPr>
                      <a:r>
                        <a:rPr sz="900">
                          <a:latin typeface="宋体"/>
                          <a:cs typeface="宋体"/>
                        </a:rPr>
                        <a:t>制冷陈列柜</a:t>
                      </a:r>
                      <a:r>
                        <a:rPr sz="900" spc="-45">
                          <a:latin typeface="宋体"/>
                          <a:cs typeface="宋体"/>
                        </a:rPr>
                        <a:t> </a:t>
                      </a:r>
                      <a:r>
                        <a:rPr sz="900">
                          <a:latin typeface="宋体"/>
                          <a:cs typeface="宋体"/>
                        </a:rPr>
                        <a:t>第</a:t>
                      </a:r>
                      <a:r>
                        <a:rPr sz="900" spc="-260">
                          <a:latin typeface="宋体"/>
                          <a:cs typeface="宋体"/>
                        </a:rPr>
                        <a:t> </a:t>
                      </a:r>
                      <a:r>
                        <a:rPr sz="900">
                          <a:latin typeface="宋体"/>
                          <a:cs typeface="宋体"/>
                        </a:rPr>
                        <a:t>2</a:t>
                      </a:r>
                      <a:r>
                        <a:rPr sz="900" spc="-245">
                          <a:latin typeface="宋体"/>
                          <a:cs typeface="宋体"/>
                        </a:rPr>
                        <a:t> </a:t>
                      </a:r>
                      <a:r>
                        <a:rPr sz="900">
                          <a:latin typeface="宋体"/>
                          <a:cs typeface="宋体"/>
                        </a:rPr>
                        <a:t>部分</a:t>
                      </a:r>
                      <a:r>
                        <a:rPr sz="900" spc="-100">
                          <a:latin typeface="宋体"/>
                          <a:cs typeface="宋体"/>
                        </a:rPr>
                        <a:t>：</a:t>
                      </a:r>
                      <a:r>
                        <a:rPr sz="900">
                          <a:latin typeface="宋体"/>
                          <a:cs typeface="宋体"/>
                        </a:rPr>
                        <a:t>分类</a:t>
                      </a:r>
                      <a:r>
                        <a:rPr sz="900" spc="-85">
                          <a:latin typeface="宋体"/>
                          <a:cs typeface="宋体"/>
                        </a:rPr>
                        <a:t>、</a:t>
                      </a:r>
                      <a:r>
                        <a:rPr sz="900">
                          <a:latin typeface="宋体"/>
                          <a:cs typeface="宋体"/>
                        </a:rPr>
                        <a:t>要求 和试验条件</a:t>
                      </a:r>
                      <a:endParaRPr sz="900">
                        <a:latin typeface="宋体"/>
                        <a:cs typeface="宋体"/>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nSpc>
                          <a:spcPct val="100000"/>
                        </a:lnSpc>
                      </a:pPr>
                      <a:endParaRPr sz="1000">
                        <a:latin typeface="Times New Roman"/>
                        <a:cs typeface="Times New Roman"/>
                      </a:endParaRPr>
                    </a:p>
                    <a:p>
                      <a:pPr>
                        <a:lnSpc>
                          <a:spcPct val="100000"/>
                        </a:lnSpc>
                        <a:spcBef>
                          <a:spcPts val="10"/>
                        </a:spcBef>
                      </a:pPr>
                      <a:endParaRPr sz="900">
                        <a:latin typeface="Times New Roman"/>
                        <a:cs typeface="Times New Roman"/>
                      </a:endParaRPr>
                    </a:p>
                    <a:p>
                      <a:pPr algn="ctr">
                        <a:lnSpc>
                          <a:spcPct val="100000"/>
                        </a:lnSpc>
                      </a:pPr>
                      <a:r>
                        <a:rPr sz="900" spc="-5">
                          <a:latin typeface="Times New Roman"/>
                          <a:cs typeface="Times New Roman"/>
                        </a:rPr>
                        <a:t>2015-09-11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nSpc>
                          <a:spcPct val="100000"/>
                        </a:lnSpc>
                      </a:pPr>
                      <a:endParaRPr sz="1000">
                        <a:latin typeface="Times New Roman"/>
                        <a:cs typeface="Times New Roman"/>
                      </a:endParaRPr>
                    </a:p>
                    <a:p>
                      <a:pPr>
                        <a:lnSpc>
                          <a:spcPct val="100000"/>
                        </a:lnSpc>
                        <a:spcBef>
                          <a:spcPts val="10"/>
                        </a:spcBef>
                      </a:pPr>
                      <a:endParaRPr sz="900">
                        <a:latin typeface="Times New Roman"/>
                        <a:cs typeface="Times New Roman"/>
                      </a:endParaRPr>
                    </a:p>
                    <a:p>
                      <a:pPr marL="1270" algn="ctr">
                        <a:lnSpc>
                          <a:spcPct val="100000"/>
                        </a:lnSpc>
                      </a:pPr>
                      <a:r>
                        <a:rPr sz="900" spc="-5">
                          <a:latin typeface="Times New Roman"/>
                          <a:cs typeface="Times New Roman"/>
                        </a:rPr>
                        <a:t>2016-04-01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7945" algn="just">
                        <a:lnSpc>
                          <a:spcPct val="100000"/>
                        </a:lnSpc>
                        <a:spcBef>
                          <a:spcPts val="225"/>
                        </a:spcBef>
                      </a:pPr>
                      <a:r>
                        <a:rPr sz="900">
                          <a:latin typeface="宋体"/>
                          <a:cs typeface="宋体"/>
                        </a:rPr>
                        <a:t>GB/T</a:t>
                      </a:r>
                      <a:r>
                        <a:rPr sz="900" spc="-50">
                          <a:latin typeface="宋体"/>
                          <a:cs typeface="宋体"/>
                        </a:rPr>
                        <a:t> </a:t>
                      </a:r>
                      <a:r>
                        <a:rPr sz="900" spc="-5">
                          <a:latin typeface="宋体"/>
                          <a:cs typeface="宋体"/>
                        </a:rPr>
                        <a:t>21001</a:t>
                      </a:r>
                      <a:r>
                        <a:rPr sz="900" spc="-245">
                          <a:latin typeface="宋体"/>
                          <a:cs typeface="宋体"/>
                        </a:rPr>
                        <a:t> </a:t>
                      </a:r>
                      <a:r>
                        <a:rPr sz="900">
                          <a:latin typeface="宋体"/>
                          <a:cs typeface="宋体"/>
                        </a:rPr>
                        <a:t>的本部分规定了用于销售和陈列食品的制冷陈列柜的结构、特</a:t>
                      </a:r>
                      <a:endParaRPr sz="900">
                        <a:latin typeface="宋体"/>
                        <a:cs typeface="宋体"/>
                      </a:endParaRPr>
                    </a:p>
                    <a:p>
                      <a:pPr marL="67945" marR="88900" algn="just">
                        <a:lnSpc>
                          <a:spcPct val="144400"/>
                        </a:lnSpc>
                      </a:pPr>
                      <a:r>
                        <a:rPr sz="900">
                          <a:latin typeface="宋体"/>
                          <a:cs typeface="宋体"/>
                        </a:rPr>
                        <a:t>性和性能的要求，同时也规定了制冷陈列柜的试验条件、试验方法、分类 方法、分级方法和由制造商提供的产品标志及产品特性信息。本部分不适 用于制冷自动售货机和拟用于餐饮的非零售用的制冷柜；也不适用于陈列 柜内所展示食品类型的选择。</a:t>
                      </a:r>
                      <a:endParaRPr sz="900">
                        <a:latin typeface="宋体"/>
                        <a:cs typeface="宋体"/>
                      </a:endParaRPr>
                    </a:p>
                  </a:txBody>
                  <a:tcPr marL="0" marR="0" marT="285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402590">
                <a:tc>
                  <a:txBody>
                    <a:bodyPr vert="horz" wrap="square"/>
                    <a:lstStyle/>
                    <a:p>
                      <a:pPr>
                        <a:lnSpc>
                          <a:spcPct val="100000"/>
                        </a:lnSpc>
                        <a:spcBef>
                          <a:spcPts val="25"/>
                        </a:spcBef>
                      </a:pPr>
                      <a:endParaRPr sz="850">
                        <a:latin typeface="Times New Roman"/>
                        <a:cs typeface="Times New Roman"/>
                      </a:endParaRPr>
                    </a:p>
                    <a:p>
                      <a:pPr marR="69850" algn="r">
                        <a:lnSpc>
                          <a:spcPct val="100000"/>
                        </a:lnSpc>
                      </a:pPr>
                      <a:r>
                        <a:rPr sz="900" spc="5">
                          <a:latin typeface="Times New Roman"/>
                          <a:cs typeface="Times New Roman"/>
                        </a:rPr>
                        <a:t>4</a:t>
                      </a:r>
                      <a:r>
                        <a:rPr sz="900" spc="-10">
                          <a:latin typeface="Times New Roman"/>
                          <a:cs typeface="Times New Roman"/>
                        </a:rPr>
                        <a:t>3</a:t>
                      </a:r>
                      <a:r>
                        <a:rPr sz="900">
                          <a:latin typeface="Times New Roman"/>
                          <a:cs typeface="Times New Roman"/>
                        </a:rPr>
                        <a:t>.</a:t>
                      </a:r>
                      <a:endParaRPr sz="900">
                        <a:latin typeface="Times New Roman"/>
                        <a:cs typeface="Times New Roman"/>
                      </a:endParaRPr>
                    </a:p>
                  </a:txBody>
                  <a:tcPr marL="0" marR="0" marT="31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vMerge="1">
                  <a:txBody>
                    <a:bodyPr vert="horz" wrap="square"/>
                    <a:lstStyle/>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225"/>
                        </a:spcBef>
                      </a:pPr>
                      <a:r>
                        <a:rPr sz="900" spc="-5">
                          <a:latin typeface="Times New Roman"/>
                          <a:cs typeface="Times New Roman"/>
                        </a:rPr>
                        <a:t>GB/T</a:t>
                      </a:r>
                      <a:endParaRPr sz="900">
                        <a:latin typeface="Times New Roman"/>
                        <a:cs typeface="Times New Roman"/>
                      </a:endParaRPr>
                    </a:p>
                    <a:p>
                      <a:pPr algn="ctr">
                        <a:lnSpc>
                          <a:spcPct val="100000"/>
                        </a:lnSpc>
                        <a:spcBef>
                          <a:spcPts val="480"/>
                        </a:spcBef>
                      </a:pPr>
                      <a:r>
                        <a:rPr sz="900" spc="-5">
                          <a:latin typeface="Times New Roman"/>
                          <a:cs typeface="Times New Roman"/>
                        </a:rPr>
                        <a:t>21001.3-2015</a:t>
                      </a:r>
                      <a:endParaRPr sz="900">
                        <a:latin typeface="Times New Roman"/>
                        <a:cs typeface="Times New Roman"/>
                      </a:endParaRPr>
                    </a:p>
                  </a:txBody>
                  <a:tcPr marL="0" marR="0" marT="285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25"/>
                        </a:spcBef>
                      </a:pPr>
                      <a:endParaRPr sz="850">
                        <a:latin typeface="Times New Roman"/>
                        <a:cs typeface="Times New Roman"/>
                      </a:endParaRPr>
                    </a:p>
                    <a:p>
                      <a:pPr algn="ctr">
                        <a:lnSpc>
                          <a:spcPct val="100000"/>
                        </a:lnSpc>
                      </a:pPr>
                      <a:r>
                        <a:rPr sz="900">
                          <a:latin typeface="宋体"/>
                          <a:cs typeface="宋体"/>
                        </a:rPr>
                        <a:t>制冷陈列柜</a:t>
                      </a:r>
                      <a:r>
                        <a:rPr sz="900" spc="-25">
                          <a:latin typeface="宋体"/>
                          <a:cs typeface="宋体"/>
                        </a:rPr>
                        <a:t> </a:t>
                      </a:r>
                      <a:r>
                        <a:rPr sz="900">
                          <a:latin typeface="宋体"/>
                          <a:cs typeface="宋体"/>
                        </a:rPr>
                        <a:t>第</a:t>
                      </a:r>
                      <a:r>
                        <a:rPr sz="900" spc="-245">
                          <a:latin typeface="宋体"/>
                          <a:cs typeface="宋体"/>
                        </a:rPr>
                        <a:t> </a:t>
                      </a:r>
                      <a:r>
                        <a:rPr sz="900">
                          <a:latin typeface="宋体"/>
                          <a:cs typeface="宋体"/>
                        </a:rPr>
                        <a:t>3</a:t>
                      </a:r>
                      <a:r>
                        <a:rPr sz="900" spc="-229">
                          <a:latin typeface="宋体"/>
                          <a:cs typeface="宋体"/>
                        </a:rPr>
                        <a:t> </a:t>
                      </a:r>
                      <a:r>
                        <a:rPr sz="900">
                          <a:latin typeface="宋体"/>
                          <a:cs typeface="宋体"/>
                        </a:rPr>
                        <a:t>部分：试验评定</a:t>
                      </a:r>
                      <a:endParaRPr sz="900">
                        <a:latin typeface="宋体"/>
                        <a:cs typeface="宋体"/>
                      </a:endParaRPr>
                    </a:p>
                  </a:txBody>
                  <a:tcPr marL="0" marR="0" marT="31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25"/>
                        </a:spcBef>
                      </a:pPr>
                      <a:endParaRPr sz="850">
                        <a:latin typeface="Times New Roman"/>
                        <a:cs typeface="Times New Roman"/>
                      </a:endParaRPr>
                    </a:p>
                    <a:p>
                      <a:pPr algn="ctr">
                        <a:lnSpc>
                          <a:spcPct val="100000"/>
                        </a:lnSpc>
                      </a:pPr>
                      <a:r>
                        <a:rPr sz="900" spc="-5">
                          <a:latin typeface="Times New Roman"/>
                          <a:cs typeface="Times New Roman"/>
                        </a:rPr>
                        <a:t>2015-09-11</a:t>
                      </a:r>
                      <a:endParaRPr sz="900">
                        <a:latin typeface="Times New Roman"/>
                        <a:cs typeface="Times New Roman"/>
                      </a:endParaRPr>
                    </a:p>
                  </a:txBody>
                  <a:tcPr marL="0" marR="0" marT="31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25"/>
                        </a:spcBef>
                      </a:pPr>
                      <a:endParaRPr sz="850">
                        <a:latin typeface="Times New Roman"/>
                        <a:cs typeface="Times New Roman"/>
                      </a:endParaRPr>
                    </a:p>
                    <a:p>
                      <a:pPr marL="1270" algn="ctr">
                        <a:lnSpc>
                          <a:spcPct val="100000"/>
                        </a:lnSpc>
                      </a:pPr>
                      <a:r>
                        <a:rPr sz="900" spc="-5">
                          <a:latin typeface="Times New Roman"/>
                          <a:cs typeface="Times New Roman"/>
                        </a:rPr>
                        <a:t>2016-04-01</a:t>
                      </a:r>
                      <a:endParaRPr sz="900">
                        <a:latin typeface="Times New Roman"/>
                        <a:cs typeface="Times New Roman"/>
                      </a:endParaRPr>
                    </a:p>
                  </a:txBody>
                  <a:tcPr marL="0" marR="0" marT="31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7945">
                        <a:lnSpc>
                          <a:spcPct val="100000"/>
                        </a:lnSpc>
                        <a:spcBef>
                          <a:spcPts val="225"/>
                        </a:spcBef>
                      </a:pPr>
                      <a:r>
                        <a:rPr sz="900">
                          <a:latin typeface="宋体"/>
                          <a:cs typeface="宋体"/>
                        </a:rPr>
                        <a:t>GB/T</a:t>
                      </a:r>
                      <a:r>
                        <a:rPr sz="900" spc="-15">
                          <a:latin typeface="宋体"/>
                          <a:cs typeface="宋体"/>
                        </a:rPr>
                        <a:t> </a:t>
                      </a:r>
                      <a:r>
                        <a:rPr sz="900" spc="-5">
                          <a:latin typeface="宋体"/>
                          <a:cs typeface="宋体"/>
                        </a:rPr>
                        <a:t>21001</a:t>
                      </a:r>
                      <a:r>
                        <a:rPr sz="900" spc="-235">
                          <a:latin typeface="宋体"/>
                          <a:cs typeface="宋体"/>
                        </a:rPr>
                        <a:t> </a:t>
                      </a:r>
                      <a:r>
                        <a:rPr sz="900">
                          <a:latin typeface="宋体"/>
                          <a:cs typeface="宋体"/>
                        </a:rPr>
                        <a:t>的部分在</a:t>
                      </a:r>
                      <a:r>
                        <a:rPr sz="900" spc="-229">
                          <a:latin typeface="宋体"/>
                          <a:cs typeface="宋体"/>
                        </a:rPr>
                        <a:t> </a:t>
                      </a:r>
                      <a:r>
                        <a:rPr sz="900">
                          <a:latin typeface="宋体"/>
                          <a:cs typeface="宋体"/>
                        </a:rPr>
                        <a:t>GB/T</a:t>
                      </a:r>
                      <a:r>
                        <a:rPr sz="900" spc="-25">
                          <a:latin typeface="宋体"/>
                          <a:cs typeface="宋体"/>
                        </a:rPr>
                        <a:t> </a:t>
                      </a:r>
                      <a:r>
                        <a:rPr sz="900" spc="-5">
                          <a:latin typeface="宋体"/>
                          <a:cs typeface="宋体"/>
                        </a:rPr>
                        <a:t>21001.2</a:t>
                      </a:r>
                      <a:r>
                        <a:rPr sz="900" spc="-235">
                          <a:latin typeface="宋体"/>
                          <a:cs typeface="宋体"/>
                        </a:rPr>
                        <a:t> </a:t>
                      </a:r>
                      <a:r>
                        <a:rPr sz="900">
                          <a:latin typeface="宋体"/>
                          <a:cs typeface="宋体"/>
                        </a:rPr>
                        <a:t>的基础上，补充规定了用于销售和陈</a:t>
                      </a:r>
                      <a:endParaRPr sz="900">
                        <a:latin typeface="宋体"/>
                        <a:cs typeface="宋体"/>
                      </a:endParaRPr>
                    </a:p>
                    <a:p>
                      <a:pPr marL="67945">
                        <a:lnSpc>
                          <a:spcPct val="100000"/>
                        </a:lnSpc>
                        <a:spcBef>
                          <a:spcPts val="480"/>
                        </a:spcBef>
                      </a:pPr>
                      <a:r>
                        <a:rPr sz="900">
                          <a:latin typeface="宋体"/>
                          <a:cs typeface="宋体"/>
                        </a:rPr>
                        <a:t>列食品的制冷陈列柜的安全和性能的试验评定方法，以及评定依据标准。</a:t>
                      </a:r>
                      <a:endParaRPr sz="900">
                        <a:latin typeface="宋体"/>
                        <a:cs typeface="宋体"/>
                      </a:endParaRPr>
                    </a:p>
                  </a:txBody>
                  <a:tcPr marL="0" marR="0" marT="285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600710">
                <a:tc>
                  <a:txBody>
                    <a:bodyPr vert="horz" wrap="square"/>
                    <a:lstStyle/>
                    <a:p>
                      <a:pPr>
                        <a:lnSpc>
                          <a:spcPct val="100000"/>
                        </a:lnSpc>
                      </a:pPr>
                      <a:endParaRPr sz="1000">
                        <a:latin typeface="Times New Roman"/>
                        <a:cs typeface="Times New Roman"/>
                      </a:endParaRPr>
                    </a:p>
                    <a:p>
                      <a:pPr marR="69850" algn="r">
                        <a:lnSpc>
                          <a:spcPct val="100000"/>
                        </a:lnSpc>
                        <a:spcBef>
                          <a:spcPts val="630"/>
                        </a:spcBef>
                      </a:pPr>
                      <a:r>
                        <a:rPr sz="900" spc="5">
                          <a:latin typeface="Times New Roman"/>
                          <a:cs typeface="Times New Roman"/>
                        </a:rPr>
                        <a:t>4</a:t>
                      </a:r>
                      <a:r>
                        <a:rPr sz="900" spc="-10">
                          <a:latin typeface="Times New Roman"/>
                          <a:cs typeface="Times New Roman"/>
                        </a:rPr>
                        <a:t>4</a:t>
                      </a:r>
                      <a:r>
                        <a:rPr sz="900">
                          <a:latin typeface="Times New Roman"/>
                          <a:cs typeface="Times New Roman"/>
                        </a:rPr>
                        <a:t>.</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vMerge="1">
                  <a:txBody>
                    <a:bodyPr vert="horz" wrap="square"/>
                    <a:lstStyle/>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30"/>
                        </a:spcBef>
                      </a:pPr>
                      <a:r>
                        <a:rPr sz="900" spc="-5">
                          <a:latin typeface="Times New Roman"/>
                          <a:cs typeface="Times New Roman"/>
                        </a:rPr>
                        <a:t>GB/T</a:t>
                      </a:r>
                      <a:r>
                        <a:rPr sz="900" spc="-10">
                          <a:latin typeface="Times New Roman"/>
                          <a:cs typeface="Times New Roman"/>
                        </a:rPr>
                        <a:t> </a:t>
                      </a:r>
                      <a:r>
                        <a:rPr sz="900" spc="-5">
                          <a:latin typeface="Times New Roman"/>
                          <a:cs typeface="Times New Roman"/>
                        </a:rPr>
                        <a:t>35145-2017</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900">
                        <a:latin typeface="Times New Roman"/>
                        <a:cs typeface="Times New Roman"/>
                      </a:endParaRPr>
                    </a:p>
                    <a:p>
                      <a:pPr algn="ctr">
                        <a:lnSpc>
                          <a:spcPct val="100000"/>
                        </a:lnSpc>
                        <a:spcBef>
                          <a:spcPts val="760"/>
                        </a:spcBef>
                      </a:pPr>
                      <a:r>
                        <a:rPr sz="900">
                          <a:latin typeface="宋体"/>
                          <a:cs typeface="宋体"/>
                        </a:rPr>
                        <a:t>冷链温度记录仪</a:t>
                      </a:r>
                      <a:endParaRPr sz="900">
                        <a:latin typeface="宋体"/>
                        <a:cs typeface="宋体"/>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30"/>
                        </a:spcBef>
                      </a:pPr>
                      <a:r>
                        <a:rPr sz="900" spc="-5">
                          <a:latin typeface="Times New Roman"/>
                          <a:cs typeface="Times New Roman"/>
                        </a:rPr>
                        <a:t>2017-12-29</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marL="1270" algn="ctr">
                        <a:lnSpc>
                          <a:spcPct val="100000"/>
                        </a:lnSpc>
                        <a:spcBef>
                          <a:spcPts val="630"/>
                        </a:spcBef>
                      </a:pPr>
                      <a:r>
                        <a:rPr sz="900" spc="-5">
                          <a:latin typeface="Times New Roman"/>
                          <a:cs typeface="Times New Roman"/>
                        </a:rPr>
                        <a:t>2018-07-01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7945">
                        <a:lnSpc>
                          <a:spcPct val="100000"/>
                        </a:lnSpc>
                        <a:spcBef>
                          <a:spcPts val="235"/>
                        </a:spcBef>
                      </a:pPr>
                      <a:r>
                        <a:rPr sz="900">
                          <a:latin typeface="宋体"/>
                          <a:cs typeface="宋体"/>
                        </a:rPr>
                        <a:t>标准规定了冷链温度记录仪的产品分类和基本参数</a:t>
                      </a:r>
                      <a:r>
                        <a:rPr sz="900" spc="-120">
                          <a:latin typeface="宋体"/>
                          <a:cs typeface="宋体"/>
                        </a:rPr>
                        <a:t>、</a:t>
                      </a:r>
                      <a:r>
                        <a:rPr sz="900">
                          <a:latin typeface="宋体"/>
                          <a:cs typeface="宋体"/>
                        </a:rPr>
                        <a:t>技术要求</a:t>
                      </a:r>
                      <a:r>
                        <a:rPr sz="900" spc="-110">
                          <a:latin typeface="宋体"/>
                          <a:cs typeface="宋体"/>
                        </a:rPr>
                        <a:t>、</a:t>
                      </a:r>
                      <a:r>
                        <a:rPr sz="900">
                          <a:latin typeface="宋体"/>
                          <a:cs typeface="宋体"/>
                        </a:rPr>
                        <a:t>试验方法、</a:t>
                      </a:r>
                      <a:endParaRPr sz="900">
                        <a:latin typeface="宋体"/>
                        <a:cs typeface="宋体"/>
                      </a:endParaRPr>
                    </a:p>
                    <a:p>
                      <a:pPr marL="67945" marR="88900">
                        <a:lnSpc>
                          <a:spcPct val="144400"/>
                        </a:lnSpc>
                      </a:pPr>
                      <a:r>
                        <a:rPr sz="900">
                          <a:latin typeface="宋体"/>
                          <a:cs typeface="宋体"/>
                        </a:rPr>
                        <a:t>检验规则及标志、包装、贮藏要求。适用于电子式冷链温度记录仪，不适 用于机械走纸式记录仪。</a:t>
                      </a:r>
                      <a:endParaRPr sz="900">
                        <a:latin typeface="宋体"/>
                        <a:cs typeface="宋体"/>
                      </a:endParaRPr>
                    </a:p>
                  </a:txBody>
                  <a:tcPr marL="0" marR="0" marT="2984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600709">
                <a:tc>
                  <a:txBody>
                    <a:bodyPr vert="horz" wrap="square"/>
                    <a:lstStyle/>
                    <a:p>
                      <a:pPr>
                        <a:lnSpc>
                          <a:spcPct val="100000"/>
                        </a:lnSpc>
                      </a:pPr>
                      <a:endParaRPr sz="1000">
                        <a:latin typeface="Times New Roman"/>
                        <a:cs typeface="Times New Roman"/>
                      </a:endParaRPr>
                    </a:p>
                    <a:p>
                      <a:pPr marR="69850" algn="r">
                        <a:lnSpc>
                          <a:spcPct val="100000"/>
                        </a:lnSpc>
                        <a:spcBef>
                          <a:spcPts val="630"/>
                        </a:spcBef>
                      </a:pPr>
                      <a:r>
                        <a:rPr sz="900" spc="5">
                          <a:latin typeface="Times New Roman"/>
                          <a:cs typeface="Times New Roman"/>
                        </a:rPr>
                        <a:t>4</a:t>
                      </a:r>
                      <a:r>
                        <a:rPr sz="900" spc="-10">
                          <a:latin typeface="Times New Roman"/>
                          <a:cs typeface="Times New Roman"/>
                        </a:rPr>
                        <a:t>5</a:t>
                      </a:r>
                      <a:r>
                        <a:rPr sz="900">
                          <a:latin typeface="Times New Roman"/>
                          <a:cs typeface="Times New Roman"/>
                        </a:rPr>
                        <a:t>.</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vMerge="1">
                  <a:txBody>
                    <a:bodyPr vert="horz" wrap="square"/>
                    <a:lstStyle/>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30"/>
                        </a:spcBef>
                      </a:pPr>
                      <a:r>
                        <a:rPr sz="900" spc="-5">
                          <a:latin typeface="Times New Roman"/>
                          <a:cs typeface="Times New Roman"/>
                        </a:rPr>
                        <a:t>GB/T</a:t>
                      </a:r>
                      <a:r>
                        <a:rPr sz="900" spc="-10">
                          <a:latin typeface="Times New Roman"/>
                          <a:cs typeface="Times New Roman"/>
                        </a:rPr>
                        <a:t> </a:t>
                      </a:r>
                      <a:r>
                        <a:rPr sz="900" spc="-5">
                          <a:latin typeface="Times New Roman"/>
                          <a:cs typeface="Times New Roman"/>
                        </a:rPr>
                        <a:t>10942-2017</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900">
                        <a:latin typeface="Times New Roman"/>
                        <a:cs typeface="Times New Roman"/>
                      </a:endParaRPr>
                    </a:p>
                    <a:p>
                      <a:pPr algn="ctr">
                        <a:lnSpc>
                          <a:spcPct val="100000"/>
                        </a:lnSpc>
                        <a:spcBef>
                          <a:spcPts val="755"/>
                        </a:spcBef>
                      </a:pPr>
                      <a:r>
                        <a:rPr sz="900">
                          <a:latin typeface="宋体"/>
                          <a:cs typeface="宋体"/>
                        </a:rPr>
                        <a:t>散装乳冷藏罐</a:t>
                      </a:r>
                      <a:endParaRPr sz="900">
                        <a:latin typeface="宋体"/>
                        <a:cs typeface="宋体"/>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30"/>
                        </a:spcBef>
                      </a:pPr>
                      <a:r>
                        <a:rPr sz="900" spc="-5">
                          <a:latin typeface="Times New Roman"/>
                          <a:cs typeface="Times New Roman"/>
                        </a:rPr>
                        <a:t>2017-09-29</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marL="1270" algn="ctr">
                        <a:lnSpc>
                          <a:spcPct val="100000"/>
                        </a:lnSpc>
                        <a:spcBef>
                          <a:spcPts val="630"/>
                        </a:spcBef>
                      </a:pPr>
                      <a:r>
                        <a:rPr sz="900" spc="-5">
                          <a:latin typeface="Times New Roman"/>
                          <a:cs typeface="Times New Roman"/>
                        </a:rPr>
                        <a:t>2018-04-01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7945">
                        <a:lnSpc>
                          <a:spcPct val="100000"/>
                        </a:lnSpc>
                        <a:spcBef>
                          <a:spcPts val="229"/>
                        </a:spcBef>
                      </a:pPr>
                      <a:r>
                        <a:rPr sz="900" spc="10">
                          <a:latin typeface="宋体"/>
                          <a:cs typeface="宋体"/>
                        </a:rPr>
                        <a:t>本</a:t>
                      </a:r>
                      <a:r>
                        <a:rPr sz="900">
                          <a:latin typeface="宋体"/>
                          <a:cs typeface="宋体"/>
                        </a:rPr>
                        <a:t>标</a:t>
                      </a:r>
                      <a:r>
                        <a:rPr sz="900" spc="10">
                          <a:latin typeface="宋体"/>
                          <a:cs typeface="宋体"/>
                        </a:rPr>
                        <a:t>准</a:t>
                      </a:r>
                      <a:r>
                        <a:rPr sz="900">
                          <a:latin typeface="宋体"/>
                          <a:cs typeface="宋体"/>
                        </a:rPr>
                        <a:t>规</a:t>
                      </a:r>
                      <a:r>
                        <a:rPr sz="900" spc="10">
                          <a:latin typeface="宋体"/>
                          <a:cs typeface="宋体"/>
                        </a:rPr>
                        <a:t>定了</a:t>
                      </a:r>
                      <a:r>
                        <a:rPr sz="900">
                          <a:latin typeface="宋体"/>
                          <a:cs typeface="宋体"/>
                        </a:rPr>
                        <a:t>散</a:t>
                      </a:r>
                      <a:r>
                        <a:rPr sz="900" spc="10">
                          <a:latin typeface="宋体"/>
                          <a:cs typeface="宋体"/>
                        </a:rPr>
                        <a:t>装</a:t>
                      </a:r>
                      <a:r>
                        <a:rPr sz="900">
                          <a:latin typeface="宋体"/>
                          <a:cs typeface="宋体"/>
                        </a:rPr>
                        <a:t>乳</a:t>
                      </a:r>
                      <a:r>
                        <a:rPr sz="900" spc="10">
                          <a:latin typeface="宋体"/>
                          <a:cs typeface="宋体"/>
                        </a:rPr>
                        <a:t>冷藏</a:t>
                      </a:r>
                      <a:r>
                        <a:rPr sz="900">
                          <a:latin typeface="宋体"/>
                          <a:cs typeface="宋体"/>
                        </a:rPr>
                        <a:t>罐</a:t>
                      </a:r>
                      <a:r>
                        <a:rPr sz="900" spc="10">
                          <a:latin typeface="宋体"/>
                          <a:cs typeface="宋体"/>
                        </a:rPr>
                        <a:t>（</a:t>
                      </a:r>
                      <a:r>
                        <a:rPr sz="900">
                          <a:latin typeface="宋体"/>
                          <a:cs typeface="宋体"/>
                        </a:rPr>
                        <a:t>以</a:t>
                      </a:r>
                      <a:r>
                        <a:rPr sz="900" spc="10">
                          <a:latin typeface="宋体"/>
                          <a:cs typeface="宋体"/>
                        </a:rPr>
                        <a:t>下</a:t>
                      </a:r>
                      <a:r>
                        <a:rPr sz="900">
                          <a:latin typeface="宋体"/>
                          <a:cs typeface="宋体"/>
                        </a:rPr>
                        <a:t>简</a:t>
                      </a:r>
                      <a:r>
                        <a:rPr sz="900" spc="10">
                          <a:latin typeface="宋体"/>
                          <a:cs typeface="宋体"/>
                        </a:rPr>
                        <a:t>称乳</a:t>
                      </a:r>
                      <a:r>
                        <a:rPr sz="900">
                          <a:latin typeface="宋体"/>
                          <a:cs typeface="宋体"/>
                        </a:rPr>
                        <a:t>罐</a:t>
                      </a:r>
                      <a:r>
                        <a:rPr sz="900" spc="10">
                          <a:latin typeface="宋体"/>
                          <a:cs typeface="宋体"/>
                        </a:rPr>
                        <a:t>）</a:t>
                      </a:r>
                      <a:r>
                        <a:rPr sz="900">
                          <a:latin typeface="宋体"/>
                          <a:cs typeface="宋体"/>
                        </a:rPr>
                        <a:t>的</a:t>
                      </a:r>
                      <a:r>
                        <a:rPr sz="900" spc="10">
                          <a:latin typeface="宋体"/>
                          <a:cs typeface="宋体"/>
                        </a:rPr>
                        <a:t>范围</a:t>
                      </a:r>
                      <a:r>
                        <a:rPr sz="900">
                          <a:latin typeface="宋体"/>
                          <a:cs typeface="宋体"/>
                        </a:rPr>
                        <a:t>、</a:t>
                      </a:r>
                      <a:r>
                        <a:rPr sz="900" spc="10">
                          <a:latin typeface="宋体"/>
                          <a:cs typeface="宋体"/>
                        </a:rPr>
                        <a:t>术</a:t>
                      </a:r>
                      <a:r>
                        <a:rPr sz="900">
                          <a:latin typeface="宋体"/>
                          <a:cs typeface="宋体"/>
                        </a:rPr>
                        <a:t>语</a:t>
                      </a:r>
                      <a:r>
                        <a:rPr sz="900" spc="10">
                          <a:latin typeface="宋体"/>
                          <a:cs typeface="宋体"/>
                        </a:rPr>
                        <a:t>、技</a:t>
                      </a:r>
                      <a:r>
                        <a:rPr sz="900">
                          <a:latin typeface="宋体"/>
                          <a:cs typeface="宋体"/>
                        </a:rPr>
                        <a:t>术</a:t>
                      </a:r>
                      <a:r>
                        <a:rPr sz="900" spc="10">
                          <a:latin typeface="宋体"/>
                          <a:cs typeface="宋体"/>
                        </a:rPr>
                        <a:t>要</a:t>
                      </a:r>
                      <a:r>
                        <a:rPr sz="900">
                          <a:latin typeface="宋体"/>
                          <a:cs typeface="宋体"/>
                        </a:rPr>
                        <a:t>求、</a:t>
                      </a:r>
                      <a:endParaRPr sz="900">
                        <a:latin typeface="宋体"/>
                        <a:cs typeface="宋体"/>
                      </a:endParaRPr>
                    </a:p>
                    <a:p>
                      <a:pPr marL="67945" marR="3175">
                        <a:lnSpc>
                          <a:spcPct val="144400"/>
                        </a:lnSpc>
                      </a:pPr>
                      <a:r>
                        <a:rPr sz="900">
                          <a:latin typeface="宋体"/>
                          <a:cs typeface="宋体"/>
                        </a:rPr>
                        <a:t>试验方法、试验报告。本标准适用于农场、乳收集点的二次挤乳量（</a:t>
                      </a:r>
                      <a:r>
                        <a:rPr sz="900">
                          <a:latin typeface="Times New Roman"/>
                          <a:cs typeface="Times New Roman"/>
                        </a:rPr>
                        <a:t>24</a:t>
                      </a:r>
                      <a:r>
                        <a:rPr sz="900" spc="-100">
                          <a:latin typeface="Times New Roman"/>
                          <a:cs typeface="Times New Roman"/>
                        </a:rPr>
                        <a:t> </a:t>
                      </a:r>
                      <a:r>
                        <a:rPr sz="900">
                          <a:latin typeface="Times New Roman"/>
                          <a:cs typeface="Times New Roman"/>
                        </a:rPr>
                        <a:t>h</a:t>
                      </a:r>
                      <a:r>
                        <a:rPr sz="900">
                          <a:latin typeface="宋体"/>
                          <a:cs typeface="宋体"/>
                        </a:rPr>
                        <a:t>）  和四次挤乳量（</a:t>
                      </a:r>
                      <a:r>
                        <a:rPr sz="900">
                          <a:latin typeface="Times New Roman"/>
                          <a:cs typeface="Times New Roman"/>
                        </a:rPr>
                        <a:t>48</a:t>
                      </a:r>
                      <a:r>
                        <a:rPr sz="900" spc="-15">
                          <a:latin typeface="Times New Roman"/>
                          <a:cs typeface="Times New Roman"/>
                        </a:rPr>
                        <a:t> </a:t>
                      </a:r>
                      <a:r>
                        <a:rPr sz="900" spc="-5">
                          <a:latin typeface="Times New Roman"/>
                          <a:cs typeface="Times New Roman"/>
                        </a:rPr>
                        <a:t>h</a:t>
                      </a:r>
                      <a:r>
                        <a:rPr sz="900" spc="-5">
                          <a:latin typeface="宋体"/>
                          <a:cs typeface="宋体"/>
                        </a:rPr>
                        <a:t>）</a:t>
                      </a:r>
                      <a:r>
                        <a:rPr sz="900">
                          <a:latin typeface="宋体"/>
                          <a:cs typeface="宋体"/>
                        </a:rPr>
                        <a:t>自动控制的固定式或移动式散装乳冷藏罐。</a:t>
                      </a:r>
                      <a:endParaRPr sz="900">
                        <a:latin typeface="宋体"/>
                        <a:cs typeface="宋体"/>
                      </a:endParaRPr>
                    </a:p>
                  </a:txBody>
                  <a:tcPr marL="0" marR="0" marT="29209"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402590">
                <a:tc>
                  <a:txBody>
                    <a:bodyPr vert="horz" wrap="square"/>
                    <a:lstStyle/>
                    <a:p>
                      <a:pPr>
                        <a:lnSpc>
                          <a:spcPct val="100000"/>
                        </a:lnSpc>
                        <a:spcBef>
                          <a:spcPts val="30"/>
                        </a:spcBef>
                      </a:pPr>
                      <a:endParaRPr sz="850">
                        <a:latin typeface="Times New Roman"/>
                        <a:cs typeface="Times New Roman"/>
                      </a:endParaRPr>
                    </a:p>
                    <a:p>
                      <a:pPr marR="69850" algn="r">
                        <a:lnSpc>
                          <a:spcPct val="100000"/>
                        </a:lnSpc>
                      </a:pPr>
                      <a:r>
                        <a:rPr sz="900" spc="5">
                          <a:latin typeface="Times New Roman"/>
                          <a:cs typeface="Times New Roman"/>
                        </a:rPr>
                        <a:t>4</a:t>
                      </a:r>
                      <a:r>
                        <a:rPr sz="900" spc="-10">
                          <a:latin typeface="Times New Roman"/>
                          <a:cs typeface="Times New Roman"/>
                        </a:rPr>
                        <a:t>6</a:t>
                      </a:r>
                      <a:r>
                        <a:rPr sz="900">
                          <a:latin typeface="Times New Roman"/>
                          <a:cs typeface="Times New Roman"/>
                        </a:rPr>
                        <a:t>.</a:t>
                      </a:r>
                      <a:endParaRPr sz="900">
                        <a:latin typeface="Times New Roman"/>
                        <a:cs typeface="Times New Roman"/>
                      </a:endParaRPr>
                    </a:p>
                  </a:txBody>
                  <a:tcPr marL="0" marR="0" marT="381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vMerge="1">
                  <a:txBody>
                    <a:bodyPr vert="horz" wrap="square"/>
                    <a:lstStyle/>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30"/>
                        </a:spcBef>
                      </a:pPr>
                      <a:endParaRPr sz="850">
                        <a:latin typeface="Times New Roman"/>
                        <a:cs typeface="Times New Roman"/>
                      </a:endParaRPr>
                    </a:p>
                    <a:p>
                      <a:pPr algn="ctr">
                        <a:lnSpc>
                          <a:spcPct val="100000"/>
                        </a:lnSpc>
                      </a:pPr>
                      <a:r>
                        <a:rPr sz="900" spc="-5">
                          <a:latin typeface="Times New Roman"/>
                          <a:cs typeface="Times New Roman"/>
                        </a:rPr>
                        <a:t>GB/T</a:t>
                      </a:r>
                      <a:r>
                        <a:rPr sz="900" spc="-10">
                          <a:latin typeface="Times New Roman"/>
                          <a:cs typeface="Times New Roman"/>
                        </a:rPr>
                        <a:t> </a:t>
                      </a:r>
                      <a:r>
                        <a:rPr sz="900" spc="-5">
                          <a:latin typeface="Times New Roman"/>
                          <a:cs typeface="Times New Roman"/>
                        </a:rPr>
                        <a:t>39907-2021</a:t>
                      </a:r>
                      <a:endParaRPr sz="900">
                        <a:latin typeface="Times New Roman"/>
                        <a:cs typeface="Times New Roman"/>
                      </a:endParaRPr>
                    </a:p>
                  </a:txBody>
                  <a:tcPr marL="0" marR="0" marT="381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30"/>
                        </a:spcBef>
                      </a:pPr>
                      <a:endParaRPr sz="850">
                        <a:latin typeface="Times New Roman"/>
                        <a:cs typeface="Times New Roman"/>
                      </a:endParaRPr>
                    </a:p>
                    <a:p>
                      <a:pPr algn="ctr">
                        <a:lnSpc>
                          <a:spcPct val="100000"/>
                        </a:lnSpc>
                      </a:pPr>
                      <a:r>
                        <a:rPr sz="900">
                          <a:latin typeface="宋体"/>
                          <a:cs typeface="宋体"/>
                        </a:rPr>
                        <a:t>果蔬类周转箱尺寸系列及技术要求</a:t>
                      </a:r>
                      <a:endParaRPr sz="900">
                        <a:latin typeface="宋体"/>
                        <a:cs typeface="宋体"/>
                      </a:endParaRPr>
                    </a:p>
                  </a:txBody>
                  <a:tcPr marL="0" marR="0" marT="381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30"/>
                        </a:spcBef>
                      </a:pPr>
                      <a:endParaRPr sz="850">
                        <a:latin typeface="Times New Roman"/>
                        <a:cs typeface="Times New Roman"/>
                      </a:endParaRPr>
                    </a:p>
                    <a:p>
                      <a:pPr algn="ctr">
                        <a:lnSpc>
                          <a:spcPct val="100000"/>
                        </a:lnSpc>
                      </a:pPr>
                      <a:r>
                        <a:rPr sz="900" spc="-5">
                          <a:latin typeface="Times New Roman"/>
                          <a:cs typeface="Times New Roman"/>
                        </a:rPr>
                        <a:t>2021-08-20</a:t>
                      </a:r>
                      <a:endParaRPr sz="900">
                        <a:latin typeface="Times New Roman"/>
                        <a:cs typeface="Times New Roman"/>
                      </a:endParaRPr>
                    </a:p>
                  </a:txBody>
                  <a:tcPr marL="0" marR="0" marT="381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30"/>
                        </a:spcBef>
                      </a:pPr>
                      <a:endParaRPr sz="850">
                        <a:latin typeface="Times New Roman"/>
                        <a:cs typeface="Times New Roman"/>
                      </a:endParaRPr>
                    </a:p>
                    <a:p>
                      <a:pPr marL="1270" algn="ctr">
                        <a:lnSpc>
                          <a:spcPct val="100000"/>
                        </a:lnSpc>
                      </a:pPr>
                      <a:r>
                        <a:rPr sz="900" spc="-5">
                          <a:latin typeface="Times New Roman"/>
                          <a:cs typeface="Times New Roman"/>
                        </a:rPr>
                        <a:t>2022-03-01</a:t>
                      </a:r>
                      <a:endParaRPr sz="900">
                        <a:latin typeface="Times New Roman"/>
                        <a:cs typeface="Times New Roman"/>
                      </a:endParaRPr>
                    </a:p>
                  </a:txBody>
                  <a:tcPr marL="0" marR="0" marT="381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7945">
                        <a:lnSpc>
                          <a:spcPct val="100000"/>
                        </a:lnSpc>
                        <a:spcBef>
                          <a:spcPts val="229"/>
                        </a:spcBef>
                      </a:pPr>
                      <a:r>
                        <a:rPr sz="900" spc="10">
                          <a:latin typeface="宋体"/>
                          <a:cs typeface="宋体"/>
                        </a:rPr>
                        <a:t>本</a:t>
                      </a:r>
                      <a:r>
                        <a:rPr sz="900">
                          <a:latin typeface="宋体"/>
                          <a:cs typeface="宋体"/>
                        </a:rPr>
                        <a:t>文</a:t>
                      </a:r>
                      <a:r>
                        <a:rPr sz="900" spc="10">
                          <a:latin typeface="宋体"/>
                          <a:cs typeface="宋体"/>
                        </a:rPr>
                        <a:t>件</a:t>
                      </a:r>
                      <a:r>
                        <a:rPr sz="900">
                          <a:latin typeface="宋体"/>
                          <a:cs typeface="宋体"/>
                        </a:rPr>
                        <a:t>规</a:t>
                      </a:r>
                      <a:r>
                        <a:rPr sz="900" spc="10">
                          <a:latin typeface="宋体"/>
                          <a:cs typeface="宋体"/>
                        </a:rPr>
                        <a:t>定了</a:t>
                      </a:r>
                      <a:r>
                        <a:rPr sz="900">
                          <a:latin typeface="宋体"/>
                          <a:cs typeface="宋体"/>
                        </a:rPr>
                        <a:t>果</a:t>
                      </a:r>
                      <a:r>
                        <a:rPr sz="900" spc="10">
                          <a:latin typeface="宋体"/>
                          <a:cs typeface="宋体"/>
                        </a:rPr>
                        <a:t>蔬</a:t>
                      </a:r>
                      <a:r>
                        <a:rPr sz="900">
                          <a:latin typeface="宋体"/>
                          <a:cs typeface="宋体"/>
                        </a:rPr>
                        <a:t>类</a:t>
                      </a:r>
                      <a:r>
                        <a:rPr sz="900" spc="10">
                          <a:latin typeface="宋体"/>
                          <a:cs typeface="宋体"/>
                        </a:rPr>
                        <a:t>产品</a:t>
                      </a:r>
                      <a:r>
                        <a:rPr sz="900">
                          <a:latin typeface="宋体"/>
                          <a:cs typeface="宋体"/>
                        </a:rPr>
                        <a:t>用</a:t>
                      </a:r>
                      <a:r>
                        <a:rPr sz="900" spc="10">
                          <a:latin typeface="宋体"/>
                          <a:cs typeface="宋体"/>
                        </a:rPr>
                        <a:t>周</a:t>
                      </a:r>
                      <a:r>
                        <a:rPr sz="900">
                          <a:latin typeface="宋体"/>
                          <a:cs typeface="宋体"/>
                        </a:rPr>
                        <a:t>转</a:t>
                      </a:r>
                      <a:r>
                        <a:rPr sz="900" spc="10">
                          <a:latin typeface="宋体"/>
                          <a:cs typeface="宋体"/>
                        </a:rPr>
                        <a:t>箱</a:t>
                      </a:r>
                      <a:r>
                        <a:rPr sz="900">
                          <a:latin typeface="宋体"/>
                          <a:cs typeface="宋体"/>
                        </a:rPr>
                        <a:t>的</a:t>
                      </a:r>
                      <a:r>
                        <a:rPr sz="900" spc="10">
                          <a:latin typeface="宋体"/>
                          <a:cs typeface="宋体"/>
                        </a:rPr>
                        <a:t>尺寸</a:t>
                      </a:r>
                      <a:r>
                        <a:rPr sz="900">
                          <a:latin typeface="宋体"/>
                          <a:cs typeface="宋体"/>
                        </a:rPr>
                        <a:t>系</a:t>
                      </a:r>
                      <a:r>
                        <a:rPr sz="900" spc="10">
                          <a:latin typeface="宋体"/>
                          <a:cs typeface="宋体"/>
                        </a:rPr>
                        <a:t>列</a:t>
                      </a:r>
                      <a:r>
                        <a:rPr sz="900">
                          <a:latin typeface="宋体"/>
                          <a:cs typeface="宋体"/>
                        </a:rPr>
                        <a:t>、</a:t>
                      </a:r>
                      <a:r>
                        <a:rPr sz="900" spc="10">
                          <a:latin typeface="宋体"/>
                          <a:cs typeface="宋体"/>
                        </a:rPr>
                        <a:t>技术</a:t>
                      </a:r>
                      <a:r>
                        <a:rPr sz="900">
                          <a:latin typeface="宋体"/>
                          <a:cs typeface="宋体"/>
                        </a:rPr>
                        <a:t>要</a:t>
                      </a:r>
                      <a:r>
                        <a:rPr sz="900" spc="10">
                          <a:latin typeface="宋体"/>
                          <a:cs typeface="宋体"/>
                        </a:rPr>
                        <a:t>求</a:t>
                      </a:r>
                      <a:r>
                        <a:rPr sz="900">
                          <a:latin typeface="宋体"/>
                          <a:cs typeface="宋体"/>
                        </a:rPr>
                        <a:t>和</a:t>
                      </a:r>
                      <a:r>
                        <a:rPr sz="900" spc="10">
                          <a:latin typeface="宋体"/>
                          <a:cs typeface="宋体"/>
                        </a:rPr>
                        <a:t>试验</a:t>
                      </a:r>
                      <a:r>
                        <a:rPr sz="900">
                          <a:latin typeface="宋体"/>
                          <a:cs typeface="宋体"/>
                        </a:rPr>
                        <a:t>方</a:t>
                      </a:r>
                      <a:r>
                        <a:rPr sz="900" spc="10">
                          <a:latin typeface="宋体"/>
                          <a:cs typeface="宋体"/>
                        </a:rPr>
                        <a:t>法</a:t>
                      </a:r>
                      <a:r>
                        <a:rPr sz="900">
                          <a:latin typeface="宋体"/>
                          <a:cs typeface="宋体"/>
                        </a:rPr>
                        <a:t>。本</a:t>
                      </a:r>
                      <a:endParaRPr sz="900">
                        <a:latin typeface="宋体"/>
                        <a:cs typeface="宋体"/>
                      </a:endParaRPr>
                    </a:p>
                    <a:p>
                      <a:pPr marL="67945">
                        <a:lnSpc>
                          <a:spcPct val="100000"/>
                        </a:lnSpc>
                        <a:spcBef>
                          <a:spcPts val="480"/>
                        </a:spcBef>
                      </a:pPr>
                      <a:r>
                        <a:rPr sz="900">
                          <a:latin typeface="宋体"/>
                          <a:cs typeface="宋体"/>
                        </a:rPr>
                        <a:t>文件适用于塑料制成的果蔬类产品周转箱的设计与生产。</a:t>
                      </a:r>
                      <a:endParaRPr sz="900">
                        <a:latin typeface="宋体"/>
                        <a:cs typeface="宋体"/>
                      </a:endParaRPr>
                    </a:p>
                  </a:txBody>
                  <a:tcPr marL="0" marR="0" marT="29209"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600709">
                <a:tc>
                  <a:txBody>
                    <a:bodyPr vert="horz" wrap="square"/>
                    <a:lstStyle/>
                    <a:p>
                      <a:pPr>
                        <a:lnSpc>
                          <a:spcPct val="100000"/>
                        </a:lnSpc>
                      </a:pPr>
                      <a:endParaRPr sz="1000">
                        <a:latin typeface="Times New Roman"/>
                        <a:cs typeface="Times New Roman"/>
                      </a:endParaRPr>
                    </a:p>
                    <a:p>
                      <a:pPr marR="69850" algn="r">
                        <a:lnSpc>
                          <a:spcPct val="100000"/>
                        </a:lnSpc>
                        <a:spcBef>
                          <a:spcPts val="640"/>
                        </a:spcBef>
                      </a:pPr>
                      <a:r>
                        <a:rPr sz="900" spc="5">
                          <a:latin typeface="Times New Roman"/>
                          <a:cs typeface="Times New Roman"/>
                        </a:rPr>
                        <a:t>4</a:t>
                      </a:r>
                      <a:r>
                        <a:rPr sz="900" spc="-10">
                          <a:latin typeface="Times New Roman"/>
                          <a:cs typeface="Times New Roman"/>
                        </a:rPr>
                        <a:t>7</a:t>
                      </a:r>
                      <a:r>
                        <a:rPr sz="900">
                          <a:latin typeface="Times New Roman"/>
                          <a:cs typeface="Times New Roman"/>
                        </a:rPr>
                        <a:t>.</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vMerge="1">
                  <a:txBody>
                    <a:bodyPr vert="horz" wrap="square"/>
                    <a:lstStyle/>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40"/>
                        </a:spcBef>
                      </a:pPr>
                      <a:r>
                        <a:rPr sz="900" spc="-5">
                          <a:latin typeface="Times New Roman"/>
                          <a:cs typeface="Times New Roman"/>
                        </a:rPr>
                        <a:t>GB/T</a:t>
                      </a:r>
                      <a:r>
                        <a:rPr sz="900" spc="-10">
                          <a:latin typeface="Times New Roman"/>
                          <a:cs typeface="Times New Roman"/>
                        </a:rPr>
                        <a:t> </a:t>
                      </a:r>
                      <a:r>
                        <a:rPr sz="900" spc="-5">
                          <a:latin typeface="Times New Roman"/>
                          <a:cs typeface="Times New Roman"/>
                        </a:rPr>
                        <a:t>40065-2021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900">
                        <a:latin typeface="Times New Roman"/>
                        <a:cs typeface="Times New Roman"/>
                      </a:endParaRPr>
                    </a:p>
                    <a:p>
                      <a:pPr algn="ctr">
                        <a:lnSpc>
                          <a:spcPct val="100000"/>
                        </a:lnSpc>
                        <a:spcBef>
                          <a:spcPts val="755"/>
                        </a:spcBef>
                      </a:pPr>
                      <a:r>
                        <a:rPr sz="900">
                          <a:latin typeface="宋体"/>
                          <a:cs typeface="宋体"/>
                        </a:rPr>
                        <a:t>果蔬类周转箱循环共用管理规范</a:t>
                      </a:r>
                      <a:endParaRPr sz="900">
                        <a:latin typeface="宋体"/>
                        <a:cs typeface="宋体"/>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40"/>
                        </a:spcBef>
                      </a:pPr>
                      <a:r>
                        <a:rPr sz="900" spc="-5">
                          <a:latin typeface="Times New Roman"/>
                          <a:cs typeface="Times New Roman"/>
                        </a:rPr>
                        <a:t>2021-08-20</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marL="1270" algn="ctr">
                        <a:lnSpc>
                          <a:spcPct val="100000"/>
                        </a:lnSpc>
                        <a:spcBef>
                          <a:spcPts val="640"/>
                        </a:spcBef>
                      </a:pPr>
                      <a:r>
                        <a:rPr sz="900" spc="-5">
                          <a:latin typeface="Times New Roman"/>
                          <a:cs typeface="Times New Roman"/>
                        </a:rPr>
                        <a:t>2022-03-01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7945">
                        <a:lnSpc>
                          <a:spcPct val="100000"/>
                        </a:lnSpc>
                        <a:spcBef>
                          <a:spcPts val="225"/>
                        </a:spcBef>
                      </a:pPr>
                      <a:r>
                        <a:rPr sz="900" spc="10">
                          <a:latin typeface="宋体"/>
                          <a:cs typeface="宋体"/>
                        </a:rPr>
                        <a:t>本</a:t>
                      </a:r>
                      <a:r>
                        <a:rPr sz="900">
                          <a:latin typeface="宋体"/>
                          <a:cs typeface="宋体"/>
                        </a:rPr>
                        <a:t>标</a:t>
                      </a:r>
                      <a:r>
                        <a:rPr sz="900" spc="10">
                          <a:latin typeface="宋体"/>
                          <a:cs typeface="宋体"/>
                        </a:rPr>
                        <a:t>准</a:t>
                      </a:r>
                      <a:r>
                        <a:rPr sz="900">
                          <a:latin typeface="宋体"/>
                          <a:cs typeface="宋体"/>
                        </a:rPr>
                        <a:t>规</a:t>
                      </a:r>
                      <a:r>
                        <a:rPr sz="900" spc="10">
                          <a:latin typeface="宋体"/>
                          <a:cs typeface="宋体"/>
                        </a:rPr>
                        <a:t>定了</a:t>
                      </a:r>
                      <a:r>
                        <a:rPr sz="900">
                          <a:latin typeface="宋体"/>
                          <a:cs typeface="宋体"/>
                        </a:rPr>
                        <a:t>果</a:t>
                      </a:r>
                      <a:r>
                        <a:rPr sz="900" spc="10">
                          <a:latin typeface="宋体"/>
                          <a:cs typeface="宋体"/>
                        </a:rPr>
                        <a:t>蔬</a:t>
                      </a:r>
                      <a:r>
                        <a:rPr sz="900">
                          <a:latin typeface="宋体"/>
                          <a:cs typeface="宋体"/>
                        </a:rPr>
                        <a:t>类</a:t>
                      </a:r>
                      <a:r>
                        <a:rPr sz="900" spc="10">
                          <a:latin typeface="宋体"/>
                          <a:cs typeface="宋体"/>
                        </a:rPr>
                        <a:t>产品</a:t>
                      </a:r>
                      <a:r>
                        <a:rPr sz="900">
                          <a:latin typeface="宋体"/>
                          <a:cs typeface="宋体"/>
                        </a:rPr>
                        <a:t>周</a:t>
                      </a:r>
                      <a:r>
                        <a:rPr sz="900" spc="10">
                          <a:latin typeface="宋体"/>
                          <a:cs typeface="宋体"/>
                        </a:rPr>
                        <a:t>转</a:t>
                      </a:r>
                      <a:r>
                        <a:rPr sz="900">
                          <a:latin typeface="宋体"/>
                          <a:cs typeface="宋体"/>
                        </a:rPr>
                        <a:t>箱</a:t>
                      </a:r>
                      <a:r>
                        <a:rPr sz="900" spc="10">
                          <a:latin typeface="宋体"/>
                          <a:cs typeface="宋体"/>
                        </a:rPr>
                        <a:t>循</a:t>
                      </a:r>
                      <a:r>
                        <a:rPr sz="900">
                          <a:latin typeface="宋体"/>
                          <a:cs typeface="宋体"/>
                        </a:rPr>
                        <a:t>环</a:t>
                      </a:r>
                      <a:r>
                        <a:rPr sz="900" spc="10">
                          <a:latin typeface="宋体"/>
                          <a:cs typeface="宋体"/>
                        </a:rPr>
                        <a:t>共用</a:t>
                      </a:r>
                      <a:r>
                        <a:rPr sz="900">
                          <a:latin typeface="宋体"/>
                          <a:cs typeface="宋体"/>
                        </a:rPr>
                        <a:t>的</a:t>
                      </a:r>
                      <a:r>
                        <a:rPr sz="900" spc="10">
                          <a:latin typeface="宋体"/>
                          <a:cs typeface="宋体"/>
                        </a:rPr>
                        <a:t>总</a:t>
                      </a:r>
                      <a:r>
                        <a:rPr sz="900">
                          <a:latin typeface="宋体"/>
                          <a:cs typeface="宋体"/>
                        </a:rPr>
                        <a:t>体</a:t>
                      </a:r>
                      <a:r>
                        <a:rPr sz="900" spc="10">
                          <a:latin typeface="宋体"/>
                          <a:cs typeface="宋体"/>
                        </a:rPr>
                        <a:t>要求</a:t>
                      </a:r>
                      <a:r>
                        <a:rPr sz="900">
                          <a:latin typeface="宋体"/>
                          <a:cs typeface="宋体"/>
                        </a:rPr>
                        <a:t>、</a:t>
                      </a:r>
                      <a:r>
                        <a:rPr sz="900" spc="10">
                          <a:latin typeface="宋体"/>
                          <a:cs typeface="宋体"/>
                        </a:rPr>
                        <a:t>参</a:t>
                      </a:r>
                      <a:r>
                        <a:rPr sz="900">
                          <a:latin typeface="宋体"/>
                          <a:cs typeface="宋体"/>
                        </a:rPr>
                        <a:t>与</a:t>
                      </a:r>
                      <a:r>
                        <a:rPr sz="900" spc="10">
                          <a:latin typeface="宋体"/>
                          <a:cs typeface="宋体"/>
                        </a:rPr>
                        <a:t>方的</a:t>
                      </a:r>
                      <a:r>
                        <a:rPr sz="900">
                          <a:latin typeface="宋体"/>
                          <a:cs typeface="宋体"/>
                        </a:rPr>
                        <a:t>要</a:t>
                      </a:r>
                      <a:r>
                        <a:rPr sz="900" spc="10">
                          <a:latin typeface="宋体"/>
                          <a:cs typeface="宋体"/>
                        </a:rPr>
                        <a:t>求</a:t>
                      </a:r>
                      <a:r>
                        <a:rPr sz="900">
                          <a:latin typeface="宋体"/>
                          <a:cs typeface="宋体"/>
                        </a:rPr>
                        <a:t>、作</a:t>
                      </a:r>
                      <a:endParaRPr sz="900">
                        <a:latin typeface="宋体"/>
                        <a:cs typeface="宋体"/>
                      </a:endParaRPr>
                    </a:p>
                    <a:p>
                      <a:pPr marL="67945" marR="61594">
                        <a:lnSpc>
                          <a:spcPct val="144400"/>
                        </a:lnSpc>
                        <a:spcBef>
                          <a:spcPts val="5"/>
                        </a:spcBef>
                      </a:pPr>
                      <a:r>
                        <a:rPr sz="900" spc="10">
                          <a:latin typeface="宋体"/>
                          <a:cs typeface="宋体"/>
                        </a:rPr>
                        <a:t>业</a:t>
                      </a:r>
                      <a:r>
                        <a:rPr sz="900">
                          <a:latin typeface="宋体"/>
                          <a:cs typeface="宋体"/>
                        </a:rPr>
                        <a:t>管</a:t>
                      </a:r>
                      <a:r>
                        <a:rPr sz="900" spc="10">
                          <a:latin typeface="宋体"/>
                          <a:cs typeface="宋体"/>
                        </a:rPr>
                        <a:t>理</a:t>
                      </a:r>
                      <a:r>
                        <a:rPr sz="900">
                          <a:latin typeface="宋体"/>
                          <a:cs typeface="宋体"/>
                        </a:rPr>
                        <a:t>要</a:t>
                      </a:r>
                      <a:r>
                        <a:rPr sz="900" spc="10">
                          <a:latin typeface="宋体"/>
                          <a:cs typeface="宋体"/>
                        </a:rPr>
                        <a:t>求、</a:t>
                      </a:r>
                      <a:r>
                        <a:rPr sz="900">
                          <a:latin typeface="宋体"/>
                          <a:cs typeface="宋体"/>
                        </a:rPr>
                        <a:t>信</a:t>
                      </a:r>
                      <a:r>
                        <a:rPr sz="900" spc="10">
                          <a:latin typeface="宋体"/>
                          <a:cs typeface="宋体"/>
                        </a:rPr>
                        <a:t>息</a:t>
                      </a:r>
                      <a:r>
                        <a:rPr sz="900">
                          <a:latin typeface="宋体"/>
                          <a:cs typeface="宋体"/>
                        </a:rPr>
                        <a:t>管</a:t>
                      </a:r>
                      <a:r>
                        <a:rPr sz="900" spc="10">
                          <a:latin typeface="宋体"/>
                          <a:cs typeface="宋体"/>
                        </a:rPr>
                        <a:t>理要</a:t>
                      </a:r>
                      <a:r>
                        <a:rPr sz="900">
                          <a:latin typeface="宋体"/>
                          <a:cs typeface="宋体"/>
                        </a:rPr>
                        <a:t>求</a:t>
                      </a:r>
                      <a:r>
                        <a:rPr sz="900" spc="10">
                          <a:latin typeface="宋体"/>
                          <a:cs typeface="宋体"/>
                        </a:rPr>
                        <a:t>，</a:t>
                      </a:r>
                      <a:r>
                        <a:rPr sz="900">
                          <a:latin typeface="宋体"/>
                          <a:cs typeface="宋体"/>
                        </a:rPr>
                        <a:t>以</a:t>
                      </a:r>
                      <a:r>
                        <a:rPr sz="900" spc="10">
                          <a:latin typeface="宋体"/>
                          <a:cs typeface="宋体"/>
                        </a:rPr>
                        <a:t>及</a:t>
                      </a:r>
                      <a:r>
                        <a:rPr sz="900">
                          <a:latin typeface="宋体"/>
                          <a:cs typeface="宋体"/>
                        </a:rPr>
                        <a:t>评</a:t>
                      </a:r>
                      <a:r>
                        <a:rPr sz="900" spc="10">
                          <a:latin typeface="宋体"/>
                          <a:cs typeface="宋体"/>
                        </a:rPr>
                        <a:t>价与</a:t>
                      </a:r>
                      <a:r>
                        <a:rPr sz="900">
                          <a:latin typeface="宋体"/>
                          <a:cs typeface="宋体"/>
                        </a:rPr>
                        <a:t>改</a:t>
                      </a:r>
                      <a:r>
                        <a:rPr sz="900" spc="10">
                          <a:latin typeface="宋体"/>
                          <a:cs typeface="宋体"/>
                        </a:rPr>
                        <a:t>进</a:t>
                      </a:r>
                      <a:r>
                        <a:rPr sz="900">
                          <a:latin typeface="宋体"/>
                          <a:cs typeface="宋体"/>
                        </a:rPr>
                        <a:t>。</a:t>
                      </a:r>
                      <a:r>
                        <a:rPr sz="900" spc="10">
                          <a:latin typeface="宋体"/>
                          <a:cs typeface="宋体"/>
                        </a:rPr>
                        <a:t>本标</a:t>
                      </a:r>
                      <a:r>
                        <a:rPr sz="900">
                          <a:latin typeface="宋体"/>
                          <a:cs typeface="宋体"/>
                        </a:rPr>
                        <a:t>准</a:t>
                      </a:r>
                      <a:r>
                        <a:rPr sz="900" spc="10">
                          <a:latin typeface="宋体"/>
                          <a:cs typeface="宋体"/>
                        </a:rPr>
                        <a:t>适</a:t>
                      </a:r>
                      <a:r>
                        <a:rPr sz="900">
                          <a:latin typeface="宋体"/>
                          <a:cs typeface="宋体"/>
                        </a:rPr>
                        <a:t>用</a:t>
                      </a:r>
                      <a:r>
                        <a:rPr sz="900" spc="10">
                          <a:latin typeface="宋体"/>
                          <a:cs typeface="宋体"/>
                        </a:rPr>
                        <a:t>于用</a:t>
                      </a:r>
                      <a:r>
                        <a:rPr sz="900">
                          <a:latin typeface="宋体"/>
                          <a:cs typeface="宋体"/>
                        </a:rPr>
                        <a:t>塑</a:t>
                      </a:r>
                      <a:r>
                        <a:rPr sz="900" spc="10">
                          <a:latin typeface="宋体"/>
                          <a:cs typeface="宋体"/>
                        </a:rPr>
                        <a:t>料</a:t>
                      </a:r>
                      <a:r>
                        <a:rPr sz="900">
                          <a:latin typeface="宋体"/>
                          <a:cs typeface="宋体"/>
                        </a:rPr>
                        <a:t>制成 的果蔬类产品周转箱循环共用的管理。</a:t>
                      </a:r>
                      <a:endParaRPr sz="900">
                        <a:latin typeface="宋体"/>
                        <a:cs typeface="宋体"/>
                      </a:endParaRPr>
                    </a:p>
                  </a:txBody>
                  <a:tcPr marL="0" marR="0" marT="285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600710">
                <a:tc>
                  <a:txBody>
                    <a:bodyPr vert="horz" wrap="square"/>
                    <a:lstStyle/>
                    <a:p>
                      <a:pPr>
                        <a:lnSpc>
                          <a:spcPct val="100000"/>
                        </a:lnSpc>
                      </a:pPr>
                      <a:endParaRPr sz="1000">
                        <a:latin typeface="Times New Roman"/>
                        <a:cs typeface="Times New Roman"/>
                      </a:endParaRPr>
                    </a:p>
                    <a:p>
                      <a:pPr marR="69850" algn="r">
                        <a:lnSpc>
                          <a:spcPct val="100000"/>
                        </a:lnSpc>
                        <a:spcBef>
                          <a:spcPts val="635"/>
                        </a:spcBef>
                      </a:pPr>
                      <a:r>
                        <a:rPr sz="900" spc="5">
                          <a:latin typeface="Times New Roman"/>
                          <a:cs typeface="Times New Roman"/>
                        </a:rPr>
                        <a:t>4</a:t>
                      </a:r>
                      <a:r>
                        <a:rPr sz="900" spc="-10">
                          <a:latin typeface="Times New Roman"/>
                          <a:cs typeface="Times New Roman"/>
                        </a:rPr>
                        <a:t>8</a:t>
                      </a:r>
                      <a:r>
                        <a:rPr sz="900">
                          <a:latin typeface="Times New Roman"/>
                          <a:cs typeface="Times New Roman"/>
                        </a:rPr>
                        <a:t>.</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vMerge="1">
                  <a:txBody>
                    <a:bodyPr vert="horz" wrap="square"/>
                    <a:lstStyle/>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35"/>
                        </a:spcBef>
                      </a:pPr>
                      <a:r>
                        <a:rPr sz="900" spc="-5">
                          <a:latin typeface="Times New Roman"/>
                          <a:cs typeface="Times New Roman"/>
                        </a:rPr>
                        <a:t>GB/T</a:t>
                      </a:r>
                      <a:r>
                        <a:rPr sz="900" spc="-10">
                          <a:latin typeface="Times New Roman"/>
                          <a:cs typeface="Times New Roman"/>
                        </a:rPr>
                        <a:t> </a:t>
                      </a:r>
                      <a:r>
                        <a:rPr sz="900" spc="-5">
                          <a:latin typeface="Times New Roman"/>
                          <a:cs typeface="Times New Roman"/>
                        </a:rPr>
                        <a:t>40469-2021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55955" marR="106680" indent="-542925">
                        <a:lnSpc>
                          <a:spcPct val="144400"/>
                        </a:lnSpc>
                        <a:spcBef>
                          <a:spcPts val="525"/>
                        </a:spcBef>
                      </a:pPr>
                      <a:r>
                        <a:rPr sz="900">
                          <a:latin typeface="宋体"/>
                          <a:cs typeface="宋体"/>
                        </a:rPr>
                        <a:t>畜禽屠宰加工设备</a:t>
                      </a:r>
                      <a:r>
                        <a:rPr sz="900" spc="-95">
                          <a:latin typeface="宋体"/>
                          <a:cs typeface="宋体"/>
                        </a:rPr>
                        <a:t> </a:t>
                      </a:r>
                      <a:r>
                        <a:rPr sz="900">
                          <a:latin typeface="宋体"/>
                          <a:cs typeface="宋体"/>
                        </a:rPr>
                        <a:t>牛屠宰成套设 备技术条件</a:t>
                      </a:r>
                      <a:endParaRPr sz="900">
                        <a:latin typeface="宋体"/>
                        <a:cs typeface="宋体"/>
                      </a:endParaRPr>
                    </a:p>
                  </a:txBody>
                  <a:tcPr marL="0" marR="0" marT="666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35"/>
                        </a:spcBef>
                      </a:pPr>
                      <a:r>
                        <a:rPr sz="900" spc="-5">
                          <a:latin typeface="Times New Roman"/>
                          <a:cs typeface="Times New Roman"/>
                        </a:rPr>
                        <a:t>2021-08-20</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marL="1270" algn="ctr">
                        <a:lnSpc>
                          <a:spcPct val="100000"/>
                        </a:lnSpc>
                        <a:spcBef>
                          <a:spcPts val="635"/>
                        </a:spcBef>
                      </a:pPr>
                      <a:r>
                        <a:rPr sz="900" spc="-5">
                          <a:latin typeface="Times New Roman"/>
                          <a:cs typeface="Times New Roman"/>
                        </a:rPr>
                        <a:t>2022-03-01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7945">
                        <a:lnSpc>
                          <a:spcPct val="100000"/>
                        </a:lnSpc>
                        <a:spcBef>
                          <a:spcPts val="225"/>
                        </a:spcBef>
                      </a:pPr>
                      <a:r>
                        <a:rPr sz="900">
                          <a:latin typeface="宋体"/>
                          <a:cs typeface="宋体"/>
                        </a:rPr>
                        <a:t>本文件规定了牛屠宰成套设备的组成及配置、通用技术要求、主要设备技</a:t>
                      </a:r>
                      <a:endParaRPr sz="900">
                        <a:latin typeface="宋体"/>
                        <a:cs typeface="宋体"/>
                      </a:endParaRPr>
                    </a:p>
                    <a:p>
                      <a:pPr marL="67945" marR="88900">
                        <a:lnSpc>
                          <a:spcPct val="144400"/>
                        </a:lnSpc>
                      </a:pPr>
                      <a:r>
                        <a:rPr sz="900">
                          <a:latin typeface="宋体"/>
                          <a:cs typeface="宋体"/>
                        </a:rPr>
                        <a:t>术要求、检验方法、检验规则、标志、包装、运输和贮存要求。本文件适 用于牛屠宰加工成套设备的设计、制造、安装、试验、检验和使用管理。</a:t>
                      </a:r>
                      <a:endParaRPr sz="900">
                        <a:latin typeface="宋体"/>
                        <a:cs typeface="宋体"/>
                      </a:endParaRPr>
                    </a:p>
                  </a:txBody>
                  <a:tcPr marL="0" marR="0" marT="285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599439">
                <a:tc>
                  <a:txBody>
                    <a:bodyPr vert="horz" wrap="square"/>
                    <a:lstStyle/>
                    <a:p>
                      <a:pPr>
                        <a:lnSpc>
                          <a:spcPct val="100000"/>
                        </a:lnSpc>
                      </a:pPr>
                      <a:endParaRPr sz="1000">
                        <a:latin typeface="Times New Roman"/>
                        <a:cs typeface="Times New Roman"/>
                      </a:endParaRPr>
                    </a:p>
                    <a:p>
                      <a:pPr marR="69850" algn="r">
                        <a:lnSpc>
                          <a:spcPct val="100000"/>
                        </a:lnSpc>
                        <a:spcBef>
                          <a:spcPts val="635"/>
                        </a:spcBef>
                      </a:pPr>
                      <a:r>
                        <a:rPr sz="900" spc="5">
                          <a:latin typeface="Times New Roman"/>
                          <a:cs typeface="Times New Roman"/>
                        </a:rPr>
                        <a:t>4</a:t>
                      </a:r>
                      <a:r>
                        <a:rPr sz="900" spc="-10">
                          <a:latin typeface="Times New Roman"/>
                          <a:cs typeface="Times New Roman"/>
                        </a:rPr>
                        <a:t>9</a:t>
                      </a:r>
                      <a:r>
                        <a:rPr sz="900">
                          <a:latin typeface="Times New Roman"/>
                          <a:cs typeface="Times New Roman"/>
                        </a:rPr>
                        <a:t>.</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vMerge="1">
                  <a:txBody>
                    <a:bodyPr vert="horz" wrap="square"/>
                    <a:lstStyle/>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35"/>
                        </a:spcBef>
                      </a:pPr>
                      <a:r>
                        <a:rPr sz="900" spc="-5">
                          <a:latin typeface="Times New Roman"/>
                          <a:cs typeface="Times New Roman"/>
                        </a:rPr>
                        <a:t>GB/T</a:t>
                      </a:r>
                      <a:r>
                        <a:rPr sz="900" spc="-10">
                          <a:latin typeface="Times New Roman"/>
                          <a:cs typeface="Times New Roman"/>
                        </a:rPr>
                        <a:t> </a:t>
                      </a:r>
                      <a:r>
                        <a:rPr sz="900" spc="-5">
                          <a:latin typeface="Times New Roman"/>
                          <a:cs typeface="Times New Roman"/>
                        </a:rPr>
                        <a:t>40470-2021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55955" marR="106680" indent="-542925">
                        <a:lnSpc>
                          <a:spcPct val="144400"/>
                        </a:lnSpc>
                        <a:spcBef>
                          <a:spcPts val="525"/>
                        </a:spcBef>
                      </a:pPr>
                      <a:r>
                        <a:rPr sz="900">
                          <a:latin typeface="宋体"/>
                          <a:cs typeface="宋体"/>
                        </a:rPr>
                        <a:t>畜禽屠宰加工设备</a:t>
                      </a:r>
                      <a:r>
                        <a:rPr sz="900" spc="-95">
                          <a:latin typeface="宋体"/>
                          <a:cs typeface="宋体"/>
                        </a:rPr>
                        <a:t> </a:t>
                      </a:r>
                      <a:r>
                        <a:rPr sz="900">
                          <a:latin typeface="宋体"/>
                          <a:cs typeface="宋体"/>
                        </a:rPr>
                        <a:t>禽屠宰成套设 备技术条件</a:t>
                      </a:r>
                      <a:endParaRPr sz="900">
                        <a:latin typeface="宋体"/>
                        <a:cs typeface="宋体"/>
                      </a:endParaRPr>
                    </a:p>
                  </a:txBody>
                  <a:tcPr marL="0" marR="0" marT="666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35"/>
                        </a:spcBef>
                      </a:pPr>
                      <a:r>
                        <a:rPr sz="900" spc="-5">
                          <a:latin typeface="Times New Roman"/>
                          <a:cs typeface="Times New Roman"/>
                        </a:rPr>
                        <a:t>2021-08-20</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marL="1270" algn="ctr">
                        <a:lnSpc>
                          <a:spcPct val="100000"/>
                        </a:lnSpc>
                        <a:spcBef>
                          <a:spcPts val="635"/>
                        </a:spcBef>
                      </a:pPr>
                      <a:r>
                        <a:rPr sz="900" spc="-5">
                          <a:latin typeface="Times New Roman"/>
                          <a:cs typeface="Times New Roman"/>
                        </a:rPr>
                        <a:t>2022-03-01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7945">
                        <a:lnSpc>
                          <a:spcPct val="100000"/>
                        </a:lnSpc>
                        <a:spcBef>
                          <a:spcPts val="225"/>
                        </a:spcBef>
                      </a:pPr>
                      <a:r>
                        <a:rPr sz="900">
                          <a:latin typeface="宋体"/>
                          <a:cs typeface="宋体"/>
                        </a:rPr>
                        <a:t>本文件规定了禽屠宰成套设备的组成及配置、通用技术要求、主要设备技</a:t>
                      </a:r>
                      <a:endParaRPr sz="900">
                        <a:latin typeface="宋体"/>
                        <a:cs typeface="宋体"/>
                      </a:endParaRPr>
                    </a:p>
                    <a:p>
                      <a:pPr marL="67945" marR="3175">
                        <a:lnSpc>
                          <a:spcPct val="144400"/>
                        </a:lnSpc>
                      </a:pPr>
                      <a:r>
                        <a:rPr sz="900">
                          <a:latin typeface="宋体"/>
                          <a:cs typeface="宋体"/>
                        </a:rPr>
                        <a:t>术要求、试验方法、检验规则、标志、包装</a:t>
                      </a:r>
                      <a:r>
                        <a:rPr sz="900" spc="-15">
                          <a:latin typeface="宋体"/>
                          <a:cs typeface="宋体"/>
                        </a:rPr>
                        <a:t>、</a:t>
                      </a:r>
                      <a:r>
                        <a:rPr sz="900">
                          <a:latin typeface="宋体"/>
                          <a:cs typeface="宋体"/>
                        </a:rPr>
                        <a:t>运输和贮存的要</a:t>
                      </a:r>
                      <a:r>
                        <a:rPr sz="900" spc="-5">
                          <a:latin typeface="宋体"/>
                          <a:cs typeface="宋体"/>
                        </a:rPr>
                        <a:t>求</a:t>
                      </a:r>
                      <a:r>
                        <a:rPr sz="900">
                          <a:latin typeface="Times New Roman"/>
                          <a:cs typeface="Times New Roman"/>
                        </a:rPr>
                        <a:t>.</a:t>
                      </a:r>
                      <a:r>
                        <a:rPr sz="900">
                          <a:latin typeface="宋体"/>
                          <a:cs typeface="宋体"/>
                        </a:rPr>
                        <a:t>本文件适 用于家禽屠宰加工成套设备的设计</a:t>
                      </a:r>
                      <a:r>
                        <a:rPr sz="900" spc="-60">
                          <a:latin typeface="宋体"/>
                          <a:cs typeface="宋体"/>
                        </a:rPr>
                        <a:t>、</a:t>
                      </a:r>
                      <a:r>
                        <a:rPr sz="900">
                          <a:latin typeface="宋体"/>
                          <a:cs typeface="宋体"/>
                        </a:rPr>
                        <a:t>制造</a:t>
                      </a:r>
                      <a:r>
                        <a:rPr sz="900" spc="-60">
                          <a:latin typeface="宋体"/>
                          <a:cs typeface="宋体"/>
                        </a:rPr>
                        <a:t>、</a:t>
                      </a:r>
                      <a:r>
                        <a:rPr sz="900">
                          <a:latin typeface="宋体"/>
                          <a:cs typeface="宋体"/>
                        </a:rPr>
                        <a:t>安装</a:t>
                      </a:r>
                      <a:r>
                        <a:rPr sz="900" spc="-60">
                          <a:latin typeface="宋体"/>
                          <a:cs typeface="宋体"/>
                        </a:rPr>
                        <a:t>、</a:t>
                      </a:r>
                      <a:r>
                        <a:rPr sz="900">
                          <a:latin typeface="宋体"/>
                          <a:cs typeface="宋体"/>
                        </a:rPr>
                        <a:t>试验</a:t>
                      </a:r>
                      <a:r>
                        <a:rPr sz="900" spc="-50">
                          <a:latin typeface="宋体"/>
                          <a:cs typeface="宋体"/>
                        </a:rPr>
                        <a:t>、</a:t>
                      </a:r>
                      <a:r>
                        <a:rPr sz="900">
                          <a:latin typeface="宋体"/>
                          <a:cs typeface="宋体"/>
                        </a:rPr>
                        <a:t>检验和使用管理。</a:t>
                      </a:r>
                      <a:endParaRPr sz="900">
                        <a:latin typeface="宋体"/>
                        <a:cs typeface="宋体"/>
                      </a:endParaRPr>
                    </a:p>
                  </a:txBody>
                  <a:tcPr marL="0" marR="0" marT="285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bl>
          </a:graphicData>
        </a:graphic>
      </p:graphicFrame>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object 3"/>
          <p:cNvSpPr txBox="1">
            <a:spLocks noGrp="1"/>
          </p:cNvSpPr>
          <p:nvPr>
            <p:ph type="sldNum" sz="quarter" idx="7"/>
          </p:nvPr>
        </p:nvSpPr>
        <p:spPr>
          <a:prstGeom prst="rect">
            <a:avLst/>
          </a:prstGeom>
        </p:spPr>
        <p:txBody>
          <a:bodyPr vert="horz" wrap="square" lIns="0" tIns="1905" rIns="0" bIns="0" rtlCol="0">
            <a:spAutoFit/>
          </a:bodyPr>
          <a:lstStyle/>
          <a:p>
            <a:pPr marL="12700">
              <a:lnSpc>
                <a:spcPct val="100000"/>
              </a:lnSpc>
              <a:spcBef>
                <a:spcPts val="15"/>
              </a:spcBef>
            </a:pPr>
            <a:r>
              <a:rPr>
                <a:latin typeface="宋体"/>
                <a:cs typeface="宋体"/>
              </a:rPr>
              <a:t>第 </a:t>
            </a:r>
            <a:r>
              <a:rPr/>
              <a:t>12</a:t>
            </a:r>
            <a:r>
              <a:rPr spc="125"/>
              <a:t> </a:t>
            </a:r>
            <a:r>
              <a:rPr>
                <a:latin typeface="宋体"/>
                <a:cs typeface="宋体"/>
              </a:rPr>
              <a:t>页</a:t>
            </a:r>
          </a:p>
        </p:txBody>
      </p:sp>
      <p:sp>
        <p:nvSpPr>
          <p:cNvPr id="4" name="object 4"/>
          <p:cNvSpPr txBox="1">
            <a:spLocks noGrp="1"/>
          </p:cNvSpPr>
          <p:nvPr>
            <p:ph type="ftr" sz="quarter" idx="5"/>
          </p:nvPr>
        </p:nvSpPr>
        <p:spPr>
          <a:prstGeom prst="rect">
            <a:avLst/>
          </a:prstGeom>
        </p:spPr>
        <p:txBody>
          <a:bodyPr vert="horz" wrap="square" lIns="0" tIns="0" rIns="0" bIns="0" rtlCol="0">
            <a:spAutoFit/>
          </a:bodyPr>
          <a:lstStyle/>
          <a:p>
            <a:pPr marL="12700">
              <a:lnSpc>
                <a:spcPct val="100000"/>
              </a:lnSpc>
            </a:pPr>
            <a:r>
              <a:rPr>
                <a:latin typeface="宋体"/>
                <a:cs typeface="宋体"/>
              </a:rPr>
              <a:t>共 </a:t>
            </a:r>
            <a:r>
              <a:rPr/>
              <a:t>51</a:t>
            </a:r>
            <a:r>
              <a:rPr spc="130"/>
              <a:t> </a:t>
            </a:r>
            <a:r>
              <a:rPr>
                <a:latin typeface="宋体"/>
                <a:cs typeface="宋体"/>
              </a:rPr>
              <a:t>页</a:t>
            </a:r>
          </a:p>
        </p:txBody>
      </p:sp>
      <p:graphicFrame>
        <p:nvGraphicFramePr>
          <p:cNvPr id="2" name="object 2"/>
          <p:cNvGraphicFramePr>
            <a:graphicFrameLocks noGrp="1"/>
          </p:cNvGraphicFramePr>
          <p:nvPr/>
        </p:nvGraphicFramePr>
        <p:xfrm>
          <a:off x="842772" y="1141094"/>
          <a:ext cx="9032240" cy="5080000"/>
        </p:xfrm>
        <a:graphic>
          <a:graphicData uri="http://schemas.openxmlformats.org/drawingml/2006/table">
            <a:tbl>
              <a:tblPr firstRow="1" bandRow="1">
                <a:tableStyleId>{2D5ABB26-0587-4C30-8999-92F81FD0307C}</a:tableStyleId>
              </a:tblPr>
              <a:tblGrid>
                <a:gridCol w="421640"/>
                <a:gridCol w="483870"/>
                <a:gridCol w="1059180"/>
                <a:gridCol w="1886584"/>
                <a:gridCol w="676910"/>
                <a:gridCol w="671829"/>
                <a:gridCol w="3822700"/>
              </a:tblGrid>
              <a:tr h="280669">
                <a:tc>
                  <a:txBody>
                    <a:bodyPr vert="horz" wrap="square"/>
                    <a:lstStyle/>
                    <a:p>
                      <a:pPr marR="88900" algn="r">
                        <a:lnSpc>
                          <a:spcPct val="100000"/>
                        </a:lnSpc>
                        <a:spcBef>
                          <a:spcPts val="535"/>
                        </a:spcBef>
                      </a:pPr>
                      <a:r>
                        <a:rPr sz="900" b="1">
                          <a:latin typeface="宋体"/>
                          <a:cs typeface="宋体"/>
                        </a:rPr>
                        <a:t>序号</a:t>
                      </a:r>
                      <a:endParaRPr sz="900">
                        <a:latin typeface="宋体"/>
                        <a:cs typeface="宋体"/>
                      </a:endParaRPr>
                    </a:p>
                  </a:txBody>
                  <a:tcPr marL="0" marR="0" marT="6794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535"/>
                        </a:spcBef>
                      </a:pPr>
                      <a:r>
                        <a:rPr sz="900" b="1" spc="-5">
                          <a:latin typeface="宋体"/>
                          <a:cs typeface="宋体"/>
                        </a:rPr>
                        <a:t>分类</a:t>
                      </a:r>
                      <a:endParaRPr sz="900">
                        <a:latin typeface="宋体"/>
                        <a:cs typeface="宋体"/>
                      </a:endParaRPr>
                    </a:p>
                  </a:txBody>
                  <a:tcPr marL="0" marR="0" marT="6794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535"/>
                        </a:spcBef>
                      </a:pPr>
                      <a:r>
                        <a:rPr sz="900" b="1" spc="-5">
                          <a:latin typeface="宋体"/>
                          <a:cs typeface="宋体"/>
                        </a:rPr>
                        <a:t>标</a:t>
                      </a:r>
                      <a:r>
                        <a:rPr sz="900" b="1" spc="5">
                          <a:latin typeface="宋体"/>
                          <a:cs typeface="宋体"/>
                        </a:rPr>
                        <a:t>准</a:t>
                      </a:r>
                      <a:r>
                        <a:rPr sz="900" b="1" spc="-5">
                          <a:latin typeface="宋体"/>
                          <a:cs typeface="宋体"/>
                        </a:rPr>
                        <a:t>编号</a:t>
                      </a:r>
                      <a:endParaRPr sz="900">
                        <a:latin typeface="宋体"/>
                        <a:cs typeface="宋体"/>
                      </a:endParaRPr>
                    </a:p>
                  </a:txBody>
                  <a:tcPr marL="0" marR="0" marT="6794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535"/>
                        </a:spcBef>
                      </a:pPr>
                      <a:r>
                        <a:rPr sz="900" b="1" spc="-5">
                          <a:latin typeface="宋体"/>
                          <a:cs typeface="宋体"/>
                        </a:rPr>
                        <a:t>标</a:t>
                      </a:r>
                      <a:r>
                        <a:rPr sz="900" b="1" spc="5">
                          <a:latin typeface="宋体"/>
                          <a:cs typeface="宋体"/>
                        </a:rPr>
                        <a:t>准</a:t>
                      </a:r>
                      <a:r>
                        <a:rPr sz="900" b="1" spc="-5">
                          <a:latin typeface="宋体"/>
                          <a:cs typeface="宋体"/>
                        </a:rPr>
                        <a:t>名称</a:t>
                      </a:r>
                      <a:endParaRPr sz="900">
                        <a:latin typeface="宋体"/>
                        <a:cs typeface="宋体"/>
                      </a:endParaRPr>
                    </a:p>
                  </a:txBody>
                  <a:tcPr marL="0" marR="0" marT="6794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535"/>
                        </a:spcBef>
                      </a:pPr>
                      <a:r>
                        <a:rPr sz="900" b="1" spc="-5">
                          <a:latin typeface="宋体"/>
                          <a:cs typeface="宋体"/>
                        </a:rPr>
                        <a:t>发</a:t>
                      </a:r>
                      <a:r>
                        <a:rPr sz="900" b="1" spc="5">
                          <a:latin typeface="宋体"/>
                          <a:cs typeface="宋体"/>
                        </a:rPr>
                        <a:t>布</a:t>
                      </a:r>
                      <a:r>
                        <a:rPr sz="900" b="1" spc="-5">
                          <a:latin typeface="宋体"/>
                          <a:cs typeface="宋体"/>
                        </a:rPr>
                        <a:t>日期</a:t>
                      </a:r>
                      <a:endParaRPr sz="900">
                        <a:latin typeface="宋体"/>
                        <a:cs typeface="宋体"/>
                      </a:endParaRPr>
                    </a:p>
                  </a:txBody>
                  <a:tcPr marL="0" marR="0" marT="6794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535"/>
                        </a:spcBef>
                      </a:pPr>
                      <a:r>
                        <a:rPr sz="900" b="1" spc="-5">
                          <a:latin typeface="宋体"/>
                          <a:cs typeface="宋体"/>
                        </a:rPr>
                        <a:t>实</a:t>
                      </a:r>
                      <a:r>
                        <a:rPr sz="900" b="1" spc="5">
                          <a:latin typeface="宋体"/>
                          <a:cs typeface="宋体"/>
                        </a:rPr>
                        <a:t>施</a:t>
                      </a:r>
                      <a:r>
                        <a:rPr sz="900" b="1" spc="-5">
                          <a:latin typeface="宋体"/>
                          <a:cs typeface="宋体"/>
                        </a:rPr>
                        <a:t>日期</a:t>
                      </a:r>
                      <a:endParaRPr sz="900">
                        <a:latin typeface="宋体"/>
                        <a:cs typeface="宋体"/>
                      </a:endParaRPr>
                    </a:p>
                  </a:txBody>
                  <a:tcPr marL="0" marR="0" marT="6794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535"/>
                        </a:spcBef>
                      </a:pPr>
                      <a:r>
                        <a:rPr sz="900" b="1" spc="-5">
                          <a:latin typeface="宋体"/>
                          <a:cs typeface="宋体"/>
                        </a:rPr>
                        <a:t>规</a:t>
                      </a:r>
                      <a:r>
                        <a:rPr sz="900" b="1" spc="5">
                          <a:latin typeface="宋体"/>
                          <a:cs typeface="宋体"/>
                        </a:rPr>
                        <a:t>定</a:t>
                      </a:r>
                      <a:r>
                        <a:rPr sz="900" b="1" spc="-5">
                          <a:latin typeface="宋体"/>
                          <a:cs typeface="宋体"/>
                        </a:rPr>
                        <a:t>范围</a:t>
                      </a:r>
                      <a:endParaRPr sz="900">
                        <a:latin typeface="宋体"/>
                        <a:cs typeface="宋体"/>
                      </a:endParaRPr>
                    </a:p>
                  </a:txBody>
                  <a:tcPr marL="0" marR="0" marT="6794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202001">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marL="67945">
                        <a:lnSpc>
                          <a:spcPct val="100000"/>
                        </a:lnSpc>
                        <a:spcBef>
                          <a:spcPts val="234"/>
                        </a:spcBef>
                      </a:pPr>
                      <a:r>
                        <a:rPr sz="900" spc="10">
                          <a:latin typeface="宋体"/>
                          <a:cs typeface="宋体"/>
                        </a:rPr>
                        <a:t>本</a:t>
                      </a:r>
                      <a:r>
                        <a:rPr sz="900">
                          <a:latin typeface="宋体"/>
                          <a:cs typeface="宋体"/>
                        </a:rPr>
                        <a:t>文</a:t>
                      </a:r>
                      <a:r>
                        <a:rPr sz="900" spc="10">
                          <a:latin typeface="宋体"/>
                          <a:cs typeface="宋体"/>
                        </a:rPr>
                        <a:t>件</a:t>
                      </a:r>
                      <a:r>
                        <a:rPr sz="900">
                          <a:latin typeface="宋体"/>
                          <a:cs typeface="宋体"/>
                        </a:rPr>
                        <a:t>规</a:t>
                      </a:r>
                      <a:r>
                        <a:rPr sz="900" spc="10">
                          <a:latin typeface="宋体"/>
                          <a:cs typeface="宋体"/>
                        </a:rPr>
                        <a:t>定了</a:t>
                      </a:r>
                      <a:r>
                        <a:rPr sz="900">
                          <a:latin typeface="宋体"/>
                          <a:cs typeface="宋体"/>
                        </a:rPr>
                        <a:t>禽</a:t>
                      </a:r>
                      <a:r>
                        <a:rPr sz="900" spc="10">
                          <a:latin typeface="宋体"/>
                          <a:cs typeface="宋体"/>
                        </a:rPr>
                        <a:t>屠</a:t>
                      </a:r>
                      <a:r>
                        <a:rPr sz="900">
                          <a:latin typeface="宋体"/>
                          <a:cs typeface="宋体"/>
                        </a:rPr>
                        <a:t>宰</a:t>
                      </a:r>
                      <a:r>
                        <a:rPr sz="900" spc="10">
                          <a:latin typeface="宋体"/>
                          <a:cs typeface="宋体"/>
                        </a:rPr>
                        <a:t>成套</a:t>
                      </a:r>
                      <a:r>
                        <a:rPr sz="900">
                          <a:latin typeface="宋体"/>
                          <a:cs typeface="宋体"/>
                        </a:rPr>
                        <a:t>设</a:t>
                      </a:r>
                      <a:r>
                        <a:rPr sz="900" spc="10">
                          <a:latin typeface="宋体"/>
                          <a:cs typeface="宋体"/>
                        </a:rPr>
                        <a:t>备</a:t>
                      </a:r>
                      <a:r>
                        <a:rPr sz="900">
                          <a:latin typeface="宋体"/>
                          <a:cs typeface="宋体"/>
                        </a:rPr>
                        <a:t>的</a:t>
                      </a:r>
                      <a:r>
                        <a:rPr sz="900" spc="10">
                          <a:latin typeface="宋体"/>
                          <a:cs typeface="宋体"/>
                        </a:rPr>
                        <a:t>组</a:t>
                      </a:r>
                      <a:r>
                        <a:rPr sz="900">
                          <a:latin typeface="宋体"/>
                          <a:cs typeface="宋体"/>
                        </a:rPr>
                        <a:t>成</a:t>
                      </a:r>
                      <a:r>
                        <a:rPr sz="900" spc="10">
                          <a:latin typeface="宋体"/>
                          <a:cs typeface="宋体"/>
                        </a:rPr>
                        <a:t>及配</a:t>
                      </a:r>
                      <a:r>
                        <a:rPr sz="900">
                          <a:latin typeface="宋体"/>
                          <a:cs typeface="宋体"/>
                        </a:rPr>
                        <a:t>置</a:t>
                      </a:r>
                      <a:r>
                        <a:rPr sz="900" spc="10">
                          <a:latin typeface="宋体"/>
                          <a:cs typeface="宋体"/>
                        </a:rPr>
                        <a:t>、</a:t>
                      </a:r>
                      <a:r>
                        <a:rPr sz="900">
                          <a:latin typeface="宋体"/>
                          <a:cs typeface="宋体"/>
                        </a:rPr>
                        <a:t>通</a:t>
                      </a:r>
                      <a:r>
                        <a:rPr sz="900" spc="10">
                          <a:latin typeface="宋体"/>
                          <a:cs typeface="宋体"/>
                        </a:rPr>
                        <a:t>用技</a:t>
                      </a:r>
                      <a:r>
                        <a:rPr sz="900">
                          <a:latin typeface="宋体"/>
                          <a:cs typeface="宋体"/>
                        </a:rPr>
                        <a:t>术</a:t>
                      </a:r>
                      <a:r>
                        <a:rPr sz="900" spc="10">
                          <a:latin typeface="宋体"/>
                          <a:cs typeface="宋体"/>
                        </a:rPr>
                        <a:t>要</a:t>
                      </a:r>
                      <a:r>
                        <a:rPr sz="900">
                          <a:latin typeface="宋体"/>
                          <a:cs typeface="宋体"/>
                        </a:rPr>
                        <a:t>求</a:t>
                      </a:r>
                      <a:r>
                        <a:rPr sz="900" spc="10">
                          <a:latin typeface="宋体"/>
                          <a:cs typeface="宋体"/>
                        </a:rPr>
                        <a:t>、主</a:t>
                      </a:r>
                      <a:r>
                        <a:rPr sz="900">
                          <a:latin typeface="宋体"/>
                          <a:cs typeface="宋体"/>
                        </a:rPr>
                        <a:t>要</a:t>
                      </a:r>
                      <a:r>
                        <a:rPr sz="900" spc="10">
                          <a:latin typeface="宋体"/>
                          <a:cs typeface="宋体"/>
                        </a:rPr>
                        <a:t>设</a:t>
                      </a:r>
                      <a:r>
                        <a:rPr sz="900">
                          <a:latin typeface="宋体"/>
                          <a:cs typeface="宋体"/>
                        </a:rPr>
                        <a:t>备技</a:t>
                      </a:r>
                      <a:endParaRPr sz="900">
                        <a:latin typeface="宋体"/>
                        <a:cs typeface="宋体"/>
                      </a:endParaRPr>
                    </a:p>
                  </a:txBody>
                  <a:tcPr marL="0" marR="0" marT="29844" marB="0">
                    <a:lnL w="6350">
                      <a:solidFill>
                        <a:srgbClr val="000000"/>
                      </a:solidFill>
                      <a:prstDash val="solid"/>
                    </a:lnL>
                    <a:lnR w="6350">
                      <a:solidFill>
                        <a:srgbClr val="000000"/>
                      </a:solidFill>
                      <a:prstDash val="solid"/>
                    </a:lnR>
                    <a:lnT w="6350">
                      <a:solidFill>
                        <a:srgbClr val="000000"/>
                      </a:solidFill>
                      <a:prstDash val="solid"/>
                    </a:lnT>
                  </a:tcPr>
                </a:tc>
              </a:tr>
              <a:tr h="396240">
                <a:tc>
                  <a:txBody>
                    <a:bodyPr vert="horz" wrap="square"/>
                    <a:lstStyle/>
                    <a:p>
                      <a:pPr>
                        <a:lnSpc>
                          <a:spcPct val="100000"/>
                        </a:lnSpc>
                        <a:spcBef>
                          <a:spcPts val="50"/>
                        </a:spcBef>
                      </a:pPr>
                      <a:endParaRPr sz="800">
                        <a:latin typeface="Times New Roman"/>
                        <a:cs typeface="Times New Roman"/>
                      </a:endParaRPr>
                    </a:p>
                    <a:p>
                      <a:pPr marR="69850" algn="r">
                        <a:lnSpc>
                          <a:spcPct val="100000"/>
                        </a:lnSpc>
                      </a:pPr>
                      <a:r>
                        <a:rPr sz="900" spc="5">
                          <a:latin typeface="Times New Roman"/>
                          <a:cs typeface="Times New Roman"/>
                        </a:rPr>
                        <a:t>5</a:t>
                      </a:r>
                      <a:r>
                        <a:rPr sz="900" spc="-10">
                          <a:latin typeface="Times New Roman"/>
                          <a:cs typeface="Times New Roman"/>
                        </a:rPr>
                        <a:t>0</a:t>
                      </a:r>
                      <a:r>
                        <a:rPr sz="900">
                          <a:latin typeface="Times New Roman"/>
                          <a:cs typeface="Times New Roman"/>
                        </a:rPr>
                        <a:t>.</a:t>
                      </a:r>
                      <a:endParaRPr sz="900">
                        <a:latin typeface="Times New Roman"/>
                        <a:cs typeface="Times New Roman"/>
                      </a:endParaRPr>
                    </a:p>
                  </a:txBody>
                  <a:tcPr marL="0" marR="0" marT="635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spcBef>
                          <a:spcPts val="50"/>
                        </a:spcBef>
                      </a:pPr>
                      <a:endParaRPr sz="800">
                        <a:latin typeface="Times New Roman"/>
                        <a:cs typeface="Times New Roman"/>
                      </a:endParaRPr>
                    </a:p>
                    <a:p>
                      <a:pPr algn="ctr">
                        <a:lnSpc>
                          <a:spcPct val="100000"/>
                        </a:lnSpc>
                      </a:pPr>
                      <a:r>
                        <a:rPr sz="900" spc="-5">
                          <a:latin typeface="Times New Roman"/>
                          <a:cs typeface="Times New Roman"/>
                        </a:rPr>
                        <a:t>GB/T</a:t>
                      </a:r>
                      <a:r>
                        <a:rPr sz="900" spc="-10">
                          <a:latin typeface="Times New Roman"/>
                          <a:cs typeface="Times New Roman"/>
                        </a:rPr>
                        <a:t> </a:t>
                      </a:r>
                      <a:r>
                        <a:rPr sz="900" spc="-5">
                          <a:latin typeface="Times New Roman"/>
                          <a:cs typeface="Times New Roman"/>
                        </a:rPr>
                        <a:t>40470-2021</a:t>
                      </a:r>
                      <a:endParaRPr sz="900">
                        <a:latin typeface="Times New Roman"/>
                        <a:cs typeface="Times New Roman"/>
                      </a:endParaRPr>
                    </a:p>
                  </a:txBody>
                  <a:tcPr marL="0" marR="0" marT="6350"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00"/>
                        </a:spcBef>
                      </a:pPr>
                      <a:r>
                        <a:rPr sz="900">
                          <a:latin typeface="宋体"/>
                          <a:cs typeface="宋体"/>
                        </a:rPr>
                        <a:t>畜禽屠宰加工设备</a:t>
                      </a:r>
                      <a:r>
                        <a:rPr sz="900" spc="-30">
                          <a:latin typeface="宋体"/>
                          <a:cs typeface="宋体"/>
                        </a:rPr>
                        <a:t> </a:t>
                      </a:r>
                      <a:r>
                        <a:rPr sz="900">
                          <a:latin typeface="宋体"/>
                          <a:cs typeface="宋体"/>
                        </a:rPr>
                        <a:t>禽屠宰成套设</a:t>
                      </a:r>
                      <a:endParaRPr sz="900">
                        <a:latin typeface="宋体"/>
                        <a:cs typeface="宋体"/>
                      </a:endParaRPr>
                    </a:p>
                    <a:p>
                      <a:pPr algn="ctr">
                        <a:lnSpc>
                          <a:spcPct val="100000"/>
                        </a:lnSpc>
                        <a:spcBef>
                          <a:spcPts val="480"/>
                        </a:spcBef>
                      </a:pPr>
                      <a:r>
                        <a:rPr sz="900">
                          <a:latin typeface="宋体"/>
                          <a:cs typeface="宋体"/>
                        </a:rPr>
                        <a:t>备技术条件</a:t>
                      </a:r>
                      <a:endParaRPr sz="900">
                        <a:latin typeface="宋体"/>
                        <a:cs typeface="宋体"/>
                      </a:endParaRPr>
                    </a:p>
                  </a:txBody>
                  <a:tcPr marL="0" marR="0" marT="25400" marB="0">
                    <a:lnL w="6350">
                      <a:solidFill>
                        <a:srgbClr val="000000"/>
                      </a:solidFill>
                      <a:prstDash val="solid"/>
                    </a:lnL>
                    <a:lnR w="6350">
                      <a:solidFill>
                        <a:srgbClr val="000000"/>
                      </a:solidFill>
                      <a:prstDash val="solid"/>
                    </a:lnR>
                  </a:tcPr>
                </a:tc>
                <a:tc>
                  <a:txBody>
                    <a:bodyPr vert="horz" wrap="square"/>
                    <a:lstStyle/>
                    <a:p>
                      <a:pPr>
                        <a:lnSpc>
                          <a:spcPct val="100000"/>
                        </a:lnSpc>
                        <a:spcBef>
                          <a:spcPts val="50"/>
                        </a:spcBef>
                      </a:pPr>
                      <a:endParaRPr sz="800">
                        <a:latin typeface="Times New Roman"/>
                        <a:cs typeface="Times New Roman"/>
                      </a:endParaRPr>
                    </a:p>
                    <a:p>
                      <a:pPr algn="ctr">
                        <a:lnSpc>
                          <a:spcPct val="100000"/>
                        </a:lnSpc>
                      </a:pPr>
                      <a:r>
                        <a:rPr sz="900" spc="-5">
                          <a:latin typeface="Times New Roman"/>
                          <a:cs typeface="Times New Roman"/>
                        </a:rPr>
                        <a:t>2021-08-20</a:t>
                      </a:r>
                      <a:endParaRPr sz="900">
                        <a:latin typeface="Times New Roman"/>
                        <a:cs typeface="Times New Roman"/>
                      </a:endParaRPr>
                    </a:p>
                  </a:txBody>
                  <a:tcPr marL="0" marR="0" marT="6350" marB="0">
                    <a:lnL w="6350">
                      <a:solidFill>
                        <a:srgbClr val="000000"/>
                      </a:solidFill>
                      <a:prstDash val="solid"/>
                    </a:lnL>
                    <a:lnR w="6350">
                      <a:solidFill>
                        <a:srgbClr val="000000"/>
                      </a:solidFill>
                      <a:prstDash val="solid"/>
                    </a:lnR>
                  </a:tcPr>
                </a:tc>
                <a:tc>
                  <a:txBody>
                    <a:bodyPr vert="horz" wrap="square"/>
                    <a:lstStyle/>
                    <a:p>
                      <a:pPr>
                        <a:lnSpc>
                          <a:spcPct val="100000"/>
                        </a:lnSpc>
                        <a:spcBef>
                          <a:spcPts val="50"/>
                        </a:spcBef>
                      </a:pPr>
                      <a:endParaRPr sz="800">
                        <a:latin typeface="Times New Roman"/>
                        <a:cs typeface="Times New Roman"/>
                      </a:endParaRPr>
                    </a:p>
                    <a:p>
                      <a:pPr marL="1270" algn="ctr">
                        <a:lnSpc>
                          <a:spcPct val="100000"/>
                        </a:lnSpc>
                      </a:pPr>
                      <a:r>
                        <a:rPr sz="900" spc="-5">
                          <a:latin typeface="Times New Roman"/>
                          <a:cs typeface="Times New Roman"/>
                        </a:rPr>
                        <a:t>2022-03-01</a:t>
                      </a:r>
                      <a:endParaRPr sz="900">
                        <a:latin typeface="Times New Roman"/>
                        <a:cs typeface="Times New Roman"/>
                      </a:endParaRPr>
                    </a:p>
                  </a:txBody>
                  <a:tcPr marL="0" marR="0" marT="6350" marB="0">
                    <a:lnL w="6350">
                      <a:solidFill>
                        <a:srgbClr val="000000"/>
                      </a:solidFill>
                      <a:prstDash val="solid"/>
                    </a:lnL>
                    <a:lnR w="6350">
                      <a:solidFill>
                        <a:srgbClr val="000000"/>
                      </a:solidFill>
                      <a:prstDash val="solid"/>
                    </a:lnR>
                  </a:tcPr>
                </a:tc>
                <a:tc>
                  <a:txBody>
                    <a:bodyPr vert="horz" wrap="square"/>
                    <a:lstStyle/>
                    <a:p>
                      <a:pPr marL="67945">
                        <a:lnSpc>
                          <a:spcPct val="100000"/>
                        </a:lnSpc>
                        <a:spcBef>
                          <a:spcPts val="200"/>
                        </a:spcBef>
                      </a:pPr>
                      <a:r>
                        <a:rPr sz="900">
                          <a:latin typeface="宋体"/>
                          <a:cs typeface="宋体"/>
                        </a:rPr>
                        <a:t>术要求、试验方法、检验规则、标志、包装、运输和贮存的要求。</a:t>
                      </a:r>
                      <a:endParaRPr sz="900">
                        <a:latin typeface="宋体"/>
                        <a:cs typeface="宋体"/>
                      </a:endParaRPr>
                    </a:p>
                    <a:p>
                      <a:pPr marL="67945">
                        <a:lnSpc>
                          <a:spcPct val="100000"/>
                        </a:lnSpc>
                        <a:spcBef>
                          <a:spcPts val="480"/>
                        </a:spcBef>
                      </a:pPr>
                      <a:r>
                        <a:rPr sz="900">
                          <a:latin typeface="宋体"/>
                          <a:cs typeface="宋体"/>
                        </a:rPr>
                        <a:t>本文件适用于家禽屠宰加工成套设备的设计、制造、安装、试验、检验和</a:t>
                      </a:r>
                      <a:endParaRPr sz="900">
                        <a:latin typeface="宋体"/>
                        <a:cs typeface="宋体"/>
                      </a:endParaRPr>
                    </a:p>
                  </a:txBody>
                  <a:tcPr marL="0" marR="0" marT="25400" marB="0">
                    <a:lnL w="6350">
                      <a:solidFill>
                        <a:srgbClr val="000000"/>
                      </a:solidFill>
                      <a:prstDash val="solid"/>
                    </a:lnL>
                    <a:lnR w="6350">
                      <a:solidFill>
                        <a:srgbClr val="000000"/>
                      </a:solidFill>
                      <a:prstDash val="solid"/>
                    </a:lnR>
                  </a:tcPr>
                </a:tc>
              </a:tr>
              <a:tr h="200588">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marL="67945">
                        <a:lnSpc>
                          <a:spcPct val="100000"/>
                        </a:lnSpc>
                        <a:spcBef>
                          <a:spcPts val="200"/>
                        </a:spcBef>
                      </a:pPr>
                      <a:r>
                        <a:rPr sz="900">
                          <a:latin typeface="宋体"/>
                          <a:cs typeface="宋体"/>
                        </a:rPr>
                        <a:t>使用管理。</a:t>
                      </a:r>
                      <a:endParaRPr sz="900">
                        <a:latin typeface="宋体"/>
                        <a:cs typeface="宋体"/>
                      </a:endParaRPr>
                    </a:p>
                  </a:txBody>
                  <a:tcPr marL="0" marR="0" marT="25400" marB="0">
                    <a:lnL w="6350">
                      <a:solidFill>
                        <a:srgbClr val="000000"/>
                      </a:solidFill>
                      <a:prstDash val="solid"/>
                    </a:lnL>
                    <a:lnR w="6350">
                      <a:solidFill>
                        <a:srgbClr val="000000"/>
                      </a:solidFill>
                      <a:prstDash val="solid"/>
                    </a:lnR>
                    <a:lnB w="6350">
                      <a:solidFill>
                        <a:srgbClr val="000000"/>
                      </a:solidFill>
                      <a:prstDash val="solid"/>
                    </a:lnB>
                  </a:tcPr>
                </a:tc>
              </a:tr>
              <a:tr h="201734">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marL="67945">
                        <a:lnSpc>
                          <a:spcPct val="100000"/>
                        </a:lnSpc>
                        <a:spcBef>
                          <a:spcPts val="229"/>
                        </a:spcBef>
                      </a:pPr>
                      <a:r>
                        <a:rPr sz="900">
                          <a:latin typeface="宋体"/>
                          <a:cs typeface="宋体"/>
                        </a:rPr>
                        <a:t>本文件规定了羊屠宰成套设备的组成和配置、通用技术要求、主要设备技</a:t>
                      </a:r>
                      <a:endParaRPr sz="900">
                        <a:latin typeface="宋体"/>
                        <a:cs typeface="宋体"/>
                      </a:endParaRPr>
                    </a:p>
                  </a:txBody>
                  <a:tcPr marL="0" marR="0" marT="29209" marB="0">
                    <a:lnL w="6350">
                      <a:solidFill>
                        <a:srgbClr val="000000"/>
                      </a:solidFill>
                      <a:prstDash val="solid"/>
                    </a:lnL>
                    <a:lnR w="6350">
                      <a:solidFill>
                        <a:srgbClr val="000000"/>
                      </a:solidFill>
                      <a:prstDash val="solid"/>
                    </a:lnR>
                    <a:lnT w="6350">
                      <a:solidFill>
                        <a:srgbClr val="000000"/>
                      </a:solidFill>
                      <a:prstDash val="solid"/>
                    </a:lnT>
                  </a:tcPr>
                </a:tc>
              </a:tr>
              <a:tr h="399809">
                <a:tc>
                  <a:txBody>
                    <a:bodyPr vert="horz" wrap="square"/>
                    <a:lstStyle/>
                    <a:p>
                      <a:pPr>
                        <a:lnSpc>
                          <a:spcPct val="100000"/>
                        </a:lnSpc>
                        <a:spcBef>
                          <a:spcPts val="50"/>
                        </a:spcBef>
                      </a:pPr>
                      <a:endParaRPr sz="800">
                        <a:latin typeface="Times New Roman"/>
                        <a:cs typeface="Times New Roman"/>
                      </a:endParaRPr>
                    </a:p>
                    <a:p>
                      <a:pPr marR="69850" algn="r">
                        <a:lnSpc>
                          <a:spcPct val="100000"/>
                        </a:lnSpc>
                      </a:pPr>
                      <a:r>
                        <a:rPr sz="900" spc="5">
                          <a:latin typeface="Times New Roman"/>
                          <a:cs typeface="Times New Roman"/>
                        </a:rPr>
                        <a:t>5</a:t>
                      </a:r>
                      <a:r>
                        <a:rPr sz="900" spc="-10">
                          <a:latin typeface="Times New Roman"/>
                          <a:cs typeface="Times New Roman"/>
                        </a:rPr>
                        <a:t>1</a:t>
                      </a:r>
                      <a:r>
                        <a:rPr sz="900">
                          <a:latin typeface="Times New Roman"/>
                          <a:cs typeface="Times New Roman"/>
                        </a:rPr>
                        <a:t>.</a:t>
                      </a:r>
                      <a:endParaRPr sz="900">
                        <a:latin typeface="Times New Roman"/>
                        <a:cs typeface="Times New Roman"/>
                      </a:endParaRPr>
                    </a:p>
                  </a:txBody>
                  <a:tcPr marL="0" marR="0" marT="635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spcBef>
                          <a:spcPts val="50"/>
                        </a:spcBef>
                      </a:pPr>
                      <a:endParaRPr sz="800">
                        <a:latin typeface="Times New Roman"/>
                        <a:cs typeface="Times New Roman"/>
                      </a:endParaRPr>
                    </a:p>
                    <a:p>
                      <a:pPr algn="ctr">
                        <a:lnSpc>
                          <a:spcPct val="100000"/>
                        </a:lnSpc>
                      </a:pPr>
                      <a:r>
                        <a:rPr sz="900" spc="-5">
                          <a:latin typeface="Times New Roman"/>
                          <a:cs typeface="Times New Roman"/>
                        </a:rPr>
                        <a:t>GB/T</a:t>
                      </a:r>
                      <a:r>
                        <a:rPr sz="900" spc="-10">
                          <a:latin typeface="Times New Roman"/>
                          <a:cs typeface="Times New Roman"/>
                        </a:rPr>
                        <a:t> </a:t>
                      </a:r>
                      <a:r>
                        <a:rPr sz="900" spc="-5">
                          <a:latin typeface="Times New Roman"/>
                          <a:cs typeface="Times New Roman"/>
                        </a:rPr>
                        <a:t>40471-2021</a:t>
                      </a:r>
                      <a:endParaRPr sz="900">
                        <a:latin typeface="Times New Roman"/>
                        <a:cs typeface="Times New Roman"/>
                      </a:endParaRPr>
                    </a:p>
                  </a:txBody>
                  <a:tcPr marL="0" marR="0" marT="6350"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00"/>
                        </a:spcBef>
                      </a:pPr>
                      <a:r>
                        <a:rPr sz="900">
                          <a:latin typeface="宋体"/>
                          <a:cs typeface="宋体"/>
                        </a:rPr>
                        <a:t>畜禽屠宰加工设备</a:t>
                      </a:r>
                      <a:r>
                        <a:rPr sz="900" spc="-30">
                          <a:latin typeface="宋体"/>
                          <a:cs typeface="宋体"/>
                        </a:rPr>
                        <a:t> </a:t>
                      </a:r>
                      <a:r>
                        <a:rPr sz="900">
                          <a:latin typeface="宋体"/>
                          <a:cs typeface="宋体"/>
                        </a:rPr>
                        <a:t>羊屠宰成套设</a:t>
                      </a:r>
                      <a:endParaRPr sz="900">
                        <a:latin typeface="宋体"/>
                        <a:cs typeface="宋体"/>
                      </a:endParaRPr>
                    </a:p>
                    <a:p>
                      <a:pPr algn="ctr">
                        <a:lnSpc>
                          <a:spcPct val="100000"/>
                        </a:lnSpc>
                        <a:spcBef>
                          <a:spcPts val="480"/>
                        </a:spcBef>
                      </a:pPr>
                      <a:r>
                        <a:rPr sz="900">
                          <a:latin typeface="宋体"/>
                          <a:cs typeface="宋体"/>
                        </a:rPr>
                        <a:t>备技术条件</a:t>
                      </a:r>
                      <a:endParaRPr sz="900">
                        <a:latin typeface="宋体"/>
                        <a:cs typeface="宋体"/>
                      </a:endParaRPr>
                    </a:p>
                  </a:txBody>
                  <a:tcPr marL="0" marR="0" marT="25400" marB="0">
                    <a:lnL w="6350">
                      <a:solidFill>
                        <a:srgbClr val="000000"/>
                      </a:solidFill>
                      <a:prstDash val="solid"/>
                    </a:lnL>
                    <a:lnR w="6350">
                      <a:solidFill>
                        <a:srgbClr val="000000"/>
                      </a:solidFill>
                      <a:prstDash val="solid"/>
                    </a:lnR>
                  </a:tcPr>
                </a:tc>
                <a:tc>
                  <a:txBody>
                    <a:bodyPr vert="horz" wrap="square"/>
                    <a:lstStyle/>
                    <a:p>
                      <a:pPr>
                        <a:lnSpc>
                          <a:spcPct val="100000"/>
                        </a:lnSpc>
                        <a:spcBef>
                          <a:spcPts val="50"/>
                        </a:spcBef>
                      </a:pPr>
                      <a:endParaRPr sz="800">
                        <a:latin typeface="Times New Roman"/>
                        <a:cs typeface="Times New Roman"/>
                      </a:endParaRPr>
                    </a:p>
                    <a:p>
                      <a:pPr algn="ctr">
                        <a:lnSpc>
                          <a:spcPct val="100000"/>
                        </a:lnSpc>
                      </a:pPr>
                      <a:r>
                        <a:rPr sz="900" spc="-5">
                          <a:latin typeface="Times New Roman"/>
                          <a:cs typeface="Times New Roman"/>
                        </a:rPr>
                        <a:t>2021-08-20</a:t>
                      </a:r>
                      <a:endParaRPr sz="900">
                        <a:latin typeface="Times New Roman"/>
                        <a:cs typeface="Times New Roman"/>
                      </a:endParaRPr>
                    </a:p>
                  </a:txBody>
                  <a:tcPr marL="0" marR="0" marT="6350" marB="0">
                    <a:lnL w="6350">
                      <a:solidFill>
                        <a:srgbClr val="000000"/>
                      </a:solidFill>
                      <a:prstDash val="solid"/>
                    </a:lnL>
                    <a:lnR w="6350">
                      <a:solidFill>
                        <a:srgbClr val="000000"/>
                      </a:solidFill>
                      <a:prstDash val="solid"/>
                    </a:lnR>
                  </a:tcPr>
                </a:tc>
                <a:tc>
                  <a:txBody>
                    <a:bodyPr vert="horz" wrap="square"/>
                    <a:lstStyle/>
                    <a:p>
                      <a:pPr>
                        <a:lnSpc>
                          <a:spcPct val="100000"/>
                        </a:lnSpc>
                        <a:spcBef>
                          <a:spcPts val="50"/>
                        </a:spcBef>
                      </a:pPr>
                      <a:endParaRPr sz="800">
                        <a:latin typeface="Times New Roman"/>
                        <a:cs typeface="Times New Roman"/>
                      </a:endParaRPr>
                    </a:p>
                    <a:p>
                      <a:pPr marL="1270" algn="ctr">
                        <a:lnSpc>
                          <a:spcPct val="100000"/>
                        </a:lnSpc>
                      </a:pPr>
                      <a:r>
                        <a:rPr sz="900" spc="-5">
                          <a:latin typeface="Times New Roman"/>
                          <a:cs typeface="Times New Roman"/>
                        </a:rPr>
                        <a:t>2022-03-01</a:t>
                      </a:r>
                      <a:endParaRPr sz="900">
                        <a:latin typeface="Times New Roman"/>
                        <a:cs typeface="Times New Roman"/>
                      </a:endParaRPr>
                    </a:p>
                  </a:txBody>
                  <a:tcPr marL="0" marR="0" marT="6350" marB="0">
                    <a:lnL w="6350">
                      <a:solidFill>
                        <a:srgbClr val="000000"/>
                      </a:solidFill>
                      <a:prstDash val="solid"/>
                    </a:lnL>
                    <a:lnR w="6350">
                      <a:solidFill>
                        <a:srgbClr val="000000"/>
                      </a:solidFill>
                      <a:prstDash val="solid"/>
                    </a:lnR>
                  </a:tcPr>
                </a:tc>
                <a:tc>
                  <a:txBody>
                    <a:bodyPr vert="horz" wrap="square"/>
                    <a:lstStyle/>
                    <a:p>
                      <a:pPr marL="67945">
                        <a:lnSpc>
                          <a:spcPct val="100000"/>
                        </a:lnSpc>
                        <a:spcBef>
                          <a:spcPts val="200"/>
                        </a:spcBef>
                      </a:pPr>
                      <a:r>
                        <a:rPr sz="900">
                          <a:latin typeface="宋体"/>
                          <a:cs typeface="宋体"/>
                        </a:rPr>
                        <a:t>术要求、检验方法、检验规则、标志、包装、运输和贮存。</a:t>
                      </a:r>
                      <a:endParaRPr sz="900">
                        <a:latin typeface="宋体"/>
                        <a:cs typeface="宋体"/>
                      </a:endParaRPr>
                    </a:p>
                    <a:p>
                      <a:pPr marL="67945">
                        <a:lnSpc>
                          <a:spcPct val="100000"/>
                        </a:lnSpc>
                        <a:spcBef>
                          <a:spcPts val="480"/>
                        </a:spcBef>
                      </a:pPr>
                      <a:r>
                        <a:rPr sz="900">
                          <a:latin typeface="宋体"/>
                          <a:cs typeface="宋体"/>
                        </a:rPr>
                        <a:t>本文件适用于羊屠宰加工成套设备的设计</a:t>
                      </a:r>
                      <a:r>
                        <a:rPr sz="900" spc="-5">
                          <a:latin typeface="Times New Roman"/>
                          <a:cs typeface="Times New Roman"/>
                        </a:rPr>
                        <a:t>?</a:t>
                      </a:r>
                      <a:r>
                        <a:rPr sz="900">
                          <a:latin typeface="宋体"/>
                          <a:cs typeface="宋体"/>
                        </a:rPr>
                        <a:t>制造</a:t>
                      </a:r>
                      <a:r>
                        <a:rPr sz="900" spc="-60">
                          <a:latin typeface="宋体"/>
                          <a:cs typeface="宋体"/>
                        </a:rPr>
                        <a:t>、</a:t>
                      </a:r>
                      <a:r>
                        <a:rPr sz="900">
                          <a:latin typeface="宋体"/>
                          <a:cs typeface="宋体"/>
                        </a:rPr>
                        <a:t>安装</a:t>
                      </a:r>
                      <a:r>
                        <a:rPr sz="900" spc="-60">
                          <a:latin typeface="宋体"/>
                          <a:cs typeface="宋体"/>
                        </a:rPr>
                        <a:t>、</a:t>
                      </a:r>
                      <a:r>
                        <a:rPr sz="900">
                          <a:latin typeface="宋体"/>
                          <a:cs typeface="宋体"/>
                        </a:rPr>
                        <a:t>试验</a:t>
                      </a:r>
                      <a:r>
                        <a:rPr sz="900" spc="-60">
                          <a:latin typeface="宋体"/>
                          <a:cs typeface="宋体"/>
                        </a:rPr>
                        <a:t>、</a:t>
                      </a:r>
                      <a:r>
                        <a:rPr sz="900">
                          <a:latin typeface="宋体"/>
                          <a:cs typeface="宋体"/>
                        </a:rPr>
                        <a:t>检验和使用</a:t>
                      </a:r>
                      <a:endParaRPr sz="900">
                        <a:latin typeface="宋体"/>
                        <a:cs typeface="宋体"/>
                      </a:endParaRPr>
                    </a:p>
                  </a:txBody>
                  <a:tcPr marL="0" marR="0" marT="25400" marB="0">
                    <a:lnL w="6350">
                      <a:solidFill>
                        <a:srgbClr val="000000"/>
                      </a:solidFill>
                      <a:prstDash val="solid"/>
                    </a:lnL>
                    <a:lnR w="6350">
                      <a:solidFill>
                        <a:srgbClr val="000000"/>
                      </a:solidFill>
                      <a:prstDash val="solid"/>
                    </a:lnR>
                  </a:tcPr>
                </a:tc>
              </a:tr>
              <a:tr h="197285">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marL="67945">
                        <a:lnSpc>
                          <a:spcPct val="100000"/>
                        </a:lnSpc>
                        <a:spcBef>
                          <a:spcPts val="175"/>
                        </a:spcBef>
                      </a:pPr>
                      <a:r>
                        <a:rPr sz="900">
                          <a:latin typeface="宋体"/>
                          <a:cs typeface="宋体"/>
                        </a:rPr>
                        <a:t>管理。</a:t>
                      </a:r>
                      <a:endParaRPr sz="900">
                        <a:latin typeface="宋体"/>
                        <a:cs typeface="宋体"/>
                      </a:endParaRPr>
                    </a:p>
                  </a:txBody>
                  <a:tcPr marL="0" marR="0" marT="22225" marB="0">
                    <a:lnL w="6350">
                      <a:solidFill>
                        <a:srgbClr val="000000"/>
                      </a:solidFill>
                      <a:prstDash val="solid"/>
                    </a:lnL>
                    <a:lnR w="6350">
                      <a:solidFill>
                        <a:srgbClr val="000000"/>
                      </a:solidFill>
                      <a:prstDash val="solid"/>
                    </a:lnR>
                    <a:lnB w="6350">
                      <a:solidFill>
                        <a:srgbClr val="000000"/>
                      </a:solidFill>
                      <a:prstDash val="solid"/>
                    </a:lnB>
                  </a:tcPr>
                </a:tc>
              </a:tr>
              <a:tr h="600710">
                <a:tc>
                  <a:txBody>
                    <a:bodyPr vert="horz" wrap="square"/>
                    <a:lstStyle/>
                    <a:p>
                      <a:pPr>
                        <a:lnSpc>
                          <a:spcPct val="100000"/>
                        </a:lnSpc>
                      </a:pPr>
                      <a:endParaRPr sz="1000">
                        <a:latin typeface="Times New Roman"/>
                        <a:cs typeface="Times New Roman"/>
                      </a:endParaRPr>
                    </a:p>
                    <a:p>
                      <a:pPr marR="69850" algn="r">
                        <a:lnSpc>
                          <a:spcPct val="100000"/>
                        </a:lnSpc>
                        <a:spcBef>
                          <a:spcPts val="640"/>
                        </a:spcBef>
                      </a:pPr>
                      <a:r>
                        <a:rPr sz="900" spc="5">
                          <a:latin typeface="Times New Roman"/>
                          <a:cs typeface="Times New Roman"/>
                        </a:rPr>
                        <a:t>5</a:t>
                      </a:r>
                      <a:r>
                        <a:rPr sz="900" spc="-10">
                          <a:latin typeface="Times New Roman"/>
                          <a:cs typeface="Times New Roman"/>
                        </a:rPr>
                        <a:t>2</a:t>
                      </a:r>
                      <a:r>
                        <a:rPr sz="900">
                          <a:latin typeface="Times New Roman"/>
                          <a:cs typeface="Times New Roman"/>
                        </a:rPr>
                        <a:t>.</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1000">
                        <a:latin typeface="Times New Roman"/>
                        <a:cs typeface="Times New Roman"/>
                      </a:endParaRPr>
                    </a:p>
                    <a:p>
                      <a:pPr algn="ctr">
                        <a:lnSpc>
                          <a:spcPct val="100000"/>
                        </a:lnSpc>
                        <a:spcBef>
                          <a:spcPts val="640"/>
                        </a:spcBef>
                      </a:pPr>
                      <a:r>
                        <a:rPr sz="900" spc="-5">
                          <a:latin typeface="Times New Roman"/>
                          <a:cs typeface="Times New Roman"/>
                        </a:rPr>
                        <a:t>GB/T</a:t>
                      </a:r>
                      <a:r>
                        <a:rPr sz="900" spc="-10">
                          <a:latin typeface="Times New Roman"/>
                          <a:cs typeface="Times New Roman"/>
                        </a:rPr>
                        <a:t> </a:t>
                      </a:r>
                      <a:r>
                        <a:rPr sz="900" spc="-5">
                          <a:latin typeface="Times New Roman"/>
                          <a:cs typeface="Times New Roman"/>
                        </a:rPr>
                        <a:t>42119-2022</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714375" marR="106680" indent="-600710">
                        <a:lnSpc>
                          <a:spcPct val="144400"/>
                        </a:lnSpc>
                        <a:spcBef>
                          <a:spcPts val="530"/>
                        </a:spcBef>
                      </a:pPr>
                      <a:r>
                        <a:rPr sz="900">
                          <a:latin typeface="宋体"/>
                          <a:cs typeface="宋体"/>
                        </a:rPr>
                        <a:t>畜禽屠宰加工设备</a:t>
                      </a:r>
                      <a:r>
                        <a:rPr sz="900" spc="-95">
                          <a:latin typeface="宋体"/>
                          <a:cs typeface="宋体"/>
                        </a:rPr>
                        <a:t> </a:t>
                      </a:r>
                      <a:r>
                        <a:rPr sz="900">
                          <a:latin typeface="宋体"/>
                          <a:cs typeface="宋体"/>
                        </a:rPr>
                        <a:t>家禽胴体螺旋 冷却设备</a:t>
                      </a:r>
                      <a:endParaRPr sz="900">
                        <a:latin typeface="宋体"/>
                        <a:cs typeface="宋体"/>
                      </a:endParaRPr>
                    </a:p>
                  </a:txBody>
                  <a:tcPr marL="0" marR="0" marT="6731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40"/>
                        </a:spcBef>
                      </a:pPr>
                      <a:r>
                        <a:rPr sz="900" spc="-5">
                          <a:latin typeface="Times New Roman"/>
                          <a:cs typeface="Times New Roman"/>
                        </a:rPr>
                        <a:t>2022-12-30</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marL="1270" algn="ctr">
                        <a:lnSpc>
                          <a:spcPct val="100000"/>
                        </a:lnSpc>
                        <a:spcBef>
                          <a:spcPts val="640"/>
                        </a:spcBef>
                      </a:pPr>
                      <a:r>
                        <a:rPr sz="900" spc="-5">
                          <a:latin typeface="Times New Roman"/>
                          <a:cs typeface="Times New Roman"/>
                        </a:rPr>
                        <a:t>2023-07-01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7945">
                        <a:lnSpc>
                          <a:spcPct val="100000"/>
                        </a:lnSpc>
                        <a:spcBef>
                          <a:spcPts val="229"/>
                        </a:spcBef>
                      </a:pPr>
                      <a:r>
                        <a:rPr sz="900">
                          <a:latin typeface="宋体"/>
                          <a:cs typeface="宋体"/>
                        </a:rPr>
                        <a:t>本文件规定了家禽胴体螺旋冷却设备</a:t>
                      </a:r>
                      <a:r>
                        <a:rPr sz="900">
                          <a:latin typeface="Times New Roman"/>
                          <a:cs typeface="Times New Roman"/>
                        </a:rPr>
                        <a:t>(</a:t>
                      </a:r>
                      <a:r>
                        <a:rPr sz="900">
                          <a:latin typeface="宋体"/>
                          <a:cs typeface="宋体"/>
                        </a:rPr>
                        <a:t>以下简称螺旋冷却设备</a:t>
                      </a:r>
                      <a:r>
                        <a:rPr sz="900">
                          <a:latin typeface="Times New Roman"/>
                          <a:cs typeface="Times New Roman"/>
                        </a:rPr>
                        <a:t>)</a:t>
                      </a:r>
                      <a:r>
                        <a:rPr sz="900">
                          <a:latin typeface="宋体"/>
                          <a:cs typeface="宋体"/>
                        </a:rPr>
                        <a:t>的配置</a:t>
                      </a:r>
                      <a:r>
                        <a:rPr sz="900" spc="-385">
                          <a:latin typeface="宋体"/>
                          <a:cs typeface="宋体"/>
                        </a:rPr>
                        <a:t>、</a:t>
                      </a:r>
                      <a:r>
                        <a:rPr sz="900">
                          <a:latin typeface="宋体"/>
                          <a:cs typeface="宋体"/>
                        </a:rPr>
                        <a:t>技术</a:t>
                      </a:r>
                      <a:endParaRPr sz="900">
                        <a:latin typeface="宋体"/>
                        <a:cs typeface="宋体"/>
                      </a:endParaRPr>
                    </a:p>
                    <a:p>
                      <a:pPr marL="67945" marR="61594">
                        <a:lnSpc>
                          <a:spcPct val="144400"/>
                        </a:lnSpc>
                      </a:pPr>
                      <a:r>
                        <a:rPr sz="900" spc="10">
                          <a:latin typeface="宋体"/>
                          <a:cs typeface="宋体"/>
                        </a:rPr>
                        <a:t>要</a:t>
                      </a:r>
                      <a:r>
                        <a:rPr sz="900">
                          <a:latin typeface="宋体"/>
                          <a:cs typeface="宋体"/>
                        </a:rPr>
                        <a:t>求</a:t>
                      </a:r>
                      <a:r>
                        <a:rPr sz="900" spc="10">
                          <a:latin typeface="宋体"/>
                          <a:cs typeface="宋体"/>
                        </a:rPr>
                        <a:t>、</a:t>
                      </a:r>
                      <a:r>
                        <a:rPr sz="900">
                          <a:latin typeface="宋体"/>
                          <a:cs typeface="宋体"/>
                        </a:rPr>
                        <a:t>试</a:t>
                      </a:r>
                      <a:r>
                        <a:rPr sz="900" spc="10">
                          <a:latin typeface="宋体"/>
                          <a:cs typeface="宋体"/>
                        </a:rPr>
                        <a:t>验方</a:t>
                      </a:r>
                      <a:r>
                        <a:rPr sz="900">
                          <a:latin typeface="宋体"/>
                          <a:cs typeface="宋体"/>
                        </a:rPr>
                        <a:t>法</a:t>
                      </a:r>
                      <a:r>
                        <a:rPr sz="900" spc="10">
                          <a:latin typeface="宋体"/>
                          <a:cs typeface="宋体"/>
                        </a:rPr>
                        <a:t>、</a:t>
                      </a:r>
                      <a:r>
                        <a:rPr sz="900">
                          <a:latin typeface="宋体"/>
                          <a:cs typeface="宋体"/>
                        </a:rPr>
                        <a:t>检</a:t>
                      </a:r>
                      <a:r>
                        <a:rPr sz="900" spc="10">
                          <a:latin typeface="宋体"/>
                          <a:cs typeface="宋体"/>
                        </a:rPr>
                        <a:t>验规</a:t>
                      </a:r>
                      <a:r>
                        <a:rPr sz="900">
                          <a:latin typeface="宋体"/>
                          <a:cs typeface="宋体"/>
                        </a:rPr>
                        <a:t>则</a:t>
                      </a:r>
                      <a:r>
                        <a:rPr sz="900" spc="10">
                          <a:latin typeface="宋体"/>
                          <a:cs typeface="宋体"/>
                        </a:rPr>
                        <a:t>及</a:t>
                      </a:r>
                      <a:r>
                        <a:rPr sz="900">
                          <a:latin typeface="宋体"/>
                          <a:cs typeface="宋体"/>
                        </a:rPr>
                        <a:t>标</a:t>
                      </a:r>
                      <a:r>
                        <a:rPr sz="900" spc="10">
                          <a:latin typeface="宋体"/>
                          <a:cs typeface="宋体"/>
                        </a:rPr>
                        <a:t>志</a:t>
                      </a:r>
                      <a:r>
                        <a:rPr sz="900">
                          <a:latin typeface="宋体"/>
                          <a:cs typeface="宋体"/>
                        </a:rPr>
                        <a:t>、</a:t>
                      </a:r>
                      <a:r>
                        <a:rPr sz="900" spc="10">
                          <a:latin typeface="宋体"/>
                          <a:cs typeface="宋体"/>
                        </a:rPr>
                        <a:t>包装</a:t>
                      </a:r>
                      <a:r>
                        <a:rPr sz="900">
                          <a:latin typeface="宋体"/>
                          <a:cs typeface="宋体"/>
                        </a:rPr>
                        <a:t>、</a:t>
                      </a:r>
                      <a:r>
                        <a:rPr sz="900" spc="10">
                          <a:latin typeface="宋体"/>
                          <a:cs typeface="宋体"/>
                        </a:rPr>
                        <a:t>运</a:t>
                      </a:r>
                      <a:r>
                        <a:rPr sz="900">
                          <a:latin typeface="宋体"/>
                          <a:cs typeface="宋体"/>
                        </a:rPr>
                        <a:t>输</a:t>
                      </a:r>
                      <a:r>
                        <a:rPr sz="900" spc="10">
                          <a:latin typeface="宋体"/>
                          <a:cs typeface="宋体"/>
                        </a:rPr>
                        <a:t>和贮</a:t>
                      </a:r>
                      <a:r>
                        <a:rPr sz="900">
                          <a:latin typeface="宋体"/>
                          <a:cs typeface="宋体"/>
                        </a:rPr>
                        <a:t>存</a:t>
                      </a:r>
                      <a:r>
                        <a:rPr sz="900" spc="10">
                          <a:latin typeface="宋体"/>
                          <a:cs typeface="宋体"/>
                        </a:rPr>
                        <a:t>。</a:t>
                      </a:r>
                      <a:r>
                        <a:rPr sz="900">
                          <a:latin typeface="宋体"/>
                          <a:cs typeface="宋体"/>
                        </a:rPr>
                        <a:t>本</a:t>
                      </a:r>
                      <a:r>
                        <a:rPr sz="900" spc="10">
                          <a:latin typeface="宋体"/>
                          <a:cs typeface="宋体"/>
                        </a:rPr>
                        <a:t>文件</a:t>
                      </a:r>
                      <a:r>
                        <a:rPr sz="900">
                          <a:latin typeface="宋体"/>
                          <a:cs typeface="宋体"/>
                        </a:rPr>
                        <a:t>适</a:t>
                      </a:r>
                      <a:r>
                        <a:rPr sz="900" spc="10">
                          <a:latin typeface="宋体"/>
                          <a:cs typeface="宋体"/>
                        </a:rPr>
                        <a:t>用</a:t>
                      </a:r>
                      <a:r>
                        <a:rPr sz="900">
                          <a:latin typeface="宋体"/>
                          <a:cs typeface="宋体"/>
                        </a:rPr>
                        <a:t>于家 禽胴体螺旋冷却设备的制造和应用。</a:t>
                      </a:r>
                      <a:endParaRPr sz="900">
                        <a:latin typeface="宋体"/>
                        <a:cs typeface="宋体"/>
                      </a:endParaRPr>
                    </a:p>
                  </a:txBody>
                  <a:tcPr marL="0" marR="0" marT="29209"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600709">
                <a:tc>
                  <a:txBody>
                    <a:bodyPr vert="horz" wrap="square"/>
                    <a:lstStyle/>
                    <a:p>
                      <a:pPr>
                        <a:lnSpc>
                          <a:spcPct val="100000"/>
                        </a:lnSpc>
                      </a:pPr>
                      <a:endParaRPr sz="1000">
                        <a:latin typeface="Times New Roman"/>
                        <a:cs typeface="Times New Roman"/>
                      </a:endParaRPr>
                    </a:p>
                    <a:p>
                      <a:pPr marR="69850" algn="r">
                        <a:lnSpc>
                          <a:spcPct val="100000"/>
                        </a:lnSpc>
                        <a:spcBef>
                          <a:spcPts val="635"/>
                        </a:spcBef>
                      </a:pPr>
                      <a:r>
                        <a:rPr sz="900" spc="5">
                          <a:latin typeface="Times New Roman"/>
                          <a:cs typeface="Times New Roman"/>
                        </a:rPr>
                        <a:t>5</a:t>
                      </a:r>
                      <a:r>
                        <a:rPr sz="900" spc="-10">
                          <a:latin typeface="Times New Roman"/>
                          <a:cs typeface="Times New Roman"/>
                        </a:rPr>
                        <a:t>3</a:t>
                      </a:r>
                      <a:r>
                        <a:rPr sz="900">
                          <a:latin typeface="Times New Roman"/>
                          <a:cs typeface="Times New Roman"/>
                        </a:rPr>
                        <a:t>.</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880"/>
                        </a:spcBef>
                      </a:pPr>
                      <a:r>
                        <a:rPr sz="1050" b="1">
                          <a:latin typeface="宋体"/>
                          <a:cs typeface="宋体"/>
                        </a:rPr>
                        <a:t>其</a:t>
                      </a:r>
                      <a:r>
                        <a:rPr sz="1050" b="1" spc="-10">
                          <a:latin typeface="宋体"/>
                          <a:cs typeface="宋体"/>
                        </a:rPr>
                        <a:t>他</a:t>
                      </a:r>
                      <a:endParaRPr sz="1050">
                        <a:latin typeface="宋体"/>
                        <a:cs typeface="宋体"/>
                      </a:endParaRPr>
                    </a:p>
                  </a:txBody>
                  <a:tcPr marL="0" marR="0" marT="111760" marB="0">
                    <a:lnL w="6350">
                      <a:solidFill>
                        <a:srgbClr val="000000"/>
                      </a:solidFill>
                      <a:prstDash val="solid"/>
                    </a:lnL>
                    <a:lnR w="6350">
                      <a:solidFill>
                        <a:srgbClr val="000000"/>
                      </a:solidFill>
                      <a:prstDash val="solid"/>
                    </a:lnR>
                  </a:tcPr>
                </a:tc>
                <a:tc>
                  <a:txBody>
                    <a:bodyPr vert="horz" wrap="square"/>
                    <a:lstStyle/>
                    <a:p>
                      <a:pPr>
                        <a:lnSpc>
                          <a:spcPct val="100000"/>
                        </a:lnSpc>
                      </a:pPr>
                      <a:endParaRPr sz="1000">
                        <a:latin typeface="Times New Roman"/>
                        <a:cs typeface="Times New Roman"/>
                      </a:endParaRPr>
                    </a:p>
                    <a:p>
                      <a:pPr algn="ctr">
                        <a:lnSpc>
                          <a:spcPct val="100000"/>
                        </a:lnSpc>
                        <a:spcBef>
                          <a:spcPts val="635"/>
                        </a:spcBef>
                      </a:pPr>
                      <a:r>
                        <a:rPr sz="900" spc="-5">
                          <a:latin typeface="Times New Roman"/>
                          <a:cs typeface="Times New Roman"/>
                        </a:rPr>
                        <a:t>GB/T</a:t>
                      </a:r>
                      <a:r>
                        <a:rPr sz="900" spc="-10">
                          <a:latin typeface="Times New Roman"/>
                          <a:cs typeface="Times New Roman"/>
                        </a:rPr>
                        <a:t> </a:t>
                      </a:r>
                      <a:r>
                        <a:rPr sz="900" spc="-5">
                          <a:latin typeface="Times New Roman"/>
                          <a:cs typeface="Times New Roman"/>
                        </a:rPr>
                        <a:t>42121-2022</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714375" marR="106680" indent="-600710">
                        <a:lnSpc>
                          <a:spcPct val="144400"/>
                        </a:lnSpc>
                        <a:spcBef>
                          <a:spcPts val="525"/>
                        </a:spcBef>
                      </a:pPr>
                      <a:r>
                        <a:rPr sz="900">
                          <a:latin typeface="宋体"/>
                          <a:cs typeface="宋体"/>
                        </a:rPr>
                        <a:t>畜禽屠宰加工设备</a:t>
                      </a:r>
                      <a:r>
                        <a:rPr sz="900" spc="-95">
                          <a:latin typeface="宋体"/>
                          <a:cs typeface="宋体"/>
                        </a:rPr>
                        <a:t> </a:t>
                      </a:r>
                      <a:r>
                        <a:rPr sz="900">
                          <a:latin typeface="宋体"/>
                          <a:cs typeface="宋体"/>
                        </a:rPr>
                        <a:t>家禽屠宰加工 输送设备</a:t>
                      </a:r>
                      <a:endParaRPr sz="900">
                        <a:latin typeface="宋体"/>
                        <a:cs typeface="宋体"/>
                      </a:endParaRPr>
                    </a:p>
                  </a:txBody>
                  <a:tcPr marL="0" marR="0" marT="666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35"/>
                        </a:spcBef>
                      </a:pPr>
                      <a:r>
                        <a:rPr sz="900" spc="-5">
                          <a:latin typeface="Times New Roman"/>
                          <a:cs typeface="Times New Roman"/>
                        </a:rPr>
                        <a:t>2022-12-30</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marL="1270" algn="ctr">
                        <a:lnSpc>
                          <a:spcPct val="100000"/>
                        </a:lnSpc>
                        <a:spcBef>
                          <a:spcPts val="635"/>
                        </a:spcBef>
                      </a:pPr>
                      <a:r>
                        <a:rPr sz="900" spc="-5">
                          <a:latin typeface="Times New Roman"/>
                          <a:cs typeface="Times New Roman"/>
                        </a:rPr>
                        <a:t>2023-07-01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7945">
                        <a:lnSpc>
                          <a:spcPct val="100000"/>
                        </a:lnSpc>
                        <a:spcBef>
                          <a:spcPts val="225"/>
                        </a:spcBef>
                      </a:pPr>
                      <a:r>
                        <a:rPr sz="900">
                          <a:latin typeface="宋体"/>
                          <a:cs typeface="宋体"/>
                        </a:rPr>
                        <a:t>本文件规定了家禽屠宰加工输送设备的分类和用途</a:t>
                      </a:r>
                      <a:r>
                        <a:rPr sz="900" spc="-120">
                          <a:latin typeface="宋体"/>
                          <a:cs typeface="宋体"/>
                        </a:rPr>
                        <a:t>、</a:t>
                      </a:r>
                      <a:r>
                        <a:rPr sz="900">
                          <a:latin typeface="宋体"/>
                          <a:cs typeface="宋体"/>
                        </a:rPr>
                        <a:t>技术要求</a:t>
                      </a:r>
                      <a:r>
                        <a:rPr sz="900" spc="-110">
                          <a:latin typeface="宋体"/>
                          <a:cs typeface="宋体"/>
                        </a:rPr>
                        <a:t>、</a:t>
                      </a:r>
                      <a:r>
                        <a:rPr sz="900">
                          <a:latin typeface="宋体"/>
                          <a:cs typeface="宋体"/>
                        </a:rPr>
                        <a:t>试验方法、</a:t>
                      </a:r>
                      <a:endParaRPr sz="900">
                        <a:latin typeface="宋体"/>
                        <a:cs typeface="宋体"/>
                      </a:endParaRPr>
                    </a:p>
                    <a:p>
                      <a:pPr marL="67945" marR="61594">
                        <a:lnSpc>
                          <a:spcPct val="144500"/>
                        </a:lnSpc>
                      </a:pPr>
                      <a:r>
                        <a:rPr sz="900" spc="10">
                          <a:latin typeface="宋体"/>
                          <a:cs typeface="宋体"/>
                        </a:rPr>
                        <a:t>检</a:t>
                      </a:r>
                      <a:r>
                        <a:rPr sz="900">
                          <a:latin typeface="宋体"/>
                          <a:cs typeface="宋体"/>
                        </a:rPr>
                        <a:t>验</a:t>
                      </a:r>
                      <a:r>
                        <a:rPr sz="900" spc="10">
                          <a:latin typeface="宋体"/>
                          <a:cs typeface="宋体"/>
                        </a:rPr>
                        <a:t>规</a:t>
                      </a:r>
                      <a:r>
                        <a:rPr sz="900">
                          <a:latin typeface="宋体"/>
                          <a:cs typeface="宋体"/>
                        </a:rPr>
                        <a:t>则</a:t>
                      </a:r>
                      <a:r>
                        <a:rPr sz="900" spc="10">
                          <a:latin typeface="宋体"/>
                          <a:cs typeface="宋体"/>
                        </a:rPr>
                        <a:t>及标</a:t>
                      </a:r>
                      <a:r>
                        <a:rPr sz="900">
                          <a:latin typeface="宋体"/>
                          <a:cs typeface="宋体"/>
                        </a:rPr>
                        <a:t>志</a:t>
                      </a:r>
                      <a:r>
                        <a:rPr sz="900" spc="10">
                          <a:latin typeface="宋体"/>
                          <a:cs typeface="宋体"/>
                        </a:rPr>
                        <a:t>、</a:t>
                      </a:r>
                      <a:r>
                        <a:rPr sz="900">
                          <a:latin typeface="宋体"/>
                          <a:cs typeface="宋体"/>
                        </a:rPr>
                        <a:t>包</a:t>
                      </a:r>
                      <a:r>
                        <a:rPr sz="900" spc="10">
                          <a:latin typeface="宋体"/>
                          <a:cs typeface="宋体"/>
                        </a:rPr>
                        <a:t>装、</a:t>
                      </a:r>
                      <a:r>
                        <a:rPr sz="900">
                          <a:latin typeface="宋体"/>
                          <a:cs typeface="宋体"/>
                        </a:rPr>
                        <a:t>运</a:t>
                      </a:r>
                      <a:r>
                        <a:rPr sz="900" spc="10">
                          <a:latin typeface="宋体"/>
                          <a:cs typeface="宋体"/>
                        </a:rPr>
                        <a:t>输</a:t>
                      </a:r>
                      <a:r>
                        <a:rPr sz="900">
                          <a:latin typeface="宋体"/>
                          <a:cs typeface="宋体"/>
                        </a:rPr>
                        <a:t>和</a:t>
                      </a:r>
                      <a:r>
                        <a:rPr sz="900" spc="10">
                          <a:latin typeface="宋体"/>
                          <a:cs typeface="宋体"/>
                        </a:rPr>
                        <a:t>贮</a:t>
                      </a:r>
                      <a:r>
                        <a:rPr sz="900">
                          <a:latin typeface="宋体"/>
                          <a:cs typeface="宋体"/>
                        </a:rPr>
                        <a:t>存</a:t>
                      </a:r>
                      <a:r>
                        <a:rPr sz="900" spc="10">
                          <a:latin typeface="宋体"/>
                          <a:cs typeface="宋体"/>
                        </a:rPr>
                        <a:t>。本</a:t>
                      </a:r>
                      <a:r>
                        <a:rPr sz="900">
                          <a:latin typeface="宋体"/>
                          <a:cs typeface="宋体"/>
                        </a:rPr>
                        <a:t>文</a:t>
                      </a:r>
                      <a:r>
                        <a:rPr sz="900" spc="10">
                          <a:latin typeface="宋体"/>
                          <a:cs typeface="宋体"/>
                        </a:rPr>
                        <a:t>件</a:t>
                      </a:r>
                      <a:r>
                        <a:rPr sz="900">
                          <a:latin typeface="宋体"/>
                          <a:cs typeface="宋体"/>
                        </a:rPr>
                        <a:t>适</a:t>
                      </a:r>
                      <a:r>
                        <a:rPr sz="900" spc="10">
                          <a:latin typeface="宋体"/>
                          <a:cs typeface="宋体"/>
                        </a:rPr>
                        <a:t>用于</a:t>
                      </a:r>
                      <a:r>
                        <a:rPr sz="900">
                          <a:latin typeface="宋体"/>
                          <a:cs typeface="宋体"/>
                        </a:rPr>
                        <a:t>家</a:t>
                      </a:r>
                      <a:r>
                        <a:rPr sz="900" spc="10">
                          <a:latin typeface="宋体"/>
                          <a:cs typeface="宋体"/>
                        </a:rPr>
                        <a:t>禽</a:t>
                      </a:r>
                      <a:r>
                        <a:rPr sz="900">
                          <a:latin typeface="宋体"/>
                          <a:cs typeface="宋体"/>
                        </a:rPr>
                        <a:t>屠</a:t>
                      </a:r>
                      <a:r>
                        <a:rPr sz="900" spc="10">
                          <a:latin typeface="宋体"/>
                          <a:cs typeface="宋体"/>
                        </a:rPr>
                        <a:t>宰加</a:t>
                      </a:r>
                      <a:r>
                        <a:rPr sz="900">
                          <a:latin typeface="宋体"/>
                          <a:cs typeface="宋体"/>
                        </a:rPr>
                        <a:t>工</a:t>
                      </a:r>
                      <a:r>
                        <a:rPr sz="900" spc="10">
                          <a:latin typeface="宋体"/>
                          <a:cs typeface="宋体"/>
                        </a:rPr>
                        <a:t>输</a:t>
                      </a:r>
                      <a:r>
                        <a:rPr sz="900">
                          <a:latin typeface="宋体"/>
                          <a:cs typeface="宋体"/>
                        </a:rPr>
                        <a:t>送设 备的制造、安装和应用。</a:t>
                      </a:r>
                      <a:endParaRPr sz="900">
                        <a:latin typeface="宋体"/>
                        <a:cs typeface="宋体"/>
                      </a:endParaRPr>
                    </a:p>
                  </a:txBody>
                  <a:tcPr marL="0" marR="0" marT="285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200985">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marL="67945">
                        <a:lnSpc>
                          <a:spcPct val="100000"/>
                        </a:lnSpc>
                        <a:spcBef>
                          <a:spcPts val="225"/>
                        </a:spcBef>
                      </a:pPr>
                      <a:r>
                        <a:rPr sz="900">
                          <a:latin typeface="宋体"/>
                          <a:cs typeface="宋体"/>
                        </a:rPr>
                        <a:t>本文件规定丁运输用制冷机组（以下简称“机组”）的型式和基本参数、</a:t>
                      </a:r>
                      <a:endParaRPr sz="900">
                        <a:latin typeface="宋体"/>
                        <a:cs typeface="宋体"/>
                      </a:endParaRPr>
                    </a:p>
                  </a:txBody>
                  <a:tcPr marL="0" marR="0" marT="28575" marB="0">
                    <a:lnL w="6350">
                      <a:solidFill>
                        <a:srgbClr val="000000"/>
                      </a:solidFill>
                      <a:prstDash val="solid"/>
                    </a:lnL>
                    <a:lnR w="6350">
                      <a:solidFill>
                        <a:srgbClr val="000000"/>
                      </a:solidFill>
                      <a:prstDash val="solid"/>
                    </a:lnR>
                    <a:lnT w="6350">
                      <a:solidFill>
                        <a:srgbClr val="000000"/>
                      </a:solidFill>
                      <a:prstDash val="solid"/>
                    </a:lnT>
                  </a:tcPr>
                </a:tc>
              </a:tr>
              <a:tr h="396239">
                <a:tc>
                  <a:txBody>
                    <a:bodyPr vert="horz" wrap="square"/>
                    <a:lstStyle/>
                    <a:p>
                      <a:pPr>
                        <a:lnSpc>
                          <a:spcPct val="100000"/>
                        </a:lnSpc>
                        <a:spcBef>
                          <a:spcPts val="5"/>
                        </a:spcBef>
                      </a:pPr>
                      <a:endParaRPr sz="850">
                        <a:latin typeface="Times New Roman"/>
                        <a:cs typeface="Times New Roman"/>
                      </a:endParaRPr>
                    </a:p>
                    <a:p>
                      <a:pPr marR="69850" algn="r">
                        <a:lnSpc>
                          <a:spcPct val="100000"/>
                        </a:lnSpc>
                      </a:pPr>
                      <a:r>
                        <a:rPr sz="900" spc="5">
                          <a:latin typeface="Times New Roman"/>
                          <a:cs typeface="Times New Roman"/>
                        </a:rPr>
                        <a:t>5</a:t>
                      </a:r>
                      <a:r>
                        <a:rPr sz="900" spc="-10">
                          <a:latin typeface="Times New Roman"/>
                          <a:cs typeface="Times New Roman"/>
                        </a:rPr>
                        <a:t>4</a:t>
                      </a:r>
                      <a:r>
                        <a:rPr sz="900">
                          <a:latin typeface="Times New Roman"/>
                          <a:cs typeface="Times New Roman"/>
                        </a:rPr>
                        <a:t>.</a:t>
                      </a:r>
                      <a:endParaRPr sz="900">
                        <a:latin typeface="Times New Roman"/>
                        <a:cs typeface="Times New Roman"/>
                      </a:endParaRPr>
                    </a:p>
                  </a:txBody>
                  <a:tcPr marL="0" marR="0" marT="635"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spcBef>
                          <a:spcPts val="5"/>
                        </a:spcBef>
                      </a:pPr>
                      <a:endParaRPr sz="850">
                        <a:latin typeface="Times New Roman"/>
                        <a:cs typeface="Times New Roman"/>
                      </a:endParaRPr>
                    </a:p>
                    <a:p>
                      <a:pPr algn="ctr">
                        <a:lnSpc>
                          <a:spcPct val="100000"/>
                        </a:lnSpc>
                      </a:pPr>
                      <a:r>
                        <a:rPr sz="900" spc="-5">
                          <a:latin typeface="Times New Roman"/>
                          <a:cs typeface="Times New Roman"/>
                        </a:rPr>
                        <a:t>GB/T</a:t>
                      </a:r>
                      <a:r>
                        <a:rPr sz="900" spc="-10">
                          <a:latin typeface="Times New Roman"/>
                          <a:cs typeface="Times New Roman"/>
                        </a:rPr>
                        <a:t> </a:t>
                      </a:r>
                      <a:r>
                        <a:rPr sz="900" spc="-5">
                          <a:latin typeface="Times New Roman"/>
                          <a:cs typeface="Times New Roman"/>
                        </a:rPr>
                        <a:t>21145-2023</a:t>
                      </a:r>
                      <a:endParaRPr sz="900">
                        <a:latin typeface="Times New Roman"/>
                        <a:cs typeface="Times New Roman"/>
                      </a:endParaRPr>
                    </a:p>
                  </a:txBody>
                  <a:tcPr marL="0" marR="0" marT="635" marB="0">
                    <a:lnL w="6350">
                      <a:solidFill>
                        <a:srgbClr val="000000"/>
                      </a:solidFill>
                      <a:prstDash val="solid"/>
                    </a:lnL>
                    <a:lnR w="6350">
                      <a:solidFill>
                        <a:srgbClr val="000000"/>
                      </a:solidFill>
                      <a:prstDash val="solid"/>
                    </a:lnR>
                  </a:tcPr>
                </a:tc>
                <a:tc>
                  <a:txBody>
                    <a:bodyPr vert="horz" wrap="square"/>
                    <a:lstStyle/>
                    <a:p>
                      <a:pPr>
                        <a:lnSpc>
                          <a:spcPct val="100000"/>
                        </a:lnSpc>
                        <a:spcBef>
                          <a:spcPts val="5"/>
                        </a:spcBef>
                      </a:pPr>
                      <a:endParaRPr sz="850">
                        <a:latin typeface="Times New Roman"/>
                        <a:cs typeface="Times New Roman"/>
                      </a:endParaRPr>
                    </a:p>
                    <a:p>
                      <a:pPr algn="ctr">
                        <a:lnSpc>
                          <a:spcPct val="100000"/>
                        </a:lnSpc>
                      </a:pPr>
                      <a:r>
                        <a:rPr sz="900">
                          <a:latin typeface="宋体"/>
                          <a:cs typeface="宋体"/>
                        </a:rPr>
                        <a:t>运输用制冷机组</a:t>
                      </a:r>
                      <a:endParaRPr sz="900">
                        <a:latin typeface="宋体"/>
                        <a:cs typeface="宋体"/>
                      </a:endParaRPr>
                    </a:p>
                  </a:txBody>
                  <a:tcPr marL="0" marR="0" marT="635" marB="0">
                    <a:lnL w="6350">
                      <a:solidFill>
                        <a:srgbClr val="000000"/>
                      </a:solidFill>
                      <a:prstDash val="solid"/>
                    </a:lnL>
                    <a:lnR w="6350">
                      <a:solidFill>
                        <a:srgbClr val="000000"/>
                      </a:solidFill>
                      <a:prstDash val="solid"/>
                    </a:lnR>
                  </a:tcPr>
                </a:tc>
                <a:tc>
                  <a:txBody>
                    <a:bodyPr vert="horz" wrap="square"/>
                    <a:lstStyle/>
                    <a:p>
                      <a:pPr>
                        <a:lnSpc>
                          <a:spcPct val="100000"/>
                        </a:lnSpc>
                        <a:spcBef>
                          <a:spcPts val="5"/>
                        </a:spcBef>
                      </a:pPr>
                      <a:endParaRPr sz="850">
                        <a:latin typeface="Times New Roman"/>
                        <a:cs typeface="Times New Roman"/>
                      </a:endParaRPr>
                    </a:p>
                    <a:p>
                      <a:pPr algn="ctr">
                        <a:lnSpc>
                          <a:spcPct val="100000"/>
                        </a:lnSpc>
                      </a:pPr>
                      <a:r>
                        <a:rPr sz="900" spc="-5">
                          <a:latin typeface="Times New Roman"/>
                          <a:cs typeface="Times New Roman"/>
                        </a:rPr>
                        <a:t>2023-03-17</a:t>
                      </a:r>
                      <a:endParaRPr sz="900">
                        <a:latin typeface="Times New Roman"/>
                        <a:cs typeface="Times New Roman"/>
                      </a:endParaRPr>
                    </a:p>
                  </a:txBody>
                  <a:tcPr marL="0" marR="0" marT="635" marB="0">
                    <a:lnL w="6350">
                      <a:solidFill>
                        <a:srgbClr val="000000"/>
                      </a:solidFill>
                      <a:prstDash val="solid"/>
                    </a:lnL>
                    <a:lnR w="6350">
                      <a:solidFill>
                        <a:srgbClr val="000000"/>
                      </a:solidFill>
                      <a:prstDash val="solid"/>
                    </a:lnR>
                  </a:tcPr>
                </a:tc>
                <a:tc>
                  <a:txBody>
                    <a:bodyPr vert="horz" wrap="square"/>
                    <a:lstStyle/>
                    <a:p>
                      <a:pPr>
                        <a:lnSpc>
                          <a:spcPct val="100000"/>
                        </a:lnSpc>
                        <a:spcBef>
                          <a:spcPts val="5"/>
                        </a:spcBef>
                      </a:pPr>
                      <a:endParaRPr sz="850">
                        <a:latin typeface="Times New Roman"/>
                        <a:cs typeface="Times New Roman"/>
                      </a:endParaRPr>
                    </a:p>
                    <a:p>
                      <a:pPr marL="1270" algn="ctr">
                        <a:lnSpc>
                          <a:spcPct val="100000"/>
                        </a:lnSpc>
                      </a:pPr>
                      <a:r>
                        <a:rPr sz="900" spc="-5">
                          <a:solidFill>
                            <a:srgbClr val="333333"/>
                          </a:solidFill>
                          <a:latin typeface="Times New Roman"/>
                          <a:cs typeface="Times New Roman"/>
                        </a:rPr>
                        <a:t>2023-10-01</a:t>
                      </a:r>
                      <a:endParaRPr sz="900">
                        <a:latin typeface="Times New Roman"/>
                        <a:cs typeface="Times New Roman"/>
                      </a:endParaRPr>
                    </a:p>
                  </a:txBody>
                  <a:tcPr marL="0" marR="0" marT="635" marB="0">
                    <a:lnL w="6350">
                      <a:solidFill>
                        <a:srgbClr val="000000"/>
                      </a:solidFill>
                      <a:prstDash val="solid"/>
                    </a:lnL>
                    <a:lnR w="6350">
                      <a:solidFill>
                        <a:srgbClr val="000000"/>
                      </a:solidFill>
                      <a:prstDash val="solid"/>
                    </a:lnR>
                  </a:tcPr>
                </a:tc>
                <a:tc>
                  <a:txBody>
                    <a:bodyPr vert="horz" wrap="square"/>
                    <a:lstStyle/>
                    <a:p>
                      <a:pPr marL="67945">
                        <a:lnSpc>
                          <a:spcPct val="100000"/>
                        </a:lnSpc>
                        <a:spcBef>
                          <a:spcPts val="200"/>
                        </a:spcBef>
                      </a:pPr>
                      <a:r>
                        <a:rPr sz="900">
                          <a:latin typeface="宋体"/>
                          <a:cs typeface="宋体"/>
                        </a:rPr>
                        <a:t>技术要求、试验方法、检验规则、标志、包装、运输和贮存等。本文件适</a:t>
                      </a:r>
                      <a:endParaRPr sz="900">
                        <a:latin typeface="宋体"/>
                        <a:cs typeface="宋体"/>
                      </a:endParaRPr>
                    </a:p>
                    <a:p>
                      <a:pPr marL="67945">
                        <a:lnSpc>
                          <a:spcPct val="100000"/>
                        </a:lnSpc>
                        <a:spcBef>
                          <a:spcPts val="480"/>
                        </a:spcBef>
                      </a:pPr>
                      <a:r>
                        <a:rPr sz="900">
                          <a:latin typeface="宋体"/>
                          <a:cs typeface="宋体"/>
                        </a:rPr>
                        <a:t>用于汽车、列车用，以发动机驱动或电力（电动机）驱动的运输用制冷机</a:t>
                      </a:r>
                      <a:endParaRPr sz="900">
                        <a:latin typeface="宋体"/>
                        <a:cs typeface="宋体"/>
                      </a:endParaRPr>
                    </a:p>
                  </a:txBody>
                  <a:tcPr marL="0" marR="0" marT="25400" marB="0">
                    <a:lnL w="6350">
                      <a:solidFill>
                        <a:srgbClr val="000000"/>
                      </a:solidFill>
                      <a:prstDash val="solid"/>
                    </a:lnL>
                    <a:lnR w="6350">
                      <a:solidFill>
                        <a:srgbClr val="000000"/>
                      </a:solidFill>
                      <a:prstDash val="solid"/>
                    </a:lnR>
                  </a:tcPr>
                </a:tc>
              </a:tr>
              <a:tr h="201604">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marL="67945">
                        <a:lnSpc>
                          <a:spcPct val="100000"/>
                        </a:lnSpc>
                        <a:spcBef>
                          <a:spcPts val="200"/>
                        </a:spcBef>
                      </a:pPr>
                      <a:r>
                        <a:rPr sz="900">
                          <a:latin typeface="宋体"/>
                          <a:cs typeface="宋体"/>
                        </a:rPr>
                        <a:t>组。</a:t>
                      </a:r>
                      <a:endParaRPr sz="900">
                        <a:latin typeface="宋体"/>
                        <a:cs typeface="宋体"/>
                      </a:endParaRPr>
                    </a:p>
                  </a:txBody>
                  <a:tcPr marL="0" marR="0" marT="25400" marB="0">
                    <a:lnL w="6350">
                      <a:solidFill>
                        <a:srgbClr val="000000"/>
                      </a:solidFill>
                      <a:prstDash val="solid"/>
                    </a:lnL>
                    <a:lnR w="6350">
                      <a:solidFill>
                        <a:srgbClr val="000000"/>
                      </a:solidFill>
                      <a:prstDash val="solid"/>
                    </a:lnR>
                    <a:lnB w="6350">
                      <a:solidFill>
                        <a:srgbClr val="000000"/>
                      </a:solidFill>
                      <a:prstDash val="solid"/>
                    </a:lnB>
                  </a:tcPr>
                </a:tc>
              </a:tr>
              <a:tr h="202255">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marL="67945">
                        <a:lnSpc>
                          <a:spcPct val="100000"/>
                        </a:lnSpc>
                        <a:spcBef>
                          <a:spcPts val="235"/>
                        </a:spcBef>
                      </a:pPr>
                      <a:r>
                        <a:rPr sz="900">
                          <a:latin typeface="宋体"/>
                          <a:cs typeface="宋体"/>
                        </a:rPr>
                        <a:t>本文件规定了机械预冷设备（以下简称“预冷设备”）的型式、型号和使</a:t>
                      </a:r>
                      <a:endParaRPr sz="900">
                        <a:latin typeface="宋体"/>
                        <a:cs typeface="宋体"/>
                      </a:endParaRPr>
                    </a:p>
                  </a:txBody>
                  <a:tcPr marL="0" marR="0" marT="29845" marB="0">
                    <a:lnL w="6350">
                      <a:solidFill>
                        <a:srgbClr val="000000"/>
                      </a:solidFill>
                      <a:prstDash val="solid"/>
                    </a:lnL>
                    <a:lnR w="6350">
                      <a:solidFill>
                        <a:srgbClr val="000000"/>
                      </a:solidFill>
                      <a:prstDash val="solid"/>
                    </a:lnR>
                    <a:lnT w="6350">
                      <a:solidFill>
                        <a:srgbClr val="000000"/>
                      </a:solidFill>
                      <a:prstDash val="solid"/>
                    </a:lnT>
                  </a:tcPr>
                </a:tc>
              </a:tr>
              <a:tr h="198119">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marL="67945">
                        <a:lnSpc>
                          <a:spcPct val="100000"/>
                        </a:lnSpc>
                        <a:spcBef>
                          <a:spcPts val="200"/>
                        </a:spcBef>
                      </a:pPr>
                      <a:r>
                        <a:rPr sz="900">
                          <a:latin typeface="宋体"/>
                          <a:cs typeface="宋体"/>
                        </a:rPr>
                        <a:t>用条件，技术要求和试验方法等。本文件适用于果品、蔬菜、花卉、食用</a:t>
                      </a:r>
                      <a:endParaRPr sz="900">
                        <a:latin typeface="宋体"/>
                        <a:cs typeface="宋体"/>
                      </a:endParaRPr>
                    </a:p>
                  </a:txBody>
                  <a:tcPr marL="0" marR="0" marT="25400" marB="0">
                    <a:lnL w="6350">
                      <a:solidFill>
                        <a:srgbClr val="000000"/>
                      </a:solidFill>
                      <a:prstDash val="solid"/>
                    </a:lnL>
                    <a:lnR w="6350">
                      <a:solidFill>
                        <a:srgbClr val="000000"/>
                      </a:solidFill>
                      <a:prstDash val="solid"/>
                    </a:lnR>
                  </a:tcPr>
                </a:tc>
              </a:tr>
              <a:tr h="396239">
                <a:tc>
                  <a:txBody>
                    <a:bodyPr vert="horz" wrap="square"/>
                    <a:lstStyle/>
                    <a:p>
                      <a:pPr>
                        <a:lnSpc>
                          <a:spcPct val="100000"/>
                        </a:lnSpc>
                        <a:spcBef>
                          <a:spcPts val="50"/>
                        </a:spcBef>
                      </a:pPr>
                      <a:endParaRPr sz="800">
                        <a:latin typeface="Times New Roman"/>
                        <a:cs typeface="Times New Roman"/>
                      </a:endParaRPr>
                    </a:p>
                    <a:p>
                      <a:pPr marR="69850" algn="r">
                        <a:lnSpc>
                          <a:spcPct val="100000"/>
                        </a:lnSpc>
                      </a:pPr>
                      <a:r>
                        <a:rPr sz="900" spc="5">
                          <a:latin typeface="Times New Roman"/>
                          <a:cs typeface="Times New Roman"/>
                        </a:rPr>
                        <a:t>5</a:t>
                      </a:r>
                      <a:r>
                        <a:rPr sz="900" spc="-10">
                          <a:latin typeface="Times New Roman"/>
                          <a:cs typeface="Times New Roman"/>
                        </a:rPr>
                        <a:t>5</a:t>
                      </a:r>
                      <a:r>
                        <a:rPr sz="900">
                          <a:latin typeface="Times New Roman"/>
                          <a:cs typeface="Times New Roman"/>
                        </a:rPr>
                        <a:t>.</a:t>
                      </a:r>
                      <a:endParaRPr sz="900">
                        <a:latin typeface="Times New Roman"/>
                        <a:cs typeface="Times New Roman"/>
                      </a:endParaRPr>
                    </a:p>
                  </a:txBody>
                  <a:tcPr marL="0" marR="0" marT="635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spcBef>
                          <a:spcPts val="50"/>
                        </a:spcBef>
                      </a:pPr>
                      <a:endParaRPr sz="800">
                        <a:latin typeface="Times New Roman"/>
                        <a:cs typeface="Times New Roman"/>
                      </a:endParaRPr>
                    </a:p>
                    <a:p>
                      <a:pPr algn="ctr">
                        <a:lnSpc>
                          <a:spcPct val="100000"/>
                        </a:lnSpc>
                      </a:pPr>
                      <a:r>
                        <a:rPr sz="900" spc="-5">
                          <a:latin typeface="Times New Roman"/>
                          <a:cs typeface="Times New Roman"/>
                        </a:rPr>
                        <a:t>GB/T</a:t>
                      </a:r>
                      <a:r>
                        <a:rPr sz="900" spc="-10">
                          <a:latin typeface="Times New Roman"/>
                          <a:cs typeface="Times New Roman"/>
                        </a:rPr>
                        <a:t> </a:t>
                      </a:r>
                      <a:r>
                        <a:rPr sz="900" spc="-5">
                          <a:latin typeface="Times New Roman"/>
                          <a:cs typeface="Times New Roman"/>
                        </a:rPr>
                        <a:t>42347-2023</a:t>
                      </a:r>
                      <a:endParaRPr sz="900">
                        <a:latin typeface="Times New Roman"/>
                        <a:cs typeface="Times New Roman"/>
                      </a:endParaRPr>
                    </a:p>
                  </a:txBody>
                  <a:tcPr marL="0" marR="0" marT="6350"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00"/>
                        </a:spcBef>
                      </a:pPr>
                      <a:r>
                        <a:rPr sz="900">
                          <a:latin typeface="宋体"/>
                          <a:cs typeface="宋体"/>
                        </a:rPr>
                        <a:t>机械预冷设备通用技术要求与试验</a:t>
                      </a:r>
                      <a:endParaRPr sz="900">
                        <a:latin typeface="宋体"/>
                        <a:cs typeface="宋体"/>
                      </a:endParaRPr>
                    </a:p>
                    <a:p>
                      <a:pPr algn="ctr">
                        <a:lnSpc>
                          <a:spcPct val="100000"/>
                        </a:lnSpc>
                        <a:spcBef>
                          <a:spcPts val="480"/>
                        </a:spcBef>
                      </a:pPr>
                      <a:r>
                        <a:rPr sz="900">
                          <a:latin typeface="宋体"/>
                          <a:cs typeface="宋体"/>
                        </a:rPr>
                        <a:t>方法</a:t>
                      </a:r>
                      <a:endParaRPr sz="900">
                        <a:latin typeface="宋体"/>
                        <a:cs typeface="宋体"/>
                      </a:endParaRPr>
                    </a:p>
                  </a:txBody>
                  <a:tcPr marL="0" marR="0" marT="25400" marB="0">
                    <a:lnL w="6350">
                      <a:solidFill>
                        <a:srgbClr val="000000"/>
                      </a:solidFill>
                      <a:prstDash val="solid"/>
                    </a:lnL>
                    <a:lnR w="6350">
                      <a:solidFill>
                        <a:srgbClr val="000000"/>
                      </a:solidFill>
                      <a:prstDash val="solid"/>
                    </a:lnR>
                  </a:tcPr>
                </a:tc>
                <a:tc>
                  <a:txBody>
                    <a:bodyPr vert="horz" wrap="square"/>
                    <a:lstStyle/>
                    <a:p>
                      <a:pPr>
                        <a:lnSpc>
                          <a:spcPct val="100000"/>
                        </a:lnSpc>
                        <a:spcBef>
                          <a:spcPts val="50"/>
                        </a:spcBef>
                      </a:pPr>
                      <a:endParaRPr sz="800">
                        <a:latin typeface="Times New Roman"/>
                        <a:cs typeface="Times New Roman"/>
                      </a:endParaRPr>
                    </a:p>
                    <a:p>
                      <a:pPr algn="ctr">
                        <a:lnSpc>
                          <a:spcPct val="100000"/>
                        </a:lnSpc>
                      </a:pPr>
                      <a:r>
                        <a:rPr sz="900" spc="-5">
                          <a:latin typeface="Times New Roman"/>
                          <a:cs typeface="Times New Roman"/>
                        </a:rPr>
                        <a:t>2023-03-17</a:t>
                      </a:r>
                      <a:endParaRPr sz="900">
                        <a:latin typeface="Times New Roman"/>
                        <a:cs typeface="Times New Roman"/>
                      </a:endParaRPr>
                    </a:p>
                  </a:txBody>
                  <a:tcPr marL="0" marR="0" marT="6350" marB="0">
                    <a:lnL w="6350">
                      <a:solidFill>
                        <a:srgbClr val="000000"/>
                      </a:solidFill>
                      <a:prstDash val="solid"/>
                    </a:lnL>
                    <a:lnR w="6350">
                      <a:solidFill>
                        <a:srgbClr val="000000"/>
                      </a:solidFill>
                      <a:prstDash val="solid"/>
                    </a:lnR>
                  </a:tcPr>
                </a:tc>
                <a:tc>
                  <a:txBody>
                    <a:bodyPr vert="horz" wrap="square"/>
                    <a:lstStyle/>
                    <a:p>
                      <a:pPr>
                        <a:lnSpc>
                          <a:spcPct val="100000"/>
                        </a:lnSpc>
                        <a:spcBef>
                          <a:spcPts val="50"/>
                        </a:spcBef>
                      </a:pPr>
                      <a:endParaRPr sz="800">
                        <a:latin typeface="Times New Roman"/>
                        <a:cs typeface="Times New Roman"/>
                      </a:endParaRPr>
                    </a:p>
                    <a:p>
                      <a:pPr marL="1270" algn="ctr">
                        <a:lnSpc>
                          <a:spcPct val="100000"/>
                        </a:lnSpc>
                      </a:pPr>
                      <a:r>
                        <a:rPr sz="900" spc="-5">
                          <a:latin typeface="Times New Roman"/>
                          <a:cs typeface="Times New Roman"/>
                        </a:rPr>
                        <a:t>2023-10-01</a:t>
                      </a:r>
                      <a:endParaRPr sz="900">
                        <a:latin typeface="Times New Roman"/>
                        <a:cs typeface="Times New Roman"/>
                      </a:endParaRPr>
                    </a:p>
                  </a:txBody>
                  <a:tcPr marL="0" marR="0" marT="6350" marB="0">
                    <a:lnL w="6350">
                      <a:solidFill>
                        <a:srgbClr val="000000"/>
                      </a:solidFill>
                      <a:prstDash val="solid"/>
                    </a:lnL>
                    <a:lnR w="6350">
                      <a:solidFill>
                        <a:srgbClr val="000000"/>
                      </a:solidFill>
                      <a:prstDash val="solid"/>
                    </a:lnR>
                  </a:tcPr>
                </a:tc>
                <a:tc>
                  <a:txBody>
                    <a:bodyPr vert="horz" wrap="square"/>
                    <a:lstStyle/>
                    <a:p>
                      <a:pPr marL="67945">
                        <a:lnSpc>
                          <a:spcPct val="100000"/>
                        </a:lnSpc>
                        <a:spcBef>
                          <a:spcPts val="200"/>
                        </a:spcBef>
                      </a:pPr>
                      <a:r>
                        <a:rPr sz="900">
                          <a:latin typeface="宋体"/>
                          <a:cs typeface="宋体"/>
                        </a:rPr>
                        <a:t>菌等生鲜农产品进行采后预冷的冷风预冷型和真空预冷型机械预冷设备，</a:t>
                      </a:r>
                      <a:endParaRPr sz="900">
                        <a:latin typeface="宋体"/>
                        <a:cs typeface="宋体"/>
                      </a:endParaRPr>
                    </a:p>
                    <a:p>
                      <a:pPr marL="67945">
                        <a:lnSpc>
                          <a:spcPct val="100000"/>
                        </a:lnSpc>
                        <a:spcBef>
                          <a:spcPts val="480"/>
                        </a:spcBef>
                      </a:pPr>
                      <a:r>
                        <a:rPr sz="900">
                          <a:latin typeface="宋体"/>
                          <a:cs typeface="宋体"/>
                        </a:rPr>
                        <a:t>冷（冰）水预冷型机械预冷设备可参照执行。本文件不适用于由机被制冷</a:t>
                      </a:r>
                      <a:endParaRPr sz="900">
                        <a:latin typeface="宋体"/>
                        <a:cs typeface="宋体"/>
                      </a:endParaRPr>
                    </a:p>
                  </a:txBody>
                  <a:tcPr marL="0" marR="0" marT="25400" marB="0">
                    <a:lnL w="6350">
                      <a:solidFill>
                        <a:srgbClr val="000000"/>
                      </a:solidFill>
                      <a:prstDash val="solid"/>
                    </a:lnL>
                    <a:lnR w="6350">
                      <a:solidFill>
                        <a:srgbClr val="000000"/>
                      </a:solidFill>
                      <a:prstDash val="solid"/>
                    </a:lnR>
                  </a:tcPr>
                </a:tc>
              </a:tr>
              <a:tr h="198120">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marL="67945">
                        <a:lnSpc>
                          <a:spcPct val="100000"/>
                        </a:lnSpc>
                        <a:spcBef>
                          <a:spcPts val="200"/>
                        </a:spcBef>
                      </a:pPr>
                      <a:r>
                        <a:rPr sz="900">
                          <a:latin typeface="宋体"/>
                          <a:cs typeface="宋体"/>
                        </a:rPr>
                        <a:t>系统供冷的冷库中的预冷库，但由预冷机组独立给某个预冷间提供环境条</a:t>
                      </a:r>
                      <a:endParaRPr sz="900">
                        <a:latin typeface="宋体"/>
                        <a:cs typeface="宋体"/>
                      </a:endParaRPr>
                    </a:p>
                  </a:txBody>
                  <a:tcPr marL="0" marR="0" marT="25400" marB="0">
                    <a:lnL w="6350">
                      <a:solidFill>
                        <a:srgbClr val="000000"/>
                      </a:solidFill>
                      <a:prstDash val="solid"/>
                    </a:lnL>
                    <a:lnR w="6350">
                      <a:solidFill>
                        <a:srgbClr val="000000"/>
                      </a:solidFill>
                      <a:prstDash val="solid"/>
                    </a:lnR>
                  </a:tcPr>
                </a:tc>
              </a:tr>
              <a:tr h="200334">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marL="67945">
                        <a:lnSpc>
                          <a:spcPct val="100000"/>
                        </a:lnSpc>
                        <a:spcBef>
                          <a:spcPts val="200"/>
                        </a:spcBef>
                      </a:pPr>
                      <a:r>
                        <a:rPr sz="900">
                          <a:latin typeface="宋体"/>
                          <a:cs typeface="宋体"/>
                        </a:rPr>
                        <a:t>件的预冷系统除外。</a:t>
                      </a:r>
                      <a:endParaRPr sz="900">
                        <a:latin typeface="宋体"/>
                        <a:cs typeface="宋体"/>
                      </a:endParaRPr>
                    </a:p>
                  </a:txBody>
                  <a:tcPr marL="0" marR="0" marT="25400" marB="0">
                    <a:lnL w="6350">
                      <a:solidFill>
                        <a:srgbClr val="000000"/>
                      </a:solidFill>
                      <a:prstDash val="solid"/>
                    </a:lnL>
                    <a:lnR w="6350">
                      <a:solidFill>
                        <a:srgbClr val="000000"/>
                      </a:solidFill>
                      <a:prstDash val="solid"/>
                    </a:lnR>
                    <a:lnB w="6350">
                      <a:solidFill>
                        <a:srgbClr val="000000"/>
                      </a:solidFill>
                      <a:prstDash val="solid"/>
                    </a:lnB>
                  </a:tcPr>
                </a:tc>
              </a:tr>
            </a:tbl>
          </a:graphicData>
        </a:graphic>
      </p:graphicFrame>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object 3"/>
          <p:cNvSpPr txBox="1">
            <a:spLocks noGrp="1"/>
          </p:cNvSpPr>
          <p:nvPr>
            <p:ph type="sldNum" sz="quarter" idx="7"/>
          </p:nvPr>
        </p:nvSpPr>
        <p:spPr>
          <a:prstGeom prst="rect">
            <a:avLst/>
          </a:prstGeom>
        </p:spPr>
        <p:txBody>
          <a:bodyPr vert="horz" wrap="square" lIns="0" tIns="1905" rIns="0" bIns="0" rtlCol="0">
            <a:spAutoFit/>
          </a:bodyPr>
          <a:lstStyle/>
          <a:p>
            <a:pPr marL="12700">
              <a:lnSpc>
                <a:spcPct val="100000"/>
              </a:lnSpc>
              <a:spcBef>
                <a:spcPts val="15"/>
              </a:spcBef>
            </a:pPr>
            <a:r>
              <a:rPr>
                <a:latin typeface="宋体"/>
                <a:cs typeface="宋体"/>
              </a:rPr>
              <a:t>第 </a:t>
            </a:r>
            <a:r>
              <a:rPr/>
              <a:t>13</a:t>
            </a:r>
            <a:r>
              <a:rPr spc="125"/>
              <a:t> </a:t>
            </a:r>
            <a:r>
              <a:rPr>
                <a:latin typeface="宋体"/>
                <a:cs typeface="宋体"/>
              </a:rPr>
              <a:t>页</a:t>
            </a:r>
          </a:p>
        </p:txBody>
      </p:sp>
      <p:sp>
        <p:nvSpPr>
          <p:cNvPr id="4" name="object 4"/>
          <p:cNvSpPr txBox="1">
            <a:spLocks noGrp="1"/>
          </p:cNvSpPr>
          <p:nvPr>
            <p:ph type="ftr" sz="quarter" idx="5"/>
          </p:nvPr>
        </p:nvSpPr>
        <p:spPr>
          <a:prstGeom prst="rect">
            <a:avLst/>
          </a:prstGeom>
        </p:spPr>
        <p:txBody>
          <a:bodyPr vert="horz" wrap="square" lIns="0" tIns="0" rIns="0" bIns="0" rtlCol="0">
            <a:spAutoFit/>
          </a:bodyPr>
          <a:lstStyle/>
          <a:p>
            <a:pPr marL="12700">
              <a:lnSpc>
                <a:spcPct val="100000"/>
              </a:lnSpc>
            </a:pPr>
            <a:r>
              <a:rPr>
                <a:latin typeface="宋体"/>
                <a:cs typeface="宋体"/>
              </a:rPr>
              <a:t>共 </a:t>
            </a:r>
            <a:r>
              <a:rPr/>
              <a:t>51</a:t>
            </a:r>
            <a:r>
              <a:rPr spc="130"/>
              <a:t> </a:t>
            </a:r>
            <a:r>
              <a:rPr>
                <a:latin typeface="宋体"/>
                <a:cs typeface="宋体"/>
              </a:rPr>
              <a:t>页</a:t>
            </a:r>
          </a:p>
        </p:txBody>
      </p:sp>
      <p:graphicFrame>
        <p:nvGraphicFramePr>
          <p:cNvPr id="2" name="object 2"/>
          <p:cNvGraphicFramePr>
            <a:graphicFrameLocks noGrp="1"/>
          </p:cNvGraphicFramePr>
          <p:nvPr/>
        </p:nvGraphicFramePr>
        <p:xfrm>
          <a:off x="842772" y="1141094"/>
          <a:ext cx="9032240" cy="2925445"/>
        </p:xfrm>
        <a:graphic>
          <a:graphicData uri="http://schemas.openxmlformats.org/drawingml/2006/table">
            <a:tbl>
              <a:tblPr firstRow="1" bandRow="1">
                <a:tableStyleId>{2D5ABB26-0587-4C30-8999-92F81FD0307C}</a:tableStyleId>
              </a:tblPr>
              <a:tblGrid>
                <a:gridCol w="421640"/>
                <a:gridCol w="483870"/>
                <a:gridCol w="1059180"/>
                <a:gridCol w="1886584"/>
                <a:gridCol w="676910"/>
                <a:gridCol w="671829"/>
                <a:gridCol w="3822700"/>
              </a:tblGrid>
              <a:tr h="311784">
                <a:tc>
                  <a:txBody>
                    <a:bodyPr vert="horz" wrap="square"/>
                    <a:lstStyle/>
                    <a:p>
                      <a:pPr marR="88900" algn="r">
                        <a:lnSpc>
                          <a:spcPct val="100000"/>
                        </a:lnSpc>
                        <a:spcBef>
                          <a:spcPts val="655"/>
                        </a:spcBef>
                      </a:pPr>
                      <a:r>
                        <a:rPr sz="900" b="1">
                          <a:latin typeface="宋体"/>
                          <a:cs typeface="宋体"/>
                        </a:rPr>
                        <a:t>序号</a:t>
                      </a:r>
                      <a:endParaRPr sz="900">
                        <a:latin typeface="宋体"/>
                        <a:cs typeface="宋体"/>
                      </a:endParaRPr>
                    </a:p>
                  </a:txBody>
                  <a:tcPr marL="0" marR="0" marT="8318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127000">
                        <a:lnSpc>
                          <a:spcPct val="100000"/>
                        </a:lnSpc>
                        <a:spcBef>
                          <a:spcPts val="655"/>
                        </a:spcBef>
                      </a:pPr>
                      <a:r>
                        <a:rPr sz="900" b="1" spc="-5">
                          <a:latin typeface="宋体"/>
                          <a:cs typeface="宋体"/>
                        </a:rPr>
                        <a:t>分类</a:t>
                      </a:r>
                      <a:endParaRPr sz="900">
                        <a:latin typeface="宋体"/>
                        <a:cs typeface="宋体"/>
                      </a:endParaRPr>
                    </a:p>
                  </a:txBody>
                  <a:tcPr marL="0" marR="0" marT="8318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655"/>
                        </a:spcBef>
                      </a:pPr>
                      <a:r>
                        <a:rPr sz="900" b="1" spc="-5">
                          <a:latin typeface="宋体"/>
                          <a:cs typeface="宋体"/>
                        </a:rPr>
                        <a:t>标</a:t>
                      </a:r>
                      <a:r>
                        <a:rPr sz="900" b="1" spc="5">
                          <a:latin typeface="宋体"/>
                          <a:cs typeface="宋体"/>
                        </a:rPr>
                        <a:t>准</a:t>
                      </a:r>
                      <a:r>
                        <a:rPr sz="900" b="1" spc="-5">
                          <a:latin typeface="宋体"/>
                          <a:cs typeface="宋体"/>
                        </a:rPr>
                        <a:t>编号</a:t>
                      </a:r>
                      <a:endParaRPr sz="900">
                        <a:latin typeface="宋体"/>
                        <a:cs typeface="宋体"/>
                      </a:endParaRPr>
                    </a:p>
                  </a:txBody>
                  <a:tcPr marL="0" marR="0" marT="8318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655"/>
                        </a:spcBef>
                      </a:pPr>
                      <a:r>
                        <a:rPr sz="900" b="1" spc="-5">
                          <a:latin typeface="宋体"/>
                          <a:cs typeface="宋体"/>
                        </a:rPr>
                        <a:t>标</a:t>
                      </a:r>
                      <a:r>
                        <a:rPr sz="900" b="1" spc="5">
                          <a:latin typeface="宋体"/>
                          <a:cs typeface="宋体"/>
                        </a:rPr>
                        <a:t>准</a:t>
                      </a:r>
                      <a:r>
                        <a:rPr sz="900" b="1" spc="-5">
                          <a:latin typeface="宋体"/>
                          <a:cs typeface="宋体"/>
                        </a:rPr>
                        <a:t>名称</a:t>
                      </a:r>
                      <a:endParaRPr sz="900">
                        <a:latin typeface="宋体"/>
                        <a:cs typeface="宋体"/>
                      </a:endParaRPr>
                    </a:p>
                  </a:txBody>
                  <a:tcPr marL="0" marR="0" marT="8318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655"/>
                        </a:spcBef>
                      </a:pPr>
                      <a:r>
                        <a:rPr sz="900" b="1" spc="-5">
                          <a:latin typeface="宋体"/>
                          <a:cs typeface="宋体"/>
                        </a:rPr>
                        <a:t>发</a:t>
                      </a:r>
                      <a:r>
                        <a:rPr sz="900" b="1" spc="5">
                          <a:latin typeface="宋体"/>
                          <a:cs typeface="宋体"/>
                        </a:rPr>
                        <a:t>布</a:t>
                      </a:r>
                      <a:r>
                        <a:rPr sz="900" b="1" spc="-5">
                          <a:latin typeface="宋体"/>
                          <a:cs typeface="宋体"/>
                        </a:rPr>
                        <a:t>日期</a:t>
                      </a:r>
                      <a:endParaRPr sz="900">
                        <a:latin typeface="宋体"/>
                        <a:cs typeface="宋体"/>
                      </a:endParaRPr>
                    </a:p>
                  </a:txBody>
                  <a:tcPr marL="0" marR="0" marT="8318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655"/>
                        </a:spcBef>
                      </a:pPr>
                      <a:r>
                        <a:rPr sz="900" b="1" spc="-5">
                          <a:latin typeface="宋体"/>
                          <a:cs typeface="宋体"/>
                        </a:rPr>
                        <a:t>实</a:t>
                      </a:r>
                      <a:r>
                        <a:rPr sz="900" b="1" spc="5">
                          <a:latin typeface="宋体"/>
                          <a:cs typeface="宋体"/>
                        </a:rPr>
                        <a:t>施</a:t>
                      </a:r>
                      <a:r>
                        <a:rPr sz="900" b="1" spc="-5">
                          <a:latin typeface="宋体"/>
                          <a:cs typeface="宋体"/>
                        </a:rPr>
                        <a:t>日期</a:t>
                      </a:r>
                      <a:endParaRPr sz="900">
                        <a:latin typeface="宋体"/>
                        <a:cs typeface="宋体"/>
                      </a:endParaRPr>
                    </a:p>
                  </a:txBody>
                  <a:tcPr marL="0" marR="0" marT="8318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655"/>
                        </a:spcBef>
                      </a:pPr>
                      <a:r>
                        <a:rPr sz="900" b="1" spc="-5">
                          <a:latin typeface="宋体"/>
                          <a:cs typeface="宋体"/>
                        </a:rPr>
                        <a:t>规</a:t>
                      </a:r>
                      <a:r>
                        <a:rPr sz="900" b="1" spc="5">
                          <a:latin typeface="宋体"/>
                          <a:cs typeface="宋体"/>
                        </a:rPr>
                        <a:t>定</a:t>
                      </a:r>
                      <a:r>
                        <a:rPr sz="900" b="1" spc="-5">
                          <a:latin typeface="宋体"/>
                          <a:cs typeface="宋体"/>
                        </a:rPr>
                        <a:t>范围</a:t>
                      </a:r>
                      <a:endParaRPr sz="900">
                        <a:latin typeface="宋体"/>
                        <a:cs typeface="宋体"/>
                      </a:endParaRPr>
                    </a:p>
                  </a:txBody>
                  <a:tcPr marL="0" marR="0" marT="8318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402590">
                <a:tc>
                  <a:txBody>
                    <a:bodyPr vert="horz" wrap="square"/>
                    <a:lstStyle/>
                    <a:p>
                      <a:pPr>
                        <a:lnSpc>
                          <a:spcPct val="100000"/>
                        </a:lnSpc>
                        <a:spcBef>
                          <a:spcPts val="30"/>
                        </a:spcBef>
                      </a:pPr>
                      <a:endParaRPr sz="850">
                        <a:latin typeface="Times New Roman"/>
                        <a:cs typeface="Times New Roman"/>
                      </a:endParaRPr>
                    </a:p>
                    <a:p>
                      <a:pPr marR="69850" algn="r">
                        <a:lnSpc>
                          <a:spcPct val="100000"/>
                        </a:lnSpc>
                      </a:pPr>
                      <a:r>
                        <a:rPr sz="900" spc="5">
                          <a:latin typeface="Times New Roman"/>
                          <a:cs typeface="Times New Roman"/>
                        </a:rPr>
                        <a:t>5</a:t>
                      </a:r>
                      <a:r>
                        <a:rPr sz="900" spc="-10">
                          <a:latin typeface="Times New Roman"/>
                          <a:cs typeface="Times New Roman"/>
                        </a:rPr>
                        <a:t>6</a:t>
                      </a:r>
                      <a:r>
                        <a:rPr sz="900">
                          <a:latin typeface="Times New Roman"/>
                          <a:cs typeface="Times New Roman"/>
                        </a:rPr>
                        <a:t>.</a:t>
                      </a:r>
                      <a:endParaRPr sz="900">
                        <a:latin typeface="Times New Roman"/>
                        <a:cs typeface="Times New Roman"/>
                      </a:endParaRPr>
                    </a:p>
                  </a:txBody>
                  <a:tcPr marL="0" marR="0" marT="381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rowSpan="5">
                  <a:txBody>
                    <a:bodyPr vert="horz" wrap="square"/>
                    <a:lstStyle/>
                    <a:p>
                      <a:pPr>
                        <a:lnSpc>
                          <a:spcPct val="100000"/>
                        </a:lnSpc>
                      </a:pPr>
                      <a:endParaRPr sz="1000">
                        <a:latin typeface="Times New Roman"/>
                        <a:cs typeface="Times New Roman"/>
                      </a:endParaRPr>
                    </a:p>
                    <a:p>
                      <a:pPr>
                        <a:lnSpc>
                          <a:spcPct val="100000"/>
                        </a:lnSpc>
                      </a:pPr>
                      <a:endParaRPr sz="1000">
                        <a:latin typeface="Times New Roman"/>
                        <a:cs typeface="Times New Roman"/>
                      </a:endParaRPr>
                    </a:p>
                    <a:p>
                      <a:pPr>
                        <a:lnSpc>
                          <a:spcPct val="100000"/>
                        </a:lnSpc>
                      </a:pPr>
                      <a:endParaRPr sz="1000">
                        <a:latin typeface="Times New Roman"/>
                        <a:cs typeface="Times New Roman"/>
                      </a:endParaRPr>
                    </a:p>
                    <a:p>
                      <a:pPr>
                        <a:lnSpc>
                          <a:spcPct val="100000"/>
                        </a:lnSpc>
                      </a:pPr>
                      <a:endParaRPr sz="1000">
                        <a:latin typeface="Times New Roman"/>
                        <a:cs typeface="Times New Roman"/>
                      </a:endParaRPr>
                    </a:p>
                    <a:p>
                      <a:pPr>
                        <a:lnSpc>
                          <a:spcPct val="100000"/>
                        </a:lnSpc>
                      </a:pPr>
                      <a:endParaRPr sz="1000">
                        <a:latin typeface="Times New Roman"/>
                        <a:cs typeface="Times New Roman"/>
                      </a:endParaRPr>
                    </a:p>
                    <a:p>
                      <a:pPr>
                        <a:lnSpc>
                          <a:spcPct val="100000"/>
                        </a:lnSpc>
                      </a:pPr>
                      <a:endParaRPr sz="1000">
                        <a:latin typeface="Times New Roman"/>
                        <a:cs typeface="Times New Roman"/>
                      </a:endParaRPr>
                    </a:p>
                    <a:p>
                      <a:pPr>
                        <a:lnSpc>
                          <a:spcPct val="100000"/>
                        </a:lnSpc>
                      </a:pPr>
                      <a:endParaRPr sz="1000">
                        <a:latin typeface="Times New Roman"/>
                        <a:cs typeface="Times New Roman"/>
                      </a:endParaRPr>
                    </a:p>
                    <a:p>
                      <a:pPr>
                        <a:lnSpc>
                          <a:spcPct val="100000"/>
                        </a:lnSpc>
                        <a:spcBef>
                          <a:spcPts val="50"/>
                        </a:spcBef>
                      </a:pPr>
                      <a:endParaRPr sz="1300">
                        <a:latin typeface="Times New Roman"/>
                        <a:cs typeface="Times New Roman"/>
                      </a:endParaRPr>
                    </a:p>
                    <a:p>
                      <a:pPr marL="106680">
                        <a:lnSpc>
                          <a:spcPct val="100000"/>
                        </a:lnSpc>
                      </a:pPr>
                      <a:r>
                        <a:rPr sz="1050" b="1">
                          <a:latin typeface="宋体"/>
                          <a:cs typeface="宋体"/>
                        </a:rPr>
                        <a:t>其</a:t>
                      </a:r>
                      <a:r>
                        <a:rPr sz="1050" b="1" spc="-10">
                          <a:latin typeface="宋体"/>
                          <a:cs typeface="宋体"/>
                        </a:rPr>
                        <a:t>他</a:t>
                      </a:r>
                      <a:endParaRPr sz="1050">
                        <a:latin typeface="宋体"/>
                        <a:cs typeface="宋体"/>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30"/>
                        </a:spcBef>
                      </a:pPr>
                      <a:endParaRPr sz="850">
                        <a:latin typeface="Times New Roman"/>
                        <a:cs typeface="Times New Roman"/>
                      </a:endParaRPr>
                    </a:p>
                    <a:p>
                      <a:pPr algn="ctr">
                        <a:lnSpc>
                          <a:spcPct val="100000"/>
                        </a:lnSpc>
                      </a:pPr>
                      <a:r>
                        <a:rPr sz="900" spc="-5">
                          <a:latin typeface="Times New Roman"/>
                          <a:cs typeface="Times New Roman"/>
                        </a:rPr>
                        <a:t>DG/T</a:t>
                      </a:r>
                      <a:r>
                        <a:rPr sz="900" spc="-20">
                          <a:latin typeface="Times New Roman"/>
                          <a:cs typeface="Times New Roman"/>
                        </a:rPr>
                        <a:t> </a:t>
                      </a:r>
                      <a:r>
                        <a:rPr sz="900" spc="-5">
                          <a:latin typeface="Times New Roman"/>
                          <a:cs typeface="Times New Roman"/>
                        </a:rPr>
                        <a:t>294-2023</a:t>
                      </a:r>
                      <a:endParaRPr sz="900">
                        <a:latin typeface="Times New Roman"/>
                        <a:cs typeface="Times New Roman"/>
                      </a:endParaRPr>
                    </a:p>
                  </a:txBody>
                  <a:tcPr marL="0" marR="0" marT="381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30"/>
                        </a:spcBef>
                      </a:pPr>
                      <a:endParaRPr sz="850">
                        <a:latin typeface="Times New Roman"/>
                        <a:cs typeface="Times New Roman"/>
                      </a:endParaRPr>
                    </a:p>
                    <a:p>
                      <a:pPr algn="ctr">
                        <a:lnSpc>
                          <a:spcPct val="100000"/>
                        </a:lnSpc>
                      </a:pPr>
                      <a:r>
                        <a:rPr sz="900">
                          <a:latin typeface="宋体"/>
                          <a:cs typeface="宋体"/>
                        </a:rPr>
                        <a:t>果蔬预冷设备</a:t>
                      </a:r>
                      <a:endParaRPr sz="900">
                        <a:latin typeface="宋体"/>
                        <a:cs typeface="宋体"/>
                      </a:endParaRPr>
                    </a:p>
                  </a:txBody>
                  <a:tcPr marL="0" marR="0" marT="381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30"/>
                        </a:spcBef>
                      </a:pPr>
                      <a:endParaRPr sz="850">
                        <a:latin typeface="Times New Roman"/>
                        <a:cs typeface="Times New Roman"/>
                      </a:endParaRPr>
                    </a:p>
                    <a:p>
                      <a:pPr algn="ctr">
                        <a:lnSpc>
                          <a:spcPct val="100000"/>
                        </a:lnSpc>
                      </a:pPr>
                      <a:r>
                        <a:rPr sz="900" spc="-5">
                          <a:latin typeface="Times New Roman"/>
                          <a:cs typeface="Times New Roman"/>
                        </a:rPr>
                        <a:t>2023-02-03</a:t>
                      </a:r>
                      <a:endParaRPr sz="900">
                        <a:latin typeface="Times New Roman"/>
                        <a:cs typeface="Times New Roman"/>
                      </a:endParaRPr>
                    </a:p>
                  </a:txBody>
                  <a:tcPr marL="0" marR="0" marT="381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30"/>
                        </a:spcBef>
                      </a:pPr>
                      <a:endParaRPr sz="850">
                        <a:latin typeface="Times New Roman"/>
                        <a:cs typeface="Times New Roman"/>
                      </a:endParaRPr>
                    </a:p>
                    <a:p>
                      <a:pPr marL="1270" algn="ctr">
                        <a:lnSpc>
                          <a:spcPct val="100000"/>
                        </a:lnSpc>
                      </a:pPr>
                      <a:r>
                        <a:rPr sz="900" spc="-5">
                          <a:latin typeface="Times New Roman"/>
                          <a:cs typeface="Times New Roman"/>
                        </a:rPr>
                        <a:t>2023-02-03</a:t>
                      </a:r>
                      <a:endParaRPr sz="900">
                        <a:latin typeface="Times New Roman"/>
                        <a:cs typeface="Times New Roman"/>
                      </a:endParaRPr>
                    </a:p>
                  </a:txBody>
                  <a:tcPr marL="0" marR="0" marT="381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7945">
                        <a:lnSpc>
                          <a:spcPct val="100000"/>
                        </a:lnSpc>
                        <a:spcBef>
                          <a:spcPts val="229"/>
                        </a:spcBef>
                      </a:pPr>
                      <a:r>
                        <a:rPr sz="900" spc="10">
                          <a:latin typeface="宋体"/>
                          <a:cs typeface="宋体"/>
                        </a:rPr>
                        <a:t>本</a:t>
                      </a:r>
                      <a:r>
                        <a:rPr sz="900">
                          <a:latin typeface="宋体"/>
                          <a:cs typeface="宋体"/>
                        </a:rPr>
                        <a:t>大</a:t>
                      </a:r>
                      <a:r>
                        <a:rPr sz="900" spc="10">
                          <a:latin typeface="宋体"/>
                          <a:cs typeface="宋体"/>
                        </a:rPr>
                        <a:t>纲</a:t>
                      </a:r>
                      <a:r>
                        <a:rPr sz="900">
                          <a:latin typeface="宋体"/>
                          <a:cs typeface="宋体"/>
                        </a:rPr>
                        <a:t>规</a:t>
                      </a:r>
                      <a:r>
                        <a:rPr sz="900" spc="10">
                          <a:latin typeface="宋体"/>
                          <a:cs typeface="宋体"/>
                        </a:rPr>
                        <a:t>定了</a:t>
                      </a:r>
                      <a:r>
                        <a:rPr sz="900">
                          <a:latin typeface="宋体"/>
                          <a:cs typeface="宋体"/>
                        </a:rPr>
                        <a:t>果</a:t>
                      </a:r>
                      <a:r>
                        <a:rPr sz="900" spc="10">
                          <a:latin typeface="宋体"/>
                          <a:cs typeface="宋体"/>
                        </a:rPr>
                        <a:t>蔬</a:t>
                      </a:r>
                      <a:r>
                        <a:rPr sz="900">
                          <a:latin typeface="宋体"/>
                          <a:cs typeface="宋体"/>
                        </a:rPr>
                        <a:t>预</a:t>
                      </a:r>
                      <a:r>
                        <a:rPr sz="900" spc="10">
                          <a:latin typeface="宋体"/>
                          <a:cs typeface="宋体"/>
                        </a:rPr>
                        <a:t>冷设</a:t>
                      </a:r>
                      <a:r>
                        <a:rPr sz="900">
                          <a:latin typeface="宋体"/>
                          <a:cs typeface="宋体"/>
                        </a:rPr>
                        <a:t>备</a:t>
                      </a:r>
                      <a:r>
                        <a:rPr sz="900" spc="10">
                          <a:latin typeface="宋体"/>
                          <a:cs typeface="宋体"/>
                        </a:rPr>
                        <a:t>推</a:t>
                      </a:r>
                      <a:r>
                        <a:rPr sz="900">
                          <a:latin typeface="宋体"/>
                          <a:cs typeface="宋体"/>
                        </a:rPr>
                        <a:t>广</a:t>
                      </a:r>
                      <a:r>
                        <a:rPr sz="900" spc="10">
                          <a:latin typeface="宋体"/>
                          <a:cs typeface="宋体"/>
                        </a:rPr>
                        <a:t>鉴</a:t>
                      </a:r>
                      <a:r>
                        <a:rPr sz="900">
                          <a:latin typeface="宋体"/>
                          <a:cs typeface="宋体"/>
                        </a:rPr>
                        <a:t>定</a:t>
                      </a:r>
                      <a:r>
                        <a:rPr sz="900" spc="10">
                          <a:latin typeface="宋体"/>
                          <a:cs typeface="宋体"/>
                        </a:rPr>
                        <a:t>的鉴</a:t>
                      </a:r>
                      <a:r>
                        <a:rPr sz="900">
                          <a:latin typeface="宋体"/>
                          <a:cs typeface="宋体"/>
                        </a:rPr>
                        <a:t>定</a:t>
                      </a:r>
                      <a:r>
                        <a:rPr sz="900" spc="10">
                          <a:latin typeface="宋体"/>
                          <a:cs typeface="宋体"/>
                        </a:rPr>
                        <a:t>内</a:t>
                      </a:r>
                      <a:r>
                        <a:rPr sz="900">
                          <a:latin typeface="宋体"/>
                          <a:cs typeface="宋体"/>
                        </a:rPr>
                        <a:t>容</a:t>
                      </a:r>
                      <a:r>
                        <a:rPr sz="900" spc="10">
                          <a:latin typeface="宋体"/>
                          <a:cs typeface="宋体"/>
                        </a:rPr>
                        <a:t>、方</a:t>
                      </a:r>
                      <a:r>
                        <a:rPr sz="900">
                          <a:latin typeface="宋体"/>
                          <a:cs typeface="宋体"/>
                        </a:rPr>
                        <a:t>法</a:t>
                      </a:r>
                      <a:r>
                        <a:rPr sz="900" spc="10">
                          <a:latin typeface="宋体"/>
                          <a:cs typeface="宋体"/>
                        </a:rPr>
                        <a:t>和</a:t>
                      </a:r>
                      <a:r>
                        <a:rPr sz="900">
                          <a:latin typeface="宋体"/>
                          <a:cs typeface="宋体"/>
                        </a:rPr>
                        <a:t>判</a:t>
                      </a:r>
                      <a:r>
                        <a:rPr sz="900" spc="10">
                          <a:latin typeface="宋体"/>
                          <a:cs typeface="宋体"/>
                        </a:rPr>
                        <a:t>定规</a:t>
                      </a:r>
                      <a:r>
                        <a:rPr sz="900">
                          <a:latin typeface="宋体"/>
                          <a:cs typeface="宋体"/>
                        </a:rPr>
                        <a:t>则</a:t>
                      </a:r>
                      <a:r>
                        <a:rPr sz="900" spc="10">
                          <a:latin typeface="宋体"/>
                          <a:cs typeface="宋体"/>
                        </a:rPr>
                        <a:t>。</a:t>
                      </a:r>
                      <a:r>
                        <a:rPr sz="900">
                          <a:latin typeface="宋体"/>
                          <a:cs typeface="宋体"/>
                        </a:rPr>
                        <a:t>本大</a:t>
                      </a:r>
                      <a:endParaRPr sz="900">
                        <a:latin typeface="宋体"/>
                        <a:cs typeface="宋体"/>
                      </a:endParaRPr>
                    </a:p>
                    <a:p>
                      <a:pPr marL="67945">
                        <a:lnSpc>
                          <a:spcPct val="100000"/>
                        </a:lnSpc>
                        <a:spcBef>
                          <a:spcPts val="480"/>
                        </a:spcBef>
                      </a:pPr>
                      <a:r>
                        <a:rPr sz="900">
                          <a:latin typeface="宋体"/>
                          <a:cs typeface="宋体"/>
                        </a:rPr>
                        <a:t>纲适用于真空预冷机和冷风预冷机的推广鉴定。</a:t>
                      </a:r>
                      <a:endParaRPr sz="900">
                        <a:latin typeface="宋体"/>
                        <a:cs typeface="宋体"/>
                      </a:endParaRPr>
                    </a:p>
                  </a:txBody>
                  <a:tcPr marL="0" marR="0" marT="29209"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600709">
                <a:tc>
                  <a:txBody>
                    <a:bodyPr vert="horz" wrap="square"/>
                    <a:lstStyle/>
                    <a:p>
                      <a:pPr>
                        <a:lnSpc>
                          <a:spcPct val="100000"/>
                        </a:lnSpc>
                      </a:pPr>
                      <a:endParaRPr sz="1000">
                        <a:latin typeface="Times New Roman"/>
                        <a:cs typeface="Times New Roman"/>
                      </a:endParaRPr>
                    </a:p>
                    <a:p>
                      <a:pPr marR="69850" algn="r">
                        <a:lnSpc>
                          <a:spcPct val="100000"/>
                        </a:lnSpc>
                        <a:spcBef>
                          <a:spcPts val="635"/>
                        </a:spcBef>
                      </a:pPr>
                      <a:r>
                        <a:rPr sz="900" spc="5">
                          <a:latin typeface="Times New Roman"/>
                          <a:cs typeface="Times New Roman"/>
                        </a:rPr>
                        <a:t>5</a:t>
                      </a:r>
                      <a:r>
                        <a:rPr sz="900" spc="-10">
                          <a:latin typeface="Times New Roman"/>
                          <a:cs typeface="Times New Roman"/>
                        </a:rPr>
                        <a:t>7</a:t>
                      </a:r>
                      <a:r>
                        <a:rPr sz="900">
                          <a:latin typeface="Times New Roman"/>
                          <a:cs typeface="Times New Roman"/>
                        </a:rPr>
                        <a:t>.</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vMerge="1">
                  <a:txBody>
                    <a:bodyPr vert="horz" wrap="square"/>
                    <a:lstStyle/>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35"/>
                        </a:spcBef>
                      </a:pPr>
                      <a:r>
                        <a:rPr sz="900" spc="-5">
                          <a:latin typeface="Times New Roman"/>
                          <a:cs typeface="Times New Roman"/>
                        </a:rPr>
                        <a:t>JB/T</a:t>
                      </a:r>
                      <a:r>
                        <a:rPr sz="900" spc="-25">
                          <a:latin typeface="Times New Roman"/>
                          <a:cs typeface="Times New Roman"/>
                        </a:rPr>
                        <a:t> </a:t>
                      </a:r>
                      <a:r>
                        <a:rPr sz="900" spc="-5">
                          <a:latin typeface="Times New Roman"/>
                          <a:cs typeface="Times New Roman"/>
                        </a:rPr>
                        <a:t>12908-2016</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456565" marR="308610" indent="-143510">
                        <a:lnSpc>
                          <a:spcPct val="144400"/>
                        </a:lnSpc>
                        <a:spcBef>
                          <a:spcPts val="525"/>
                        </a:spcBef>
                      </a:pPr>
                      <a:r>
                        <a:rPr sz="900">
                          <a:latin typeface="宋体"/>
                          <a:cs typeface="宋体"/>
                        </a:rPr>
                        <a:t>冷链物流用蓄冷超导箱式 转运设备</a:t>
                      </a:r>
                      <a:r>
                        <a:rPr sz="900" spc="-25">
                          <a:latin typeface="宋体"/>
                          <a:cs typeface="宋体"/>
                        </a:rPr>
                        <a:t> </a:t>
                      </a:r>
                      <a:r>
                        <a:rPr sz="900">
                          <a:latin typeface="宋体"/>
                          <a:cs typeface="宋体"/>
                        </a:rPr>
                        <a:t>技术条件</a:t>
                      </a:r>
                      <a:endParaRPr sz="900">
                        <a:latin typeface="宋体"/>
                        <a:cs typeface="宋体"/>
                      </a:endParaRPr>
                    </a:p>
                  </a:txBody>
                  <a:tcPr marL="0" marR="0" marT="666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35"/>
                        </a:spcBef>
                      </a:pPr>
                      <a:r>
                        <a:rPr sz="900" spc="-5">
                          <a:latin typeface="Times New Roman"/>
                          <a:cs typeface="Times New Roman"/>
                        </a:rPr>
                        <a:t>2016-10-22</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marL="1270" algn="ctr">
                        <a:lnSpc>
                          <a:spcPct val="100000"/>
                        </a:lnSpc>
                        <a:spcBef>
                          <a:spcPts val="635"/>
                        </a:spcBef>
                      </a:pPr>
                      <a:r>
                        <a:rPr sz="900" spc="-5">
                          <a:latin typeface="Times New Roman"/>
                          <a:cs typeface="Times New Roman"/>
                        </a:rPr>
                        <a:t>2017-04-01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7945">
                        <a:lnSpc>
                          <a:spcPct val="100000"/>
                        </a:lnSpc>
                        <a:spcBef>
                          <a:spcPts val="225"/>
                        </a:spcBef>
                      </a:pPr>
                      <a:r>
                        <a:rPr sz="900" spc="10">
                          <a:latin typeface="宋体"/>
                          <a:cs typeface="宋体"/>
                        </a:rPr>
                        <a:t>标</a:t>
                      </a:r>
                      <a:r>
                        <a:rPr sz="900">
                          <a:latin typeface="宋体"/>
                          <a:cs typeface="宋体"/>
                        </a:rPr>
                        <a:t>准</a:t>
                      </a:r>
                      <a:r>
                        <a:rPr sz="900" spc="10">
                          <a:latin typeface="宋体"/>
                          <a:cs typeface="宋体"/>
                        </a:rPr>
                        <a:t>规</a:t>
                      </a:r>
                      <a:r>
                        <a:rPr sz="900">
                          <a:latin typeface="宋体"/>
                          <a:cs typeface="宋体"/>
                        </a:rPr>
                        <a:t>定</a:t>
                      </a:r>
                      <a:r>
                        <a:rPr sz="900" spc="10">
                          <a:latin typeface="宋体"/>
                          <a:cs typeface="宋体"/>
                        </a:rPr>
                        <a:t>了冷</a:t>
                      </a:r>
                      <a:r>
                        <a:rPr sz="900">
                          <a:latin typeface="宋体"/>
                          <a:cs typeface="宋体"/>
                        </a:rPr>
                        <a:t>链</a:t>
                      </a:r>
                      <a:r>
                        <a:rPr sz="900" spc="10">
                          <a:latin typeface="宋体"/>
                          <a:cs typeface="宋体"/>
                        </a:rPr>
                        <a:t>物</a:t>
                      </a:r>
                      <a:r>
                        <a:rPr sz="900">
                          <a:latin typeface="宋体"/>
                          <a:cs typeface="宋体"/>
                        </a:rPr>
                        <a:t>流</a:t>
                      </a:r>
                      <a:r>
                        <a:rPr sz="900" spc="10">
                          <a:latin typeface="宋体"/>
                          <a:cs typeface="宋体"/>
                        </a:rPr>
                        <a:t>用蓄</a:t>
                      </a:r>
                      <a:r>
                        <a:rPr sz="900">
                          <a:latin typeface="宋体"/>
                          <a:cs typeface="宋体"/>
                        </a:rPr>
                        <a:t>冷</a:t>
                      </a:r>
                      <a:r>
                        <a:rPr sz="900" spc="10">
                          <a:latin typeface="宋体"/>
                          <a:cs typeface="宋体"/>
                        </a:rPr>
                        <a:t>超</a:t>
                      </a:r>
                      <a:r>
                        <a:rPr sz="900">
                          <a:latin typeface="宋体"/>
                          <a:cs typeface="宋体"/>
                        </a:rPr>
                        <a:t>导</a:t>
                      </a:r>
                      <a:r>
                        <a:rPr sz="900" spc="10">
                          <a:latin typeface="宋体"/>
                          <a:cs typeface="宋体"/>
                        </a:rPr>
                        <a:t>箱</a:t>
                      </a:r>
                      <a:r>
                        <a:rPr sz="900">
                          <a:latin typeface="宋体"/>
                          <a:cs typeface="宋体"/>
                        </a:rPr>
                        <a:t>式</a:t>
                      </a:r>
                      <a:r>
                        <a:rPr sz="900" spc="10">
                          <a:latin typeface="宋体"/>
                          <a:cs typeface="宋体"/>
                        </a:rPr>
                        <a:t>转运</a:t>
                      </a:r>
                      <a:r>
                        <a:rPr sz="900">
                          <a:latin typeface="宋体"/>
                          <a:cs typeface="宋体"/>
                        </a:rPr>
                        <a:t>设</a:t>
                      </a:r>
                      <a:r>
                        <a:rPr sz="900" spc="10">
                          <a:latin typeface="宋体"/>
                          <a:cs typeface="宋体"/>
                        </a:rPr>
                        <a:t>备</a:t>
                      </a:r>
                      <a:r>
                        <a:rPr sz="900">
                          <a:latin typeface="宋体"/>
                          <a:cs typeface="宋体"/>
                        </a:rPr>
                        <a:t>的</a:t>
                      </a:r>
                      <a:r>
                        <a:rPr sz="900" spc="10">
                          <a:latin typeface="宋体"/>
                          <a:cs typeface="宋体"/>
                        </a:rPr>
                        <a:t>术语</a:t>
                      </a:r>
                      <a:r>
                        <a:rPr sz="900">
                          <a:latin typeface="宋体"/>
                          <a:cs typeface="宋体"/>
                        </a:rPr>
                        <a:t>和</a:t>
                      </a:r>
                      <a:r>
                        <a:rPr sz="900" spc="10">
                          <a:latin typeface="宋体"/>
                          <a:cs typeface="宋体"/>
                        </a:rPr>
                        <a:t>定</a:t>
                      </a:r>
                      <a:r>
                        <a:rPr sz="900">
                          <a:latin typeface="宋体"/>
                          <a:cs typeface="宋体"/>
                        </a:rPr>
                        <a:t>义</a:t>
                      </a:r>
                      <a:r>
                        <a:rPr sz="900" spc="10">
                          <a:latin typeface="宋体"/>
                          <a:cs typeface="宋体"/>
                        </a:rPr>
                        <a:t>、分</a:t>
                      </a:r>
                      <a:r>
                        <a:rPr sz="900">
                          <a:latin typeface="宋体"/>
                          <a:cs typeface="宋体"/>
                        </a:rPr>
                        <a:t>类</a:t>
                      </a:r>
                      <a:r>
                        <a:rPr sz="900" spc="10">
                          <a:latin typeface="宋体"/>
                          <a:cs typeface="宋体"/>
                        </a:rPr>
                        <a:t>、</a:t>
                      </a:r>
                      <a:r>
                        <a:rPr sz="900">
                          <a:latin typeface="宋体"/>
                          <a:cs typeface="宋体"/>
                        </a:rPr>
                        <a:t>基本</a:t>
                      </a:r>
                      <a:endParaRPr sz="900">
                        <a:latin typeface="宋体"/>
                        <a:cs typeface="宋体"/>
                      </a:endParaRPr>
                    </a:p>
                    <a:p>
                      <a:pPr marL="67945" marR="62230">
                        <a:lnSpc>
                          <a:spcPct val="144400"/>
                        </a:lnSpc>
                      </a:pPr>
                      <a:r>
                        <a:rPr sz="900">
                          <a:latin typeface="宋体"/>
                          <a:cs typeface="宋体"/>
                        </a:rPr>
                        <a:t>要求</a:t>
                      </a:r>
                      <a:r>
                        <a:rPr sz="900" spc="-40">
                          <a:latin typeface="宋体"/>
                          <a:cs typeface="宋体"/>
                        </a:rPr>
                        <a:t>、</a:t>
                      </a:r>
                      <a:r>
                        <a:rPr sz="900">
                          <a:latin typeface="宋体"/>
                          <a:cs typeface="宋体"/>
                        </a:rPr>
                        <a:t>试验方法</a:t>
                      </a:r>
                      <a:r>
                        <a:rPr sz="900" spc="-50">
                          <a:latin typeface="宋体"/>
                          <a:cs typeface="宋体"/>
                        </a:rPr>
                        <a:t>、</a:t>
                      </a:r>
                      <a:r>
                        <a:rPr sz="900">
                          <a:latin typeface="宋体"/>
                          <a:cs typeface="宋体"/>
                        </a:rPr>
                        <a:t>检验规则</a:t>
                      </a:r>
                      <a:r>
                        <a:rPr sz="900" spc="-40">
                          <a:latin typeface="宋体"/>
                          <a:cs typeface="宋体"/>
                        </a:rPr>
                        <a:t>、</a:t>
                      </a:r>
                      <a:r>
                        <a:rPr sz="900">
                          <a:latin typeface="宋体"/>
                          <a:cs typeface="宋体"/>
                        </a:rPr>
                        <a:t>标志</a:t>
                      </a:r>
                      <a:r>
                        <a:rPr sz="900" spc="-40">
                          <a:latin typeface="宋体"/>
                          <a:cs typeface="宋体"/>
                        </a:rPr>
                        <a:t>、</a:t>
                      </a:r>
                      <a:r>
                        <a:rPr sz="900">
                          <a:latin typeface="宋体"/>
                          <a:cs typeface="宋体"/>
                        </a:rPr>
                        <a:t>包装</a:t>
                      </a:r>
                      <a:r>
                        <a:rPr sz="900" spc="-40">
                          <a:latin typeface="宋体"/>
                          <a:cs typeface="宋体"/>
                        </a:rPr>
                        <a:t>、</a:t>
                      </a:r>
                      <a:r>
                        <a:rPr sz="900">
                          <a:latin typeface="宋体"/>
                          <a:cs typeface="宋体"/>
                        </a:rPr>
                        <a:t>运输和贮存等。</a:t>
                      </a:r>
                      <a:r>
                        <a:rPr sz="900" spc="-140">
                          <a:latin typeface="宋体"/>
                          <a:cs typeface="宋体"/>
                        </a:rPr>
                        <a:t> </a:t>
                      </a:r>
                      <a:r>
                        <a:rPr sz="900">
                          <a:latin typeface="宋体"/>
                          <a:cs typeface="宋体"/>
                        </a:rPr>
                        <a:t>标准适用于不 同类型、规格的冷链物流用蓄冷超导箱式转运设备。</a:t>
                      </a:r>
                      <a:endParaRPr sz="900">
                        <a:latin typeface="宋体"/>
                        <a:cs typeface="宋体"/>
                      </a:endParaRPr>
                    </a:p>
                  </a:txBody>
                  <a:tcPr marL="0" marR="0" marT="285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600710">
                <a:tc>
                  <a:txBody>
                    <a:bodyPr vert="horz" wrap="square"/>
                    <a:lstStyle/>
                    <a:p>
                      <a:pPr>
                        <a:lnSpc>
                          <a:spcPct val="100000"/>
                        </a:lnSpc>
                      </a:pPr>
                      <a:endParaRPr sz="1000">
                        <a:latin typeface="Times New Roman"/>
                        <a:cs typeface="Times New Roman"/>
                      </a:endParaRPr>
                    </a:p>
                    <a:p>
                      <a:pPr marR="69850" algn="r">
                        <a:lnSpc>
                          <a:spcPct val="100000"/>
                        </a:lnSpc>
                        <a:spcBef>
                          <a:spcPts val="635"/>
                        </a:spcBef>
                      </a:pPr>
                      <a:r>
                        <a:rPr sz="900" spc="5">
                          <a:latin typeface="Times New Roman"/>
                          <a:cs typeface="Times New Roman"/>
                        </a:rPr>
                        <a:t>5</a:t>
                      </a:r>
                      <a:r>
                        <a:rPr sz="900" spc="-10">
                          <a:latin typeface="Times New Roman"/>
                          <a:cs typeface="Times New Roman"/>
                        </a:rPr>
                        <a:t>8</a:t>
                      </a:r>
                      <a:r>
                        <a:rPr sz="900">
                          <a:latin typeface="Times New Roman"/>
                          <a:cs typeface="Times New Roman"/>
                        </a:rPr>
                        <a:t>.</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vMerge="1">
                  <a:txBody>
                    <a:bodyPr vert="horz" wrap="square"/>
                    <a:lstStyle/>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35"/>
                        </a:spcBef>
                      </a:pPr>
                      <a:r>
                        <a:rPr sz="900" spc="-5">
                          <a:latin typeface="Times New Roman"/>
                          <a:cs typeface="Times New Roman"/>
                        </a:rPr>
                        <a:t>JB/T</a:t>
                      </a:r>
                      <a:r>
                        <a:rPr sz="900" spc="-20">
                          <a:latin typeface="Times New Roman"/>
                          <a:cs typeface="Times New Roman"/>
                        </a:rPr>
                        <a:t> </a:t>
                      </a:r>
                      <a:r>
                        <a:rPr sz="900" spc="-5">
                          <a:latin typeface="Times New Roman"/>
                          <a:cs typeface="Times New Roman"/>
                        </a:rPr>
                        <a:t>7244-2018</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900">
                        <a:latin typeface="Times New Roman"/>
                        <a:cs typeface="Times New Roman"/>
                      </a:endParaRPr>
                    </a:p>
                    <a:p>
                      <a:pPr algn="ctr">
                        <a:lnSpc>
                          <a:spcPct val="100000"/>
                        </a:lnSpc>
                        <a:spcBef>
                          <a:spcPts val="750"/>
                        </a:spcBef>
                      </a:pPr>
                      <a:r>
                        <a:rPr sz="900">
                          <a:latin typeface="宋体"/>
                          <a:cs typeface="宋体"/>
                        </a:rPr>
                        <a:t>冷柜</a:t>
                      </a:r>
                      <a:endParaRPr sz="900">
                        <a:latin typeface="宋体"/>
                        <a:cs typeface="宋体"/>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35"/>
                        </a:spcBef>
                      </a:pPr>
                      <a:r>
                        <a:rPr sz="900" spc="-5">
                          <a:latin typeface="Times New Roman"/>
                          <a:cs typeface="Times New Roman"/>
                        </a:rPr>
                        <a:t>2018-04-30</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35"/>
                        </a:spcBef>
                      </a:pPr>
                      <a:r>
                        <a:rPr sz="900" spc="-5">
                          <a:latin typeface="Times New Roman"/>
                          <a:cs typeface="Times New Roman"/>
                        </a:rPr>
                        <a:t>2018-12-01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7945">
                        <a:lnSpc>
                          <a:spcPct val="100000"/>
                        </a:lnSpc>
                        <a:spcBef>
                          <a:spcPts val="225"/>
                        </a:spcBef>
                      </a:pPr>
                      <a:r>
                        <a:rPr sz="900">
                          <a:latin typeface="宋体"/>
                          <a:cs typeface="宋体"/>
                        </a:rPr>
                        <a:t>本标准规定了冷柜的术语和定义、型式与型号、技术要求、试验方法、检</a:t>
                      </a:r>
                      <a:endParaRPr sz="900">
                        <a:latin typeface="宋体"/>
                        <a:cs typeface="宋体"/>
                      </a:endParaRPr>
                    </a:p>
                    <a:p>
                      <a:pPr marL="67945" marR="88900">
                        <a:lnSpc>
                          <a:spcPct val="144400"/>
                        </a:lnSpc>
                      </a:pPr>
                      <a:r>
                        <a:rPr sz="900">
                          <a:latin typeface="宋体"/>
                          <a:cs typeface="宋体"/>
                        </a:rPr>
                        <a:t>验规则以及标志、包装、运输和贮存。本标准适用于电动机驱动压缩机的 自携式冷柜。</a:t>
                      </a:r>
                      <a:endParaRPr sz="900">
                        <a:latin typeface="宋体"/>
                        <a:cs typeface="宋体"/>
                      </a:endParaRPr>
                    </a:p>
                  </a:txBody>
                  <a:tcPr marL="0" marR="0" marT="285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600710">
                <a:tc>
                  <a:txBody>
                    <a:bodyPr vert="horz" wrap="square"/>
                    <a:lstStyle/>
                    <a:p>
                      <a:pPr>
                        <a:lnSpc>
                          <a:spcPct val="100000"/>
                        </a:lnSpc>
                      </a:pPr>
                      <a:endParaRPr sz="1000">
                        <a:latin typeface="Times New Roman"/>
                        <a:cs typeface="Times New Roman"/>
                      </a:endParaRPr>
                    </a:p>
                    <a:p>
                      <a:pPr marR="69850" algn="r">
                        <a:lnSpc>
                          <a:spcPct val="100000"/>
                        </a:lnSpc>
                        <a:spcBef>
                          <a:spcPts val="630"/>
                        </a:spcBef>
                      </a:pPr>
                      <a:r>
                        <a:rPr sz="900" spc="5">
                          <a:latin typeface="Times New Roman"/>
                          <a:cs typeface="Times New Roman"/>
                        </a:rPr>
                        <a:t>5</a:t>
                      </a:r>
                      <a:r>
                        <a:rPr sz="900" spc="-10">
                          <a:latin typeface="Times New Roman"/>
                          <a:cs typeface="Times New Roman"/>
                        </a:rPr>
                        <a:t>9</a:t>
                      </a:r>
                      <a:r>
                        <a:rPr sz="900">
                          <a:latin typeface="Times New Roman"/>
                          <a:cs typeface="Times New Roman"/>
                        </a:rPr>
                        <a:t>.</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vMerge="1">
                  <a:txBody>
                    <a:bodyPr vert="horz" wrap="square"/>
                    <a:lstStyle/>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30"/>
                        </a:spcBef>
                      </a:pPr>
                      <a:r>
                        <a:rPr sz="900" spc="-5">
                          <a:latin typeface="Times New Roman"/>
                          <a:cs typeface="Times New Roman"/>
                        </a:rPr>
                        <a:t>JB/T</a:t>
                      </a:r>
                      <a:r>
                        <a:rPr sz="900" spc="-25">
                          <a:latin typeface="Times New Roman"/>
                          <a:cs typeface="Times New Roman"/>
                        </a:rPr>
                        <a:t> </a:t>
                      </a:r>
                      <a:r>
                        <a:rPr sz="900" spc="-5">
                          <a:latin typeface="Times New Roman"/>
                          <a:cs typeface="Times New Roman"/>
                        </a:rPr>
                        <a:t>14619-2022</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900">
                        <a:latin typeface="Times New Roman"/>
                        <a:cs typeface="Times New Roman"/>
                      </a:endParaRPr>
                    </a:p>
                    <a:p>
                      <a:pPr algn="ctr">
                        <a:lnSpc>
                          <a:spcPct val="100000"/>
                        </a:lnSpc>
                        <a:spcBef>
                          <a:spcPts val="760"/>
                        </a:spcBef>
                      </a:pPr>
                      <a:r>
                        <a:rPr sz="900">
                          <a:latin typeface="宋体"/>
                          <a:cs typeface="宋体"/>
                        </a:rPr>
                        <a:t>生鲜肉营养成分无损检测装置</a:t>
                      </a:r>
                      <a:endParaRPr sz="900">
                        <a:latin typeface="宋体"/>
                        <a:cs typeface="宋体"/>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30"/>
                        </a:spcBef>
                      </a:pPr>
                      <a:r>
                        <a:rPr sz="900" spc="-5">
                          <a:latin typeface="Times New Roman"/>
                          <a:cs typeface="Times New Roman"/>
                        </a:rPr>
                        <a:t>2022-09-30</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marL="1270" algn="ctr">
                        <a:lnSpc>
                          <a:spcPct val="100000"/>
                        </a:lnSpc>
                        <a:spcBef>
                          <a:spcPts val="630"/>
                        </a:spcBef>
                      </a:pPr>
                      <a:r>
                        <a:rPr sz="900" spc="-5">
                          <a:latin typeface="Times New Roman"/>
                          <a:cs typeface="Times New Roman"/>
                        </a:rPr>
                        <a:t>2023-04-01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7945">
                        <a:lnSpc>
                          <a:spcPct val="100000"/>
                        </a:lnSpc>
                        <a:spcBef>
                          <a:spcPts val="234"/>
                        </a:spcBef>
                      </a:pPr>
                      <a:r>
                        <a:rPr sz="900">
                          <a:latin typeface="宋体"/>
                          <a:cs typeface="宋体"/>
                        </a:rPr>
                        <a:t>本文件规定了生鲜肉营养成分无损检测装置的型号与性能参数</a:t>
                      </a:r>
                      <a:r>
                        <a:rPr sz="900" spc="-229">
                          <a:latin typeface="宋体"/>
                          <a:cs typeface="宋体"/>
                        </a:rPr>
                        <a:t>、</a:t>
                      </a:r>
                      <a:r>
                        <a:rPr sz="900">
                          <a:latin typeface="宋体"/>
                          <a:cs typeface="宋体"/>
                        </a:rPr>
                        <a:t>技术要求、</a:t>
                      </a:r>
                      <a:endParaRPr sz="900">
                        <a:latin typeface="宋体"/>
                        <a:cs typeface="宋体"/>
                      </a:endParaRPr>
                    </a:p>
                    <a:p>
                      <a:pPr marL="67945" marR="88900">
                        <a:lnSpc>
                          <a:spcPct val="144400"/>
                        </a:lnSpc>
                      </a:pPr>
                      <a:r>
                        <a:rPr sz="900">
                          <a:latin typeface="宋体"/>
                          <a:cs typeface="宋体"/>
                        </a:rPr>
                        <a:t>试验方法、检验规则及标志、包装、运输和贮存。本文件适用于生鲜肉营 养成分无损检测装置的制造。</a:t>
                      </a:r>
                      <a:endParaRPr sz="900">
                        <a:latin typeface="宋体"/>
                        <a:cs typeface="宋体"/>
                      </a:endParaRPr>
                    </a:p>
                  </a:txBody>
                  <a:tcPr marL="0" marR="0" marT="29844"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402589">
                <a:tc>
                  <a:txBody>
                    <a:bodyPr vert="horz" wrap="square"/>
                    <a:lstStyle/>
                    <a:p>
                      <a:pPr>
                        <a:lnSpc>
                          <a:spcPct val="100000"/>
                        </a:lnSpc>
                        <a:spcBef>
                          <a:spcPts val="20"/>
                        </a:spcBef>
                      </a:pPr>
                      <a:endParaRPr sz="850">
                        <a:latin typeface="Times New Roman"/>
                        <a:cs typeface="Times New Roman"/>
                      </a:endParaRPr>
                    </a:p>
                    <a:p>
                      <a:pPr marR="69850" algn="r">
                        <a:lnSpc>
                          <a:spcPct val="100000"/>
                        </a:lnSpc>
                      </a:pPr>
                      <a:r>
                        <a:rPr sz="900" spc="5">
                          <a:latin typeface="Times New Roman"/>
                          <a:cs typeface="Times New Roman"/>
                        </a:rPr>
                        <a:t>6</a:t>
                      </a:r>
                      <a:r>
                        <a:rPr sz="900" spc="-10">
                          <a:latin typeface="Times New Roman"/>
                          <a:cs typeface="Times New Roman"/>
                        </a:rPr>
                        <a:t>0</a:t>
                      </a:r>
                      <a:r>
                        <a:rPr sz="900">
                          <a:latin typeface="Times New Roman"/>
                          <a:cs typeface="Times New Roman"/>
                        </a:rPr>
                        <a:t>.</a:t>
                      </a:r>
                      <a:endParaRPr sz="900">
                        <a:latin typeface="Times New Roman"/>
                        <a:cs typeface="Times New Roman"/>
                      </a:endParaRPr>
                    </a:p>
                  </a:txBody>
                  <a:tcPr marL="0" marR="0" marT="254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vMerge="1">
                  <a:txBody>
                    <a:bodyPr vert="horz" wrap="square"/>
                    <a:lstStyle/>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20"/>
                        </a:spcBef>
                      </a:pPr>
                      <a:endParaRPr sz="850">
                        <a:latin typeface="Times New Roman"/>
                        <a:cs typeface="Times New Roman"/>
                      </a:endParaRPr>
                    </a:p>
                    <a:p>
                      <a:pPr algn="ctr">
                        <a:lnSpc>
                          <a:spcPct val="100000"/>
                        </a:lnSpc>
                      </a:pPr>
                      <a:r>
                        <a:rPr sz="900" spc="-5">
                          <a:latin typeface="Times New Roman"/>
                          <a:cs typeface="Times New Roman"/>
                        </a:rPr>
                        <a:t>SN/T 0890-2000</a:t>
                      </a:r>
                      <a:endParaRPr sz="900">
                        <a:latin typeface="Times New Roman"/>
                        <a:cs typeface="Times New Roman"/>
                      </a:endParaRPr>
                    </a:p>
                  </a:txBody>
                  <a:tcPr marL="0" marR="0" marT="254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35"/>
                        </a:spcBef>
                      </a:pPr>
                      <a:endParaRPr sz="850">
                        <a:latin typeface="Times New Roman"/>
                        <a:cs typeface="Times New Roman"/>
                      </a:endParaRPr>
                    </a:p>
                    <a:p>
                      <a:pPr algn="ctr">
                        <a:lnSpc>
                          <a:spcPct val="100000"/>
                        </a:lnSpc>
                      </a:pPr>
                      <a:r>
                        <a:rPr sz="900">
                          <a:latin typeface="宋体"/>
                          <a:cs typeface="宋体"/>
                        </a:rPr>
                        <a:t>（出口商品）冷藏舱检验规程</a:t>
                      </a:r>
                      <a:endParaRPr sz="900">
                        <a:latin typeface="宋体"/>
                        <a:cs typeface="宋体"/>
                      </a:endParaRPr>
                    </a:p>
                  </a:txBody>
                  <a:tcPr marL="0" marR="0" marT="444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20"/>
                        </a:spcBef>
                      </a:pPr>
                      <a:endParaRPr sz="850">
                        <a:latin typeface="Times New Roman"/>
                        <a:cs typeface="Times New Roman"/>
                      </a:endParaRPr>
                    </a:p>
                    <a:p>
                      <a:pPr algn="ctr">
                        <a:lnSpc>
                          <a:spcPct val="100000"/>
                        </a:lnSpc>
                      </a:pPr>
                      <a:r>
                        <a:rPr sz="900" spc="-5">
                          <a:latin typeface="Times New Roman"/>
                          <a:cs typeface="Times New Roman"/>
                        </a:rPr>
                        <a:t>2000-06-22</a:t>
                      </a:r>
                      <a:endParaRPr sz="900">
                        <a:latin typeface="Times New Roman"/>
                        <a:cs typeface="Times New Roman"/>
                      </a:endParaRPr>
                    </a:p>
                  </a:txBody>
                  <a:tcPr marL="0" marR="0" marT="254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20"/>
                        </a:spcBef>
                      </a:pPr>
                      <a:endParaRPr sz="850">
                        <a:latin typeface="Times New Roman"/>
                        <a:cs typeface="Times New Roman"/>
                      </a:endParaRPr>
                    </a:p>
                    <a:p>
                      <a:pPr marL="1270" algn="ctr">
                        <a:lnSpc>
                          <a:spcPct val="100000"/>
                        </a:lnSpc>
                      </a:pPr>
                      <a:r>
                        <a:rPr sz="900" spc="-5">
                          <a:latin typeface="Times New Roman"/>
                          <a:cs typeface="Times New Roman"/>
                        </a:rPr>
                        <a:t>2000-11-01</a:t>
                      </a:r>
                      <a:endParaRPr sz="900">
                        <a:latin typeface="Times New Roman"/>
                        <a:cs typeface="Times New Roman"/>
                      </a:endParaRPr>
                    </a:p>
                  </a:txBody>
                  <a:tcPr marL="0" marR="0" marT="254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7945">
                        <a:lnSpc>
                          <a:spcPct val="100000"/>
                        </a:lnSpc>
                        <a:spcBef>
                          <a:spcPts val="229"/>
                        </a:spcBef>
                      </a:pPr>
                      <a:r>
                        <a:rPr sz="900">
                          <a:latin typeface="宋体"/>
                          <a:cs typeface="宋体"/>
                        </a:rPr>
                        <a:t>本标准规定了装运出口肉食、水产品等货物的船舶冷藏舱（室）清洁卫生</a:t>
                      </a:r>
                      <a:endParaRPr sz="900">
                        <a:latin typeface="宋体"/>
                        <a:cs typeface="宋体"/>
                      </a:endParaRPr>
                    </a:p>
                    <a:p>
                      <a:pPr marL="67945">
                        <a:lnSpc>
                          <a:spcPct val="100000"/>
                        </a:lnSpc>
                        <a:spcBef>
                          <a:spcPts val="480"/>
                        </a:spcBef>
                      </a:pPr>
                      <a:r>
                        <a:rPr sz="900">
                          <a:latin typeface="宋体"/>
                          <a:cs typeface="宋体"/>
                        </a:rPr>
                        <a:t>与冷藏效能检验的技术要求及检验方法。</a:t>
                      </a:r>
                      <a:endParaRPr sz="900">
                        <a:latin typeface="宋体"/>
                        <a:cs typeface="宋体"/>
                      </a:endParaRPr>
                    </a:p>
                  </a:txBody>
                  <a:tcPr marL="0" marR="0" marT="29209"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bl>
          </a:graphicData>
        </a:graphic>
      </p:graphicFrame>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 name="object 4"/>
          <p:cNvSpPr txBox="1">
            <a:spLocks noGrp="1"/>
          </p:cNvSpPr>
          <p:nvPr>
            <p:ph type="sldNum" sz="quarter" idx="7"/>
          </p:nvPr>
        </p:nvSpPr>
        <p:spPr>
          <a:prstGeom prst="rect">
            <a:avLst/>
          </a:prstGeom>
        </p:spPr>
        <p:txBody>
          <a:bodyPr vert="horz" wrap="square" lIns="0" tIns="1905" rIns="0" bIns="0" rtlCol="0">
            <a:spAutoFit/>
          </a:bodyPr>
          <a:lstStyle/>
          <a:p>
            <a:pPr marL="12700">
              <a:lnSpc>
                <a:spcPct val="100000"/>
              </a:lnSpc>
              <a:spcBef>
                <a:spcPts val="15"/>
              </a:spcBef>
            </a:pPr>
            <a:r>
              <a:rPr>
                <a:latin typeface="宋体"/>
                <a:cs typeface="宋体"/>
              </a:rPr>
              <a:t>第 </a:t>
            </a:r>
            <a:r>
              <a:rPr/>
              <a:t>14</a:t>
            </a:r>
            <a:r>
              <a:rPr spc="125"/>
              <a:t> </a:t>
            </a:r>
            <a:r>
              <a:rPr>
                <a:latin typeface="宋体"/>
                <a:cs typeface="宋体"/>
              </a:rPr>
              <a:t>页</a:t>
            </a:r>
          </a:p>
        </p:txBody>
      </p:sp>
      <p:sp>
        <p:nvSpPr>
          <p:cNvPr id="5" name="object 5"/>
          <p:cNvSpPr txBox="1">
            <a:spLocks noGrp="1"/>
          </p:cNvSpPr>
          <p:nvPr>
            <p:ph type="ftr" sz="quarter" idx="5"/>
          </p:nvPr>
        </p:nvSpPr>
        <p:spPr>
          <a:prstGeom prst="rect">
            <a:avLst/>
          </a:prstGeom>
        </p:spPr>
        <p:txBody>
          <a:bodyPr vert="horz" wrap="square" lIns="0" tIns="0" rIns="0" bIns="0" rtlCol="0">
            <a:spAutoFit/>
          </a:bodyPr>
          <a:lstStyle/>
          <a:p>
            <a:pPr marL="12700">
              <a:lnSpc>
                <a:spcPct val="100000"/>
              </a:lnSpc>
            </a:pPr>
            <a:r>
              <a:rPr>
                <a:latin typeface="宋体"/>
                <a:cs typeface="宋体"/>
              </a:rPr>
              <a:t>共 </a:t>
            </a:r>
            <a:r>
              <a:rPr/>
              <a:t>51</a:t>
            </a:r>
            <a:r>
              <a:rPr spc="130"/>
              <a:t> </a:t>
            </a:r>
            <a:r>
              <a:rPr>
                <a:latin typeface="宋体"/>
                <a:cs typeface="宋体"/>
              </a:rPr>
              <a:t>页</a:t>
            </a:r>
          </a:p>
        </p:txBody>
      </p:sp>
      <p:sp>
        <p:nvSpPr>
          <p:cNvPr id="2" name="object 2"/>
          <p:cNvSpPr txBox="1"/>
          <p:nvPr/>
        </p:nvSpPr>
        <p:spPr>
          <a:xfrm>
            <a:off x="3803396" y="1179702"/>
            <a:ext cx="3084195" cy="208279"/>
          </a:xfrm>
          <a:prstGeom prst="rect">
            <a:avLst/>
          </a:prstGeom>
        </p:spPr>
        <p:txBody>
          <a:bodyPr vert="horz" wrap="square" lIns="0" tIns="12700" rIns="0" bIns="0" rtlCol="0">
            <a:spAutoFit/>
          </a:bodyPr>
          <a:lstStyle/>
          <a:p>
            <a:pPr marL="12700">
              <a:lnSpc>
                <a:spcPct val="100000"/>
              </a:lnSpc>
              <a:spcBef>
                <a:spcPts val="100"/>
              </a:spcBef>
            </a:pPr>
            <a:r>
              <a:rPr sz="1200" b="1" spc="-5">
                <a:latin typeface="宋体"/>
                <a:cs typeface="宋体"/>
              </a:rPr>
              <a:t>三</a:t>
            </a:r>
            <a:r>
              <a:rPr sz="1200" b="1" spc="5">
                <a:latin typeface="宋体"/>
                <a:cs typeface="宋体"/>
              </a:rPr>
              <a:t>、</a:t>
            </a:r>
            <a:r>
              <a:rPr sz="1200" b="1" spc="-5">
                <a:latin typeface="宋体"/>
                <a:cs typeface="宋体"/>
              </a:rPr>
              <a:t>农</a:t>
            </a:r>
            <a:r>
              <a:rPr sz="1200" b="1" spc="5">
                <a:latin typeface="宋体"/>
                <a:cs typeface="宋体"/>
              </a:rPr>
              <a:t>副</a:t>
            </a:r>
            <a:r>
              <a:rPr sz="1200" b="1" spc="-5">
                <a:latin typeface="宋体"/>
                <a:cs typeface="宋体"/>
              </a:rPr>
              <a:t>产品</a:t>
            </a:r>
            <a:r>
              <a:rPr sz="1200" b="1" spc="5">
                <a:latin typeface="宋体"/>
                <a:cs typeface="宋体"/>
              </a:rPr>
              <a:t>、</a:t>
            </a:r>
            <a:r>
              <a:rPr sz="1200" b="1" spc="-5">
                <a:latin typeface="宋体"/>
                <a:cs typeface="宋体"/>
              </a:rPr>
              <a:t>食</a:t>
            </a:r>
            <a:r>
              <a:rPr sz="1200" b="1" spc="5">
                <a:latin typeface="宋体"/>
                <a:cs typeface="宋体"/>
              </a:rPr>
              <a:t>品</a:t>
            </a:r>
            <a:r>
              <a:rPr sz="1200" b="1" spc="-5">
                <a:latin typeface="宋体"/>
                <a:cs typeface="宋体"/>
              </a:rPr>
              <a:t>冷链</a:t>
            </a:r>
            <a:r>
              <a:rPr sz="1200" b="1" spc="5">
                <a:latin typeface="宋体"/>
                <a:cs typeface="宋体"/>
              </a:rPr>
              <a:t>物</a:t>
            </a:r>
            <a:r>
              <a:rPr sz="1200" b="1" spc="-5">
                <a:latin typeface="宋体"/>
                <a:cs typeface="宋体"/>
              </a:rPr>
              <a:t>流技</a:t>
            </a:r>
            <a:r>
              <a:rPr sz="1200" b="1" spc="5">
                <a:latin typeface="宋体"/>
                <a:cs typeface="宋体"/>
              </a:rPr>
              <a:t>术</a:t>
            </a:r>
            <a:r>
              <a:rPr sz="1200" b="1" spc="-5">
                <a:latin typeface="宋体"/>
                <a:cs typeface="宋体"/>
              </a:rPr>
              <a:t>与</a:t>
            </a:r>
            <a:r>
              <a:rPr sz="1200" b="1" spc="5">
                <a:latin typeface="宋体"/>
                <a:cs typeface="宋体"/>
              </a:rPr>
              <a:t>管</a:t>
            </a:r>
            <a:r>
              <a:rPr sz="1200" b="1" spc="-5">
                <a:latin typeface="宋体"/>
                <a:cs typeface="宋体"/>
              </a:rPr>
              <a:t>理标准</a:t>
            </a:r>
            <a:endParaRPr sz="1200">
              <a:latin typeface="宋体"/>
              <a:cs typeface="宋体"/>
            </a:endParaRPr>
          </a:p>
        </p:txBody>
      </p:sp>
      <p:graphicFrame>
        <p:nvGraphicFramePr>
          <p:cNvPr id="3" name="object 3"/>
          <p:cNvGraphicFramePr>
            <a:graphicFrameLocks noGrp="1"/>
          </p:cNvGraphicFramePr>
          <p:nvPr/>
        </p:nvGraphicFramePr>
        <p:xfrm>
          <a:off x="842772" y="1438274"/>
          <a:ext cx="9032875" cy="4870450"/>
        </p:xfrm>
        <a:graphic>
          <a:graphicData uri="http://schemas.openxmlformats.org/drawingml/2006/table">
            <a:tbl>
              <a:tblPr firstRow="1" bandRow="1">
                <a:tableStyleId>{2D5ABB26-0587-4C30-8999-92F81FD0307C}</a:tableStyleId>
              </a:tblPr>
              <a:tblGrid>
                <a:gridCol w="381000"/>
                <a:gridCol w="498475"/>
                <a:gridCol w="1011555"/>
                <a:gridCol w="1950720"/>
                <a:gridCol w="676275"/>
                <a:gridCol w="681354"/>
                <a:gridCol w="3823970"/>
              </a:tblGrid>
              <a:tr h="369570">
                <a:tc>
                  <a:txBody>
                    <a:bodyPr vert="horz" wrap="square"/>
                    <a:lstStyle/>
                    <a:p>
                      <a:pPr>
                        <a:lnSpc>
                          <a:spcPct val="100000"/>
                        </a:lnSpc>
                        <a:spcBef>
                          <a:spcPts val="20"/>
                        </a:spcBef>
                      </a:pPr>
                      <a:endParaRPr sz="750">
                        <a:latin typeface="Times New Roman"/>
                        <a:cs typeface="Times New Roman"/>
                      </a:endParaRPr>
                    </a:p>
                    <a:p>
                      <a:pPr marR="69215" algn="r">
                        <a:lnSpc>
                          <a:spcPct val="100000"/>
                        </a:lnSpc>
                      </a:pPr>
                      <a:r>
                        <a:rPr sz="900" b="1">
                          <a:latin typeface="宋体"/>
                          <a:cs typeface="宋体"/>
                        </a:rPr>
                        <a:t>序号</a:t>
                      </a:r>
                      <a:endParaRPr sz="900">
                        <a:latin typeface="宋体"/>
                        <a:cs typeface="宋体"/>
                      </a:endParaRPr>
                    </a:p>
                  </a:txBody>
                  <a:tcPr marL="0" marR="0" marT="254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20"/>
                        </a:spcBef>
                      </a:pPr>
                      <a:endParaRPr sz="750">
                        <a:latin typeface="Times New Roman"/>
                        <a:cs typeface="Times New Roman"/>
                      </a:endParaRPr>
                    </a:p>
                    <a:p>
                      <a:pPr marR="127635" algn="r">
                        <a:lnSpc>
                          <a:spcPct val="100000"/>
                        </a:lnSpc>
                      </a:pPr>
                      <a:r>
                        <a:rPr sz="900" b="1">
                          <a:latin typeface="宋体"/>
                          <a:cs typeface="宋体"/>
                        </a:rPr>
                        <a:t>分类</a:t>
                      </a:r>
                      <a:endParaRPr sz="900">
                        <a:latin typeface="宋体"/>
                        <a:cs typeface="宋体"/>
                      </a:endParaRPr>
                    </a:p>
                  </a:txBody>
                  <a:tcPr marL="0" marR="0" marT="254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20"/>
                        </a:spcBef>
                      </a:pPr>
                      <a:endParaRPr sz="750">
                        <a:latin typeface="Times New Roman"/>
                        <a:cs typeface="Times New Roman"/>
                      </a:endParaRPr>
                    </a:p>
                    <a:p>
                      <a:pPr algn="ctr">
                        <a:lnSpc>
                          <a:spcPct val="100000"/>
                        </a:lnSpc>
                      </a:pPr>
                      <a:r>
                        <a:rPr sz="900" b="1" spc="-5">
                          <a:latin typeface="宋体"/>
                          <a:cs typeface="宋体"/>
                        </a:rPr>
                        <a:t>标</a:t>
                      </a:r>
                      <a:r>
                        <a:rPr sz="900" b="1" spc="5">
                          <a:latin typeface="宋体"/>
                          <a:cs typeface="宋体"/>
                        </a:rPr>
                        <a:t>准</a:t>
                      </a:r>
                      <a:r>
                        <a:rPr sz="900" b="1" spc="-5">
                          <a:latin typeface="宋体"/>
                          <a:cs typeface="宋体"/>
                        </a:rPr>
                        <a:t>编号</a:t>
                      </a:r>
                      <a:endParaRPr sz="900">
                        <a:latin typeface="宋体"/>
                        <a:cs typeface="宋体"/>
                      </a:endParaRPr>
                    </a:p>
                  </a:txBody>
                  <a:tcPr marL="0" marR="0" marT="254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20"/>
                        </a:spcBef>
                      </a:pPr>
                      <a:endParaRPr sz="750">
                        <a:latin typeface="Times New Roman"/>
                        <a:cs typeface="Times New Roman"/>
                      </a:endParaRPr>
                    </a:p>
                    <a:p>
                      <a:pPr algn="ctr">
                        <a:lnSpc>
                          <a:spcPct val="100000"/>
                        </a:lnSpc>
                      </a:pPr>
                      <a:r>
                        <a:rPr sz="900" b="1" spc="-5">
                          <a:latin typeface="宋体"/>
                          <a:cs typeface="宋体"/>
                        </a:rPr>
                        <a:t>标</a:t>
                      </a:r>
                      <a:r>
                        <a:rPr sz="900" b="1" spc="5">
                          <a:latin typeface="宋体"/>
                          <a:cs typeface="宋体"/>
                        </a:rPr>
                        <a:t>准</a:t>
                      </a:r>
                      <a:r>
                        <a:rPr sz="900" b="1" spc="-5">
                          <a:latin typeface="宋体"/>
                          <a:cs typeface="宋体"/>
                        </a:rPr>
                        <a:t>名称</a:t>
                      </a:r>
                      <a:endParaRPr sz="900">
                        <a:latin typeface="宋体"/>
                        <a:cs typeface="宋体"/>
                      </a:endParaRPr>
                    </a:p>
                  </a:txBody>
                  <a:tcPr marL="0" marR="0" marT="254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20"/>
                        </a:spcBef>
                      </a:pPr>
                      <a:endParaRPr sz="750">
                        <a:latin typeface="Times New Roman"/>
                        <a:cs typeface="Times New Roman"/>
                      </a:endParaRPr>
                    </a:p>
                    <a:p>
                      <a:pPr algn="ctr">
                        <a:lnSpc>
                          <a:spcPct val="100000"/>
                        </a:lnSpc>
                      </a:pPr>
                      <a:r>
                        <a:rPr sz="900" b="1" spc="-5">
                          <a:latin typeface="宋体"/>
                          <a:cs typeface="宋体"/>
                        </a:rPr>
                        <a:t>发</a:t>
                      </a:r>
                      <a:r>
                        <a:rPr sz="900" b="1" spc="5">
                          <a:latin typeface="宋体"/>
                          <a:cs typeface="宋体"/>
                        </a:rPr>
                        <a:t>布</a:t>
                      </a:r>
                      <a:r>
                        <a:rPr sz="900" b="1" spc="-5">
                          <a:latin typeface="宋体"/>
                          <a:cs typeface="宋体"/>
                        </a:rPr>
                        <a:t>日期</a:t>
                      </a:r>
                      <a:endParaRPr sz="900">
                        <a:latin typeface="宋体"/>
                        <a:cs typeface="宋体"/>
                      </a:endParaRPr>
                    </a:p>
                  </a:txBody>
                  <a:tcPr marL="0" marR="0" marT="254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20"/>
                        </a:spcBef>
                      </a:pPr>
                      <a:endParaRPr sz="750">
                        <a:latin typeface="Times New Roman"/>
                        <a:cs typeface="Times New Roman"/>
                      </a:endParaRPr>
                    </a:p>
                    <a:p>
                      <a:pPr algn="ctr">
                        <a:lnSpc>
                          <a:spcPct val="100000"/>
                        </a:lnSpc>
                      </a:pPr>
                      <a:r>
                        <a:rPr sz="900" b="1" spc="-5">
                          <a:latin typeface="宋体"/>
                          <a:cs typeface="宋体"/>
                        </a:rPr>
                        <a:t>实</a:t>
                      </a:r>
                      <a:r>
                        <a:rPr sz="900" b="1" spc="5">
                          <a:latin typeface="宋体"/>
                          <a:cs typeface="宋体"/>
                        </a:rPr>
                        <a:t>施</a:t>
                      </a:r>
                      <a:r>
                        <a:rPr sz="900" b="1" spc="-5">
                          <a:latin typeface="宋体"/>
                          <a:cs typeface="宋体"/>
                        </a:rPr>
                        <a:t>日期</a:t>
                      </a:r>
                      <a:endParaRPr sz="900">
                        <a:latin typeface="宋体"/>
                        <a:cs typeface="宋体"/>
                      </a:endParaRPr>
                    </a:p>
                  </a:txBody>
                  <a:tcPr marL="0" marR="0" marT="254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20"/>
                        </a:spcBef>
                      </a:pPr>
                      <a:endParaRPr sz="750">
                        <a:latin typeface="Times New Roman"/>
                        <a:cs typeface="Times New Roman"/>
                      </a:endParaRPr>
                    </a:p>
                    <a:p>
                      <a:pPr algn="ctr">
                        <a:lnSpc>
                          <a:spcPct val="100000"/>
                        </a:lnSpc>
                      </a:pPr>
                      <a:r>
                        <a:rPr sz="900" b="1" spc="-5">
                          <a:latin typeface="宋体"/>
                          <a:cs typeface="宋体"/>
                        </a:rPr>
                        <a:t>规</a:t>
                      </a:r>
                      <a:r>
                        <a:rPr sz="900" b="1" spc="5">
                          <a:latin typeface="宋体"/>
                          <a:cs typeface="宋体"/>
                        </a:rPr>
                        <a:t>定</a:t>
                      </a:r>
                      <a:r>
                        <a:rPr sz="900" b="1" spc="-5">
                          <a:latin typeface="宋体"/>
                          <a:cs typeface="宋体"/>
                        </a:rPr>
                        <a:t>范围</a:t>
                      </a:r>
                      <a:endParaRPr sz="900">
                        <a:latin typeface="宋体"/>
                        <a:cs typeface="宋体"/>
                      </a:endParaRPr>
                    </a:p>
                  </a:txBody>
                  <a:tcPr marL="0" marR="0" marT="254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201493">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marL="68580">
                        <a:lnSpc>
                          <a:spcPct val="100000"/>
                        </a:lnSpc>
                        <a:spcBef>
                          <a:spcPts val="229"/>
                        </a:spcBef>
                      </a:pPr>
                      <a:r>
                        <a:rPr sz="900">
                          <a:latin typeface="宋体"/>
                          <a:cs typeface="宋体"/>
                        </a:rPr>
                        <a:t>本标准规定了食品生产过程中原料采购、加工、包装、贮存和运输等环节</a:t>
                      </a:r>
                      <a:endParaRPr sz="900">
                        <a:latin typeface="宋体"/>
                        <a:cs typeface="宋体"/>
                      </a:endParaRPr>
                    </a:p>
                  </a:txBody>
                  <a:tcPr marL="0" marR="0" marT="29209" marB="0">
                    <a:lnL w="6350">
                      <a:solidFill>
                        <a:srgbClr val="000000"/>
                      </a:solidFill>
                      <a:prstDash val="solid"/>
                    </a:lnL>
                    <a:lnR w="6350">
                      <a:solidFill>
                        <a:srgbClr val="000000"/>
                      </a:solidFill>
                      <a:prstDash val="solid"/>
                    </a:lnR>
                    <a:lnT w="6350">
                      <a:solidFill>
                        <a:srgbClr val="000000"/>
                      </a:solidFill>
                      <a:prstDash val="solid"/>
                    </a:lnT>
                  </a:tcPr>
                </a:tc>
              </a:tr>
              <a:tr h="396239">
                <a:tc>
                  <a:txBody>
                    <a:bodyPr vert="horz" wrap="square"/>
                    <a:lstStyle/>
                    <a:p>
                      <a:pPr>
                        <a:lnSpc>
                          <a:spcPct val="100000"/>
                        </a:lnSpc>
                        <a:spcBef>
                          <a:spcPts val="5"/>
                        </a:spcBef>
                      </a:pPr>
                      <a:endParaRPr sz="850">
                        <a:latin typeface="Times New Roman"/>
                        <a:cs typeface="Times New Roman"/>
                      </a:endParaRPr>
                    </a:p>
                    <a:p>
                      <a:pPr marR="85725" algn="r">
                        <a:lnSpc>
                          <a:spcPct val="100000"/>
                        </a:lnSpc>
                      </a:pPr>
                      <a:r>
                        <a:rPr sz="900" spc="5">
                          <a:latin typeface="Times New Roman"/>
                          <a:cs typeface="Times New Roman"/>
                        </a:rPr>
                        <a:t>1</a:t>
                      </a:r>
                      <a:r>
                        <a:rPr sz="900">
                          <a:latin typeface="Times New Roman"/>
                          <a:cs typeface="Times New Roman"/>
                        </a:rPr>
                        <a:t>.</a:t>
                      </a:r>
                      <a:endParaRPr sz="900">
                        <a:latin typeface="Times New Roman"/>
                        <a:cs typeface="Times New Roman"/>
                      </a:endParaRPr>
                    </a:p>
                  </a:txBody>
                  <a:tcPr marL="0" marR="0" marT="635"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spcBef>
                          <a:spcPts val="5"/>
                        </a:spcBef>
                      </a:pPr>
                      <a:endParaRPr sz="850">
                        <a:latin typeface="Times New Roman"/>
                        <a:cs typeface="Times New Roman"/>
                      </a:endParaRPr>
                    </a:p>
                    <a:p>
                      <a:pPr algn="ctr">
                        <a:lnSpc>
                          <a:spcPct val="100000"/>
                        </a:lnSpc>
                      </a:pPr>
                      <a:r>
                        <a:rPr sz="900" spc="-5">
                          <a:latin typeface="Times New Roman"/>
                          <a:cs typeface="Times New Roman"/>
                        </a:rPr>
                        <a:t>GB</a:t>
                      </a:r>
                      <a:r>
                        <a:rPr sz="900" spc="-15">
                          <a:latin typeface="Times New Roman"/>
                          <a:cs typeface="Times New Roman"/>
                        </a:rPr>
                        <a:t> </a:t>
                      </a:r>
                      <a:r>
                        <a:rPr sz="900" spc="-5">
                          <a:latin typeface="Times New Roman"/>
                          <a:cs typeface="Times New Roman"/>
                        </a:rPr>
                        <a:t>14881-2013</a:t>
                      </a:r>
                      <a:endParaRPr sz="900">
                        <a:latin typeface="Times New Roman"/>
                        <a:cs typeface="Times New Roman"/>
                      </a:endParaRPr>
                    </a:p>
                  </a:txBody>
                  <a:tcPr marL="0" marR="0" marT="635"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00"/>
                        </a:spcBef>
                      </a:pPr>
                      <a:r>
                        <a:rPr sz="900">
                          <a:latin typeface="宋体"/>
                          <a:cs typeface="宋体"/>
                        </a:rPr>
                        <a:t>食品安全国家标准</a:t>
                      </a:r>
                      <a:r>
                        <a:rPr sz="900" spc="-50">
                          <a:latin typeface="宋体"/>
                          <a:cs typeface="宋体"/>
                        </a:rPr>
                        <a:t> </a:t>
                      </a:r>
                      <a:r>
                        <a:rPr sz="900">
                          <a:latin typeface="宋体"/>
                          <a:cs typeface="宋体"/>
                        </a:rPr>
                        <a:t>食品生产通用卫</a:t>
                      </a:r>
                      <a:endParaRPr sz="900">
                        <a:latin typeface="宋体"/>
                        <a:cs typeface="宋体"/>
                      </a:endParaRPr>
                    </a:p>
                    <a:p>
                      <a:pPr algn="ctr">
                        <a:lnSpc>
                          <a:spcPct val="100000"/>
                        </a:lnSpc>
                        <a:spcBef>
                          <a:spcPts val="480"/>
                        </a:spcBef>
                      </a:pPr>
                      <a:r>
                        <a:rPr sz="900">
                          <a:latin typeface="宋体"/>
                          <a:cs typeface="宋体"/>
                        </a:rPr>
                        <a:t>生规范</a:t>
                      </a:r>
                      <a:endParaRPr sz="900">
                        <a:latin typeface="宋体"/>
                        <a:cs typeface="宋体"/>
                      </a:endParaRPr>
                    </a:p>
                  </a:txBody>
                  <a:tcPr marL="0" marR="0" marT="25400" marB="0">
                    <a:lnL w="6350">
                      <a:solidFill>
                        <a:srgbClr val="000000"/>
                      </a:solidFill>
                      <a:prstDash val="solid"/>
                    </a:lnL>
                    <a:lnR w="6350">
                      <a:solidFill>
                        <a:srgbClr val="000000"/>
                      </a:solidFill>
                      <a:prstDash val="solid"/>
                    </a:lnR>
                  </a:tcPr>
                </a:tc>
                <a:tc>
                  <a:txBody>
                    <a:bodyPr vert="horz" wrap="square"/>
                    <a:lstStyle/>
                    <a:p>
                      <a:pPr>
                        <a:lnSpc>
                          <a:spcPct val="100000"/>
                        </a:lnSpc>
                        <a:spcBef>
                          <a:spcPts val="5"/>
                        </a:spcBef>
                      </a:pPr>
                      <a:endParaRPr sz="850">
                        <a:latin typeface="Times New Roman"/>
                        <a:cs typeface="Times New Roman"/>
                      </a:endParaRPr>
                    </a:p>
                    <a:p>
                      <a:pPr algn="ctr">
                        <a:lnSpc>
                          <a:spcPct val="100000"/>
                        </a:lnSpc>
                      </a:pPr>
                      <a:r>
                        <a:rPr sz="900" spc="-5">
                          <a:latin typeface="Times New Roman"/>
                          <a:cs typeface="Times New Roman"/>
                        </a:rPr>
                        <a:t>2013-05-24</a:t>
                      </a:r>
                      <a:endParaRPr sz="900">
                        <a:latin typeface="Times New Roman"/>
                        <a:cs typeface="Times New Roman"/>
                      </a:endParaRPr>
                    </a:p>
                  </a:txBody>
                  <a:tcPr marL="0" marR="0" marT="635" marB="0">
                    <a:lnL w="6350">
                      <a:solidFill>
                        <a:srgbClr val="000000"/>
                      </a:solidFill>
                      <a:prstDash val="solid"/>
                    </a:lnL>
                    <a:lnR w="6350">
                      <a:solidFill>
                        <a:srgbClr val="000000"/>
                      </a:solidFill>
                      <a:prstDash val="solid"/>
                    </a:lnR>
                  </a:tcPr>
                </a:tc>
                <a:tc>
                  <a:txBody>
                    <a:bodyPr vert="horz" wrap="square"/>
                    <a:lstStyle/>
                    <a:p>
                      <a:pPr>
                        <a:lnSpc>
                          <a:spcPct val="100000"/>
                        </a:lnSpc>
                        <a:spcBef>
                          <a:spcPts val="5"/>
                        </a:spcBef>
                      </a:pPr>
                      <a:endParaRPr sz="850">
                        <a:latin typeface="Times New Roman"/>
                        <a:cs typeface="Times New Roman"/>
                      </a:endParaRPr>
                    </a:p>
                    <a:p>
                      <a:pPr algn="ctr">
                        <a:lnSpc>
                          <a:spcPct val="100000"/>
                        </a:lnSpc>
                      </a:pPr>
                      <a:r>
                        <a:rPr sz="900" spc="-5">
                          <a:latin typeface="Times New Roman"/>
                          <a:cs typeface="Times New Roman"/>
                        </a:rPr>
                        <a:t>2014-06-01</a:t>
                      </a:r>
                      <a:endParaRPr sz="900">
                        <a:latin typeface="Times New Roman"/>
                        <a:cs typeface="Times New Roman"/>
                      </a:endParaRPr>
                    </a:p>
                  </a:txBody>
                  <a:tcPr marL="0" marR="0" marT="635" marB="0">
                    <a:lnL w="6350">
                      <a:solidFill>
                        <a:srgbClr val="000000"/>
                      </a:solidFill>
                      <a:prstDash val="solid"/>
                    </a:lnL>
                    <a:lnR w="6350">
                      <a:solidFill>
                        <a:srgbClr val="000000"/>
                      </a:solidFill>
                      <a:prstDash val="solid"/>
                    </a:lnR>
                  </a:tcPr>
                </a:tc>
                <a:tc>
                  <a:txBody>
                    <a:bodyPr vert="horz" wrap="square"/>
                    <a:lstStyle/>
                    <a:p>
                      <a:pPr marL="68580">
                        <a:lnSpc>
                          <a:spcPct val="100000"/>
                        </a:lnSpc>
                        <a:spcBef>
                          <a:spcPts val="200"/>
                        </a:spcBef>
                      </a:pPr>
                      <a:r>
                        <a:rPr sz="900">
                          <a:latin typeface="宋体"/>
                          <a:cs typeface="宋体"/>
                        </a:rPr>
                        <a:t>的场所、设施、人员的基本要求和管理准则。本标准适用于各类食品的生</a:t>
                      </a:r>
                      <a:endParaRPr sz="900">
                        <a:latin typeface="宋体"/>
                        <a:cs typeface="宋体"/>
                      </a:endParaRPr>
                    </a:p>
                    <a:p>
                      <a:pPr marL="68580">
                        <a:lnSpc>
                          <a:spcPct val="100000"/>
                        </a:lnSpc>
                        <a:spcBef>
                          <a:spcPts val="480"/>
                        </a:spcBef>
                      </a:pPr>
                      <a:r>
                        <a:rPr sz="900">
                          <a:latin typeface="宋体"/>
                          <a:cs typeface="宋体"/>
                        </a:rPr>
                        <a:t>产，如确有必要制定某类食品生产的专项卫生规范，应当以本标准作为基</a:t>
                      </a:r>
                      <a:endParaRPr sz="900">
                        <a:latin typeface="宋体"/>
                        <a:cs typeface="宋体"/>
                      </a:endParaRPr>
                    </a:p>
                  </a:txBody>
                  <a:tcPr marL="0" marR="0" marT="25400" marB="0">
                    <a:lnL w="6350">
                      <a:solidFill>
                        <a:srgbClr val="000000"/>
                      </a:solidFill>
                      <a:prstDash val="solid"/>
                    </a:lnL>
                    <a:lnR w="6350">
                      <a:solidFill>
                        <a:srgbClr val="000000"/>
                      </a:solidFill>
                      <a:prstDash val="solid"/>
                    </a:lnR>
                  </a:tcPr>
                </a:tc>
              </a:tr>
              <a:tr h="201096">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marL="68580">
                        <a:lnSpc>
                          <a:spcPct val="100000"/>
                        </a:lnSpc>
                        <a:spcBef>
                          <a:spcPts val="200"/>
                        </a:spcBef>
                      </a:pPr>
                      <a:r>
                        <a:rPr sz="900">
                          <a:latin typeface="宋体"/>
                          <a:cs typeface="宋体"/>
                        </a:rPr>
                        <a:t>础。</a:t>
                      </a:r>
                      <a:endParaRPr sz="900">
                        <a:latin typeface="宋体"/>
                        <a:cs typeface="宋体"/>
                      </a:endParaRPr>
                    </a:p>
                  </a:txBody>
                  <a:tcPr marL="0" marR="0" marT="25400" marB="0">
                    <a:lnL w="6350">
                      <a:solidFill>
                        <a:srgbClr val="000000"/>
                      </a:solidFill>
                      <a:prstDash val="solid"/>
                    </a:lnL>
                    <a:lnR w="6350">
                      <a:solidFill>
                        <a:srgbClr val="000000"/>
                      </a:solidFill>
                      <a:prstDash val="solid"/>
                    </a:lnR>
                    <a:lnB w="6350">
                      <a:solidFill>
                        <a:srgbClr val="000000"/>
                      </a:solidFill>
                      <a:prstDash val="solid"/>
                    </a:lnB>
                  </a:tcPr>
                </a:tc>
              </a:tr>
              <a:tr h="501650">
                <a:tc>
                  <a:txBody>
                    <a:bodyPr vert="horz" wrap="square"/>
                    <a:lstStyle/>
                    <a:p>
                      <a:pPr>
                        <a:lnSpc>
                          <a:spcPct val="100000"/>
                        </a:lnSpc>
                        <a:spcBef>
                          <a:spcPts val="10"/>
                        </a:spcBef>
                      </a:pPr>
                      <a:endParaRPr sz="1200">
                        <a:latin typeface="Times New Roman"/>
                        <a:cs typeface="Times New Roman"/>
                      </a:endParaRPr>
                    </a:p>
                    <a:p>
                      <a:pPr marR="85725" algn="r">
                        <a:lnSpc>
                          <a:spcPct val="100000"/>
                        </a:lnSpc>
                      </a:pPr>
                      <a:r>
                        <a:rPr sz="900" spc="5">
                          <a:latin typeface="Times New Roman"/>
                          <a:cs typeface="Times New Roman"/>
                        </a:rPr>
                        <a:t>2</a:t>
                      </a:r>
                      <a:r>
                        <a:rPr sz="900">
                          <a:latin typeface="Times New Roman"/>
                          <a:cs typeface="Times New Roman"/>
                        </a:rPr>
                        <a:t>.</a:t>
                      </a:r>
                      <a:endParaRPr sz="900">
                        <a:latin typeface="Times New Roman"/>
                        <a:cs typeface="Times New Roman"/>
                      </a:endParaRPr>
                    </a:p>
                  </a:txBody>
                  <a:tcPr marL="0" marR="0" marT="127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spcBef>
                          <a:spcPts val="10"/>
                        </a:spcBef>
                      </a:pPr>
                      <a:endParaRPr sz="1200">
                        <a:latin typeface="Times New Roman"/>
                        <a:cs typeface="Times New Roman"/>
                      </a:endParaRPr>
                    </a:p>
                    <a:p>
                      <a:pPr algn="ctr">
                        <a:lnSpc>
                          <a:spcPct val="100000"/>
                        </a:lnSpc>
                      </a:pPr>
                      <a:r>
                        <a:rPr sz="900" spc="-5">
                          <a:latin typeface="Times New Roman"/>
                          <a:cs typeface="Times New Roman"/>
                        </a:rPr>
                        <a:t>GB</a:t>
                      </a:r>
                      <a:r>
                        <a:rPr sz="900" spc="-15">
                          <a:latin typeface="Times New Roman"/>
                          <a:cs typeface="Times New Roman"/>
                        </a:rPr>
                        <a:t> </a:t>
                      </a:r>
                      <a:r>
                        <a:rPr sz="900" spc="-5">
                          <a:latin typeface="Times New Roman"/>
                          <a:cs typeface="Times New Roman"/>
                        </a:rPr>
                        <a:t>31621-2014</a:t>
                      </a:r>
                      <a:endParaRPr sz="900">
                        <a:latin typeface="Times New Roman"/>
                        <a:cs typeface="Times New Roman"/>
                      </a:endParaRPr>
                    </a:p>
                  </a:txBody>
                  <a:tcPr marL="0" marR="0" marT="127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803275" marR="81915" indent="-713740">
                        <a:lnSpc>
                          <a:spcPct val="144400"/>
                        </a:lnSpc>
                        <a:spcBef>
                          <a:spcPts val="145"/>
                        </a:spcBef>
                      </a:pPr>
                      <a:r>
                        <a:rPr sz="900">
                          <a:latin typeface="宋体"/>
                          <a:cs typeface="宋体"/>
                        </a:rPr>
                        <a:t>食品安全国家标准</a:t>
                      </a:r>
                      <a:r>
                        <a:rPr sz="900" spc="-110">
                          <a:latin typeface="宋体"/>
                          <a:cs typeface="宋体"/>
                        </a:rPr>
                        <a:t> </a:t>
                      </a:r>
                      <a:r>
                        <a:rPr sz="900">
                          <a:latin typeface="宋体"/>
                          <a:cs typeface="宋体"/>
                        </a:rPr>
                        <a:t>食品经营过程卫 生规范</a:t>
                      </a:r>
                      <a:endParaRPr sz="900">
                        <a:latin typeface="宋体"/>
                        <a:cs typeface="宋体"/>
                      </a:endParaRPr>
                    </a:p>
                  </a:txBody>
                  <a:tcPr marL="0" marR="0" marT="1841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10"/>
                        </a:spcBef>
                      </a:pPr>
                      <a:endParaRPr sz="1200">
                        <a:latin typeface="Times New Roman"/>
                        <a:cs typeface="Times New Roman"/>
                      </a:endParaRPr>
                    </a:p>
                    <a:p>
                      <a:pPr algn="ctr">
                        <a:lnSpc>
                          <a:spcPct val="100000"/>
                        </a:lnSpc>
                      </a:pPr>
                      <a:r>
                        <a:rPr sz="900" spc="-5">
                          <a:latin typeface="Times New Roman"/>
                          <a:cs typeface="Times New Roman"/>
                        </a:rPr>
                        <a:t>2014-12-24</a:t>
                      </a:r>
                      <a:endParaRPr sz="900">
                        <a:latin typeface="Times New Roman"/>
                        <a:cs typeface="Times New Roman"/>
                      </a:endParaRPr>
                    </a:p>
                  </a:txBody>
                  <a:tcPr marL="0" marR="0" marT="127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10"/>
                        </a:spcBef>
                      </a:pPr>
                      <a:endParaRPr sz="1200">
                        <a:latin typeface="Times New Roman"/>
                        <a:cs typeface="Times New Roman"/>
                      </a:endParaRPr>
                    </a:p>
                    <a:p>
                      <a:pPr algn="ctr">
                        <a:lnSpc>
                          <a:spcPct val="100000"/>
                        </a:lnSpc>
                      </a:pPr>
                      <a:r>
                        <a:rPr sz="900" spc="-5">
                          <a:latin typeface="Times New Roman"/>
                          <a:cs typeface="Times New Roman"/>
                        </a:rPr>
                        <a:t>2015-05-24</a:t>
                      </a:r>
                      <a:endParaRPr sz="900">
                        <a:latin typeface="Times New Roman"/>
                        <a:cs typeface="Times New Roman"/>
                      </a:endParaRPr>
                    </a:p>
                  </a:txBody>
                  <a:tcPr marL="0" marR="0" marT="127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marR="89535">
                        <a:lnSpc>
                          <a:spcPct val="144400"/>
                        </a:lnSpc>
                        <a:spcBef>
                          <a:spcPts val="145"/>
                        </a:spcBef>
                      </a:pPr>
                      <a:r>
                        <a:rPr sz="900">
                          <a:latin typeface="宋体"/>
                          <a:cs typeface="宋体"/>
                        </a:rPr>
                        <a:t>本标准规定了食品采购、运输、验收、贮存、分装与包装、销售等经营过 程中的食品安全要求。本标准适用于各种类型的食品经营活动。</a:t>
                      </a:r>
                      <a:endParaRPr sz="900">
                        <a:latin typeface="宋体"/>
                        <a:cs typeface="宋体"/>
                      </a:endParaRPr>
                    </a:p>
                  </a:txBody>
                  <a:tcPr marL="0" marR="0" marT="1841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600710">
                <a:tc>
                  <a:txBody>
                    <a:bodyPr vert="horz" wrap="square"/>
                    <a:lstStyle/>
                    <a:p>
                      <a:pPr>
                        <a:lnSpc>
                          <a:spcPct val="100000"/>
                        </a:lnSpc>
                      </a:pPr>
                      <a:endParaRPr sz="1000">
                        <a:latin typeface="Times New Roman"/>
                        <a:cs typeface="Times New Roman"/>
                      </a:endParaRPr>
                    </a:p>
                    <a:p>
                      <a:pPr marR="85725" algn="r">
                        <a:lnSpc>
                          <a:spcPct val="100000"/>
                        </a:lnSpc>
                        <a:spcBef>
                          <a:spcPts val="635"/>
                        </a:spcBef>
                      </a:pPr>
                      <a:r>
                        <a:rPr sz="900" spc="5">
                          <a:latin typeface="Times New Roman"/>
                          <a:cs typeface="Times New Roman"/>
                        </a:rPr>
                        <a:t>3</a:t>
                      </a:r>
                      <a:r>
                        <a:rPr sz="900">
                          <a:latin typeface="Times New Roman"/>
                          <a:cs typeface="Times New Roman"/>
                        </a:rPr>
                        <a:t>.</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1000">
                        <a:latin typeface="Times New Roman"/>
                        <a:cs typeface="Times New Roman"/>
                      </a:endParaRPr>
                    </a:p>
                    <a:p>
                      <a:pPr algn="ctr">
                        <a:lnSpc>
                          <a:spcPct val="100000"/>
                        </a:lnSpc>
                        <a:spcBef>
                          <a:spcPts val="635"/>
                        </a:spcBef>
                      </a:pPr>
                      <a:r>
                        <a:rPr sz="900" spc="-5">
                          <a:latin typeface="Times New Roman"/>
                          <a:cs typeface="Times New Roman"/>
                        </a:rPr>
                        <a:t>GB</a:t>
                      </a:r>
                      <a:r>
                        <a:rPr sz="900" spc="-15">
                          <a:latin typeface="Times New Roman"/>
                          <a:cs typeface="Times New Roman"/>
                        </a:rPr>
                        <a:t> </a:t>
                      </a:r>
                      <a:r>
                        <a:rPr sz="900" spc="-5">
                          <a:latin typeface="Times New Roman"/>
                          <a:cs typeface="Times New Roman"/>
                        </a:rPr>
                        <a:t>31605-2020</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803275" marR="81915" indent="-713740">
                        <a:lnSpc>
                          <a:spcPct val="144400"/>
                        </a:lnSpc>
                        <a:spcBef>
                          <a:spcPts val="525"/>
                        </a:spcBef>
                      </a:pPr>
                      <a:r>
                        <a:rPr sz="900">
                          <a:latin typeface="宋体"/>
                          <a:cs typeface="宋体"/>
                        </a:rPr>
                        <a:t>食品安全国家标准</a:t>
                      </a:r>
                      <a:r>
                        <a:rPr sz="900" spc="-110">
                          <a:latin typeface="宋体"/>
                          <a:cs typeface="宋体"/>
                        </a:rPr>
                        <a:t> </a:t>
                      </a:r>
                      <a:r>
                        <a:rPr sz="900">
                          <a:latin typeface="宋体"/>
                          <a:cs typeface="宋体"/>
                        </a:rPr>
                        <a:t>食品冷链物流卫 生规范</a:t>
                      </a:r>
                      <a:endParaRPr sz="900">
                        <a:latin typeface="宋体"/>
                        <a:cs typeface="宋体"/>
                      </a:endParaRPr>
                    </a:p>
                  </a:txBody>
                  <a:tcPr marL="0" marR="0" marT="666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35"/>
                        </a:spcBef>
                      </a:pPr>
                      <a:r>
                        <a:rPr sz="900" spc="-5">
                          <a:latin typeface="Times New Roman"/>
                          <a:cs typeface="Times New Roman"/>
                        </a:rPr>
                        <a:t>2020-09-11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35"/>
                        </a:spcBef>
                      </a:pPr>
                      <a:r>
                        <a:rPr sz="900" spc="-5">
                          <a:latin typeface="Times New Roman"/>
                          <a:cs typeface="Times New Roman"/>
                        </a:rPr>
                        <a:t>2021-03-11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a:lnSpc>
                          <a:spcPct val="100000"/>
                        </a:lnSpc>
                        <a:spcBef>
                          <a:spcPts val="225"/>
                        </a:spcBef>
                      </a:pPr>
                      <a:r>
                        <a:rPr sz="900">
                          <a:latin typeface="宋体"/>
                          <a:cs typeface="宋体"/>
                        </a:rPr>
                        <a:t>本标准规定了食品冷链物流过程中的基本要求、交接、运输配送、储存、</a:t>
                      </a:r>
                      <a:endParaRPr sz="900">
                        <a:latin typeface="宋体"/>
                        <a:cs typeface="宋体"/>
                      </a:endParaRPr>
                    </a:p>
                    <a:p>
                      <a:pPr marL="68580" marR="89535">
                        <a:lnSpc>
                          <a:spcPct val="144400"/>
                        </a:lnSpc>
                      </a:pPr>
                      <a:r>
                        <a:rPr sz="900">
                          <a:latin typeface="宋体"/>
                          <a:cs typeface="宋体"/>
                        </a:rPr>
                        <a:t>人员和管理制度、追溯及召回、文件管理等方面的要求和管理准则，适用 于各类食品出厂后到销售前需要温度控制的物流过程。</a:t>
                      </a:r>
                      <a:endParaRPr sz="900">
                        <a:latin typeface="宋体"/>
                        <a:cs typeface="宋体"/>
                      </a:endParaRPr>
                    </a:p>
                  </a:txBody>
                  <a:tcPr marL="0" marR="0" marT="285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201200">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marL="68580">
                        <a:lnSpc>
                          <a:spcPct val="100000"/>
                        </a:lnSpc>
                        <a:spcBef>
                          <a:spcPts val="235"/>
                        </a:spcBef>
                      </a:pPr>
                      <a:r>
                        <a:rPr sz="900">
                          <a:latin typeface="宋体"/>
                          <a:cs typeface="宋体"/>
                        </a:rPr>
                        <a:t>本标准规定了餐饮服务活动中食品采购</a:t>
                      </a:r>
                      <a:r>
                        <a:rPr sz="900" spc="-180">
                          <a:latin typeface="宋体"/>
                          <a:cs typeface="宋体"/>
                        </a:rPr>
                        <a:t>、</a:t>
                      </a:r>
                      <a:r>
                        <a:rPr sz="900">
                          <a:latin typeface="宋体"/>
                          <a:cs typeface="宋体"/>
                        </a:rPr>
                        <a:t>贮存</a:t>
                      </a:r>
                      <a:r>
                        <a:rPr sz="900" spc="-160">
                          <a:latin typeface="宋体"/>
                          <a:cs typeface="宋体"/>
                        </a:rPr>
                        <a:t>、</a:t>
                      </a:r>
                      <a:r>
                        <a:rPr sz="900">
                          <a:latin typeface="宋体"/>
                          <a:cs typeface="宋体"/>
                        </a:rPr>
                        <a:t>加工</a:t>
                      </a:r>
                      <a:r>
                        <a:rPr sz="900" spc="-170">
                          <a:latin typeface="宋体"/>
                          <a:cs typeface="宋体"/>
                        </a:rPr>
                        <a:t>、</a:t>
                      </a:r>
                      <a:r>
                        <a:rPr sz="900">
                          <a:latin typeface="宋体"/>
                          <a:cs typeface="宋体"/>
                        </a:rPr>
                        <a:t>供应</a:t>
                      </a:r>
                      <a:r>
                        <a:rPr sz="900" spc="-170">
                          <a:latin typeface="宋体"/>
                          <a:cs typeface="宋体"/>
                        </a:rPr>
                        <a:t>、</a:t>
                      </a:r>
                      <a:r>
                        <a:rPr sz="900">
                          <a:latin typeface="宋体"/>
                          <a:cs typeface="宋体"/>
                        </a:rPr>
                        <a:t>配送和餐</a:t>
                      </a:r>
                      <a:r>
                        <a:rPr sz="900" spc="-10">
                          <a:latin typeface="宋体"/>
                          <a:cs typeface="宋体"/>
                        </a:rPr>
                        <a:t>(</a:t>
                      </a:r>
                      <a:r>
                        <a:rPr sz="900">
                          <a:latin typeface="宋体"/>
                          <a:cs typeface="宋体"/>
                        </a:rPr>
                        <a:t>饮)</a:t>
                      </a:r>
                      <a:endParaRPr sz="900">
                        <a:latin typeface="宋体"/>
                        <a:cs typeface="宋体"/>
                      </a:endParaRPr>
                    </a:p>
                  </a:txBody>
                  <a:tcPr marL="0" marR="0" marT="29845" marB="0">
                    <a:lnL w="6350">
                      <a:solidFill>
                        <a:srgbClr val="000000"/>
                      </a:solidFill>
                      <a:prstDash val="solid"/>
                    </a:lnL>
                    <a:lnR w="6350">
                      <a:solidFill>
                        <a:srgbClr val="000000"/>
                      </a:solidFill>
                      <a:prstDash val="solid"/>
                    </a:lnR>
                    <a:lnT w="6350">
                      <a:solidFill>
                        <a:srgbClr val="000000"/>
                      </a:solidFill>
                      <a:prstDash val="solid"/>
                    </a:lnT>
                  </a:tcPr>
                </a:tc>
              </a:tr>
              <a:tr h="595414">
                <a:tc>
                  <a:txBody>
                    <a:bodyPr vert="horz" wrap="square"/>
                    <a:lstStyle/>
                    <a:p>
                      <a:pPr>
                        <a:lnSpc>
                          <a:spcPct val="100000"/>
                        </a:lnSpc>
                      </a:pPr>
                      <a:endParaRPr sz="1000">
                        <a:latin typeface="Times New Roman"/>
                        <a:cs typeface="Times New Roman"/>
                      </a:endParaRPr>
                    </a:p>
                    <a:p>
                      <a:pPr marR="85725" algn="r">
                        <a:lnSpc>
                          <a:spcPct val="100000"/>
                        </a:lnSpc>
                        <a:spcBef>
                          <a:spcPts val="610"/>
                        </a:spcBef>
                      </a:pPr>
                      <a:r>
                        <a:rPr sz="900" spc="5">
                          <a:latin typeface="Times New Roman"/>
                          <a:cs typeface="Times New Roman"/>
                        </a:rPr>
                        <a:t>4</a:t>
                      </a:r>
                      <a:r>
                        <a:rPr sz="900">
                          <a:latin typeface="Times New Roman"/>
                          <a:cs typeface="Times New Roman"/>
                        </a:rPr>
                        <a:t>.</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marR="154940" algn="r">
                        <a:lnSpc>
                          <a:spcPct val="100000"/>
                        </a:lnSpc>
                        <a:spcBef>
                          <a:spcPts val="170"/>
                        </a:spcBef>
                      </a:pPr>
                      <a:r>
                        <a:rPr sz="1050" b="1" spc="10">
                          <a:latin typeface="宋体"/>
                          <a:cs typeface="宋体"/>
                        </a:rPr>
                        <a:t>综</a:t>
                      </a:r>
                      <a:r>
                        <a:rPr sz="1050" b="1">
                          <a:latin typeface="宋体"/>
                          <a:cs typeface="宋体"/>
                        </a:rPr>
                        <a:t>合</a:t>
                      </a:r>
                      <a:endParaRPr sz="1050">
                        <a:latin typeface="宋体"/>
                        <a:cs typeface="宋体"/>
                      </a:endParaRPr>
                    </a:p>
                  </a:txBody>
                  <a:tcPr marL="0" marR="0" marT="21590" marB="0">
                    <a:lnL w="6350">
                      <a:solidFill>
                        <a:srgbClr val="000000"/>
                      </a:solidFill>
                      <a:prstDash val="solid"/>
                    </a:lnL>
                    <a:lnR w="6350">
                      <a:solidFill>
                        <a:srgbClr val="000000"/>
                      </a:solidFill>
                      <a:prstDash val="solid"/>
                    </a:lnR>
                  </a:tcPr>
                </a:tc>
                <a:tc>
                  <a:txBody>
                    <a:bodyPr vert="horz" wrap="square"/>
                    <a:lstStyle/>
                    <a:p>
                      <a:pPr>
                        <a:lnSpc>
                          <a:spcPct val="100000"/>
                        </a:lnSpc>
                      </a:pPr>
                      <a:endParaRPr sz="1000">
                        <a:latin typeface="Times New Roman"/>
                        <a:cs typeface="Times New Roman"/>
                      </a:endParaRPr>
                    </a:p>
                    <a:p>
                      <a:pPr algn="ctr">
                        <a:lnSpc>
                          <a:spcPct val="100000"/>
                        </a:lnSpc>
                        <a:spcBef>
                          <a:spcPts val="610"/>
                        </a:spcBef>
                      </a:pPr>
                      <a:r>
                        <a:rPr sz="900" spc="-5">
                          <a:latin typeface="Times New Roman"/>
                          <a:cs typeface="Times New Roman"/>
                        </a:rPr>
                        <a:t>GB</a:t>
                      </a:r>
                      <a:r>
                        <a:rPr sz="900" spc="-15">
                          <a:latin typeface="Times New Roman"/>
                          <a:cs typeface="Times New Roman"/>
                        </a:rPr>
                        <a:t> </a:t>
                      </a:r>
                      <a:r>
                        <a:rPr sz="900" spc="-5">
                          <a:latin typeface="Times New Roman"/>
                          <a:cs typeface="Times New Roman"/>
                        </a:rPr>
                        <a:t>31654-2021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marL="803275" marR="81915" indent="-713740">
                        <a:lnSpc>
                          <a:spcPct val="144400"/>
                        </a:lnSpc>
                        <a:spcBef>
                          <a:spcPts val="509"/>
                        </a:spcBef>
                      </a:pPr>
                      <a:r>
                        <a:rPr sz="900">
                          <a:latin typeface="宋体"/>
                          <a:cs typeface="宋体"/>
                        </a:rPr>
                        <a:t>食品安全国家标准</a:t>
                      </a:r>
                      <a:r>
                        <a:rPr sz="900" spc="-110">
                          <a:latin typeface="宋体"/>
                          <a:cs typeface="宋体"/>
                        </a:rPr>
                        <a:t> </a:t>
                      </a:r>
                      <a:r>
                        <a:rPr sz="900">
                          <a:latin typeface="宋体"/>
                          <a:cs typeface="宋体"/>
                        </a:rPr>
                        <a:t>餐饮服务通用卫 生规范</a:t>
                      </a:r>
                      <a:endParaRPr sz="900">
                        <a:latin typeface="宋体"/>
                        <a:cs typeface="宋体"/>
                      </a:endParaRPr>
                    </a:p>
                  </a:txBody>
                  <a:tcPr marL="0" marR="0" marT="64769" marB="0">
                    <a:lnL w="6350">
                      <a:solidFill>
                        <a:srgbClr val="000000"/>
                      </a:solidFill>
                      <a:prstDash val="solid"/>
                    </a:lnL>
                    <a:lnR w="6350">
                      <a:solidFill>
                        <a:srgbClr val="000000"/>
                      </a:solidFill>
                      <a:prstDash val="solid"/>
                    </a:lnR>
                  </a:tcPr>
                </a:tc>
                <a:tc>
                  <a:txBody>
                    <a:bodyPr vert="horz" wrap="square"/>
                    <a:lstStyle/>
                    <a:p>
                      <a:pPr>
                        <a:lnSpc>
                          <a:spcPct val="100000"/>
                        </a:lnSpc>
                      </a:pPr>
                      <a:endParaRPr sz="1000">
                        <a:latin typeface="Times New Roman"/>
                        <a:cs typeface="Times New Roman"/>
                      </a:endParaRPr>
                    </a:p>
                    <a:p>
                      <a:pPr algn="ctr">
                        <a:lnSpc>
                          <a:spcPct val="100000"/>
                        </a:lnSpc>
                        <a:spcBef>
                          <a:spcPts val="610"/>
                        </a:spcBef>
                      </a:pPr>
                      <a:r>
                        <a:rPr sz="900" spc="-5">
                          <a:latin typeface="Times New Roman"/>
                          <a:cs typeface="Times New Roman"/>
                        </a:rPr>
                        <a:t>2021-02-22</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1000">
                        <a:latin typeface="Times New Roman"/>
                        <a:cs typeface="Times New Roman"/>
                      </a:endParaRPr>
                    </a:p>
                    <a:p>
                      <a:pPr algn="ctr">
                        <a:lnSpc>
                          <a:spcPct val="100000"/>
                        </a:lnSpc>
                        <a:spcBef>
                          <a:spcPts val="610"/>
                        </a:spcBef>
                      </a:pPr>
                      <a:r>
                        <a:rPr sz="900" spc="-5">
                          <a:latin typeface="Times New Roman"/>
                          <a:cs typeface="Times New Roman"/>
                        </a:rPr>
                        <a:t>2022-02-22</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marL="68580">
                        <a:lnSpc>
                          <a:spcPct val="100000"/>
                        </a:lnSpc>
                        <a:spcBef>
                          <a:spcPts val="210"/>
                        </a:spcBef>
                      </a:pPr>
                      <a:r>
                        <a:rPr sz="900">
                          <a:latin typeface="宋体"/>
                          <a:cs typeface="宋体"/>
                        </a:rPr>
                        <a:t>具、食品容器及工具清洗、消毒等环节场所、设施、设备、人员的食品安</a:t>
                      </a:r>
                      <a:endParaRPr sz="900">
                        <a:latin typeface="宋体"/>
                        <a:cs typeface="宋体"/>
                      </a:endParaRPr>
                    </a:p>
                    <a:p>
                      <a:pPr marL="68580" marR="89535">
                        <a:lnSpc>
                          <a:spcPct val="144400"/>
                        </a:lnSpc>
                      </a:pPr>
                      <a:r>
                        <a:rPr sz="900">
                          <a:latin typeface="宋体"/>
                          <a:cs typeface="宋体"/>
                        </a:rPr>
                        <a:t>全基本要求和管理准则。本标准适用于餐饮服务经营者和集中用餐单位的 食堂从事的各类餐饮服务活动，如有必要制定某类餐饮服务活动的专项卫</a:t>
                      </a:r>
                      <a:endParaRPr sz="900">
                        <a:latin typeface="宋体"/>
                        <a:cs typeface="宋体"/>
                      </a:endParaRPr>
                    </a:p>
                  </a:txBody>
                  <a:tcPr marL="0" marR="0" marT="26670" marB="0">
                    <a:lnL w="6350">
                      <a:solidFill>
                        <a:srgbClr val="000000"/>
                      </a:solidFill>
                      <a:prstDash val="solid"/>
                    </a:lnL>
                    <a:lnR w="6350">
                      <a:solidFill>
                        <a:srgbClr val="000000"/>
                      </a:solidFill>
                      <a:prstDash val="solid"/>
                    </a:lnR>
                  </a:tcPr>
                </a:tc>
              </a:tr>
              <a:tr h="200334">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marL="68580">
                        <a:lnSpc>
                          <a:spcPct val="100000"/>
                        </a:lnSpc>
                        <a:spcBef>
                          <a:spcPts val="200"/>
                        </a:spcBef>
                      </a:pPr>
                      <a:r>
                        <a:rPr sz="900">
                          <a:latin typeface="宋体"/>
                          <a:cs typeface="宋体"/>
                        </a:rPr>
                        <a:t>生规范</a:t>
                      </a:r>
                      <a:r>
                        <a:rPr sz="900" spc="-10">
                          <a:latin typeface="宋体"/>
                          <a:cs typeface="宋体"/>
                        </a:rPr>
                        <a:t>,</a:t>
                      </a:r>
                      <a:r>
                        <a:rPr sz="900">
                          <a:latin typeface="宋体"/>
                          <a:cs typeface="宋体"/>
                        </a:rPr>
                        <a:t>应当以本标准作为基础。</a:t>
                      </a:r>
                      <a:endParaRPr sz="900">
                        <a:latin typeface="宋体"/>
                        <a:cs typeface="宋体"/>
                      </a:endParaRPr>
                    </a:p>
                  </a:txBody>
                  <a:tcPr marL="0" marR="0" marT="25400" marB="0">
                    <a:lnL w="6350">
                      <a:solidFill>
                        <a:srgbClr val="000000"/>
                      </a:solidFill>
                      <a:prstDash val="solid"/>
                    </a:lnL>
                    <a:lnR w="6350">
                      <a:solidFill>
                        <a:srgbClr val="000000"/>
                      </a:solidFill>
                      <a:prstDash val="solid"/>
                    </a:lnR>
                    <a:lnB w="6350">
                      <a:solidFill>
                        <a:srgbClr val="000000"/>
                      </a:solidFill>
                      <a:prstDash val="solid"/>
                    </a:lnB>
                  </a:tcPr>
                </a:tc>
              </a:tr>
              <a:tr h="202001">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marL="68580">
                        <a:lnSpc>
                          <a:spcPct val="100000"/>
                        </a:lnSpc>
                        <a:spcBef>
                          <a:spcPts val="234"/>
                        </a:spcBef>
                      </a:pPr>
                      <a:r>
                        <a:rPr sz="900">
                          <a:latin typeface="宋体"/>
                          <a:cs typeface="宋体"/>
                        </a:rPr>
                        <a:t>本标准规定了农副产品绿色批发市场管理使用的术语和应遵循的原则。以</a:t>
                      </a:r>
                      <a:endParaRPr sz="900">
                        <a:latin typeface="宋体"/>
                        <a:cs typeface="宋体"/>
                      </a:endParaRPr>
                    </a:p>
                  </a:txBody>
                  <a:tcPr marL="0" marR="0" marT="29844" marB="0">
                    <a:lnL w="6350">
                      <a:solidFill>
                        <a:srgbClr val="000000"/>
                      </a:solidFill>
                      <a:prstDash val="solid"/>
                    </a:lnL>
                    <a:lnR w="6350">
                      <a:solidFill>
                        <a:srgbClr val="000000"/>
                      </a:solidFill>
                      <a:prstDash val="solid"/>
                    </a:lnR>
                    <a:lnT w="6350">
                      <a:solidFill>
                        <a:srgbClr val="000000"/>
                      </a:solidFill>
                      <a:prstDash val="solid"/>
                    </a:lnT>
                  </a:tcPr>
                </a:tc>
              </a:tr>
              <a:tr h="396239">
                <a:tc>
                  <a:txBody>
                    <a:bodyPr vert="horz" wrap="square"/>
                    <a:lstStyle/>
                    <a:p>
                      <a:pPr>
                        <a:lnSpc>
                          <a:spcPct val="100000"/>
                        </a:lnSpc>
                        <a:spcBef>
                          <a:spcPts val="50"/>
                        </a:spcBef>
                      </a:pPr>
                      <a:endParaRPr sz="800">
                        <a:latin typeface="Times New Roman"/>
                        <a:cs typeface="Times New Roman"/>
                      </a:endParaRPr>
                    </a:p>
                    <a:p>
                      <a:pPr marR="85725" algn="r">
                        <a:lnSpc>
                          <a:spcPct val="100000"/>
                        </a:lnSpc>
                      </a:pPr>
                      <a:r>
                        <a:rPr sz="900" spc="5">
                          <a:latin typeface="Times New Roman"/>
                          <a:cs typeface="Times New Roman"/>
                        </a:rPr>
                        <a:t>5</a:t>
                      </a:r>
                      <a:r>
                        <a:rPr sz="900">
                          <a:latin typeface="Times New Roman"/>
                          <a:cs typeface="Times New Roman"/>
                        </a:rPr>
                        <a:t>.</a:t>
                      </a:r>
                      <a:endParaRPr sz="900">
                        <a:latin typeface="Times New Roman"/>
                        <a:cs typeface="Times New Roman"/>
                      </a:endParaRPr>
                    </a:p>
                  </a:txBody>
                  <a:tcPr marL="0" marR="0" marT="635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spcBef>
                          <a:spcPts val="50"/>
                        </a:spcBef>
                      </a:pPr>
                      <a:endParaRPr sz="800">
                        <a:latin typeface="Times New Roman"/>
                        <a:cs typeface="Times New Roman"/>
                      </a:endParaRPr>
                    </a:p>
                    <a:p>
                      <a:pPr algn="ctr">
                        <a:lnSpc>
                          <a:spcPct val="100000"/>
                        </a:lnSpc>
                      </a:pPr>
                      <a:r>
                        <a:rPr sz="900" spc="-5">
                          <a:latin typeface="Times New Roman"/>
                          <a:cs typeface="Times New Roman"/>
                        </a:rPr>
                        <a:t>GB/T</a:t>
                      </a:r>
                      <a:r>
                        <a:rPr sz="900" spc="-25">
                          <a:latin typeface="Times New Roman"/>
                          <a:cs typeface="Times New Roman"/>
                        </a:rPr>
                        <a:t> </a:t>
                      </a:r>
                      <a:r>
                        <a:rPr sz="900" spc="-5">
                          <a:latin typeface="Times New Roman"/>
                          <a:cs typeface="Times New Roman"/>
                        </a:rPr>
                        <a:t>19220-2003</a:t>
                      </a:r>
                      <a:endParaRPr sz="900">
                        <a:latin typeface="Times New Roman"/>
                        <a:cs typeface="Times New Roman"/>
                      </a:endParaRPr>
                    </a:p>
                  </a:txBody>
                  <a:tcPr marL="0" marR="0" marT="6350" marB="0">
                    <a:lnL w="6350">
                      <a:solidFill>
                        <a:srgbClr val="000000"/>
                      </a:solidFill>
                      <a:prstDash val="solid"/>
                    </a:lnL>
                    <a:lnR w="6350">
                      <a:solidFill>
                        <a:srgbClr val="000000"/>
                      </a:solidFill>
                      <a:prstDash val="solid"/>
                    </a:lnR>
                  </a:tcPr>
                </a:tc>
                <a:tc>
                  <a:txBody>
                    <a:bodyPr vert="horz" wrap="square"/>
                    <a:lstStyle/>
                    <a:p>
                      <a:pPr>
                        <a:lnSpc>
                          <a:spcPct val="100000"/>
                        </a:lnSpc>
                        <a:spcBef>
                          <a:spcPts val="5"/>
                        </a:spcBef>
                      </a:pPr>
                      <a:endParaRPr sz="850">
                        <a:latin typeface="Times New Roman"/>
                        <a:cs typeface="Times New Roman"/>
                      </a:endParaRPr>
                    </a:p>
                    <a:p>
                      <a:pPr algn="ctr">
                        <a:lnSpc>
                          <a:spcPct val="100000"/>
                        </a:lnSpc>
                      </a:pPr>
                      <a:r>
                        <a:rPr sz="900">
                          <a:latin typeface="宋体"/>
                          <a:cs typeface="宋体"/>
                        </a:rPr>
                        <a:t>农副产品绿色批发市场</a:t>
                      </a:r>
                      <a:endParaRPr sz="900">
                        <a:latin typeface="宋体"/>
                        <a:cs typeface="宋体"/>
                      </a:endParaRPr>
                    </a:p>
                  </a:txBody>
                  <a:tcPr marL="0" marR="0" marT="635" marB="0">
                    <a:lnL w="6350">
                      <a:solidFill>
                        <a:srgbClr val="000000"/>
                      </a:solidFill>
                      <a:prstDash val="solid"/>
                    </a:lnL>
                    <a:lnR w="6350">
                      <a:solidFill>
                        <a:srgbClr val="000000"/>
                      </a:solidFill>
                      <a:prstDash val="solid"/>
                    </a:lnR>
                  </a:tcPr>
                </a:tc>
                <a:tc>
                  <a:txBody>
                    <a:bodyPr vert="horz" wrap="square"/>
                    <a:lstStyle/>
                    <a:p>
                      <a:pPr>
                        <a:lnSpc>
                          <a:spcPct val="100000"/>
                        </a:lnSpc>
                        <a:spcBef>
                          <a:spcPts val="50"/>
                        </a:spcBef>
                      </a:pPr>
                      <a:endParaRPr sz="800">
                        <a:latin typeface="Times New Roman"/>
                        <a:cs typeface="Times New Roman"/>
                      </a:endParaRPr>
                    </a:p>
                    <a:p>
                      <a:pPr algn="ctr">
                        <a:lnSpc>
                          <a:spcPct val="100000"/>
                        </a:lnSpc>
                      </a:pPr>
                      <a:r>
                        <a:rPr sz="900" spc="-5">
                          <a:latin typeface="Times New Roman"/>
                          <a:cs typeface="Times New Roman"/>
                        </a:rPr>
                        <a:t>2003-06-23</a:t>
                      </a:r>
                      <a:endParaRPr sz="900">
                        <a:latin typeface="Times New Roman"/>
                        <a:cs typeface="Times New Roman"/>
                      </a:endParaRPr>
                    </a:p>
                  </a:txBody>
                  <a:tcPr marL="0" marR="0" marT="6350" marB="0">
                    <a:lnL w="6350">
                      <a:solidFill>
                        <a:srgbClr val="000000"/>
                      </a:solidFill>
                      <a:prstDash val="solid"/>
                    </a:lnL>
                    <a:lnR w="6350">
                      <a:solidFill>
                        <a:srgbClr val="000000"/>
                      </a:solidFill>
                      <a:prstDash val="solid"/>
                    </a:lnR>
                  </a:tcPr>
                </a:tc>
                <a:tc>
                  <a:txBody>
                    <a:bodyPr vert="horz" wrap="square"/>
                    <a:lstStyle/>
                    <a:p>
                      <a:pPr>
                        <a:lnSpc>
                          <a:spcPct val="100000"/>
                        </a:lnSpc>
                        <a:spcBef>
                          <a:spcPts val="50"/>
                        </a:spcBef>
                      </a:pPr>
                      <a:endParaRPr sz="800">
                        <a:latin typeface="Times New Roman"/>
                        <a:cs typeface="Times New Roman"/>
                      </a:endParaRPr>
                    </a:p>
                    <a:p>
                      <a:pPr algn="ctr">
                        <a:lnSpc>
                          <a:spcPct val="100000"/>
                        </a:lnSpc>
                      </a:pPr>
                      <a:r>
                        <a:rPr sz="900" spc="-5">
                          <a:latin typeface="Times New Roman"/>
                          <a:cs typeface="Times New Roman"/>
                        </a:rPr>
                        <a:t>2003-12-01</a:t>
                      </a:r>
                      <a:endParaRPr sz="900">
                        <a:latin typeface="Times New Roman"/>
                        <a:cs typeface="Times New Roman"/>
                      </a:endParaRPr>
                    </a:p>
                  </a:txBody>
                  <a:tcPr marL="0" marR="0" marT="6350" marB="0">
                    <a:lnL w="6350">
                      <a:solidFill>
                        <a:srgbClr val="000000"/>
                      </a:solidFill>
                      <a:prstDash val="solid"/>
                    </a:lnL>
                    <a:lnR w="6350">
                      <a:solidFill>
                        <a:srgbClr val="000000"/>
                      </a:solidFill>
                      <a:prstDash val="solid"/>
                    </a:lnR>
                  </a:tcPr>
                </a:tc>
                <a:tc>
                  <a:txBody>
                    <a:bodyPr vert="horz" wrap="square"/>
                    <a:lstStyle/>
                    <a:p>
                      <a:pPr marL="68580">
                        <a:lnSpc>
                          <a:spcPct val="100000"/>
                        </a:lnSpc>
                        <a:spcBef>
                          <a:spcPts val="200"/>
                        </a:spcBef>
                      </a:pPr>
                      <a:r>
                        <a:rPr sz="900">
                          <a:latin typeface="宋体"/>
                          <a:cs typeface="宋体"/>
                        </a:rPr>
                        <a:t>及对农副产品绿色批发市场场地环境、设施设备、商品质量、商品管理、</a:t>
                      </a:r>
                      <a:endParaRPr sz="900">
                        <a:latin typeface="宋体"/>
                        <a:cs typeface="宋体"/>
                      </a:endParaRPr>
                    </a:p>
                    <a:p>
                      <a:pPr marL="68580">
                        <a:lnSpc>
                          <a:spcPct val="100000"/>
                        </a:lnSpc>
                        <a:spcBef>
                          <a:spcPts val="480"/>
                        </a:spcBef>
                      </a:pPr>
                      <a:r>
                        <a:rPr sz="900">
                          <a:latin typeface="宋体"/>
                          <a:cs typeface="宋体"/>
                        </a:rPr>
                        <a:t>交易管理、市场管理、市场信用的要求。本标准适用于综合农副产品批发</a:t>
                      </a:r>
                      <a:endParaRPr sz="900">
                        <a:latin typeface="宋体"/>
                        <a:cs typeface="宋体"/>
                      </a:endParaRPr>
                    </a:p>
                  </a:txBody>
                  <a:tcPr marL="0" marR="0" marT="25400" marB="0">
                    <a:lnL w="6350">
                      <a:solidFill>
                        <a:srgbClr val="000000"/>
                      </a:solidFill>
                      <a:prstDash val="solid"/>
                    </a:lnL>
                    <a:lnR w="6350">
                      <a:solidFill>
                        <a:srgbClr val="000000"/>
                      </a:solidFill>
                      <a:prstDash val="solid"/>
                    </a:lnR>
                  </a:tcPr>
                </a:tc>
              </a:tr>
              <a:tr h="200588">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marL="68580">
                        <a:lnSpc>
                          <a:spcPct val="100000"/>
                        </a:lnSpc>
                        <a:spcBef>
                          <a:spcPts val="200"/>
                        </a:spcBef>
                      </a:pPr>
                      <a:r>
                        <a:rPr sz="900">
                          <a:latin typeface="宋体"/>
                          <a:cs typeface="宋体"/>
                        </a:rPr>
                        <a:t>市场和蔬菜、水果、肉禽蛋及水产品等专业农副产品批发市场。</a:t>
                      </a:r>
                      <a:endParaRPr sz="900">
                        <a:latin typeface="宋体"/>
                        <a:cs typeface="宋体"/>
                      </a:endParaRPr>
                    </a:p>
                  </a:txBody>
                  <a:tcPr marL="0" marR="0" marT="25400" marB="0">
                    <a:lnL w="6350">
                      <a:solidFill>
                        <a:srgbClr val="000000"/>
                      </a:solidFill>
                      <a:prstDash val="solid"/>
                    </a:lnL>
                    <a:lnR w="6350">
                      <a:solidFill>
                        <a:srgbClr val="000000"/>
                      </a:solidFill>
                      <a:prstDash val="solid"/>
                    </a:lnR>
                    <a:lnB w="6350">
                      <a:solidFill>
                        <a:srgbClr val="000000"/>
                      </a:solidFill>
                      <a:prstDash val="solid"/>
                    </a:lnB>
                  </a:tcPr>
                </a:tc>
              </a:tr>
              <a:tr h="201734">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marL="68580">
                        <a:lnSpc>
                          <a:spcPct val="100000"/>
                        </a:lnSpc>
                        <a:spcBef>
                          <a:spcPts val="229"/>
                        </a:spcBef>
                      </a:pPr>
                      <a:r>
                        <a:rPr sz="900">
                          <a:latin typeface="宋体"/>
                          <a:cs typeface="宋体"/>
                        </a:rPr>
                        <a:t>本标准规定了绿色零售市场管理使用的术语和遵循的原则，以及对农副产</a:t>
                      </a:r>
                      <a:endParaRPr sz="900">
                        <a:latin typeface="宋体"/>
                        <a:cs typeface="宋体"/>
                      </a:endParaRPr>
                    </a:p>
                  </a:txBody>
                  <a:tcPr marL="0" marR="0" marT="29209" marB="0">
                    <a:lnL w="6350">
                      <a:solidFill>
                        <a:srgbClr val="000000"/>
                      </a:solidFill>
                      <a:prstDash val="solid"/>
                    </a:lnL>
                    <a:lnR w="6350">
                      <a:solidFill>
                        <a:srgbClr val="000000"/>
                      </a:solidFill>
                      <a:prstDash val="solid"/>
                    </a:lnR>
                    <a:lnT w="6350">
                      <a:solidFill>
                        <a:srgbClr val="000000"/>
                      </a:solidFill>
                      <a:prstDash val="solid"/>
                    </a:lnT>
                  </a:tcPr>
                </a:tc>
              </a:tr>
              <a:tr h="396240">
                <a:tc>
                  <a:txBody>
                    <a:bodyPr vert="horz" wrap="square"/>
                    <a:lstStyle/>
                    <a:p>
                      <a:pPr>
                        <a:lnSpc>
                          <a:spcPct val="100000"/>
                        </a:lnSpc>
                        <a:spcBef>
                          <a:spcPts val="50"/>
                        </a:spcBef>
                      </a:pPr>
                      <a:endParaRPr sz="800">
                        <a:latin typeface="Times New Roman"/>
                        <a:cs typeface="Times New Roman"/>
                      </a:endParaRPr>
                    </a:p>
                    <a:p>
                      <a:pPr marR="85725" algn="r">
                        <a:lnSpc>
                          <a:spcPct val="100000"/>
                        </a:lnSpc>
                      </a:pPr>
                      <a:r>
                        <a:rPr sz="900" spc="5">
                          <a:latin typeface="Times New Roman"/>
                          <a:cs typeface="Times New Roman"/>
                        </a:rPr>
                        <a:t>6</a:t>
                      </a:r>
                      <a:r>
                        <a:rPr sz="900">
                          <a:latin typeface="Times New Roman"/>
                          <a:cs typeface="Times New Roman"/>
                        </a:rPr>
                        <a:t>.</a:t>
                      </a:r>
                      <a:endParaRPr sz="900">
                        <a:latin typeface="Times New Roman"/>
                        <a:cs typeface="Times New Roman"/>
                      </a:endParaRPr>
                    </a:p>
                  </a:txBody>
                  <a:tcPr marL="0" marR="0" marT="635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spcBef>
                          <a:spcPts val="50"/>
                        </a:spcBef>
                      </a:pPr>
                      <a:endParaRPr sz="800">
                        <a:latin typeface="Times New Roman"/>
                        <a:cs typeface="Times New Roman"/>
                      </a:endParaRPr>
                    </a:p>
                    <a:p>
                      <a:pPr algn="ctr">
                        <a:lnSpc>
                          <a:spcPct val="100000"/>
                        </a:lnSpc>
                      </a:pPr>
                      <a:r>
                        <a:rPr sz="900" spc="-5">
                          <a:latin typeface="Times New Roman"/>
                          <a:cs typeface="Times New Roman"/>
                        </a:rPr>
                        <a:t>GB/T</a:t>
                      </a:r>
                      <a:r>
                        <a:rPr sz="900" spc="-25">
                          <a:latin typeface="Times New Roman"/>
                          <a:cs typeface="Times New Roman"/>
                        </a:rPr>
                        <a:t> </a:t>
                      </a:r>
                      <a:r>
                        <a:rPr sz="900" spc="-5">
                          <a:latin typeface="Times New Roman"/>
                          <a:cs typeface="Times New Roman"/>
                        </a:rPr>
                        <a:t>19221-2003</a:t>
                      </a:r>
                      <a:endParaRPr sz="900">
                        <a:latin typeface="Times New Roman"/>
                        <a:cs typeface="Times New Roman"/>
                      </a:endParaRPr>
                    </a:p>
                  </a:txBody>
                  <a:tcPr marL="0" marR="0" marT="6350" marB="0">
                    <a:lnL w="6350">
                      <a:solidFill>
                        <a:srgbClr val="000000"/>
                      </a:solidFill>
                      <a:prstDash val="solid"/>
                    </a:lnL>
                    <a:lnR w="6350">
                      <a:solidFill>
                        <a:srgbClr val="000000"/>
                      </a:solidFill>
                      <a:prstDash val="solid"/>
                    </a:lnR>
                  </a:tcPr>
                </a:tc>
                <a:tc>
                  <a:txBody>
                    <a:bodyPr vert="horz" wrap="square"/>
                    <a:lstStyle/>
                    <a:p>
                      <a:pPr>
                        <a:lnSpc>
                          <a:spcPct val="100000"/>
                        </a:lnSpc>
                        <a:spcBef>
                          <a:spcPts val="5"/>
                        </a:spcBef>
                      </a:pPr>
                      <a:endParaRPr sz="850">
                        <a:latin typeface="Times New Roman"/>
                        <a:cs typeface="Times New Roman"/>
                      </a:endParaRPr>
                    </a:p>
                    <a:p>
                      <a:pPr algn="ctr">
                        <a:lnSpc>
                          <a:spcPct val="100000"/>
                        </a:lnSpc>
                      </a:pPr>
                      <a:r>
                        <a:rPr sz="900">
                          <a:latin typeface="宋体"/>
                          <a:cs typeface="宋体"/>
                        </a:rPr>
                        <a:t>农副产品绿色零售市场</a:t>
                      </a:r>
                      <a:endParaRPr sz="900">
                        <a:latin typeface="宋体"/>
                        <a:cs typeface="宋体"/>
                      </a:endParaRPr>
                    </a:p>
                  </a:txBody>
                  <a:tcPr marL="0" marR="0" marT="635" marB="0">
                    <a:lnL w="6350">
                      <a:solidFill>
                        <a:srgbClr val="000000"/>
                      </a:solidFill>
                      <a:prstDash val="solid"/>
                    </a:lnL>
                    <a:lnR w="6350">
                      <a:solidFill>
                        <a:srgbClr val="000000"/>
                      </a:solidFill>
                      <a:prstDash val="solid"/>
                    </a:lnR>
                  </a:tcPr>
                </a:tc>
                <a:tc>
                  <a:txBody>
                    <a:bodyPr vert="horz" wrap="square"/>
                    <a:lstStyle/>
                    <a:p>
                      <a:pPr>
                        <a:lnSpc>
                          <a:spcPct val="100000"/>
                        </a:lnSpc>
                        <a:spcBef>
                          <a:spcPts val="50"/>
                        </a:spcBef>
                      </a:pPr>
                      <a:endParaRPr sz="800">
                        <a:latin typeface="Times New Roman"/>
                        <a:cs typeface="Times New Roman"/>
                      </a:endParaRPr>
                    </a:p>
                    <a:p>
                      <a:pPr algn="ctr">
                        <a:lnSpc>
                          <a:spcPct val="100000"/>
                        </a:lnSpc>
                      </a:pPr>
                      <a:r>
                        <a:rPr sz="900" spc="-5">
                          <a:latin typeface="Times New Roman"/>
                          <a:cs typeface="Times New Roman"/>
                        </a:rPr>
                        <a:t>2003-06-23</a:t>
                      </a:r>
                      <a:endParaRPr sz="900">
                        <a:latin typeface="Times New Roman"/>
                        <a:cs typeface="Times New Roman"/>
                      </a:endParaRPr>
                    </a:p>
                  </a:txBody>
                  <a:tcPr marL="0" marR="0" marT="6350" marB="0">
                    <a:lnL w="6350">
                      <a:solidFill>
                        <a:srgbClr val="000000"/>
                      </a:solidFill>
                      <a:prstDash val="solid"/>
                    </a:lnL>
                    <a:lnR w="6350">
                      <a:solidFill>
                        <a:srgbClr val="000000"/>
                      </a:solidFill>
                      <a:prstDash val="solid"/>
                    </a:lnR>
                  </a:tcPr>
                </a:tc>
                <a:tc>
                  <a:txBody>
                    <a:bodyPr vert="horz" wrap="square"/>
                    <a:lstStyle/>
                    <a:p>
                      <a:pPr>
                        <a:lnSpc>
                          <a:spcPct val="100000"/>
                        </a:lnSpc>
                        <a:spcBef>
                          <a:spcPts val="50"/>
                        </a:spcBef>
                      </a:pPr>
                      <a:endParaRPr sz="800">
                        <a:latin typeface="Times New Roman"/>
                        <a:cs typeface="Times New Roman"/>
                      </a:endParaRPr>
                    </a:p>
                    <a:p>
                      <a:pPr algn="ctr">
                        <a:lnSpc>
                          <a:spcPct val="100000"/>
                        </a:lnSpc>
                      </a:pPr>
                      <a:r>
                        <a:rPr sz="900" spc="-5">
                          <a:latin typeface="Times New Roman"/>
                          <a:cs typeface="Times New Roman"/>
                        </a:rPr>
                        <a:t>2004-11-11</a:t>
                      </a:r>
                      <a:endParaRPr sz="900">
                        <a:latin typeface="Times New Roman"/>
                        <a:cs typeface="Times New Roman"/>
                      </a:endParaRPr>
                    </a:p>
                  </a:txBody>
                  <a:tcPr marL="0" marR="0" marT="6350" marB="0">
                    <a:lnL w="6350">
                      <a:solidFill>
                        <a:srgbClr val="000000"/>
                      </a:solidFill>
                      <a:prstDash val="solid"/>
                    </a:lnL>
                    <a:lnR w="6350">
                      <a:solidFill>
                        <a:srgbClr val="000000"/>
                      </a:solidFill>
                      <a:prstDash val="solid"/>
                    </a:lnR>
                  </a:tcPr>
                </a:tc>
                <a:tc>
                  <a:txBody>
                    <a:bodyPr vert="horz" wrap="square"/>
                    <a:lstStyle/>
                    <a:p>
                      <a:pPr marL="68580">
                        <a:lnSpc>
                          <a:spcPct val="100000"/>
                        </a:lnSpc>
                        <a:spcBef>
                          <a:spcPts val="200"/>
                        </a:spcBef>
                      </a:pPr>
                      <a:r>
                        <a:rPr sz="900">
                          <a:latin typeface="宋体"/>
                          <a:cs typeface="宋体"/>
                        </a:rPr>
                        <a:t>品绿色零售市场场地环境、设施设备、商品质量、商品管理、现场食品加</a:t>
                      </a:r>
                      <a:endParaRPr sz="900">
                        <a:latin typeface="宋体"/>
                        <a:cs typeface="宋体"/>
                      </a:endParaRPr>
                    </a:p>
                    <a:p>
                      <a:pPr marL="68580">
                        <a:lnSpc>
                          <a:spcPct val="100000"/>
                        </a:lnSpc>
                        <a:spcBef>
                          <a:spcPts val="480"/>
                        </a:spcBef>
                      </a:pPr>
                      <a:r>
                        <a:rPr sz="900">
                          <a:latin typeface="宋体"/>
                          <a:cs typeface="宋体"/>
                        </a:rPr>
                        <a:t>工、定牌食品生产、市场管理、市场信用的要求。本标准适用于经营农副</a:t>
                      </a:r>
                      <a:endParaRPr sz="900">
                        <a:latin typeface="宋体"/>
                        <a:cs typeface="宋体"/>
                      </a:endParaRPr>
                    </a:p>
                  </a:txBody>
                  <a:tcPr marL="0" marR="0" marT="25400" marB="0">
                    <a:lnL w="6350">
                      <a:solidFill>
                        <a:srgbClr val="000000"/>
                      </a:solidFill>
                      <a:prstDash val="solid"/>
                    </a:lnL>
                    <a:lnR w="6350">
                      <a:solidFill>
                        <a:srgbClr val="000000"/>
                      </a:solidFill>
                      <a:prstDash val="solid"/>
                    </a:lnR>
                  </a:tcPr>
                </a:tc>
              </a:tr>
              <a:tr h="199585">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marL="68580">
                        <a:lnSpc>
                          <a:spcPct val="100000"/>
                        </a:lnSpc>
                        <a:spcBef>
                          <a:spcPts val="200"/>
                        </a:spcBef>
                      </a:pPr>
                      <a:r>
                        <a:rPr sz="900">
                          <a:latin typeface="宋体"/>
                          <a:cs typeface="宋体"/>
                        </a:rPr>
                        <a:t>产品的零售场所。</a:t>
                      </a:r>
                      <a:endParaRPr sz="900">
                        <a:latin typeface="宋体"/>
                        <a:cs typeface="宋体"/>
                      </a:endParaRPr>
                    </a:p>
                  </a:txBody>
                  <a:tcPr marL="0" marR="0" marT="25400" marB="0">
                    <a:lnL w="6350">
                      <a:solidFill>
                        <a:srgbClr val="000000"/>
                      </a:solidFill>
                      <a:prstDash val="solid"/>
                    </a:lnL>
                    <a:lnR w="6350">
                      <a:solidFill>
                        <a:srgbClr val="000000"/>
                      </a:solidFill>
                      <a:prstDash val="solid"/>
                    </a:lnR>
                    <a:lnB w="6350">
                      <a:solidFill>
                        <a:srgbClr val="000000"/>
                      </a:solidFill>
                      <a:prstDash val="solid"/>
                    </a:lnB>
                  </a:tcPr>
                </a:tc>
              </a:tr>
            </a:tbl>
          </a:graphicData>
        </a:graphic>
      </p:graphicFrame>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object 3"/>
          <p:cNvSpPr txBox="1">
            <a:spLocks noGrp="1"/>
          </p:cNvSpPr>
          <p:nvPr>
            <p:ph type="sldNum" sz="quarter" idx="7"/>
          </p:nvPr>
        </p:nvSpPr>
        <p:spPr>
          <a:prstGeom prst="rect">
            <a:avLst/>
          </a:prstGeom>
        </p:spPr>
        <p:txBody>
          <a:bodyPr vert="horz" wrap="square" lIns="0" tIns="1905" rIns="0" bIns="0" rtlCol="0">
            <a:spAutoFit/>
          </a:bodyPr>
          <a:lstStyle/>
          <a:p>
            <a:pPr marL="12700">
              <a:lnSpc>
                <a:spcPct val="100000"/>
              </a:lnSpc>
              <a:spcBef>
                <a:spcPts val="15"/>
              </a:spcBef>
            </a:pPr>
            <a:r>
              <a:rPr>
                <a:latin typeface="宋体"/>
                <a:cs typeface="宋体"/>
              </a:rPr>
              <a:t>第 </a:t>
            </a:r>
            <a:r>
              <a:rPr/>
              <a:t>15</a:t>
            </a:r>
            <a:r>
              <a:rPr spc="125"/>
              <a:t> </a:t>
            </a:r>
            <a:r>
              <a:rPr>
                <a:latin typeface="宋体"/>
                <a:cs typeface="宋体"/>
              </a:rPr>
              <a:t>页</a:t>
            </a:r>
          </a:p>
        </p:txBody>
      </p:sp>
      <p:sp>
        <p:nvSpPr>
          <p:cNvPr id="4" name="object 4"/>
          <p:cNvSpPr txBox="1">
            <a:spLocks noGrp="1"/>
          </p:cNvSpPr>
          <p:nvPr>
            <p:ph type="ftr" sz="quarter" idx="5"/>
          </p:nvPr>
        </p:nvSpPr>
        <p:spPr>
          <a:prstGeom prst="rect">
            <a:avLst/>
          </a:prstGeom>
        </p:spPr>
        <p:txBody>
          <a:bodyPr vert="horz" wrap="square" lIns="0" tIns="0" rIns="0" bIns="0" rtlCol="0">
            <a:spAutoFit/>
          </a:bodyPr>
          <a:lstStyle/>
          <a:p>
            <a:pPr marL="12700">
              <a:lnSpc>
                <a:spcPct val="100000"/>
              </a:lnSpc>
            </a:pPr>
            <a:r>
              <a:rPr>
                <a:latin typeface="宋体"/>
                <a:cs typeface="宋体"/>
              </a:rPr>
              <a:t>共 </a:t>
            </a:r>
            <a:r>
              <a:rPr/>
              <a:t>51</a:t>
            </a:r>
            <a:r>
              <a:rPr spc="130"/>
              <a:t> </a:t>
            </a:r>
            <a:r>
              <a:rPr>
                <a:latin typeface="宋体"/>
                <a:cs typeface="宋体"/>
              </a:rPr>
              <a:t>页</a:t>
            </a:r>
          </a:p>
        </p:txBody>
      </p:sp>
      <p:graphicFrame>
        <p:nvGraphicFramePr>
          <p:cNvPr id="2" name="object 2"/>
          <p:cNvGraphicFramePr>
            <a:graphicFrameLocks noGrp="1"/>
          </p:cNvGraphicFramePr>
          <p:nvPr/>
        </p:nvGraphicFramePr>
        <p:xfrm>
          <a:off x="842772" y="1141094"/>
          <a:ext cx="9032875" cy="5229225"/>
        </p:xfrm>
        <a:graphic>
          <a:graphicData uri="http://schemas.openxmlformats.org/drawingml/2006/table">
            <a:tbl>
              <a:tblPr firstRow="1" bandRow="1">
                <a:tableStyleId>{2D5ABB26-0587-4C30-8999-92F81FD0307C}</a:tableStyleId>
              </a:tblPr>
              <a:tblGrid>
                <a:gridCol w="381000"/>
                <a:gridCol w="498475"/>
                <a:gridCol w="1011555"/>
                <a:gridCol w="1950720"/>
                <a:gridCol w="676275"/>
                <a:gridCol w="681354"/>
                <a:gridCol w="3823970"/>
              </a:tblGrid>
              <a:tr h="344804">
                <a:tc>
                  <a:txBody>
                    <a:bodyPr vert="horz" wrap="square"/>
                    <a:lstStyle/>
                    <a:p>
                      <a:pPr marR="69215" algn="r">
                        <a:lnSpc>
                          <a:spcPct val="100000"/>
                        </a:lnSpc>
                        <a:spcBef>
                          <a:spcPts val="775"/>
                        </a:spcBef>
                      </a:pPr>
                      <a:r>
                        <a:rPr sz="900" b="1">
                          <a:latin typeface="宋体"/>
                          <a:cs typeface="宋体"/>
                        </a:rPr>
                        <a:t>序号</a:t>
                      </a:r>
                      <a:endParaRPr sz="900">
                        <a:latin typeface="宋体"/>
                        <a:cs typeface="宋体"/>
                      </a:endParaRPr>
                    </a:p>
                  </a:txBody>
                  <a:tcPr marL="0" marR="0" marT="9842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775"/>
                        </a:spcBef>
                      </a:pPr>
                      <a:r>
                        <a:rPr sz="900" b="1" spc="-5">
                          <a:latin typeface="宋体"/>
                          <a:cs typeface="宋体"/>
                        </a:rPr>
                        <a:t>分类</a:t>
                      </a:r>
                      <a:endParaRPr sz="900">
                        <a:latin typeface="宋体"/>
                        <a:cs typeface="宋体"/>
                      </a:endParaRPr>
                    </a:p>
                  </a:txBody>
                  <a:tcPr marL="0" marR="0" marT="9842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775"/>
                        </a:spcBef>
                      </a:pPr>
                      <a:r>
                        <a:rPr sz="900" b="1" spc="-5">
                          <a:latin typeface="宋体"/>
                          <a:cs typeface="宋体"/>
                        </a:rPr>
                        <a:t>标</a:t>
                      </a:r>
                      <a:r>
                        <a:rPr sz="900" b="1" spc="5">
                          <a:latin typeface="宋体"/>
                          <a:cs typeface="宋体"/>
                        </a:rPr>
                        <a:t>准</a:t>
                      </a:r>
                      <a:r>
                        <a:rPr sz="900" b="1" spc="-5">
                          <a:latin typeface="宋体"/>
                          <a:cs typeface="宋体"/>
                        </a:rPr>
                        <a:t>编号</a:t>
                      </a:r>
                      <a:endParaRPr sz="900">
                        <a:latin typeface="宋体"/>
                        <a:cs typeface="宋体"/>
                      </a:endParaRPr>
                    </a:p>
                  </a:txBody>
                  <a:tcPr marL="0" marR="0" marT="9842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775"/>
                        </a:spcBef>
                      </a:pPr>
                      <a:r>
                        <a:rPr sz="900" b="1" spc="-5">
                          <a:latin typeface="宋体"/>
                          <a:cs typeface="宋体"/>
                        </a:rPr>
                        <a:t>标</a:t>
                      </a:r>
                      <a:r>
                        <a:rPr sz="900" b="1" spc="5">
                          <a:latin typeface="宋体"/>
                          <a:cs typeface="宋体"/>
                        </a:rPr>
                        <a:t>准</a:t>
                      </a:r>
                      <a:r>
                        <a:rPr sz="900" b="1" spc="-5">
                          <a:latin typeface="宋体"/>
                          <a:cs typeface="宋体"/>
                        </a:rPr>
                        <a:t>名称</a:t>
                      </a:r>
                      <a:endParaRPr sz="900">
                        <a:latin typeface="宋体"/>
                        <a:cs typeface="宋体"/>
                      </a:endParaRPr>
                    </a:p>
                  </a:txBody>
                  <a:tcPr marL="0" marR="0" marT="9842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775"/>
                        </a:spcBef>
                      </a:pPr>
                      <a:r>
                        <a:rPr sz="900" b="1" spc="-5">
                          <a:latin typeface="宋体"/>
                          <a:cs typeface="宋体"/>
                        </a:rPr>
                        <a:t>发</a:t>
                      </a:r>
                      <a:r>
                        <a:rPr sz="900" b="1" spc="5">
                          <a:latin typeface="宋体"/>
                          <a:cs typeface="宋体"/>
                        </a:rPr>
                        <a:t>布</a:t>
                      </a:r>
                      <a:r>
                        <a:rPr sz="900" b="1" spc="-5">
                          <a:latin typeface="宋体"/>
                          <a:cs typeface="宋体"/>
                        </a:rPr>
                        <a:t>日期</a:t>
                      </a:r>
                      <a:endParaRPr sz="900">
                        <a:latin typeface="宋体"/>
                        <a:cs typeface="宋体"/>
                      </a:endParaRPr>
                    </a:p>
                  </a:txBody>
                  <a:tcPr marL="0" marR="0" marT="9842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775"/>
                        </a:spcBef>
                      </a:pPr>
                      <a:r>
                        <a:rPr sz="900" b="1" spc="-5">
                          <a:latin typeface="宋体"/>
                          <a:cs typeface="宋体"/>
                        </a:rPr>
                        <a:t>实</a:t>
                      </a:r>
                      <a:r>
                        <a:rPr sz="900" b="1" spc="5">
                          <a:latin typeface="宋体"/>
                          <a:cs typeface="宋体"/>
                        </a:rPr>
                        <a:t>施</a:t>
                      </a:r>
                      <a:r>
                        <a:rPr sz="900" b="1" spc="-5">
                          <a:latin typeface="宋体"/>
                          <a:cs typeface="宋体"/>
                        </a:rPr>
                        <a:t>日期</a:t>
                      </a:r>
                      <a:endParaRPr sz="900">
                        <a:latin typeface="宋体"/>
                        <a:cs typeface="宋体"/>
                      </a:endParaRPr>
                    </a:p>
                  </a:txBody>
                  <a:tcPr marL="0" marR="0" marT="9842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775"/>
                        </a:spcBef>
                      </a:pPr>
                      <a:r>
                        <a:rPr sz="900" b="1" spc="-5">
                          <a:latin typeface="宋体"/>
                          <a:cs typeface="宋体"/>
                        </a:rPr>
                        <a:t>规</a:t>
                      </a:r>
                      <a:r>
                        <a:rPr sz="900" b="1" spc="5">
                          <a:latin typeface="宋体"/>
                          <a:cs typeface="宋体"/>
                        </a:rPr>
                        <a:t>定</a:t>
                      </a:r>
                      <a:r>
                        <a:rPr sz="900" b="1" spc="-5">
                          <a:latin typeface="宋体"/>
                          <a:cs typeface="宋体"/>
                        </a:rPr>
                        <a:t>范围</a:t>
                      </a:r>
                      <a:endParaRPr sz="900">
                        <a:latin typeface="宋体"/>
                        <a:cs typeface="宋体"/>
                      </a:endParaRPr>
                    </a:p>
                  </a:txBody>
                  <a:tcPr marL="0" marR="0" marT="9842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201874">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marL="68580">
                        <a:lnSpc>
                          <a:spcPct val="100000"/>
                        </a:lnSpc>
                        <a:spcBef>
                          <a:spcPts val="229"/>
                        </a:spcBef>
                      </a:pPr>
                      <a:r>
                        <a:rPr sz="900">
                          <a:latin typeface="宋体"/>
                          <a:cs typeface="宋体"/>
                        </a:rPr>
                        <a:t>本标准规定了农产品批发市场的经营环境、经营设施设备和经营管理的技</a:t>
                      </a:r>
                      <a:endParaRPr sz="900">
                        <a:latin typeface="宋体"/>
                        <a:cs typeface="宋体"/>
                      </a:endParaRPr>
                    </a:p>
                  </a:txBody>
                  <a:tcPr marL="0" marR="0" marT="29209" marB="0">
                    <a:lnL w="6350">
                      <a:solidFill>
                        <a:srgbClr val="000000"/>
                      </a:solidFill>
                      <a:prstDash val="solid"/>
                    </a:lnL>
                    <a:lnR w="6350">
                      <a:solidFill>
                        <a:srgbClr val="000000"/>
                      </a:solidFill>
                      <a:prstDash val="solid"/>
                    </a:lnR>
                    <a:lnT w="6350">
                      <a:solidFill>
                        <a:srgbClr val="000000"/>
                      </a:solidFill>
                      <a:prstDash val="solid"/>
                    </a:lnT>
                  </a:tcPr>
                </a:tc>
              </a:tr>
              <a:tr h="396239">
                <a:tc>
                  <a:txBody>
                    <a:bodyPr vert="horz" wrap="square"/>
                    <a:lstStyle/>
                    <a:p>
                      <a:pPr>
                        <a:lnSpc>
                          <a:spcPct val="100000"/>
                        </a:lnSpc>
                        <a:spcBef>
                          <a:spcPts val="50"/>
                        </a:spcBef>
                      </a:pPr>
                      <a:endParaRPr sz="800">
                        <a:latin typeface="Times New Roman"/>
                        <a:cs typeface="Times New Roman"/>
                      </a:endParaRPr>
                    </a:p>
                    <a:p>
                      <a:pPr marL="200660">
                        <a:lnSpc>
                          <a:spcPct val="100000"/>
                        </a:lnSpc>
                      </a:pPr>
                      <a:r>
                        <a:rPr sz="900">
                          <a:latin typeface="Times New Roman"/>
                          <a:cs typeface="Times New Roman"/>
                        </a:rPr>
                        <a:t>7.</a:t>
                      </a:r>
                      <a:endParaRPr sz="900">
                        <a:latin typeface="Times New Roman"/>
                        <a:cs typeface="Times New Roman"/>
                      </a:endParaRPr>
                    </a:p>
                  </a:txBody>
                  <a:tcPr marL="0" marR="0" marT="635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spcBef>
                          <a:spcPts val="50"/>
                        </a:spcBef>
                      </a:pPr>
                      <a:endParaRPr sz="800">
                        <a:latin typeface="Times New Roman"/>
                        <a:cs typeface="Times New Roman"/>
                      </a:endParaRPr>
                    </a:p>
                    <a:p>
                      <a:pPr algn="ctr">
                        <a:lnSpc>
                          <a:spcPct val="100000"/>
                        </a:lnSpc>
                      </a:pPr>
                      <a:r>
                        <a:rPr sz="900" spc="-5">
                          <a:latin typeface="Times New Roman"/>
                          <a:cs typeface="Times New Roman"/>
                        </a:rPr>
                        <a:t>GB/T</a:t>
                      </a:r>
                      <a:r>
                        <a:rPr sz="900" spc="-25">
                          <a:latin typeface="Times New Roman"/>
                          <a:cs typeface="Times New Roman"/>
                        </a:rPr>
                        <a:t> </a:t>
                      </a:r>
                      <a:r>
                        <a:rPr sz="900" spc="-5">
                          <a:latin typeface="Times New Roman"/>
                          <a:cs typeface="Times New Roman"/>
                        </a:rPr>
                        <a:t>19575-2004</a:t>
                      </a:r>
                      <a:endParaRPr sz="900">
                        <a:latin typeface="Times New Roman"/>
                        <a:cs typeface="Times New Roman"/>
                      </a:endParaRPr>
                    </a:p>
                  </a:txBody>
                  <a:tcPr marL="0" marR="0" marT="6350" marB="0">
                    <a:lnL w="6350">
                      <a:solidFill>
                        <a:srgbClr val="000000"/>
                      </a:solidFill>
                      <a:prstDash val="solid"/>
                    </a:lnL>
                    <a:lnR w="6350">
                      <a:solidFill>
                        <a:srgbClr val="000000"/>
                      </a:solidFill>
                      <a:prstDash val="solid"/>
                    </a:lnR>
                  </a:tcPr>
                </a:tc>
                <a:tc>
                  <a:txBody>
                    <a:bodyPr vert="horz" wrap="square"/>
                    <a:lstStyle/>
                    <a:p>
                      <a:pPr>
                        <a:lnSpc>
                          <a:spcPct val="100000"/>
                        </a:lnSpc>
                        <a:spcBef>
                          <a:spcPts val="5"/>
                        </a:spcBef>
                      </a:pPr>
                      <a:endParaRPr sz="850">
                        <a:latin typeface="Times New Roman"/>
                        <a:cs typeface="Times New Roman"/>
                      </a:endParaRPr>
                    </a:p>
                    <a:p>
                      <a:pPr algn="ctr">
                        <a:lnSpc>
                          <a:spcPct val="100000"/>
                        </a:lnSpc>
                      </a:pPr>
                      <a:r>
                        <a:rPr sz="900">
                          <a:latin typeface="宋体"/>
                          <a:cs typeface="宋体"/>
                        </a:rPr>
                        <a:t>农产品批发市场管理技术规范</a:t>
                      </a:r>
                      <a:endParaRPr sz="900">
                        <a:latin typeface="宋体"/>
                        <a:cs typeface="宋体"/>
                      </a:endParaRPr>
                    </a:p>
                  </a:txBody>
                  <a:tcPr marL="0" marR="0" marT="635" marB="0">
                    <a:lnL w="6350">
                      <a:solidFill>
                        <a:srgbClr val="000000"/>
                      </a:solidFill>
                      <a:prstDash val="solid"/>
                    </a:lnL>
                    <a:lnR w="6350">
                      <a:solidFill>
                        <a:srgbClr val="000000"/>
                      </a:solidFill>
                      <a:prstDash val="solid"/>
                    </a:lnR>
                  </a:tcPr>
                </a:tc>
                <a:tc>
                  <a:txBody>
                    <a:bodyPr vert="horz" wrap="square"/>
                    <a:lstStyle/>
                    <a:p>
                      <a:pPr>
                        <a:lnSpc>
                          <a:spcPct val="100000"/>
                        </a:lnSpc>
                        <a:spcBef>
                          <a:spcPts val="50"/>
                        </a:spcBef>
                      </a:pPr>
                      <a:endParaRPr sz="800">
                        <a:latin typeface="Times New Roman"/>
                        <a:cs typeface="Times New Roman"/>
                      </a:endParaRPr>
                    </a:p>
                    <a:p>
                      <a:pPr algn="ctr">
                        <a:lnSpc>
                          <a:spcPct val="100000"/>
                        </a:lnSpc>
                      </a:pPr>
                      <a:r>
                        <a:rPr sz="900" spc="-5">
                          <a:latin typeface="Times New Roman"/>
                          <a:cs typeface="Times New Roman"/>
                        </a:rPr>
                        <a:t>2004-08-13</a:t>
                      </a:r>
                      <a:endParaRPr sz="900">
                        <a:latin typeface="Times New Roman"/>
                        <a:cs typeface="Times New Roman"/>
                      </a:endParaRPr>
                    </a:p>
                  </a:txBody>
                  <a:tcPr marL="0" marR="0" marT="6350" marB="0">
                    <a:lnL w="6350">
                      <a:solidFill>
                        <a:srgbClr val="000000"/>
                      </a:solidFill>
                      <a:prstDash val="solid"/>
                    </a:lnL>
                    <a:lnR w="6350">
                      <a:solidFill>
                        <a:srgbClr val="000000"/>
                      </a:solidFill>
                      <a:prstDash val="solid"/>
                    </a:lnR>
                  </a:tcPr>
                </a:tc>
                <a:tc>
                  <a:txBody>
                    <a:bodyPr vert="horz" wrap="square"/>
                    <a:lstStyle/>
                    <a:p>
                      <a:pPr>
                        <a:lnSpc>
                          <a:spcPct val="100000"/>
                        </a:lnSpc>
                        <a:spcBef>
                          <a:spcPts val="50"/>
                        </a:spcBef>
                      </a:pPr>
                      <a:endParaRPr sz="800">
                        <a:latin typeface="Times New Roman"/>
                        <a:cs typeface="Times New Roman"/>
                      </a:endParaRPr>
                    </a:p>
                    <a:p>
                      <a:pPr algn="ctr">
                        <a:lnSpc>
                          <a:spcPct val="100000"/>
                        </a:lnSpc>
                      </a:pPr>
                      <a:r>
                        <a:rPr sz="900" spc="-5">
                          <a:latin typeface="Times New Roman"/>
                          <a:cs typeface="Times New Roman"/>
                        </a:rPr>
                        <a:t>2004-11-01</a:t>
                      </a:r>
                      <a:endParaRPr sz="900">
                        <a:latin typeface="Times New Roman"/>
                        <a:cs typeface="Times New Roman"/>
                      </a:endParaRPr>
                    </a:p>
                  </a:txBody>
                  <a:tcPr marL="0" marR="0" marT="6350" marB="0">
                    <a:lnL w="6350">
                      <a:solidFill>
                        <a:srgbClr val="000000"/>
                      </a:solidFill>
                      <a:prstDash val="solid"/>
                    </a:lnL>
                    <a:lnR w="6350">
                      <a:solidFill>
                        <a:srgbClr val="000000"/>
                      </a:solidFill>
                      <a:prstDash val="solid"/>
                    </a:lnR>
                  </a:tcPr>
                </a:tc>
                <a:tc>
                  <a:txBody>
                    <a:bodyPr vert="horz" wrap="square"/>
                    <a:lstStyle/>
                    <a:p>
                      <a:pPr marL="68580">
                        <a:lnSpc>
                          <a:spcPct val="100000"/>
                        </a:lnSpc>
                        <a:spcBef>
                          <a:spcPts val="200"/>
                        </a:spcBef>
                      </a:pPr>
                      <a:r>
                        <a:rPr sz="900">
                          <a:latin typeface="宋体"/>
                          <a:cs typeface="宋体"/>
                        </a:rPr>
                        <a:t>术要求。本标准适用于申请设立和运营中的农产品批发市场，也适用于包</a:t>
                      </a:r>
                      <a:endParaRPr sz="900">
                        <a:latin typeface="宋体"/>
                        <a:cs typeface="宋体"/>
                      </a:endParaRPr>
                    </a:p>
                    <a:p>
                      <a:pPr marL="68580">
                        <a:lnSpc>
                          <a:spcPct val="100000"/>
                        </a:lnSpc>
                        <a:spcBef>
                          <a:spcPts val="480"/>
                        </a:spcBef>
                      </a:pPr>
                      <a:r>
                        <a:rPr sz="900">
                          <a:latin typeface="宋体"/>
                          <a:cs typeface="宋体"/>
                        </a:rPr>
                        <a:t>含农产品批发交易活动的其他类型的批发市场，大宗农产品电子交易市场</a:t>
                      </a:r>
                      <a:endParaRPr sz="900">
                        <a:latin typeface="宋体"/>
                        <a:cs typeface="宋体"/>
                      </a:endParaRPr>
                    </a:p>
                  </a:txBody>
                  <a:tcPr marL="0" marR="0" marT="25400" marB="0">
                    <a:lnL w="6350">
                      <a:solidFill>
                        <a:srgbClr val="000000"/>
                      </a:solidFill>
                      <a:prstDash val="solid"/>
                    </a:lnL>
                    <a:lnR w="6350">
                      <a:solidFill>
                        <a:srgbClr val="000000"/>
                      </a:solidFill>
                      <a:prstDash val="solid"/>
                    </a:lnR>
                  </a:tcPr>
                </a:tc>
              </a:tr>
              <a:tr h="200715">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marL="68580">
                        <a:lnSpc>
                          <a:spcPct val="100000"/>
                        </a:lnSpc>
                        <a:spcBef>
                          <a:spcPts val="200"/>
                        </a:spcBef>
                      </a:pPr>
                      <a:r>
                        <a:rPr sz="900">
                          <a:latin typeface="宋体"/>
                          <a:cs typeface="宋体"/>
                        </a:rPr>
                        <a:t>除外。</a:t>
                      </a:r>
                      <a:endParaRPr sz="900">
                        <a:latin typeface="宋体"/>
                        <a:cs typeface="宋体"/>
                      </a:endParaRPr>
                    </a:p>
                  </a:txBody>
                  <a:tcPr marL="0" marR="0" marT="25400" marB="0">
                    <a:lnL w="6350">
                      <a:solidFill>
                        <a:srgbClr val="000000"/>
                      </a:solidFill>
                      <a:prstDash val="solid"/>
                    </a:lnL>
                    <a:lnR w="6350">
                      <a:solidFill>
                        <a:srgbClr val="000000"/>
                      </a:solidFill>
                      <a:prstDash val="solid"/>
                    </a:lnR>
                    <a:lnB w="6350">
                      <a:solidFill>
                        <a:srgbClr val="000000"/>
                      </a:solidFill>
                      <a:prstDash val="solid"/>
                    </a:lnB>
                  </a:tcPr>
                </a:tc>
              </a:tr>
              <a:tr h="199806">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marL="68580">
                        <a:lnSpc>
                          <a:spcPct val="100000"/>
                        </a:lnSpc>
                        <a:spcBef>
                          <a:spcPts val="229"/>
                        </a:spcBef>
                      </a:pPr>
                      <a:r>
                        <a:rPr sz="900">
                          <a:latin typeface="宋体"/>
                          <a:cs typeface="宋体"/>
                        </a:rPr>
                        <a:t>本标准规定了超市销售生鲜农产品的环境要求、基础设施设备要求、工具</a:t>
                      </a:r>
                      <a:endParaRPr sz="900">
                        <a:latin typeface="宋体"/>
                        <a:cs typeface="宋体"/>
                      </a:endParaRPr>
                    </a:p>
                  </a:txBody>
                  <a:tcPr marL="0" marR="0" marT="29209" marB="0">
                    <a:lnL w="6350">
                      <a:solidFill>
                        <a:srgbClr val="000000"/>
                      </a:solidFill>
                      <a:prstDash val="solid"/>
                    </a:lnL>
                    <a:lnR w="6350">
                      <a:solidFill>
                        <a:srgbClr val="000000"/>
                      </a:solidFill>
                      <a:prstDash val="solid"/>
                    </a:lnR>
                    <a:lnT w="6350">
                      <a:solidFill>
                        <a:srgbClr val="000000"/>
                      </a:solidFill>
                      <a:prstDash val="solid"/>
                    </a:lnT>
                  </a:tcPr>
                </a:tc>
              </a:tr>
              <a:tr h="204259">
                <a:tc>
                  <a:txBody>
                    <a:bodyPr vert="horz" wrap="square"/>
                    <a:lstStyle/>
                    <a:p>
                      <a:pPr marL="200660">
                        <a:lnSpc>
                          <a:spcPct val="100000"/>
                        </a:lnSpc>
                        <a:spcBef>
                          <a:spcPts val="215"/>
                        </a:spcBef>
                      </a:pPr>
                      <a:r>
                        <a:rPr sz="900">
                          <a:latin typeface="Times New Roman"/>
                          <a:cs typeface="Times New Roman"/>
                        </a:rPr>
                        <a:t>8.</a:t>
                      </a:r>
                      <a:endParaRPr sz="900">
                        <a:latin typeface="Times New Roman"/>
                        <a:cs typeface="Times New Roman"/>
                      </a:endParaRPr>
                    </a:p>
                  </a:txBody>
                  <a:tcPr marL="0" marR="0" marT="27305"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15"/>
                        </a:spcBef>
                      </a:pPr>
                      <a:r>
                        <a:rPr sz="900" spc="-5">
                          <a:latin typeface="Times New Roman"/>
                          <a:cs typeface="Times New Roman"/>
                        </a:rPr>
                        <a:t>GB/T</a:t>
                      </a:r>
                      <a:r>
                        <a:rPr sz="900" spc="-25">
                          <a:latin typeface="Times New Roman"/>
                          <a:cs typeface="Times New Roman"/>
                        </a:rPr>
                        <a:t> </a:t>
                      </a:r>
                      <a:r>
                        <a:rPr sz="900" spc="-5">
                          <a:latin typeface="Times New Roman"/>
                          <a:cs typeface="Times New Roman"/>
                        </a:rPr>
                        <a:t>22502-2008</a:t>
                      </a:r>
                      <a:endParaRPr sz="900">
                        <a:latin typeface="Times New Roman"/>
                        <a:cs typeface="Times New Roman"/>
                      </a:endParaRPr>
                    </a:p>
                  </a:txBody>
                  <a:tcPr marL="0" marR="0" marT="27305"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15"/>
                        </a:spcBef>
                      </a:pPr>
                      <a:r>
                        <a:rPr sz="900">
                          <a:latin typeface="宋体"/>
                          <a:cs typeface="宋体"/>
                        </a:rPr>
                        <a:t>超市销售生鲜农产品基本要求</a:t>
                      </a:r>
                      <a:endParaRPr sz="900">
                        <a:latin typeface="宋体"/>
                        <a:cs typeface="宋体"/>
                      </a:endParaRPr>
                    </a:p>
                  </a:txBody>
                  <a:tcPr marL="0" marR="0" marT="27305"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15"/>
                        </a:spcBef>
                      </a:pPr>
                      <a:r>
                        <a:rPr sz="900" spc="-5">
                          <a:latin typeface="Times New Roman"/>
                          <a:cs typeface="Times New Roman"/>
                        </a:rPr>
                        <a:t>2008-11-04</a:t>
                      </a:r>
                      <a:endParaRPr sz="900">
                        <a:latin typeface="Times New Roman"/>
                        <a:cs typeface="Times New Roman"/>
                      </a:endParaRPr>
                    </a:p>
                  </a:txBody>
                  <a:tcPr marL="0" marR="0" marT="27305"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15"/>
                        </a:spcBef>
                      </a:pPr>
                      <a:r>
                        <a:rPr sz="900" spc="-5">
                          <a:latin typeface="Times New Roman"/>
                          <a:cs typeface="Times New Roman"/>
                        </a:rPr>
                        <a:t>2009-01-20</a:t>
                      </a:r>
                      <a:endParaRPr sz="900">
                        <a:latin typeface="Times New Roman"/>
                        <a:cs typeface="Times New Roman"/>
                      </a:endParaRPr>
                    </a:p>
                  </a:txBody>
                  <a:tcPr marL="0" marR="0" marT="27305" marB="0">
                    <a:lnL w="6350">
                      <a:solidFill>
                        <a:srgbClr val="000000"/>
                      </a:solidFill>
                      <a:prstDash val="solid"/>
                    </a:lnL>
                    <a:lnR w="6350">
                      <a:solidFill>
                        <a:srgbClr val="000000"/>
                      </a:solidFill>
                      <a:prstDash val="solid"/>
                    </a:lnR>
                  </a:tcPr>
                </a:tc>
                <a:tc>
                  <a:txBody>
                    <a:bodyPr vert="horz" wrap="square"/>
                    <a:lstStyle/>
                    <a:p>
                      <a:pPr marL="68580">
                        <a:lnSpc>
                          <a:spcPct val="100000"/>
                        </a:lnSpc>
                        <a:spcBef>
                          <a:spcPts val="215"/>
                        </a:spcBef>
                      </a:pPr>
                      <a:r>
                        <a:rPr sz="900">
                          <a:latin typeface="宋体"/>
                          <a:cs typeface="宋体"/>
                        </a:rPr>
                        <a:t>容器及包装材料要求、从业人员要求、供应商要求和交易技术要求。本标</a:t>
                      </a:r>
                      <a:endParaRPr sz="900">
                        <a:latin typeface="宋体"/>
                        <a:cs typeface="宋体"/>
                      </a:endParaRPr>
                    </a:p>
                  </a:txBody>
                  <a:tcPr marL="0" marR="0" marT="27305" marB="0">
                    <a:lnL w="6350">
                      <a:solidFill>
                        <a:srgbClr val="000000"/>
                      </a:solidFill>
                      <a:prstDash val="solid"/>
                    </a:lnL>
                    <a:lnR w="6350">
                      <a:solidFill>
                        <a:srgbClr val="000000"/>
                      </a:solidFill>
                      <a:prstDash val="solid"/>
                    </a:lnR>
                  </a:tcPr>
                </a:tc>
              </a:tr>
              <a:tr h="196644">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marL="68580">
                        <a:lnSpc>
                          <a:spcPct val="100000"/>
                        </a:lnSpc>
                        <a:spcBef>
                          <a:spcPts val="170"/>
                        </a:spcBef>
                      </a:pPr>
                      <a:r>
                        <a:rPr sz="900">
                          <a:latin typeface="宋体"/>
                          <a:cs typeface="宋体"/>
                        </a:rPr>
                        <a:t>准适用于经营生鲜农产品的超市。</a:t>
                      </a:r>
                      <a:endParaRPr sz="900">
                        <a:latin typeface="宋体"/>
                        <a:cs typeface="宋体"/>
                      </a:endParaRPr>
                    </a:p>
                  </a:txBody>
                  <a:tcPr marL="0" marR="0" marT="21590" marB="0">
                    <a:lnL w="6350">
                      <a:solidFill>
                        <a:srgbClr val="000000"/>
                      </a:solidFill>
                      <a:prstDash val="solid"/>
                    </a:lnL>
                    <a:lnR w="6350">
                      <a:solidFill>
                        <a:srgbClr val="000000"/>
                      </a:solidFill>
                      <a:prstDash val="solid"/>
                    </a:lnR>
                    <a:lnB w="6350">
                      <a:solidFill>
                        <a:srgbClr val="000000"/>
                      </a:solidFill>
                      <a:prstDash val="solid"/>
                    </a:lnB>
                  </a:tcPr>
                </a:tc>
              </a:tr>
              <a:tr h="199552">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marL="68580">
                        <a:lnSpc>
                          <a:spcPct val="100000"/>
                        </a:lnSpc>
                        <a:spcBef>
                          <a:spcPts val="225"/>
                        </a:spcBef>
                      </a:pPr>
                      <a:r>
                        <a:rPr sz="900">
                          <a:latin typeface="宋体"/>
                          <a:cs typeface="宋体"/>
                        </a:rPr>
                        <a:t>本标准规定了食品冷链物流的追溯管理总则以及建立追溯体系、温度信息</a:t>
                      </a:r>
                      <a:endParaRPr sz="900">
                        <a:latin typeface="宋体"/>
                        <a:cs typeface="宋体"/>
                      </a:endParaRPr>
                    </a:p>
                  </a:txBody>
                  <a:tcPr marL="0" marR="0" marT="28575" marB="0">
                    <a:lnL w="6350">
                      <a:solidFill>
                        <a:srgbClr val="000000"/>
                      </a:solidFill>
                      <a:prstDash val="solid"/>
                    </a:lnL>
                    <a:lnR w="6350">
                      <a:solidFill>
                        <a:srgbClr val="000000"/>
                      </a:solidFill>
                      <a:prstDash val="solid"/>
                    </a:lnR>
                    <a:lnT w="6350">
                      <a:solidFill>
                        <a:srgbClr val="000000"/>
                      </a:solidFill>
                      <a:prstDash val="solid"/>
                    </a:lnT>
                  </a:tcPr>
                </a:tc>
              </a:tr>
              <a:tr h="204259">
                <a:tc>
                  <a:txBody>
                    <a:bodyPr vert="horz" wrap="square"/>
                    <a:lstStyle/>
                    <a:p>
                      <a:pPr marL="200660">
                        <a:lnSpc>
                          <a:spcPct val="100000"/>
                        </a:lnSpc>
                        <a:spcBef>
                          <a:spcPts val="215"/>
                        </a:spcBef>
                      </a:pPr>
                      <a:r>
                        <a:rPr sz="900">
                          <a:latin typeface="Times New Roman"/>
                          <a:cs typeface="Times New Roman"/>
                        </a:rPr>
                        <a:t>9.</a:t>
                      </a:r>
                      <a:endParaRPr sz="900">
                        <a:latin typeface="Times New Roman"/>
                        <a:cs typeface="Times New Roman"/>
                      </a:endParaRPr>
                    </a:p>
                  </a:txBody>
                  <a:tcPr marL="0" marR="0" marT="27305"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15"/>
                        </a:spcBef>
                      </a:pPr>
                      <a:r>
                        <a:rPr sz="900" spc="-5">
                          <a:latin typeface="Times New Roman"/>
                          <a:cs typeface="Times New Roman"/>
                        </a:rPr>
                        <a:t>GB/T</a:t>
                      </a:r>
                      <a:r>
                        <a:rPr sz="900" spc="-25">
                          <a:latin typeface="Times New Roman"/>
                          <a:cs typeface="Times New Roman"/>
                        </a:rPr>
                        <a:t> </a:t>
                      </a:r>
                      <a:r>
                        <a:rPr sz="900" spc="-5">
                          <a:latin typeface="Times New Roman"/>
                          <a:cs typeface="Times New Roman"/>
                        </a:rPr>
                        <a:t>28843-2012</a:t>
                      </a:r>
                      <a:endParaRPr sz="900">
                        <a:latin typeface="Times New Roman"/>
                        <a:cs typeface="Times New Roman"/>
                      </a:endParaRPr>
                    </a:p>
                  </a:txBody>
                  <a:tcPr marL="0" marR="0" marT="27305"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15"/>
                        </a:spcBef>
                      </a:pPr>
                      <a:r>
                        <a:rPr sz="900">
                          <a:latin typeface="宋体"/>
                          <a:cs typeface="宋体"/>
                        </a:rPr>
                        <a:t>食品冷链物流追溯管理要求</a:t>
                      </a:r>
                      <a:endParaRPr sz="900">
                        <a:latin typeface="宋体"/>
                        <a:cs typeface="宋体"/>
                      </a:endParaRPr>
                    </a:p>
                  </a:txBody>
                  <a:tcPr marL="0" marR="0" marT="27305"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15"/>
                        </a:spcBef>
                      </a:pPr>
                      <a:r>
                        <a:rPr sz="900" spc="-5">
                          <a:latin typeface="Times New Roman"/>
                          <a:cs typeface="Times New Roman"/>
                        </a:rPr>
                        <a:t>2012-11-05</a:t>
                      </a:r>
                      <a:endParaRPr sz="900">
                        <a:latin typeface="Times New Roman"/>
                        <a:cs typeface="Times New Roman"/>
                      </a:endParaRPr>
                    </a:p>
                  </a:txBody>
                  <a:tcPr marL="0" marR="0" marT="27305"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15"/>
                        </a:spcBef>
                      </a:pPr>
                      <a:r>
                        <a:rPr sz="900" spc="-5">
                          <a:latin typeface="Times New Roman"/>
                          <a:cs typeface="Times New Roman"/>
                        </a:rPr>
                        <a:t>2012-12-01</a:t>
                      </a:r>
                      <a:endParaRPr sz="900">
                        <a:latin typeface="Times New Roman"/>
                        <a:cs typeface="Times New Roman"/>
                      </a:endParaRPr>
                    </a:p>
                  </a:txBody>
                  <a:tcPr marL="0" marR="0" marT="27305" marB="0">
                    <a:lnL w="6350">
                      <a:solidFill>
                        <a:srgbClr val="000000"/>
                      </a:solidFill>
                      <a:prstDash val="solid"/>
                    </a:lnL>
                    <a:lnR w="6350">
                      <a:solidFill>
                        <a:srgbClr val="000000"/>
                      </a:solidFill>
                      <a:prstDash val="solid"/>
                    </a:lnR>
                  </a:tcPr>
                </a:tc>
                <a:tc>
                  <a:txBody>
                    <a:bodyPr vert="horz" wrap="square"/>
                    <a:lstStyle/>
                    <a:p>
                      <a:pPr marL="68580">
                        <a:lnSpc>
                          <a:spcPct val="100000"/>
                        </a:lnSpc>
                        <a:spcBef>
                          <a:spcPts val="215"/>
                        </a:spcBef>
                      </a:pPr>
                      <a:r>
                        <a:rPr sz="900">
                          <a:latin typeface="宋体"/>
                          <a:cs typeface="宋体"/>
                        </a:rPr>
                        <a:t>采集</a:t>
                      </a:r>
                      <a:r>
                        <a:rPr sz="900" spc="-120">
                          <a:latin typeface="宋体"/>
                          <a:cs typeface="宋体"/>
                        </a:rPr>
                        <a:t>、</a:t>
                      </a:r>
                      <a:r>
                        <a:rPr sz="900">
                          <a:latin typeface="宋体"/>
                          <a:cs typeface="宋体"/>
                        </a:rPr>
                        <a:t>追溯信息管理和实施追溯的管理要求。</a:t>
                      </a:r>
                      <a:r>
                        <a:rPr sz="900" spc="-145">
                          <a:latin typeface="宋体"/>
                          <a:cs typeface="宋体"/>
                        </a:rPr>
                        <a:t> </a:t>
                      </a:r>
                      <a:r>
                        <a:rPr sz="900">
                          <a:latin typeface="宋体"/>
                          <a:cs typeface="宋体"/>
                        </a:rPr>
                        <a:t>适用于预包装食品从生产结</a:t>
                      </a:r>
                      <a:endParaRPr sz="900">
                        <a:latin typeface="宋体"/>
                        <a:cs typeface="宋体"/>
                      </a:endParaRPr>
                    </a:p>
                  </a:txBody>
                  <a:tcPr marL="0" marR="0" marT="27305" marB="0">
                    <a:lnL w="6350">
                      <a:solidFill>
                        <a:srgbClr val="000000"/>
                      </a:solidFill>
                      <a:prstDash val="solid"/>
                    </a:lnL>
                    <a:lnR w="6350">
                      <a:solidFill>
                        <a:srgbClr val="000000"/>
                      </a:solidFill>
                      <a:prstDash val="solid"/>
                    </a:lnR>
                  </a:tcPr>
                </a:tc>
              </a:tr>
              <a:tr h="196898">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marL="68580">
                        <a:lnSpc>
                          <a:spcPct val="100000"/>
                        </a:lnSpc>
                        <a:spcBef>
                          <a:spcPts val="170"/>
                        </a:spcBef>
                      </a:pPr>
                      <a:r>
                        <a:rPr sz="900">
                          <a:latin typeface="宋体"/>
                          <a:cs typeface="宋体"/>
                        </a:rPr>
                        <a:t>束到销售之前的运输、仓储、装卸等冷链物流环节中的追溯管理。</a:t>
                      </a:r>
                      <a:endParaRPr sz="900">
                        <a:latin typeface="宋体"/>
                        <a:cs typeface="宋体"/>
                      </a:endParaRPr>
                    </a:p>
                  </a:txBody>
                  <a:tcPr marL="0" marR="0" marT="21590" marB="0">
                    <a:lnL w="6350">
                      <a:solidFill>
                        <a:srgbClr val="000000"/>
                      </a:solidFill>
                      <a:prstDash val="solid"/>
                    </a:lnL>
                    <a:lnR w="6350">
                      <a:solidFill>
                        <a:srgbClr val="000000"/>
                      </a:solidFill>
                      <a:prstDash val="solid"/>
                    </a:lnR>
                    <a:lnB w="6350">
                      <a:solidFill>
                        <a:srgbClr val="000000"/>
                      </a:solidFill>
                      <a:prstDash val="solid"/>
                    </a:lnB>
                  </a:tcPr>
                </a:tc>
              </a:tr>
              <a:tr h="600710">
                <a:tc>
                  <a:txBody>
                    <a:bodyPr vert="horz" wrap="square"/>
                    <a:lstStyle/>
                    <a:p>
                      <a:pPr>
                        <a:lnSpc>
                          <a:spcPct val="100000"/>
                        </a:lnSpc>
                      </a:pPr>
                      <a:endParaRPr sz="1000">
                        <a:latin typeface="Times New Roman"/>
                        <a:cs typeface="Times New Roman"/>
                      </a:endParaRPr>
                    </a:p>
                    <a:p>
                      <a:pPr marR="29209" algn="r">
                        <a:lnSpc>
                          <a:spcPct val="100000"/>
                        </a:lnSpc>
                        <a:spcBef>
                          <a:spcPts val="635"/>
                        </a:spcBef>
                      </a:pPr>
                      <a:r>
                        <a:rPr sz="900" spc="5">
                          <a:latin typeface="Times New Roman"/>
                          <a:cs typeface="Times New Roman"/>
                        </a:rPr>
                        <a:t>1</a:t>
                      </a:r>
                      <a:r>
                        <a:rPr sz="900" spc="-10">
                          <a:latin typeface="Times New Roman"/>
                          <a:cs typeface="Times New Roman"/>
                        </a:rPr>
                        <a:t>0</a:t>
                      </a:r>
                      <a:r>
                        <a:rPr sz="900">
                          <a:latin typeface="Times New Roman"/>
                          <a:cs typeface="Times New Roman"/>
                        </a:rPr>
                        <a:t>.</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900">
                        <a:latin typeface="Times New Roman"/>
                        <a:cs typeface="Times New Roman"/>
                      </a:endParaRPr>
                    </a:p>
                    <a:p>
                      <a:pPr>
                        <a:lnSpc>
                          <a:spcPct val="100000"/>
                        </a:lnSpc>
                      </a:pPr>
                      <a:endParaRPr sz="900">
                        <a:latin typeface="Times New Roman"/>
                        <a:cs typeface="Times New Roman"/>
                      </a:endParaRPr>
                    </a:p>
                    <a:p>
                      <a:pPr>
                        <a:lnSpc>
                          <a:spcPct val="100000"/>
                        </a:lnSpc>
                        <a:spcBef>
                          <a:spcPts val="15"/>
                        </a:spcBef>
                      </a:pPr>
                      <a:endParaRPr sz="700">
                        <a:latin typeface="Times New Roman"/>
                        <a:cs typeface="Times New Roman"/>
                      </a:endParaRPr>
                    </a:p>
                    <a:p>
                      <a:pPr algn="ctr">
                        <a:lnSpc>
                          <a:spcPct val="100000"/>
                        </a:lnSpc>
                      </a:pPr>
                      <a:r>
                        <a:rPr sz="900" b="1" spc="-5">
                          <a:latin typeface="宋体"/>
                          <a:cs typeface="宋体"/>
                        </a:rPr>
                        <a:t>综合</a:t>
                      </a:r>
                      <a:endParaRPr sz="900">
                        <a:latin typeface="宋体"/>
                        <a:cs typeface="宋体"/>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1000">
                        <a:latin typeface="Times New Roman"/>
                        <a:cs typeface="Times New Roman"/>
                      </a:endParaRPr>
                    </a:p>
                    <a:p>
                      <a:pPr algn="ctr">
                        <a:lnSpc>
                          <a:spcPct val="100000"/>
                        </a:lnSpc>
                        <a:spcBef>
                          <a:spcPts val="635"/>
                        </a:spcBef>
                      </a:pPr>
                      <a:r>
                        <a:rPr sz="900" spc="-5">
                          <a:latin typeface="Times New Roman"/>
                          <a:cs typeface="Times New Roman"/>
                        </a:rPr>
                        <a:t>GB/T</a:t>
                      </a:r>
                      <a:r>
                        <a:rPr sz="900" spc="-25">
                          <a:latin typeface="Times New Roman"/>
                          <a:cs typeface="Times New Roman"/>
                        </a:rPr>
                        <a:t> </a:t>
                      </a:r>
                      <a:r>
                        <a:rPr sz="900" spc="-5">
                          <a:latin typeface="Times New Roman"/>
                          <a:cs typeface="Times New Roman"/>
                        </a:rPr>
                        <a:t>31086-2014</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861060" marR="110489" indent="-744220">
                        <a:lnSpc>
                          <a:spcPct val="144400"/>
                        </a:lnSpc>
                        <a:spcBef>
                          <a:spcPts val="525"/>
                        </a:spcBef>
                      </a:pPr>
                      <a:r>
                        <a:rPr sz="900">
                          <a:latin typeface="宋体"/>
                          <a:cs typeface="宋体"/>
                        </a:rPr>
                        <a:t>物流企业冷链服务要求与能力评估 指标</a:t>
                      </a:r>
                      <a:endParaRPr sz="900">
                        <a:latin typeface="宋体"/>
                        <a:cs typeface="宋体"/>
                      </a:endParaRPr>
                    </a:p>
                  </a:txBody>
                  <a:tcPr marL="0" marR="0" marT="666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35"/>
                        </a:spcBef>
                      </a:pPr>
                      <a:r>
                        <a:rPr sz="900" spc="-5">
                          <a:latin typeface="Times New Roman"/>
                          <a:cs typeface="Times New Roman"/>
                        </a:rPr>
                        <a:t>2014-12-22</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35"/>
                        </a:spcBef>
                      </a:pPr>
                      <a:r>
                        <a:rPr sz="900" spc="-5">
                          <a:latin typeface="Times New Roman"/>
                          <a:cs typeface="Times New Roman"/>
                        </a:rPr>
                        <a:t>2015-07-01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a:lnSpc>
                          <a:spcPct val="100000"/>
                        </a:lnSpc>
                        <a:spcBef>
                          <a:spcPts val="225"/>
                        </a:spcBef>
                      </a:pPr>
                      <a:r>
                        <a:rPr sz="900">
                          <a:latin typeface="宋体"/>
                          <a:cs typeface="宋体"/>
                        </a:rPr>
                        <a:t>本标准规定了物流企业从事农产品、食品冷链服务所应满足的基本要求，</a:t>
                      </a:r>
                      <a:endParaRPr sz="900">
                        <a:latin typeface="宋体"/>
                        <a:cs typeface="宋体"/>
                      </a:endParaRPr>
                    </a:p>
                    <a:p>
                      <a:pPr marL="68580" marR="89535">
                        <a:lnSpc>
                          <a:spcPct val="144400"/>
                        </a:lnSpc>
                      </a:pPr>
                      <a:r>
                        <a:rPr sz="900">
                          <a:latin typeface="宋体"/>
                          <a:cs typeface="宋体"/>
                        </a:rPr>
                        <a:t>以及物流企业冷链服务类型、能力级别划分及评估指标。本标准适用于物 流企业的农产品、食品冷链服务及管理。</a:t>
                      </a:r>
                      <a:endParaRPr sz="900">
                        <a:latin typeface="宋体"/>
                        <a:cs typeface="宋体"/>
                      </a:endParaRPr>
                    </a:p>
                  </a:txBody>
                  <a:tcPr marL="0" marR="0" marT="285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674369">
                <a:tc>
                  <a:txBody>
                    <a:bodyPr vert="horz" wrap="square"/>
                    <a:lstStyle/>
                    <a:p>
                      <a:pPr>
                        <a:lnSpc>
                          <a:spcPct val="100000"/>
                        </a:lnSpc>
                      </a:pPr>
                      <a:endParaRPr sz="1000">
                        <a:latin typeface="Times New Roman"/>
                        <a:cs typeface="Times New Roman"/>
                      </a:endParaRPr>
                    </a:p>
                    <a:p>
                      <a:pPr>
                        <a:lnSpc>
                          <a:spcPct val="100000"/>
                        </a:lnSpc>
                      </a:pPr>
                      <a:endParaRPr sz="800">
                        <a:latin typeface="Times New Roman"/>
                        <a:cs typeface="Times New Roman"/>
                      </a:endParaRPr>
                    </a:p>
                    <a:p>
                      <a:pPr marR="29209" algn="r">
                        <a:lnSpc>
                          <a:spcPct val="100000"/>
                        </a:lnSpc>
                      </a:pPr>
                      <a:r>
                        <a:rPr sz="900" spc="5">
                          <a:latin typeface="Times New Roman"/>
                          <a:cs typeface="Times New Roman"/>
                        </a:rPr>
                        <a:t>1</a:t>
                      </a:r>
                      <a:r>
                        <a:rPr sz="900" spc="-10">
                          <a:latin typeface="Times New Roman"/>
                          <a:cs typeface="Times New Roman"/>
                        </a:rPr>
                        <a:t>1</a:t>
                      </a:r>
                      <a:r>
                        <a:rPr sz="900">
                          <a:latin typeface="Times New Roman"/>
                          <a:cs typeface="Times New Roman"/>
                        </a:rPr>
                        <a:t>.</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1000">
                        <a:latin typeface="Times New Roman"/>
                        <a:cs typeface="Times New Roman"/>
                      </a:endParaRPr>
                    </a:p>
                    <a:p>
                      <a:pPr>
                        <a:lnSpc>
                          <a:spcPct val="100000"/>
                        </a:lnSpc>
                      </a:pPr>
                      <a:endParaRPr sz="800">
                        <a:latin typeface="Times New Roman"/>
                        <a:cs typeface="Times New Roman"/>
                      </a:endParaRPr>
                    </a:p>
                    <a:p>
                      <a:pPr algn="ctr">
                        <a:lnSpc>
                          <a:spcPct val="100000"/>
                        </a:lnSpc>
                      </a:pPr>
                      <a:r>
                        <a:rPr sz="900" spc="-5">
                          <a:latin typeface="Times New Roman"/>
                          <a:cs typeface="Times New Roman"/>
                        </a:rPr>
                        <a:t>GB/T</a:t>
                      </a:r>
                      <a:r>
                        <a:rPr sz="900" spc="-25">
                          <a:latin typeface="Times New Roman"/>
                          <a:cs typeface="Times New Roman"/>
                        </a:rPr>
                        <a:t> </a:t>
                      </a:r>
                      <a:r>
                        <a:rPr sz="900" spc="-5">
                          <a:latin typeface="Times New Roman"/>
                          <a:cs typeface="Times New Roman"/>
                        </a:rPr>
                        <a:t>33305-2016</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20"/>
                        </a:spcBef>
                      </a:pPr>
                      <a:endParaRPr sz="700">
                        <a:latin typeface="Times New Roman"/>
                        <a:cs typeface="Times New Roman"/>
                      </a:endParaRPr>
                    </a:p>
                    <a:p>
                      <a:pPr marL="632460" marR="110489" indent="-515620">
                        <a:lnSpc>
                          <a:spcPct val="144400"/>
                        </a:lnSpc>
                      </a:pPr>
                      <a:r>
                        <a:rPr sz="900">
                          <a:latin typeface="宋体"/>
                          <a:cs typeface="宋体"/>
                        </a:rPr>
                        <a:t>易腐食品加工储运过程信息采集与 工艺优化指南</a:t>
                      </a:r>
                      <a:endParaRPr sz="900">
                        <a:latin typeface="宋体"/>
                        <a:cs typeface="宋体"/>
                      </a:endParaRPr>
                    </a:p>
                  </a:txBody>
                  <a:tcPr marL="0" marR="0" marT="254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nSpc>
                          <a:spcPct val="100000"/>
                        </a:lnSpc>
                      </a:pPr>
                      <a:endParaRPr sz="800">
                        <a:latin typeface="Times New Roman"/>
                        <a:cs typeface="Times New Roman"/>
                      </a:endParaRPr>
                    </a:p>
                    <a:p>
                      <a:pPr algn="ctr">
                        <a:lnSpc>
                          <a:spcPct val="100000"/>
                        </a:lnSpc>
                      </a:pPr>
                      <a:r>
                        <a:rPr sz="900" spc="-5">
                          <a:latin typeface="Times New Roman"/>
                          <a:cs typeface="Times New Roman"/>
                        </a:rPr>
                        <a:t>2016-12-13</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nSpc>
                          <a:spcPct val="100000"/>
                        </a:lnSpc>
                      </a:pPr>
                      <a:endParaRPr sz="800">
                        <a:latin typeface="Times New Roman"/>
                        <a:cs typeface="Times New Roman"/>
                      </a:endParaRPr>
                    </a:p>
                    <a:p>
                      <a:pPr algn="ctr">
                        <a:lnSpc>
                          <a:spcPct val="100000"/>
                        </a:lnSpc>
                      </a:pPr>
                      <a:r>
                        <a:rPr sz="900" spc="-5">
                          <a:latin typeface="Times New Roman"/>
                          <a:cs typeface="Times New Roman"/>
                        </a:rPr>
                        <a:t>2017-07-01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marR="60325" algn="just">
                        <a:lnSpc>
                          <a:spcPct val="144400"/>
                        </a:lnSpc>
                        <a:spcBef>
                          <a:spcPts val="45"/>
                        </a:spcBef>
                      </a:pPr>
                      <a:r>
                        <a:rPr sz="900">
                          <a:latin typeface="宋体"/>
                          <a:cs typeface="宋体"/>
                        </a:rPr>
                        <a:t>本标准规定了易腐食品加工储运过程质量安全信息的采集要求，以及依据 过程信息进行工艺优化与评审的流程和内容。</a:t>
                      </a:r>
                      <a:r>
                        <a:rPr sz="900" spc="-320">
                          <a:latin typeface="宋体"/>
                          <a:cs typeface="宋体"/>
                        </a:rPr>
                        <a:t> </a:t>
                      </a:r>
                      <a:r>
                        <a:rPr sz="900">
                          <a:latin typeface="宋体"/>
                          <a:cs typeface="宋体"/>
                        </a:rPr>
                        <a:t>本标准适用于易腐食品加工 储运过程的信息采集和工艺优化。</a:t>
                      </a:r>
                      <a:endParaRPr sz="900">
                        <a:latin typeface="宋体"/>
                        <a:cs typeface="宋体"/>
                      </a:endParaRPr>
                    </a:p>
                  </a:txBody>
                  <a:tcPr marL="0" marR="0" marT="571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600710">
                <a:tc>
                  <a:txBody>
                    <a:bodyPr vert="horz" wrap="square"/>
                    <a:lstStyle/>
                    <a:p>
                      <a:pPr>
                        <a:lnSpc>
                          <a:spcPct val="100000"/>
                        </a:lnSpc>
                      </a:pPr>
                      <a:endParaRPr sz="1000">
                        <a:latin typeface="Times New Roman"/>
                        <a:cs typeface="Times New Roman"/>
                      </a:endParaRPr>
                    </a:p>
                    <a:p>
                      <a:pPr marR="29209" algn="r">
                        <a:lnSpc>
                          <a:spcPct val="100000"/>
                        </a:lnSpc>
                        <a:spcBef>
                          <a:spcPts val="640"/>
                        </a:spcBef>
                      </a:pPr>
                      <a:r>
                        <a:rPr sz="900" spc="5">
                          <a:latin typeface="Times New Roman"/>
                          <a:cs typeface="Times New Roman"/>
                        </a:rPr>
                        <a:t>1</a:t>
                      </a:r>
                      <a:r>
                        <a:rPr sz="900" spc="-10">
                          <a:latin typeface="Times New Roman"/>
                          <a:cs typeface="Times New Roman"/>
                        </a:rPr>
                        <a:t>2</a:t>
                      </a:r>
                      <a:r>
                        <a:rPr sz="900">
                          <a:latin typeface="Times New Roman"/>
                          <a:cs typeface="Times New Roman"/>
                        </a:rPr>
                        <a:t>.</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1000">
                        <a:latin typeface="Times New Roman"/>
                        <a:cs typeface="Times New Roman"/>
                      </a:endParaRPr>
                    </a:p>
                    <a:p>
                      <a:pPr algn="ctr">
                        <a:lnSpc>
                          <a:spcPct val="100000"/>
                        </a:lnSpc>
                        <a:spcBef>
                          <a:spcPts val="640"/>
                        </a:spcBef>
                      </a:pPr>
                      <a:r>
                        <a:rPr sz="900" spc="-5">
                          <a:latin typeface="Times New Roman"/>
                          <a:cs typeface="Times New Roman"/>
                        </a:rPr>
                        <a:t>GB/T</a:t>
                      </a:r>
                      <a:r>
                        <a:rPr sz="900" spc="-25">
                          <a:latin typeface="Times New Roman"/>
                          <a:cs typeface="Times New Roman"/>
                        </a:rPr>
                        <a:t> </a:t>
                      </a:r>
                      <a:r>
                        <a:rPr sz="900" spc="-5">
                          <a:latin typeface="Times New Roman"/>
                          <a:cs typeface="Times New Roman"/>
                        </a:rPr>
                        <a:t>36080-2018</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8975" marR="110489" indent="-571500">
                        <a:lnSpc>
                          <a:spcPct val="144400"/>
                        </a:lnSpc>
                        <a:spcBef>
                          <a:spcPts val="530"/>
                        </a:spcBef>
                      </a:pPr>
                      <a:r>
                        <a:rPr sz="900">
                          <a:latin typeface="宋体"/>
                          <a:cs typeface="宋体"/>
                        </a:rPr>
                        <a:t>条码技术在农产品冷链物流过程中 的应用规范</a:t>
                      </a:r>
                      <a:endParaRPr sz="900">
                        <a:latin typeface="宋体"/>
                        <a:cs typeface="宋体"/>
                      </a:endParaRPr>
                    </a:p>
                  </a:txBody>
                  <a:tcPr marL="0" marR="0" marT="6731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40"/>
                        </a:spcBef>
                      </a:pPr>
                      <a:r>
                        <a:rPr sz="900" spc="-5">
                          <a:latin typeface="Times New Roman"/>
                          <a:cs typeface="Times New Roman"/>
                        </a:rPr>
                        <a:t>2018-03-15</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40"/>
                        </a:spcBef>
                      </a:pPr>
                      <a:r>
                        <a:rPr sz="900" spc="-5">
                          <a:latin typeface="Times New Roman"/>
                          <a:cs typeface="Times New Roman"/>
                        </a:rPr>
                        <a:t>2018-10-01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a:lnSpc>
                          <a:spcPct val="100000"/>
                        </a:lnSpc>
                        <a:spcBef>
                          <a:spcPts val="229"/>
                        </a:spcBef>
                      </a:pPr>
                      <a:r>
                        <a:rPr sz="900">
                          <a:latin typeface="宋体"/>
                          <a:cs typeface="宋体"/>
                        </a:rPr>
                        <a:t>标准规定了条码技术在农产品冷链物流过程中的编码规则、符号表示、检</a:t>
                      </a:r>
                      <a:endParaRPr sz="900">
                        <a:latin typeface="宋体"/>
                        <a:cs typeface="宋体"/>
                      </a:endParaRPr>
                    </a:p>
                    <a:p>
                      <a:pPr marL="68580" marR="89535">
                        <a:lnSpc>
                          <a:spcPct val="144400"/>
                        </a:lnSpc>
                      </a:pPr>
                      <a:r>
                        <a:rPr sz="900">
                          <a:latin typeface="宋体"/>
                          <a:cs typeface="宋体"/>
                        </a:rPr>
                        <a:t>测与质量评价。适用于农产品获取、加工、冷的贮藏、冷链运输及配送、 冷藏销售等关键冷链物流环节条码技术的应用。</a:t>
                      </a:r>
                      <a:endParaRPr sz="900">
                        <a:latin typeface="宋体"/>
                        <a:cs typeface="宋体"/>
                      </a:endParaRPr>
                    </a:p>
                  </a:txBody>
                  <a:tcPr marL="0" marR="0" marT="29209"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402589">
                <a:tc>
                  <a:txBody>
                    <a:bodyPr vert="horz" wrap="square"/>
                    <a:lstStyle/>
                    <a:p>
                      <a:pPr>
                        <a:lnSpc>
                          <a:spcPct val="100000"/>
                        </a:lnSpc>
                        <a:spcBef>
                          <a:spcPts val="30"/>
                        </a:spcBef>
                      </a:pPr>
                      <a:endParaRPr sz="850">
                        <a:latin typeface="Times New Roman"/>
                        <a:cs typeface="Times New Roman"/>
                      </a:endParaRPr>
                    </a:p>
                    <a:p>
                      <a:pPr marR="29209" algn="r">
                        <a:lnSpc>
                          <a:spcPct val="100000"/>
                        </a:lnSpc>
                      </a:pPr>
                      <a:r>
                        <a:rPr sz="900" spc="5">
                          <a:latin typeface="Times New Roman"/>
                          <a:cs typeface="Times New Roman"/>
                        </a:rPr>
                        <a:t>1</a:t>
                      </a:r>
                      <a:r>
                        <a:rPr sz="900" spc="-10">
                          <a:latin typeface="Times New Roman"/>
                          <a:cs typeface="Times New Roman"/>
                        </a:rPr>
                        <a:t>3</a:t>
                      </a:r>
                      <a:r>
                        <a:rPr sz="900">
                          <a:latin typeface="Times New Roman"/>
                          <a:cs typeface="Times New Roman"/>
                        </a:rPr>
                        <a:t>.</a:t>
                      </a:r>
                      <a:endParaRPr sz="900">
                        <a:latin typeface="Times New Roman"/>
                        <a:cs typeface="Times New Roman"/>
                      </a:endParaRPr>
                    </a:p>
                  </a:txBody>
                  <a:tcPr marL="0" marR="0" marT="381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spcBef>
                          <a:spcPts val="30"/>
                        </a:spcBef>
                      </a:pPr>
                      <a:endParaRPr sz="850">
                        <a:latin typeface="Times New Roman"/>
                        <a:cs typeface="Times New Roman"/>
                      </a:endParaRPr>
                    </a:p>
                    <a:p>
                      <a:pPr algn="ctr">
                        <a:lnSpc>
                          <a:spcPct val="100000"/>
                        </a:lnSpc>
                      </a:pPr>
                      <a:r>
                        <a:rPr sz="900" spc="-5">
                          <a:latin typeface="Times New Roman"/>
                          <a:cs typeface="Times New Roman"/>
                        </a:rPr>
                        <a:t>GB/T</a:t>
                      </a:r>
                      <a:r>
                        <a:rPr sz="900" spc="-25">
                          <a:latin typeface="Times New Roman"/>
                          <a:cs typeface="Times New Roman"/>
                        </a:rPr>
                        <a:t> </a:t>
                      </a:r>
                      <a:r>
                        <a:rPr sz="900" spc="-5">
                          <a:latin typeface="Times New Roman"/>
                          <a:cs typeface="Times New Roman"/>
                        </a:rPr>
                        <a:t>36088-2018</a:t>
                      </a:r>
                      <a:endParaRPr sz="900">
                        <a:latin typeface="Times New Roman"/>
                        <a:cs typeface="Times New Roman"/>
                      </a:endParaRPr>
                    </a:p>
                  </a:txBody>
                  <a:tcPr marL="0" marR="0" marT="381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30"/>
                        </a:spcBef>
                      </a:pPr>
                      <a:endParaRPr sz="850">
                        <a:latin typeface="Times New Roman"/>
                        <a:cs typeface="Times New Roman"/>
                      </a:endParaRPr>
                    </a:p>
                    <a:p>
                      <a:pPr algn="ctr">
                        <a:lnSpc>
                          <a:spcPct val="100000"/>
                        </a:lnSpc>
                      </a:pPr>
                      <a:r>
                        <a:rPr sz="900">
                          <a:latin typeface="宋体"/>
                          <a:cs typeface="宋体"/>
                        </a:rPr>
                        <a:t>冷链物流信息管理要求</a:t>
                      </a:r>
                      <a:endParaRPr sz="900">
                        <a:latin typeface="宋体"/>
                        <a:cs typeface="宋体"/>
                      </a:endParaRPr>
                    </a:p>
                  </a:txBody>
                  <a:tcPr marL="0" marR="0" marT="381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30"/>
                        </a:spcBef>
                      </a:pPr>
                      <a:endParaRPr sz="850">
                        <a:latin typeface="Times New Roman"/>
                        <a:cs typeface="Times New Roman"/>
                      </a:endParaRPr>
                    </a:p>
                    <a:p>
                      <a:pPr algn="ctr">
                        <a:lnSpc>
                          <a:spcPct val="100000"/>
                        </a:lnSpc>
                      </a:pPr>
                      <a:r>
                        <a:rPr sz="900" spc="-5">
                          <a:latin typeface="Times New Roman"/>
                          <a:cs typeface="Times New Roman"/>
                        </a:rPr>
                        <a:t>2018-03-15</a:t>
                      </a:r>
                      <a:endParaRPr sz="900">
                        <a:latin typeface="Times New Roman"/>
                        <a:cs typeface="Times New Roman"/>
                      </a:endParaRPr>
                    </a:p>
                  </a:txBody>
                  <a:tcPr marL="0" marR="0" marT="381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30"/>
                        </a:spcBef>
                      </a:pPr>
                      <a:endParaRPr sz="850">
                        <a:latin typeface="Times New Roman"/>
                        <a:cs typeface="Times New Roman"/>
                      </a:endParaRPr>
                    </a:p>
                    <a:p>
                      <a:pPr algn="ctr">
                        <a:lnSpc>
                          <a:spcPct val="100000"/>
                        </a:lnSpc>
                      </a:pPr>
                      <a:r>
                        <a:rPr sz="900" spc="-5">
                          <a:latin typeface="Times New Roman"/>
                          <a:cs typeface="Times New Roman"/>
                        </a:rPr>
                        <a:t>2018-10-01</a:t>
                      </a:r>
                      <a:endParaRPr sz="900">
                        <a:latin typeface="Times New Roman"/>
                        <a:cs typeface="Times New Roman"/>
                      </a:endParaRPr>
                    </a:p>
                  </a:txBody>
                  <a:tcPr marL="0" marR="0" marT="381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a:lnSpc>
                          <a:spcPct val="100000"/>
                        </a:lnSpc>
                        <a:spcBef>
                          <a:spcPts val="225"/>
                        </a:spcBef>
                      </a:pPr>
                      <a:r>
                        <a:rPr sz="900">
                          <a:latin typeface="宋体"/>
                          <a:cs typeface="宋体"/>
                        </a:rPr>
                        <a:t>标准规定了冷链物流信息管理原则、信息内容和信息管理要求。适用于冷</a:t>
                      </a:r>
                      <a:endParaRPr sz="900">
                        <a:latin typeface="宋体"/>
                        <a:cs typeface="宋体"/>
                      </a:endParaRPr>
                    </a:p>
                    <a:p>
                      <a:pPr marL="68580">
                        <a:lnSpc>
                          <a:spcPct val="100000"/>
                        </a:lnSpc>
                        <a:spcBef>
                          <a:spcPts val="480"/>
                        </a:spcBef>
                      </a:pPr>
                      <a:r>
                        <a:rPr sz="900">
                          <a:latin typeface="宋体"/>
                          <a:cs typeface="宋体"/>
                        </a:rPr>
                        <a:t>链物流各环节信息的记录和应用。</a:t>
                      </a:r>
                      <a:endParaRPr sz="900">
                        <a:latin typeface="宋体"/>
                        <a:cs typeface="宋体"/>
                      </a:endParaRPr>
                    </a:p>
                  </a:txBody>
                  <a:tcPr marL="0" marR="0" marT="285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199285">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marL="68580">
                        <a:lnSpc>
                          <a:spcPct val="100000"/>
                        </a:lnSpc>
                        <a:spcBef>
                          <a:spcPts val="225"/>
                        </a:spcBef>
                      </a:pPr>
                      <a:r>
                        <a:rPr sz="900">
                          <a:latin typeface="宋体"/>
                          <a:cs typeface="宋体"/>
                        </a:rPr>
                        <a:t>本标准规定了农产品流通信息管理的一般要求、信息内容、采集要求、存</a:t>
                      </a:r>
                      <a:endParaRPr sz="900">
                        <a:latin typeface="宋体"/>
                        <a:cs typeface="宋体"/>
                      </a:endParaRPr>
                    </a:p>
                  </a:txBody>
                  <a:tcPr marL="0" marR="0" marT="28575" marB="0">
                    <a:lnL w="6350">
                      <a:solidFill>
                        <a:srgbClr val="000000"/>
                      </a:solidFill>
                      <a:prstDash val="solid"/>
                    </a:lnL>
                    <a:lnR w="6350">
                      <a:solidFill>
                        <a:srgbClr val="000000"/>
                      </a:solidFill>
                      <a:prstDash val="solid"/>
                    </a:lnR>
                    <a:lnT w="6350">
                      <a:solidFill>
                        <a:srgbClr val="000000"/>
                      </a:solidFill>
                      <a:prstDash val="solid"/>
                    </a:lnT>
                  </a:tcPr>
                </a:tc>
              </a:tr>
              <a:tr h="204259">
                <a:tc>
                  <a:txBody>
                    <a:bodyPr vert="horz" wrap="square"/>
                    <a:lstStyle/>
                    <a:p>
                      <a:pPr marR="29209" algn="r">
                        <a:lnSpc>
                          <a:spcPct val="100000"/>
                        </a:lnSpc>
                        <a:spcBef>
                          <a:spcPts val="215"/>
                        </a:spcBef>
                      </a:pPr>
                      <a:r>
                        <a:rPr sz="900" spc="5">
                          <a:latin typeface="Times New Roman"/>
                          <a:cs typeface="Times New Roman"/>
                        </a:rPr>
                        <a:t>1</a:t>
                      </a:r>
                      <a:r>
                        <a:rPr sz="900" spc="-10">
                          <a:latin typeface="Times New Roman"/>
                          <a:cs typeface="Times New Roman"/>
                        </a:rPr>
                        <a:t>4</a:t>
                      </a:r>
                      <a:r>
                        <a:rPr sz="900">
                          <a:latin typeface="Times New Roman"/>
                          <a:cs typeface="Times New Roman"/>
                        </a:rPr>
                        <a:t>.</a:t>
                      </a:r>
                      <a:endParaRPr sz="900">
                        <a:latin typeface="Times New Roman"/>
                        <a:cs typeface="Times New Roman"/>
                      </a:endParaRPr>
                    </a:p>
                  </a:txBody>
                  <a:tcPr marL="0" marR="0" marT="27305"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15"/>
                        </a:spcBef>
                      </a:pPr>
                      <a:r>
                        <a:rPr sz="900" spc="-5">
                          <a:latin typeface="Times New Roman"/>
                          <a:cs typeface="Times New Roman"/>
                        </a:rPr>
                        <a:t>GB/T</a:t>
                      </a:r>
                      <a:r>
                        <a:rPr sz="900" spc="-25">
                          <a:latin typeface="Times New Roman"/>
                          <a:cs typeface="Times New Roman"/>
                        </a:rPr>
                        <a:t> </a:t>
                      </a:r>
                      <a:r>
                        <a:rPr sz="900" spc="-5">
                          <a:latin typeface="Times New Roman"/>
                          <a:cs typeface="Times New Roman"/>
                        </a:rPr>
                        <a:t>37060-2018</a:t>
                      </a:r>
                      <a:endParaRPr sz="900">
                        <a:latin typeface="Times New Roman"/>
                        <a:cs typeface="Times New Roman"/>
                      </a:endParaRPr>
                    </a:p>
                  </a:txBody>
                  <a:tcPr marL="0" marR="0" marT="27305"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15"/>
                        </a:spcBef>
                      </a:pPr>
                      <a:r>
                        <a:rPr sz="900">
                          <a:latin typeface="宋体"/>
                          <a:cs typeface="宋体"/>
                        </a:rPr>
                        <a:t>农产品流通信息管理技术通则</a:t>
                      </a:r>
                      <a:endParaRPr sz="900">
                        <a:latin typeface="宋体"/>
                        <a:cs typeface="宋体"/>
                      </a:endParaRPr>
                    </a:p>
                  </a:txBody>
                  <a:tcPr marL="0" marR="0" marT="27305"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15"/>
                        </a:spcBef>
                      </a:pPr>
                      <a:r>
                        <a:rPr sz="900" spc="-5">
                          <a:latin typeface="Times New Roman"/>
                          <a:cs typeface="Times New Roman"/>
                        </a:rPr>
                        <a:t>2018-12-28</a:t>
                      </a:r>
                      <a:endParaRPr sz="900">
                        <a:latin typeface="Times New Roman"/>
                        <a:cs typeface="Times New Roman"/>
                      </a:endParaRPr>
                    </a:p>
                  </a:txBody>
                  <a:tcPr marL="0" marR="0" marT="27305"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15"/>
                        </a:spcBef>
                      </a:pPr>
                      <a:r>
                        <a:rPr sz="900" spc="-5">
                          <a:latin typeface="Times New Roman"/>
                          <a:cs typeface="Times New Roman"/>
                        </a:rPr>
                        <a:t>2019-07-01</a:t>
                      </a:r>
                      <a:endParaRPr sz="900">
                        <a:latin typeface="Times New Roman"/>
                        <a:cs typeface="Times New Roman"/>
                      </a:endParaRPr>
                    </a:p>
                  </a:txBody>
                  <a:tcPr marL="0" marR="0" marT="27305" marB="0">
                    <a:lnL w="6350">
                      <a:solidFill>
                        <a:srgbClr val="000000"/>
                      </a:solidFill>
                      <a:prstDash val="solid"/>
                    </a:lnL>
                    <a:lnR w="6350">
                      <a:solidFill>
                        <a:srgbClr val="000000"/>
                      </a:solidFill>
                      <a:prstDash val="solid"/>
                    </a:lnR>
                  </a:tcPr>
                </a:tc>
                <a:tc>
                  <a:txBody>
                    <a:bodyPr vert="horz" wrap="square"/>
                    <a:lstStyle/>
                    <a:p>
                      <a:pPr marL="68580">
                        <a:lnSpc>
                          <a:spcPct val="100000"/>
                        </a:lnSpc>
                        <a:spcBef>
                          <a:spcPts val="215"/>
                        </a:spcBef>
                      </a:pPr>
                      <a:r>
                        <a:rPr sz="900">
                          <a:latin typeface="宋体"/>
                          <a:cs typeface="宋体"/>
                        </a:rPr>
                        <a:t>储要求</a:t>
                      </a:r>
                      <a:r>
                        <a:rPr sz="900" spc="-85">
                          <a:latin typeface="宋体"/>
                          <a:cs typeface="宋体"/>
                        </a:rPr>
                        <a:t>、</a:t>
                      </a:r>
                      <a:r>
                        <a:rPr sz="900">
                          <a:latin typeface="宋体"/>
                          <a:cs typeface="宋体"/>
                        </a:rPr>
                        <a:t>交换要求</a:t>
                      </a:r>
                      <a:r>
                        <a:rPr sz="900" spc="-75">
                          <a:latin typeface="宋体"/>
                          <a:cs typeface="宋体"/>
                        </a:rPr>
                        <a:t>、</a:t>
                      </a:r>
                      <a:r>
                        <a:rPr sz="900">
                          <a:latin typeface="宋体"/>
                          <a:cs typeface="宋体"/>
                        </a:rPr>
                        <a:t>使用要求和归档要求。</a:t>
                      </a:r>
                      <a:r>
                        <a:rPr sz="900" spc="-120">
                          <a:latin typeface="宋体"/>
                          <a:cs typeface="宋体"/>
                        </a:rPr>
                        <a:t> </a:t>
                      </a:r>
                      <a:r>
                        <a:rPr sz="900">
                          <a:latin typeface="宋体"/>
                          <a:cs typeface="宋体"/>
                        </a:rPr>
                        <a:t>本标准适用于农产品流通过程</a:t>
                      </a:r>
                      <a:endParaRPr sz="900">
                        <a:latin typeface="宋体"/>
                        <a:cs typeface="宋体"/>
                      </a:endParaRPr>
                    </a:p>
                  </a:txBody>
                  <a:tcPr marL="0" marR="0" marT="27305" marB="0">
                    <a:lnL w="6350">
                      <a:solidFill>
                        <a:srgbClr val="000000"/>
                      </a:solidFill>
                      <a:prstDash val="solid"/>
                    </a:lnL>
                    <a:lnR w="6350">
                      <a:solidFill>
                        <a:srgbClr val="000000"/>
                      </a:solidFill>
                      <a:prstDash val="solid"/>
                    </a:lnR>
                  </a:tcPr>
                </a:tc>
              </a:tr>
              <a:tr h="195894">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marL="68580">
                        <a:lnSpc>
                          <a:spcPct val="100000"/>
                        </a:lnSpc>
                        <a:spcBef>
                          <a:spcPts val="170"/>
                        </a:spcBef>
                      </a:pPr>
                      <a:r>
                        <a:rPr sz="900">
                          <a:latin typeface="宋体"/>
                          <a:cs typeface="宋体"/>
                        </a:rPr>
                        <a:t>中收购、初加工、交易、储运等环节信息的管理。</a:t>
                      </a:r>
                      <a:endParaRPr sz="900">
                        <a:latin typeface="宋体"/>
                        <a:cs typeface="宋体"/>
                      </a:endParaRPr>
                    </a:p>
                  </a:txBody>
                  <a:tcPr marL="0" marR="0" marT="21590" marB="0">
                    <a:lnL w="6350">
                      <a:solidFill>
                        <a:srgbClr val="000000"/>
                      </a:solidFill>
                      <a:prstDash val="solid"/>
                    </a:lnL>
                    <a:lnR w="6350">
                      <a:solidFill>
                        <a:srgbClr val="000000"/>
                      </a:solidFill>
                      <a:prstDash val="solid"/>
                    </a:lnR>
                    <a:lnB w="6350">
                      <a:solidFill>
                        <a:srgbClr val="000000"/>
                      </a:solidFill>
                      <a:prstDash val="solid"/>
                    </a:lnB>
                  </a:tcPr>
                </a:tc>
              </a:tr>
            </a:tbl>
          </a:graphicData>
        </a:graphic>
      </p:graphicFrame>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object 3"/>
          <p:cNvSpPr txBox="1">
            <a:spLocks noGrp="1"/>
          </p:cNvSpPr>
          <p:nvPr>
            <p:ph type="sldNum" sz="quarter" idx="7"/>
          </p:nvPr>
        </p:nvSpPr>
        <p:spPr>
          <a:prstGeom prst="rect">
            <a:avLst/>
          </a:prstGeom>
        </p:spPr>
        <p:txBody>
          <a:bodyPr vert="horz" wrap="square" lIns="0" tIns="1905" rIns="0" bIns="0" rtlCol="0">
            <a:spAutoFit/>
          </a:bodyPr>
          <a:lstStyle/>
          <a:p>
            <a:pPr marL="12700">
              <a:lnSpc>
                <a:spcPct val="100000"/>
              </a:lnSpc>
              <a:spcBef>
                <a:spcPts val="15"/>
              </a:spcBef>
            </a:pPr>
            <a:r>
              <a:rPr>
                <a:latin typeface="宋体"/>
                <a:cs typeface="宋体"/>
              </a:rPr>
              <a:t>第 </a:t>
            </a:r>
            <a:r>
              <a:rPr/>
              <a:t>16</a:t>
            </a:r>
            <a:r>
              <a:rPr spc="125"/>
              <a:t> </a:t>
            </a:r>
            <a:r>
              <a:rPr>
                <a:latin typeface="宋体"/>
                <a:cs typeface="宋体"/>
              </a:rPr>
              <a:t>页</a:t>
            </a:r>
          </a:p>
        </p:txBody>
      </p:sp>
      <p:sp>
        <p:nvSpPr>
          <p:cNvPr id="4" name="object 4"/>
          <p:cNvSpPr txBox="1">
            <a:spLocks noGrp="1"/>
          </p:cNvSpPr>
          <p:nvPr>
            <p:ph type="ftr" sz="quarter" idx="5"/>
          </p:nvPr>
        </p:nvSpPr>
        <p:spPr>
          <a:prstGeom prst="rect">
            <a:avLst/>
          </a:prstGeom>
        </p:spPr>
        <p:txBody>
          <a:bodyPr vert="horz" wrap="square" lIns="0" tIns="0" rIns="0" bIns="0" rtlCol="0">
            <a:spAutoFit/>
          </a:bodyPr>
          <a:lstStyle/>
          <a:p>
            <a:pPr marL="12700">
              <a:lnSpc>
                <a:spcPct val="100000"/>
              </a:lnSpc>
            </a:pPr>
            <a:r>
              <a:rPr>
                <a:latin typeface="宋体"/>
                <a:cs typeface="宋体"/>
              </a:rPr>
              <a:t>共 </a:t>
            </a:r>
            <a:r>
              <a:rPr/>
              <a:t>51</a:t>
            </a:r>
            <a:r>
              <a:rPr spc="130"/>
              <a:t> </a:t>
            </a:r>
            <a:r>
              <a:rPr>
                <a:latin typeface="宋体"/>
                <a:cs typeface="宋体"/>
              </a:rPr>
              <a:t>页</a:t>
            </a:r>
          </a:p>
        </p:txBody>
      </p:sp>
      <p:graphicFrame>
        <p:nvGraphicFramePr>
          <p:cNvPr id="2" name="object 2"/>
          <p:cNvGraphicFramePr>
            <a:graphicFrameLocks noGrp="1"/>
          </p:cNvGraphicFramePr>
          <p:nvPr/>
        </p:nvGraphicFramePr>
        <p:xfrm>
          <a:off x="842772" y="1141094"/>
          <a:ext cx="9032875" cy="5180965"/>
        </p:xfrm>
        <a:graphic>
          <a:graphicData uri="http://schemas.openxmlformats.org/drawingml/2006/table">
            <a:tbl>
              <a:tblPr firstRow="1" bandRow="1">
                <a:tableStyleId>{2D5ABB26-0587-4C30-8999-92F81FD0307C}</a:tableStyleId>
              </a:tblPr>
              <a:tblGrid>
                <a:gridCol w="381000"/>
                <a:gridCol w="498475"/>
                <a:gridCol w="1011555"/>
                <a:gridCol w="1950720"/>
                <a:gridCol w="676275"/>
                <a:gridCol w="681354"/>
                <a:gridCol w="3823970"/>
              </a:tblGrid>
              <a:tr h="325754">
                <a:tc>
                  <a:txBody>
                    <a:bodyPr vert="horz" wrap="square"/>
                    <a:lstStyle/>
                    <a:p>
                      <a:pPr marR="69215" algn="r">
                        <a:lnSpc>
                          <a:spcPct val="100000"/>
                        </a:lnSpc>
                        <a:spcBef>
                          <a:spcPts val="700"/>
                        </a:spcBef>
                      </a:pPr>
                      <a:r>
                        <a:rPr sz="900" b="1">
                          <a:latin typeface="宋体"/>
                          <a:cs typeface="宋体"/>
                        </a:rPr>
                        <a:t>序号</a:t>
                      </a:r>
                      <a:endParaRPr sz="900">
                        <a:latin typeface="宋体"/>
                        <a:cs typeface="宋体"/>
                      </a:endParaRPr>
                    </a:p>
                  </a:txBody>
                  <a:tcPr marL="0" marR="0" marT="8890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700"/>
                        </a:spcBef>
                      </a:pPr>
                      <a:r>
                        <a:rPr sz="900" b="1" spc="-5">
                          <a:latin typeface="宋体"/>
                          <a:cs typeface="宋体"/>
                        </a:rPr>
                        <a:t>标</a:t>
                      </a:r>
                      <a:r>
                        <a:rPr sz="900" b="1" spc="5">
                          <a:latin typeface="宋体"/>
                          <a:cs typeface="宋体"/>
                        </a:rPr>
                        <a:t>准</a:t>
                      </a:r>
                      <a:r>
                        <a:rPr sz="900" b="1" spc="-5">
                          <a:latin typeface="宋体"/>
                          <a:cs typeface="宋体"/>
                        </a:rPr>
                        <a:t>编号</a:t>
                      </a:r>
                      <a:endParaRPr sz="900">
                        <a:latin typeface="宋体"/>
                        <a:cs typeface="宋体"/>
                      </a:endParaRPr>
                    </a:p>
                  </a:txBody>
                  <a:tcPr marL="0" marR="0" marT="8890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700"/>
                        </a:spcBef>
                      </a:pPr>
                      <a:r>
                        <a:rPr sz="900" b="1" spc="-5">
                          <a:latin typeface="宋体"/>
                          <a:cs typeface="宋体"/>
                        </a:rPr>
                        <a:t>标</a:t>
                      </a:r>
                      <a:r>
                        <a:rPr sz="900" b="1" spc="5">
                          <a:latin typeface="宋体"/>
                          <a:cs typeface="宋体"/>
                        </a:rPr>
                        <a:t>准</a:t>
                      </a:r>
                      <a:r>
                        <a:rPr sz="900" b="1" spc="-5">
                          <a:latin typeface="宋体"/>
                          <a:cs typeface="宋体"/>
                        </a:rPr>
                        <a:t>名称</a:t>
                      </a:r>
                      <a:endParaRPr sz="900">
                        <a:latin typeface="宋体"/>
                        <a:cs typeface="宋体"/>
                      </a:endParaRPr>
                    </a:p>
                  </a:txBody>
                  <a:tcPr marL="0" marR="0" marT="8890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700"/>
                        </a:spcBef>
                      </a:pPr>
                      <a:r>
                        <a:rPr sz="900" b="1" spc="-5">
                          <a:latin typeface="宋体"/>
                          <a:cs typeface="宋体"/>
                        </a:rPr>
                        <a:t>发</a:t>
                      </a:r>
                      <a:r>
                        <a:rPr sz="900" b="1" spc="5">
                          <a:latin typeface="宋体"/>
                          <a:cs typeface="宋体"/>
                        </a:rPr>
                        <a:t>布</a:t>
                      </a:r>
                      <a:r>
                        <a:rPr sz="900" b="1" spc="-5">
                          <a:latin typeface="宋体"/>
                          <a:cs typeface="宋体"/>
                        </a:rPr>
                        <a:t>日期</a:t>
                      </a:r>
                      <a:endParaRPr sz="900">
                        <a:latin typeface="宋体"/>
                        <a:cs typeface="宋体"/>
                      </a:endParaRPr>
                    </a:p>
                  </a:txBody>
                  <a:tcPr marL="0" marR="0" marT="8890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700"/>
                        </a:spcBef>
                      </a:pPr>
                      <a:r>
                        <a:rPr sz="900" b="1" spc="-5">
                          <a:latin typeface="宋体"/>
                          <a:cs typeface="宋体"/>
                        </a:rPr>
                        <a:t>实</a:t>
                      </a:r>
                      <a:r>
                        <a:rPr sz="900" b="1" spc="5">
                          <a:latin typeface="宋体"/>
                          <a:cs typeface="宋体"/>
                        </a:rPr>
                        <a:t>施</a:t>
                      </a:r>
                      <a:r>
                        <a:rPr sz="900" b="1" spc="-5">
                          <a:latin typeface="宋体"/>
                          <a:cs typeface="宋体"/>
                        </a:rPr>
                        <a:t>日期</a:t>
                      </a:r>
                      <a:endParaRPr sz="900">
                        <a:latin typeface="宋体"/>
                        <a:cs typeface="宋体"/>
                      </a:endParaRPr>
                    </a:p>
                  </a:txBody>
                  <a:tcPr marL="0" marR="0" marT="8890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700"/>
                        </a:spcBef>
                      </a:pPr>
                      <a:r>
                        <a:rPr sz="900" b="1" spc="-5">
                          <a:latin typeface="宋体"/>
                          <a:cs typeface="宋体"/>
                        </a:rPr>
                        <a:t>规</a:t>
                      </a:r>
                      <a:r>
                        <a:rPr sz="900" b="1" spc="5">
                          <a:latin typeface="宋体"/>
                          <a:cs typeface="宋体"/>
                        </a:rPr>
                        <a:t>定</a:t>
                      </a:r>
                      <a:r>
                        <a:rPr sz="900" b="1" spc="-5">
                          <a:latin typeface="宋体"/>
                          <a:cs typeface="宋体"/>
                        </a:rPr>
                        <a:t>范围</a:t>
                      </a:r>
                      <a:endParaRPr sz="900">
                        <a:latin typeface="宋体"/>
                        <a:cs typeface="宋体"/>
                      </a:endParaRPr>
                    </a:p>
                  </a:txBody>
                  <a:tcPr marL="0" marR="0" marT="8890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483234">
                <a:tc>
                  <a:txBody>
                    <a:bodyPr vert="horz" wrap="square"/>
                    <a:lstStyle/>
                    <a:p>
                      <a:pPr>
                        <a:lnSpc>
                          <a:spcPct val="100000"/>
                        </a:lnSpc>
                        <a:spcBef>
                          <a:spcPts val="50"/>
                        </a:spcBef>
                      </a:pPr>
                      <a:endParaRPr sz="1100">
                        <a:latin typeface="Times New Roman"/>
                        <a:cs typeface="Times New Roman"/>
                      </a:endParaRPr>
                    </a:p>
                    <a:p>
                      <a:pPr marR="29209" algn="r">
                        <a:lnSpc>
                          <a:spcPct val="100000"/>
                        </a:lnSpc>
                        <a:spcBef>
                          <a:spcPts val="5"/>
                        </a:spcBef>
                      </a:pPr>
                      <a:r>
                        <a:rPr sz="900" spc="5">
                          <a:latin typeface="Times New Roman"/>
                          <a:cs typeface="Times New Roman"/>
                        </a:rPr>
                        <a:t>1</a:t>
                      </a:r>
                      <a:r>
                        <a:rPr sz="900" spc="-10">
                          <a:latin typeface="Times New Roman"/>
                          <a:cs typeface="Times New Roman"/>
                        </a:rPr>
                        <a:t>5</a:t>
                      </a:r>
                      <a:r>
                        <a:rPr sz="900">
                          <a:latin typeface="Times New Roman"/>
                          <a:cs typeface="Times New Roman"/>
                        </a:rPr>
                        <a:t>.</a:t>
                      </a:r>
                      <a:endParaRPr sz="900">
                        <a:latin typeface="Times New Roman"/>
                        <a:cs typeface="Times New Roman"/>
                      </a:endParaRPr>
                    </a:p>
                  </a:txBody>
                  <a:tcPr marL="0" marR="0" marT="635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spcBef>
                          <a:spcPts val="50"/>
                        </a:spcBef>
                      </a:pPr>
                      <a:endParaRPr sz="1100">
                        <a:latin typeface="Times New Roman"/>
                        <a:cs typeface="Times New Roman"/>
                      </a:endParaRPr>
                    </a:p>
                    <a:p>
                      <a:pPr algn="ctr">
                        <a:lnSpc>
                          <a:spcPct val="100000"/>
                        </a:lnSpc>
                        <a:spcBef>
                          <a:spcPts val="5"/>
                        </a:spcBef>
                      </a:pPr>
                      <a:r>
                        <a:rPr sz="900" spc="-5">
                          <a:latin typeface="Times New Roman"/>
                          <a:cs typeface="Times New Roman"/>
                        </a:rPr>
                        <a:t>GB/T</a:t>
                      </a:r>
                      <a:r>
                        <a:rPr sz="900" spc="-25">
                          <a:latin typeface="Times New Roman"/>
                          <a:cs typeface="Times New Roman"/>
                        </a:rPr>
                        <a:t> </a:t>
                      </a:r>
                      <a:r>
                        <a:rPr sz="900" spc="-5">
                          <a:latin typeface="Times New Roman"/>
                          <a:cs typeface="Times New Roman"/>
                        </a:rPr>
                        <a:t>24616-2019</a:t>
                      </a:r>
                      <a:endParaRPr sz="900">
                        <a:latin typeface="Times New Roman"/>
                        <a:cs typeface="Times New Roman"/>
                      </a:endParaRPr>
                    </a:p>
                  </a:txBody>
                  <a:tcPr marL="0" marR="0" marT="635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746760" marR="60325" indent="-678180">
                        <a:lnSpc>
                          <a:spcPct val="144400"/>
                        </a:lnSpc>
                        <a:spcBef>
                          <a:spcPts val="70"/>
                        </a:spcBef>
                      </a:pPr>
                      <a:r>
                        <a:rPr sz="900">
                          <a:latin typeface="宋体"/>
                          <a:cs typeface="宋体"/>
                        </a:rPr>
                        <a:t>冷藏</a:t>
                      </a:r>
                      <a:r>
                        <a:rPr sz="900" spc="-50">
                          <a:latin typeface="宋体"/>
                          <a:cs typeface="宋体"/>
                        </a:rPr>
                        <a:t>、</a:t>
                      </a:r>
                      <a:r>
                        <a:rPr sz="900">
                          <a:latin typeface="宋体"/>
                          <a:cs typeface="宋体"/>
                        </a:rPr>
                        <a:t>冷冻食品物流包装</a:t>
                      </a:r>
                      <a:r>
                        <a:rPr sz="900" spc="-40">
                          <a:latin typeface="宋体"/>
                          <a:cs typeface="宋体"/>
                        </a:rPr>
                        <a:t>、</a:t>
                      </a:r>
                      <a:r>
                        <a:rPr sz="900">
                          <a:latin typeface="宋体"/>
                          <a:cs typeface="宋体"/>
                        </a:rPr>
                        <a:t>标志</a:t>
                      </a:r>
                      <a:r>
                        <a:rPr sz="900" spc="-40">
                          <a:latin typeface="宋体"/>
                          <a:cs typeface="宋体"/>
                        </a:rPr>
                        <a:t>、</a:t>
                      </a:r>
                      <a:r>
                        <a:rPr sz="900">
                          <a:latin typeface="宋体"/>
                          <a:cs typeface="宋体"/>
                        </a:rPr>
                        <a:t>运 输和储存</a:t>
                      </a:r>
                      <a:endParaRPr sz="900">
                        <a:latin typeface="宋体"/>
                        <a:cs typeface="宋体"/>
                      </a:endParaRPr>
                    </a:p>
                  </a:txBody>
                  <a:tcPr marL="0" marR="0" marT="889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50"/>
                        </a:spcBef>
                      </a:pPr>
                      <a:endParaRPr sz="1100">
                        <a:latin typeface="Times New Roman"/>
                        <a:cs typeface="Times New Roman"/>
                      </a:endParaRPr>
                    </a:p>
                    <a:p>
                      <a:pPr algn="ctr">
                        <a:lnSpc>
                          <a:spcPct val="100000"/>
                        </a:lnSpc>
                        <a:spcBef>
                          <a:spcPts val="5"/>
                        </a:spcBef>
                      </a:pPr>
                      <a:r>
                        <a:rPr sz="900" spc="-5">
                          <a:latin typeface="Times New Roman"/>
                          <a:cs typeface="Times New Roman"/>
                        </a:rPr>
                        <a:t>2019-08-30</a:t>
                      </a:r>
                      <a:endParaRPr sz="900">
                        <a:latin typeface="Times New Roman"/>
                        <a:cs typeface="Times New Roman"/>
                      </a:endParaRPr>
                    </a:p>
                  </a:txBody>
                  <a:tcPr marL="0" marR="0" marT="635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50"/>
                        </a:spcBef>
                      </a:pPr>
                      <a:endParaRPr sz="1100">
                        <a:latin typeface="Times New Roman"/>
                        <a:cs typeface="Times New Roman"/>
                      </a:endParaRPr>
                    </a:p>
                    <a:p>
                      <a:pPr algn="ctr">
                        <a:lnSpc>
                          <a:spcPct val="100000"/>
                        </a:lnSpc>
                        <a:spcBef>
                          <a:spcPts val="5"/>
                        </a:spcBef>
                      </a:pPr>
                      <a:r>
                        <a:rPr sz="900" spc="-5">
                          <a:latin typeface="Times New Roman"/>
                          <a:cs typeface="Times New Roman"/>
                        </a:rPr>
                        <a:t>2020-03-01</a:t>
                      </a:r>
                      <a:endParaRPr sz="900">
                        <a:latin typeface="Times New Roman"/>
                        <a:cs typeface="Times New Roman"/>
                      </a:endParaRPr>
                    </a:p>
                  </a:txBody>
                  <a:tcPr marL="0" marR="0" marT="635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marR="89535">
                        <a:lnSpc>
                          <a:spcPct val="144400"/>
                        </a:lnSpc>
                        <a:spcBef>
                          <a:spcPts val="70"/>
                        </a:spcBef>
                      </a:pPr>
                      <a:r>
                        <a:rPr sz="900">
                          <a:latin typeface="宋体"/>
                          <a:cs typeface="宋体"/>
                        </a:rPr>
                        <a:t>标准规定了冷藏、冷冻食品在物流过程中的包装、标志、运输、储存和追 溯要求，标准适用于冷藏、冷冻食品的物流作业与管理。</a:t>
                      </a:r>
                      <a:endParaRPr sz="900">
                        <a:latin typeface="宋体"/>
                        <a:cs typeface="宋体"/>
                      </a:endParaRPr>
                    </a:p>
                  </a:txBody>
                  <a:tcPr marL="0" marR="0" marT="889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438785">
                <a:tc>
                  <a:txBody>
                    <a:bodyPr vert="horz" wrap="square"/>
                    <a:lstStyle/>
                    <a:p>
                      <a:pPr>
                        <a:lnSpc>
                          <a:spcPct val="100000"/>
                        </a:lnSpc>
                      </a:pPr>
                      <a:endParaRPr sz="1000">
                        <a:latin typeface="Times New Roman"/>
                        <a:cs typeface="Times New Roman"/>
                      </a:endParaRPr>
                    </a:p>
                    <a:p>
                      <a:pPr marR="29209" algn="r">
                        <a:lnSpc>
                          <a:spcPct val="100000"/>
                        </a:lnSpc>
                      </a:pPr>
                      <a:r>
                        <a:rPr sz="900" spc="5">
                          <a:latin typeface="Times New Roman"/>
                          <a:cs typeface="Times New Roman"/>
                        </a:rPr>
                        <a:t>1</a:t>
                      </a:r>
                      <a:r>
                        <a:rPr sz="900" spc="-10">
                          <a:latin typeface="Times New Roman"/>
                          <a:cs typeface="Times New Roman"/>
                        </a:rPr>
                        <a:t>6</a:t>
                      </a:r>
                      <a:r>
                        <a:rPr sz="900">
                          <a:latin typeface="Times New Roman"/>
                          <a:cs typeface="Times New Roman"/>
                        </a:rPr>
                        <a:t>.</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1000">
                        <a:latin typeface="Times New Roman"/>
                        <a:cs typeface="Times New Roman"/>
                      </a:endParaRPr>
                    </a:p>
                    <a:p>
                      <a:pPr algn="ctr">
                        <a:lnSpc>
                          <a:spcPct val="100000"/>
                        </a:lnSpc>
                      </a:pPr>
                      <a:r>
                        <a:rPr sz="900" spc="-5">
                          <a:latin typeface="Times New Roman"/>
                          <a:cs typeface="Times New Roman"/>
                        </a:rPr>
                        <a:t>GB/T</a:t>
                      </a:r>
                      <a:r>
                        <a:rPr sz="900" spc="-25">
                          <a:latin typeface="Times New Roman"/>
                          <a:cs typeface="Times New Roman"/>
                        </a:rPr>
                        <a:t> </a:t>
                      </a:r>
                      <a:r>
                        <a:rPr sz="900" spc="-5">
                          <a:latin typeface="Times New Roman"/>
                          <a:cs typeface="Times New Roman"/>
                        </a:rPr>
                        <a:t>38574-2020</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pPr>
                      <a:r>
                        <a:rPr sz="900">
                          <a:latin typeface="宋体"/>
                          <a:cs typeface="宋体"/>
                        </a:rPr>
                        <a:t>食品追溯二维码通用技术要求</a:t>
                      </a:r>
                      <a:endParaRPr sz="900">
                        <a:latin typeface="宋体"/>
                        <a:cs typeface="宋体"/>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pPr>
                      <a:r>
                        <a:rPr sz="900" spc="-5">
                          <a:latin typeface="Times New Roman"/>
                          <a:cs typeface="Times New Roman"/>
                        </a:rPr>
                        <a:t>2020-03-31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pPr>
                      <a:r>
                        <a:rPr sz="900" spc="-5">
                          <a:latin typeface="Times New Roman"/>
                          <a:cs typeface="Times New Roman"/>
                        </a:rPr>
                        <a:t>2021-04-01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marR="318135">
                        <a:lnSpc>
                          <a:spcPts val="1560"/>
                        </a:lnSpc>
                        <a:spcBef>
                          <a:spcPts val="20"/>
                        </a:spcBef>
                      </a:pPr>
                      <a:r>
                        <a:rPr sz="900">
                          <a:latin typeface="宋体"/>
                          <a:cs typeface="宋体"/>
                        </a:rPr>
                        <a:t>本标准规定了食品追溯二维码使用原则、目标，数据内容、管理要求 本标准适用于食品追溯二维码在食品追溯体系中的应用。</a:t>
                      </a:r>
                      <a:endParaRPr sz="900">
                        <a:latin typeface="宋体"/>
                        <a:cs typeface="宋体"/>
                      </a:endParaRPr>
                    </a:p>
                  </a:txBody>
                  <a:tcPr marL="0" marR="0" marT="254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228544">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marL="68580">
                        <a:lnSpc>
                          <a:spcPct val="100000"/>
                        </a:lnSpc>
                        <a:spcBef>
                          <a:spcPts val="440"/>
                        </a:spcBef>
                      </a:pPr>
                      <a:r>
                        <a:rPr sz="900">
                          <a:latin typeface="宋体"/>
                          <a:cs typeface="宋体"/>
                        </a:rPr>
                        <a:t>本标准规定了电子商务交易环境下食用农产品的采购和供应、初加工处理</a:t>
                      </a:r>
                      <a:endParaRPr sz="900">
                        <a:latin typeface="宋体"/>
                        <a:cs typeface="宋体"/>
                      </a:endParaRPr>
                    </a:p>
                  </a:txBody>
                  <a:tcPr marL="0" marR="0" marT="55880" marB="0">
                    <a:lnL w="6350">
                      <a:solidFill>
                        <a:srgbClr val="000000"/>
                      </a:solidFill>
                      <a:prstDash val="solid"/>
                    </a:lnL>
                    <a:lnR w="6350">
                      <a:solidFill>
                        <a:srgbClr val="000000"/>
                      </a:solidFill>
                      <a:prstDash val="solid"/>
                    </a:lnR>
                    <a:lnT w="6350">
                      <a:solidFill>
                        <a:srgbClr val="000000"/>
                      </a:solidFill>
                      <a:prstDash val="solid"/>
                    </a:lnT>
                  </a:tcPr>
                </a:tc>
              </a:tr>
              <a:tr h="396239">
                <a:tc>
                  <a:txBody>
                    <a:bodyPr vert="horz" wrap="square"/>
                    <a:lstStyle/>
                    <a:p>
                      <a:pPr>
                        <a:lnSpc>
                          <a:spcPct val="100000"/>
                        </a:lnSpc>
                        <a:spcBef>
                          <a:spcPts val="50"/>
                        </a:spcBef>
                      </a:pPr>
                      <a:endParaRPr sz="800">
                        <a:latin typeface="Times New Roman"/>
                        <a:cs typeface="Times New Roman"/>
                      </a:endParaRPr>
                    </a:p>
                    <a:p>
                      <a:pPr marR="29209" algn="r">
                        <a:lnSpc>
                          <a:spcPct val="100000"/>
                        </a:lnSpc>
                      </a:pPr>
                      <a:r>
                        <a:rPr sz="900" spc="5">
                          <a:latin typeface="Times New Roman"/>
                          <a:cs typeface="Times New Roman"/>
                        </a:rPr>
                        <a:t>1</a:t>
                      </a:r>
                      <a:r>
                        <a:rPr sz="900" spc="-10">
                          <a:latin typeface="Times New Roman"/>
                          <a:cs typeface="Times New Roman"/>
                        </a:rPr>
                        <a:t>7</a:t>
                      </a:r>
                      <a:r>
                        <a:rPr sz="900">
                          <a:latin typeface="Times New Roman"/>
                          <a:cs typeface="Times New Roman"/>
                        </a:rPr>
                        <a:t>.</a:t>
                      </a:r>
                      <a:endParaRPr sz="900">
                        <a:latin typeface="Times New Roman"/>
                        <a:cs typeface="Times New Roman"/>
                      </a:endParaRPr>
                    </a:p>
                  </a:txBody>
                  <a:tcPr marL="0" marR="0" marT="635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spcBef>
                          <a:spcPts val="50"/>
                        </a:spcBef>
                      </a:pPr>
                      <a:endParaRPr sz="800">
                        <a:latin typeface="Times New Roman"/>
                        <a:cs typeface="Times New Roman"/>
                      </a:endParaRPr>
                    </a:p>
                    <a:p>
                      <a:pPr algn="ctr">
                        <a:lnSpc>
                          <a:spcPct val="100000"/>
                        </a:lnSpc>
                      </a:pPr>
                      <a:r>
                        <a:rPr sz="900" spc="-5">
                          <a:latin typeface="Times New Roman"/>
                          <a:cs typeface="Times New Roman"/>
                        </a:rPr>
                        <a:t>GB/T</a:t>
                      </a:r>
                      <a:r>
                        <a:rPr sz="900" spc="-25">
                          <a:latin typeface="Times New Roman"/>
                          <a:cs typeface="Times New Roman"/>
                        </a:rPr>
                        <a:t> </a:t>
                      </a:r>
                      <a:r>
                        <a:rPr sz="900" spc="-5">
                          <a:latin typeface="Times New Roman"/>
                          <a:cs typeface="Times New Roman"/>
                        </a:rPr>
                        <a:t>39058-2020</a:t>
                      </a:r>
                      <a:endParaRPr sz="900">
                        <a:latin typeface="Times New Roman"/>
                        <a:cs typeface="Times New Roman"/>
                      </a:endParaRPr>
                    </a:p>
                  </a:txBody>
                  <a:tcPr marL="0" marR="0" marT="6350"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00"/>
                        </a:spcBef>
                      </a:pPr>
                      <a:r>
                        <a:rPr sz="900">
                          <a:latin typeface="宋体"/>
                          <a:cs typeface="宋体"/>
                        </a:rPr>
                        <a:t>农产品电子商务供应链质量管理规</a:t>
                      </a:r>
                      <a:endParaRPr sz="900">
                        <a:latin typeface="宋体"/>
                        <a:cs typeface="宋体"/>
                      </a:endParaRPr>
                    </a:p>
                    <a:p>
                      <a:pPr algn="ctr">
                        <a:lnSpc>
                          <a:spcPct val="100000"/>
                        </a:lnSpc>
                        <a:spcBef>
                          <a:spcPts val="480"/>
                        </a:spcBef>
                      </a:pPr>
                      <a:r>
                        <a:rPr sz="900">
                          <a:latin typeface="宋体"/>
                          <a:cs typeface="宋体"/>
                        </a:rPr>
                        <a:t>范</a:t>
                      </a:r>
                      <a:endParaRPr sz="900">
                        <a:latin typeface="宋体"/>
                        <a:cs typeface="宋体"/>
                      </a:endParaRPr>
                    </a:p>
                  </a:txBody>
                  <a:tcPr marL="0" marR="0" marT="25400" marB="0">
                    <a:lnL w="6350">
                      <a:solidFill>
                        <a:srgbClr val="000000"/>
                      </a:solidFill>
                      <a:prstDash val="solid"/>
                    </a:lnL>
                    <a:lnR w="6350">
                      <a:solidFill>
                        <a:srgbClr val="000000"/>
                      </a:solidFill>
                      <a:prstDash val="solid"/>
                    </a:lnR>
                  </a:tcPr>
                </a:tc>
                <a:tc>
                  <a:txBody>
                    <a:bodyPr vert="horz" wrap="square"/>
                    <a:lstStyle/>
                    <a:p>
                      <a:pPr>
                        <a:lnSpc>
                          <a:spcPct val="100000"/>
                        </a:lnSpc>
                        <a:spcBef>
                          <a:spcPts val="50"/>
                        </a:spcBef>
                      </a:pPr>
                      <a:endParaRPr sz="800">
                        <a:latin typeface="Times New Roman"/>
                        <a:cs typeface="Times New Roman"/>
                      </a:endParaRPr>
                    </a:p>
                    <a:p>
                      <a:pPr algn="ctr">
                        <a:lnSpc>
                          <a:spcPct val="100000"/>
                        </a:lnSpc>
                      </a:pPr>
                      <a:r>
                        <a:rPr sz="900" spc="-5">
                          <a:latin typeface="Times New Roman"/>
                          <a:cs typeface="Times New Roman"/>
                        </a:rPr>
                        <a:t>2020-09-29</a:t>
                      </a:r>
                      <a:endParaRPr sz="900">
                        <a:latin typeface="Times New Roman"/>
                        <a:cs typeface="Times New Roman"/>
                      </a:endParaRPr>
                    </a:p>
                  </a:txBody>
                  <a:tcPr marL="0" marR="0" marT="6350" marB="0">
                    <a:lnL w="6350">
                      <a:solidFill>
                        <a:srgbClr val="000000"/>
                      </a:solidFill>
                      <a:prstDash val="solid"/>
                    </a:lnL>
                    <a:lnR w="6350">
                      <a:solidFill>
                        <a:srgbClr val="000000"/>
                      </a:solidFill>
                      <a:prstDash val="solid"/>
                    </a:lnR>
                  </a:tcPr>
                </a:tc>
                <a:tc>
                  <a:txBody>
                    <a:bodyPr vert="horz" wrap="square"/>
                    <a:lstStyle/>
                    <a:p>
                      <a:pPr>
                        <a:lnSpc>
                          <a:spcPct val="100000"/>
                        </a:lnSpc>
                        <a:spcBef>
                          <a:spcPts val="50"/>
                        </a:spcBef>
                      </a:pPr>
                      <a:endParaRPr sz="800">
                        <a:latin typeface="Times New Roman"/>
                        <a:cs typeface="Times New Roman"/>
                      </a:endParaRPr>
                    </a:p>
                    <a:p>
                      <a:pPr algn="ctr">
                        <a:lnSpc>
                          <a:spcPct val="100000"/>
                        </a:lnSpc>
                      </a:pPr>
                      <a:r>
                        <a:rPr sz="900" spc="-5">
                          <a:latin typeface="Times New Roman"/>
                          <a:cs typeface="Times New Roman"/>
                        </a:rPr>
                        <a:t>2021-04-01</a:t>
                      </a:r>
                      <a:endParaRPr sz="900">
                        <a:latin typeface="Times New Roman"/>
                        <a:cs typeface="Times New Roman"/>
                      </a:endParaRPr>
                    </a:p>
                  </a:txBody>
                  <a:tcPr marL="0" marR="0" marT="6350" marB="0">
                    <a:lnL w="6350">
                      <a:solidFill>
                        <a:srgbClr val="000000"/>
                      </a:solidFill>
                      <a:prstDash val="solid"/>
                    </a:lnL>
                    <a:lnR w="6350">
                      <a:solidFill>
                        <a:srgbClr val="000000"/>
                      </a:solidFill>
                      <a:prstDash val="solid"/>
                    </a:lnR>
                  </a:tcPr>
                </a:tc>
                <a:tc>
                  <a:txBody>
                    <a:bodyPr vert="horz" wrap="square"/>
                    <a:lstStyle/>
                    <a:p>
                      <a:pPr marL="68580">
                        <a:lnSpc>
                          <a:spcPct val="100000"/>
                        </a:lnSpc>
                        <a:spcBef>
                          <a:spcPts val="200"/>
                        </a:spcBef>
                      </a:pPr>
                      <a:r>
                        <a:rPr sz="900">
                          <a:latin typeface="宋体"/>
                          <a:cs typeface="宋体"/>
                        </a:rPr>
                        <a:t>与包装、贮存与运输、销售、配送等各环节的质量管理要求。适用于电子</a:t>
                      </a:r>
                      <a:endParaRPr sz="900">
                        <a:latin typeface="宋体"/>
                        <a:cs typeface="宋体"/>
                      </a:endParaRPr>
                    </a:p>
                    <a:p>
                      <a:pPr marL="68580">
                        <a:lnSpc>
                          <a:spcPct val="100000"/>
                        </a:lnSpc>
                        <a:spcBef>
                          <a:spcPts val="480"/>
                        </a:spcBef>
                      </a:pPr>
                      <a:r>
                        <a:rPr sz="900">
                          <a:latin typeface="宋体"/>
                          <a:cs typeface="宋体"/>
                        </a:rPr>
                        <a:t>商务交易环境下食用农产品供应链各环节的相关方在主体资质</a:t>
                      </a:r>
                      <a:r>
                        <a:rPr sz="900" spc="-229">
                          <a:latin typeface="宋体"/>
                          <a:cs typeface="宋体"/>
                        </a:rPr>
                        <a:t>、</a:t>
                      </a:r>
                      <a:r>
                        <a:rPr sz="900">
                          <a:latin typeface="宋体"/>
                          <a:cs typeface="宋体"/>
                        </a:rPr>
                        <a:t>设施设备、</a:t>
                      </a:r>
                      <a:endParaRPr sz="900">
                        <a:latin typeface="宋体"/>
                        <a:cs typeface="宋体"/>
                      </a:endParaRPr>
                    </a:p>
                  </a:txBody>
                  <a:tcPr marL="0" marR="0" marT="25400" marB="0">
                    <a:lnL w="6350">
                      <a:solidFill>
                        <a:srgbClr val="000000"/>
                      </a:solidFill>
                      <a:prstDash val="solid"/>
                    </a:lnL>
                    <a:lnR w="6350">
                      <a:solidFill>
                        <a:srgbClr val="000000"/>
                      </a:solidFill>
                      <a:prstDash val="solid"/>
                    </a:lnR>
                  </a:tcPr>
                </a:tc>
              </a:tr>
              <a:tr h="228020">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marL="68580">
                        <a:lnSpc>
                          <a:spcPct val="100000"/>
                        </a:lnSpc>
                        <a:spcBef>
                          <a:spcPts val="200"/>
                        </a:spcBef>
                      </a:pPr>
                      <a:r>
                        <a:rPr sz="900">
                          <a:latin typeface="宋体"/>
                          <a:cs typeface="宋体"/>
                        </a:rPr>
                        <a:t>作业环境过程控制、检验检测、信息记录等方面的质量管理。</a:t>
                      </a:r>
                      <a:endParaRPr sz="900">
                        <a:latin typeface="宋体"/>
                        <a:cs typeface="宋体"/>
                      </a:endParaRPr>
                    </a:p>
                  </a:txBody>
                  <a:tcPr marL="0" marR="0" marT="25400" marB="0">
                    <a:lnL w="6350">
                      <a:solidFill>
                        <a:srgbClr val="000000"/>
                      </a:solidFill>
                      <a:prstDash val="solid"/>
                    </a:lnL>
                    <a:lnR w="6350">
                      <a:solidFill>
                        <a:srgbClr val="000000"/>
                      </a:solidFill>
                      <a:prstDash val="solid"/>
                    </a:lnR>
                    <a:lnB w="6350">
                      <a:solidFill>
                        <a:srgbClr val="000000"/>
                      </a:solidFill>
                      <a:prstDash val="solid"/>
                    </a:lnB>
                  </a:tcPr>
                </a:tc>
              </a:tr>
              <a:tr h="584265">
                <a:tc>
                  <a:txBody>
                    <a:bodyPr vert="horz" wrap="square"/>
                    <a:lstStyle/>
                    <a:p>
                      <a:pPr>
                        <a:lnSpc>
                          <a:spcPct val="100000"/>
                        </a:lnSpc>
                      </a:pPr>
                      <a:endParaRPr sz="1000">
                        <a:latin typeface="Times New Roman"/>
                        <a:cs typeface="Times New Roman"/>
                      </a:endParaRPr>
                    </a:p>
                    <a:p>
                      <a:pPr marR="29209" algn="r">
                        <a:lnSpc>
                          <a:spcPct val="100000"/>
                        </a:lnSpc>
                        <a:spcBef>
                          <a:spcPts val="795"/>
                        </a:spcBef>
                      </a:pPr>
                      <a:r>
                        <a:rPr sz="900" spc="5">
                          <a:latin typeface="Times New Roman"/>
                          <a:cs typeface="Times New Roman"/>
                        </a:rPr>
                        <a:t>1</a:t>
                      </a:r>
                      <a:r>
                        <a:rPr sz="900" spc="-10">
                          <a:latin typeface="Times New Roman"/>
                          <a:cs typeface="Times New Roman"/>
                        </a:rPr>
                        <a:t>8</a:t>
                      </a:r>
                      <a:r>
                        <a:rPr sz="900">
                          <a:latin typeface="Times New Roman"/>
                          <a:cs typeface="Times New Roman"/>
                        </a:rPr>
                        <a:t>.</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1000">
                        <a:latin typeface="Times New Roman"/>
                        <a:cs typeface="Times New Roman"/>
                      </a:endParaRPr>
                    </a:p>
                    <a:p>
                      <a:pPr algn="ctr">
                        <a:lnSpc>
                          <a:spcPct val="100000"/>
                        </a:lnSpc>
                        <a:spcBef>
                          <a:spcPts val="795"/>
                        </a:spcBef>
                      </a:pPr>
                      <a:r>
                        <a:rPr sz="900" spc="-5">
                          <a:latin typeface="Times New Roman"/>
                          <a:cs typeface="Times New Roman"/>
                        </a:rPr>
                        <a:t>GB/T</a:t>
                      </a:r>
                      <a:r>
                        <a:rPr sz="900" spc="-25">
                          <a:latin typeface="Times New Roman"/>
                          <a:cs typeface="Times New Roman"/>
                        </a:rPr>
                        <a:t> </a:t>
                      </a:r>
                      <a:r>
                        <a:rPr sz="900" spc="-5">
                          <a:latin typeface="Times New Roman"/>
                          <a:cs typeface="Times New Roman"/>
                        </a:rPr>
                        <a:t>39664-2020</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marL="917575" marR="110489" indent="-800100">
                        <a:lnSpc>
                          <a:spcPct val="144500"/>
                        </a:lnSpc>
                        <a:spcBef>
                          <a:spcPts val="685"/>
                        </a:spcBef>
                      </a:pPr>
                      <a:r>
                        <a:rPr sz="900">
                          <a:latin typeface="宋体"/>
                          <a:cs typeface="宋体"/>
                        </a:rPr>
                        <a:t>电子商务冷链物流配送服务管理规 范</a:t>
                      </a:r>
                      <a:endParaRPr sz="900">
                        <a:latin typeface="宋体"/>
                        <a:cs typeface="宋体"/>
                      </a:endParaRPr>
                    </a:p>
                  </a:txBody>
                  <a:tcPr marL="0" marR="0" marT="86995"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1000">
                        <a:latin typeface="Times New Roman"/>
                        <a:cs typeface="Times New Roman"/>
                      </a:endParaRPr>
                    </a:p>
                    <a:p>
                      <a:pPr algn="ctr">
                        <a:lnSpc>
                          <a:spcPct val="100000"/>
                        </a:lnSpc>
                        <a:spcBef>
                          <a:spcPts val="795"/>
                        </a:spcBef>
                      </a:pPr>
                      <a:r>
                        <a:rPr sz="900" spc="-5">
                          <a:latin typeface="Times New Roman"/>
                          <a:cs typeface="Times New Roman"/>
                        </a:rPr>
                        <a:t>2020-12-14</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1000">
                        <a:latin typeface="Times New Roman"/>
                        <a:cs typeface="Times New Roman"/>
                      </a:endParaRPr>
                    </a:p>
                    <a:p>
                      <a:pPr algn="ctr">
                        <a:lnSpc>
                          <a:spcPct val="100000"/>
                        </a:lnSpc>
                        <a:spcBef>
                          <a:spcPts val="795"/>
                        </a:spcBef>
                      </a:pPr>
                      <a:r>
                        <a:rPr sz="900" spc="-5">
                          <a:latin typeface="Times New Roman"/>
                          <a:cs typeface="Times New Roman"/>
                        </a:rPr>
                        <a:t>2021-07-01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marL="68580" marR="89535" algn="just">
                        <a:lnSpc>
                          <a:spcPts val="1560"/>
                        </a:lnSpc>
                        <a:spcBef>
                          <a:spcPts val="40"/>
                        </a:spcBef>
                      </a:pPr>
                      <a:r>
                        <a:rPr sz="900">
                          <a:latin typeface="宋体"/>
                          <a:cs typeface="宋体"/>
                        </a:rPr>
                        <a:t>本标准规定了电子商务冷链物流配送的基本要求、管理要求、作业流程及 要求和评审及改进。适用于电子商务冷链物流配送服务提供方对配送作业 服务的管理，本标准不适用于医药冷链物流配送。</a:t>
                      </a:r>
                      <a:endParaRPr sz="900">
                        <a:latin typeface="宋体"/>
                        <a:cs typeface="宋体"/>
                      </a:endParaRPr>
                    </a:p>
                  </a:txBody>
                  <a:tcPr marL="0" marR="0" marT="5080" marB="0">
                    <a:lnL w="6350">
                      <a:solidFill>
                        <a:srgbClr val="000000"/>
                      </a:solidFill>
                      <a:prstDash val="solid"/>
                    </a:lnL>
                    <a:lnR w="6350">
                      <a:solidFill>
                        <a:srgbClr val="000000"/>
                      </a:solidFill>
                      <a:prstDash val="solid"/>
                    </a:lnR>
                    <a:lnT w="6350">
                      <a:solidFill>
                        <a:srgbClr val="000000"/>
                      </a:solidFill>
                      <a:prstDash val="solid"/>
                    </a:lnT>
                  </a:tcPr>
                </a:tc>
              </a:tr>
              <a:tr h="42545">
                <a:tc>
                  <a:txBody>
                    <a:bodyPr vert="horz" wrap="square"/>
                    <a:lstStyle/>
                    <a:p>
                      <a:pPr>
                        <a:lnSpc>
                          <a:spcPct val="100000"/>
                        </a:lnSpc>
                      </a:pPr>
                      <a:endParaRPr sz="2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rowSpan="2">
                  <a:txBody>
                    <a:bodyPr vert="horz" wrap="square"/>
                    <a:lstStyle/>
                    <a:p>
                      <a:pPr marL="133985">
                        <a:lnSpc>
                          <a:spcPts val="930"/>
                        </a:lnSpc>
                      </a:pPr>
                      <a:r>
                        <a:rPr sz="900" b="1" spc="-5">
                          <a:latin typeface="宋体"/>
                          <a:cs typeface="宋体"/>
                        </a:rPr>
                        <a:t>综合</a:t>
                      </a:r>
                      <a:endParaRPr sz="900">
                        <a:latin typeface="宋体"/>
                        <a:cs typeface="宋体"/>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2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2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2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2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2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r>
              <a:tr h="73344">
                <a:tc>
                  <a:txBody>
                    <a:bodyPr vert="horz" wrap="square"/>
                    <a:lstStyle/>
                    <a:p>
                      <a:pPr>
                        <a:lnSpc>
                          <a:spcPct val="100000"/>
                        </a:lnSpc>
                      </a:pPr>
                      <a:endParaRPr sz="3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vMerge="1">
                  <a:txBody>
                    <a:bodyPr vert="horz" wrap="square"/>
                    <a:lstStyle/>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3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3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3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3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3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r>
              <a:tr h="402270">
                <a:tc>
                  <a:txBody>
                    <a:bodyPr vert="horz" wrap="square"/>
                    <a:lstStyle/>
                    <a:p>
                      <a:pPr marR="29209" algn="r">
                        <a:lnSpc>
                          <a:spcPct val="100000"/>
                        </a:lnSpc>
                        <a:spcBef>
                          <a:spcPts val="705"/>
                        </a:spcBef>
                      </a:pPr>
                      <a:r>
                        <a:rPr sz="900" spc="5">
                          <a:latin typeface="Times New Roman"/>
                          <a:cs typeface="Times New Roman"/>
                        </a:rPr>
                        <a:t>1</a:t>
                      </a:r>
                      <a:r>
                        <a:rPr sz="900" spc="-10">
                          <a:latin typeface="Times New Roman"/>
                          <a:cs typeface="Times New Roman"/>
                        </a:rPr>
                        <a:t>9</a:t>
                      </a:r>
                      <a:r>
                        <a:rPr sz="900">
                          <a:latin typeface="Times New Roman"/>
                          <a:cs typeface="Times New Roman"/>
                        </a:rPr>
                        <a:t>.</a:t>
                      </a:r>
                      <a:endParaRPr sz="900">
                        <a:latin typeface="Times New Roman"/>
                        <a:cs typeface="Times New Roman"/>
                      </a:endParaRPr>
                    </a:p>
                  </a:txBody>
                  <a:tcPr marL="0" marR="0" marT="89535"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705"/>
                        </a:spcBef>
                      </a:pPr>
                      <a:r>
                        <a:rPr sz="900" spc="-5">
                          <a:latin typeface="Times New Roman"/>
                          <a:cs typeface="Times New Roman"/>
                        </a:rPr>
                        <a:t>GB/T</a:t>
                      </a:r>
                      <a:r>
                        <a:rPr sz="900" spc="-25">
                          <a:latin typeface="Times New Roman"/>
                          <a:cs typeface="Times New Roman"/>
                        </a:rPr>
                        <a:t> </a:t>
                      </a:r>
                      <a:r>
                        <a:rPr sz="900" spc="-5">
                          <a:latin typeface="Times New Roman"/>
                          <a:cs typeface="Times New Roman"/>
                        </a:rPr>
                        <a:t>40956-2021</a:t>
                      </a:r>
                      <a:endParaRPr sz="900">
                        <a:latin typeface="Times New Roman"/>
                        <a:cs typeface="Times New Roman"/>
                      </a:endParaRPr>
                    </a:p>
                  </a:txBody>
                  <a:tcPr marL="0" marR="0" marT="89535"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gn="ctr">
                        <a:lnSpc>
                          <a:spcPct val="100000"/>
                        </a:lnSpc>
                        <a:spcBef>
                          <a:spcPts val="720"/>
                        </a:spcBef>
                      </a:pPr>
                      <a:r>
                        <a:rPr sz="900">
                          <a:latin typeface="宋体"/>
                          <a:cs typeface="宋体"/>
                          <a:hlinkClick r:id="rId2"/>
                        </a:rPr>
                        <a:t>食品冷链物流交接规范</a:t>
                      </a:r>
                      <a:endParaRPr sz="900">
                        <a:latin typeface="宋体"/>
                        <a:cs typeface="宋体"/>
                      </a:endParaRPr>
                    </a:p>
                  </a:txBody>
                  <a:tcPr marL="0" marR="0" marT="9144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gn="ctr">
                        <a:lnSpc>
                          <a:spcPct val="100000"/>
                        </a:lnSpc>
                        <a:spcBef>
                          <a:spcPts val="705"/>
                        </a:spcBef>
                      </a:pPr>
                      <a:r>
                        <a:rPr sz="900" spc="-5">
                          <a:latin typeface="Times New Roman"/>
                          <a:cs typeface="Times New Roman"/>
                        </a:rPr>
                        <a:t>2021-11-26</a:t>
                      </a:r>
                      <a:endParaRPr sz="900">
                        <a:latin typeface="Times New Roman"/>
                        <a:cs typeface="Times New Roman"/>
                      </a:endParaRPr>
                    </a:p>
                  </a:txBody>
                  <a:tcPr marL="0" marR="0" marT="89535"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gn="ctr">
                        <a:lnSpc>
                          <a:spcPct val="100000"/>
                        </a:lnSpc>
                        <a:spcBef>
                          <a:spcPts val="705"/>
                        </a:spcBef>
                      </a:pPr>
                      <a:r>
                        <a:rPr sz="900" spc="-5">
                          <a:latin typeface="Times New Roman"/>
                          <a:cs typeface="Times New Roman"/>
                        </a:rPr>
                        <a:t>2022-06-01</a:t>
                      </a:r>
                      <a:endParaRPr sz="900">
                        <a:latin typeface="Times New Roman"/>
                        <a:cs typeface="Times New Roman"/>
                      </a:endParaRPr>
                    </a:p>
                  </a:txBody>
                  <a:tcPr marL="0" marR="0" marT="89535"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marL="68580">
                        <a:lnSpc>
                          <a:spcPts val="1019"/>
                        </a:lnSpc>
                      </a:pPr>
                      <a:r>
                        <a:rPr sz="900" spc="10">
                          <a:latin typeface="宋体"/>
                          <a:cs typeface="宋体"/>
                        </a:rPr>
                        <a:t>本</a:t>
                      </a:r>
                      <a:r>
                        <a:rPr sz="900">
                          <a:latin typeface="宋体"/>
                          <a:cs typeface="宋体"/>
                        </a:rPr>
                        <a:t>文</a:t>
                      </a:r>
                      <a:r>
                        <a:rPr sz="900" spc="10">
                          <a:latin typeface="宋体"/>
                          <a:cs typeface="宋体"/>
                        </a:rPr>
                        <a:t>件</a:t>
                      </a:r>
                      <a:r>
                        <a:rPr sz="900">
                          <a:latin typeface="宋体"/>
                          <a:cs typeface="宋体"/>
                        </a:rPr>
                        <a:t>规</a:t>
                      </a:r>
                      <a:r>
                        <a:rPr sz="900" spc="10">
                          <a:latin typeface="宋体"/>
                          <a:cs typeface="宋体"/>
                        </a:rPr>
                        <a:t>定了</a:t>
                      </a:r>
                      <a:r>
                        <a:rPr sz="900">
                          <a:latin typeface="宋体"/>
                          <a:cs typeface="宋体"/>
                        </a:rPr>
                        <a:t>食</a:t>
                      </a:r>
                      <a:r>
                        <a:rPr sz="900" spc="10">
                          <a:latin typeface="宋体"/>
                          <a:cs typeface="宋体"/>
                        </a:rPr>
                        <a:t>品冷</a:t>
                      </a:r>
                      <a:r>
                        <a:rPr sz="900">
                          <a:latin typeface="宋体"/>
                          <a:cs typeface="宋体"/>
                        </a:rPr>
                        <a:t>链</a:t>
                      </a:r>
                      <a:r>
                        <a:rPr sz="900" spc="10">
                          <a:latin typeface="宋体"/>
                          <a:cs typeface="宋体"/>
                        </a:rPr>
                        <a:t>物</a:t>
                      </a:r>
                      <a:r>
                        <a:rPr sz="900">
                          <a:latin typeface="宋体"/>
                          <a:cs typeface="宋体"/>
                        </a:rPr>
                        <a:t>流</a:t>
                      </a:r>
                      <a:r>
                        <a:rPr sz="900" spc="10">
                          <a:latin typeface="宋体"/>
                          <a:cs typeface="宋体"/>
                        </a:rPr>
                        <a:t>交接</a:t>
                      </a:r>
                      <a:r>
                        <a:rPr sz="900">
                          <a:latin typeface="宋体"/>
                          <a:cs typeface="宋体"/>
                        </a:rPr>
                        <a:t>作</a:t>
                      </a:r>
                      <a:r>
                        <a:rPr sz="900" spc="10">
                          <a:latin typeface="宋体"/>
                          <a:cs typeface="宋体"/>
                        </a:rPr>
                        <a:t>业的</a:t>
                      </a:r>
                      <a:r>
                        <a:rPr sz="900">
                          <a:latin typeface="宋体"/>
                          <a:cs typeface="宋体"/>
                        </a:rPr>
                        <a:t>总</a:t>
                      </a:r>
                      <a:r>
                        <a:rPr sz="900" spc="10">
                          <a:latin typeface="宋体"/>
                          <a:cs typeface="宋体"/>
                        </a:rPr>
                        <a:t>体</a:t>
                      </a:r>
                      <a:r>
                        <a:rPr sz="900">
                          <a:latin typeface="宋体"/>
                          <a:cs typeface="宋体"/>
                        </a:rPr>
                        <a:t>要</a:t>
                      </a:r>
                      <a:r>
                        <a:rPr sz="900" spc="10">
                          <a:latin typeface="宋体"/>
                          <a:cs typeface="宋体"/>
                        </a:rPr>
                        <a:t>求和</a:t>
                      </a:r>
                      <a:r>
                        <a:rPr sz="900">
                          <a:latin typeface="宋体"/>
                          <a:cs typeface="宋体"/>
                        </a:rPr>
                        <a:t>入</a:t>
                      </a:r>
                      <a:r>
                        <a:rPr sz="900" spc="10">
                          <a:latin typeface="宋体"/>
                          <a:cs typeface="宋体"/>
                        </a:rPr>
                        <a:t>库</a:t>
                      </a:r>
                      <a:r>
                        <a:rPr sz="900">
                          <a:latin typeface="宋体"/>
                          <a:cs typeface="宋体"/>
                        </a:rPr>
                        <a:t>、</a:t>
                      </a:r>
                      <a:r>
                        <a:rPr sz="900" spc="10">
                          <a:latin typeface="宋体"/>
                          <a:cs typeface="宋体"/>
                        </a:rPr>
                        <a:t>出库</a:t>
                      </a:r>
                      <a:r>
                        <a:rPr sz="900">
                          <a:latin typeface="宋体"/>
                          <a:cs typeface="宋体"/>
                        </a:rPr>
                        <a:t>﹑</a:t>
                      </a:r>
                      <a:r>
                        <a:rPr sz="900" spc="10">
                          <a:latin typeface="宋体"/>
                          <a:cs typeface="宋体"/>
                        </a:rPr>
                        <a:t>配送</a:t>
                      </a:r>
                      <a:r>
                        <a:rPr sz="900">
                          <a:latin typeface="宋体"/>
                          <a:cs typeface="宋体"/>
                        </a:rPr>
                        <a:t>交接</a:t>
                      </a:r>
                      <a:endParaRPr sz="900">
                        <a:latin typeface="宋体"/>
                        <a:cs typeface="宋体"/>
                      </a:endParaRPr>
                    </a:p>
                    <a:p>
                      <a:pPr marL="68580">
                        <a:lnSpc>
                          <a:spcPct val="100000"/>
                        </a:lnSpc>
                        <a:spcBef>
                          <a:spcPts val="480"/>
                        </a:spcBef>
                      </a:pPr>
                      <a:r>
                        <a:rPr sz="900">
                          <a:latin typeface="宋体"/>
                          <a:cs typeface="宋体"/>
                        </a:rPr>
                        <a:t>要求。本文件适用于食品冷链物流过程中的交接管理。</a:t>
                      </a:r>
                      <a:endParaRPr sz="900">
                        <a:latin typeface="宋体"/>
                        <a:cs typeface="宋体"/>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r>
              <a:tr h="216189">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marL="68580">
                        <a:lnSpc>
                          <a:spcPct val="100000"/>
                        </a:lnSpc>
                        <a:spcBef>
                          <a:spcPts val="359"/>
                        </a:spcBef>
                      </a:pPr>
                      <a:r>
                        <a:rPr sz="900">
                          <a:latin typeface="宋体"/>
                          <a:cs typeface="宋体"/>
                        </a:rPr>
                        <a:t>本文件确立了牛肉追溯的程序﹐规定了牛肉追溯目标</a:t>
                      </a:r>
                      <a:r>
                        <a:rPr sz="900" spc="-229">
                          <a:latin typeface="宋体"/>
                          <a:cs typeface="宋体"/>
                        </a:rPr>
                        <a:t>、</a:t>
                      </a:r>
                      <a:r>
                        <a:rPr sz="900">
                          <a:latin typeface="宋体"/>
                          <a:cs typeface="宋体"/>
                        </a:rPr>
                        <a:t>精度和范围的确定、</a:t>
                      </a:r>
                      <a:endParaRPr sz="900">
                        <a:latin typeface="宋体"/>
                        <a:cs typeface="宋体"/>
                      </a:endParaRPr>
                    </a:p>
                  </a:txBody>
                  <a:tcPr marL="0" marR="0" marT="45719" marB="0">
                    <a:lnL w="6350">
                      <a:solidFill>
                        <a:srgbClr val="000000"/>
                      </a:solidFill>
                      <a:prstDash val="solid"/>
                    </a:lnL>
                    <a:lnR w="6350">
                      <a:solidFill>
                        <a:srgbClr val="000000"/>
                      </a:solidFill>
                      <a:prstDash val="solid"/>
                    </a:lnR>
                    <a:lnT w="6350">
                      <a:solidFill>
                        <a:srgbClr val="000000"/>
                      </a:solidFill>
                      <a:prstDash val="solid"/>
                    </a:lnT>
                  </a:tcPr>
                </a:tc>
              </a:tr>
              <a:tr h="400565">
                <a:tc>
                  <a:txBody>
                    <a:bodyPr vert="horz" wrap="square"/>
                    <a:lstStyle/>
                    <a:p>
                      <a:pPr>
                        <a:lnSpc>
                          <a:spcPct val="100000"/>
                        </a:lnSpc>
                        <a:spcBef>
                          <a:spcPts val="20"/>
                        </a:spcBef>
                      </a:pPr>
                      <a:endParaRPr sz="850">
                        <a:latin typeface="Times New Roman"/>
                        <a:cs typeface="Times New Roman"/>
                      </a:endParaRPr>
                    </a:p>
                    <a:p>
                      <a:pPr marR="29209" algn="r">
                        <a:lnSpc>
                          <a:spcPct val="100000"/>
                        </a:lnSpc>
                      </a:pPr>
                      <a:r>
                        <a:rPr sz="900" spc="5">
                          <a:latin typeface="Times New Roman"/>
                          <a:cs typeface="Times New Roman"/>
                        </a:rPr>
                        <a:t>2</a:t>
                      </a:r>
                      <a:r>
                        <a:rPr sz="900" spc="-10">
                          <a:latin typeface="Times New Roman"/>
                          <a:cs typeface="Times New Roman"/>
                        </a:rPr>
                        <a:t>0</a:t>
                      </a:r>
                      <a:r>
                        <a:rPr sz="900">
                          <a:latin typeface="Times New Roman"/>
                          <a:cs typeface="Times New Roman"/>
                        </a:rPr>
                        <a:t>.</a:t>
                      </a:r>
                      <a:endParaRPr sz="900">
                        <a:latin typeface="Times New Roman"/>
                        <a:cs typeface="Times New Roman"/>
                      </a:endParaRPr>
                    </a:p>
                  </a:txBody>
                  <a:tcPr marL="0" marR="0" marT="254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spcBef>
                          <a:spcPts val="20"/>
                        </a:spcBef>
                      </a:pPr>
                      <a:endParaRPr sz="850">
                        <a:latin typeface="Times New Roman"/>
                        <a:cs typeface="Times New Roman"/>
                      </a:endParaRPr>
                    </a:p>
                    <a:p>
                      <a:pPr algn="ctr">
                        <a:lnSpc>
                          <a:spcPct val="100000"/>
                        </a:lnSpc>
                      </a:pPr>
                      <a:r>
                        <a:rPr sz="900" spc="-5">
                          <a:latin typeface="Times New Roman"/>
                          <a:cs typeface="Times New Roman"/>
                        </a:rPr>
                        <a:t>GB/T</a:t>
                      </a:r>
                      <a:r>
                        <a:rPr sz="900" spc="-25">
                          <a:latin typeface="Times New Roman"/>
                          <a:cs typeface="Times New Roman"/>
                        </a:rPr>
                        <a:t> </a:t>
                      </a:r>
                      <a:r>
                        <a:rPr sz="900" spc="-5">
                          <a:latin typeface="Times New Roman"/>
                          <a:cs typeface="Times New Roman"/>
                        </a:rPr>
                        <a:t>41438-2022</a:t>
                      </a:r>
                      <a:endParaRPr sz="900">
                        <a:latin typeface="Times New Roman"/>
                        <a:cs typeface="Times New Roman"/>
                      </a:endParaRPr>
                    </a:p>
                  </a:txBody>
                  <a:tcPr marL="0" marR="0" marT="2540" marB="0">
                    <a:lnL w="6350">
                      <a:solidFill>
                        <a:srgbClr val="000000"/>
                      </a:solidFill>
                      <a:prstDash val="solid"/>
                    </a:lnL>
                    <a:lnR w="6350">
                      <a:solidFill>
                        <a:srgbClr val="000000"/>
                      </a:solidFill>
                      <a:prstDash val="solid"/>
                    </a:lnR>
                  </a:tcPr>
                </a:tc>
                <a:tc>
                  <a:txBody>
                    <a:bodyPr vert="horz" wrap="square"/>
                    <a:lstStyle/>
                    <a:p>
                      <a:pPr>
                        <a:lnSpc>
                          <a:spcPct val="100000"/>
                        </a:lnSpc>
                        <a:spcBef>
                          <a:spcPts val="20"/>
                        </a:spcBef>
                      </a:pPr>
                      <a:endParaRPr sz="850">
                        <a:latin typeface="Times New Roman"/>
                        <a:cs typeface="Times New Roman"/>
                      </a:endParaRPr>
                    </a:p>
                    <a:p>
                      <a:pPr algn="ctr">
                        <a:lnSpc>
                          <a:spcPct val="100000"/>
                        </a:lnSpc>
                      </a:pPr>
                      <a:r>
                        <a:rPr sz="900">
                          <a:latin typeface="宋体"/>
                          <a:cs typeface="宋体"/>
                        </a:rPr>
                        <a:t>牛肉追溯技术规程</a:t>
                      </a:r>
                      <a:endParaRPr sz="900">
                        <a:latin typeface="宋体"/>
                        <a:cs typeface="宋体"/>
                      </a:endParaRPr>
                    </a:p>
                  </a:txBody>
                  <a:tcPr marL="0" marR="0" marT="2540" marB="0">
                    <a:lnL w="6350">
                      <a:solidFill>
                        <a:srgbClr val="000000"/>
                      </a:solidFill>
                      <a:prstDash val="solid"/>
                    </a:lnL>
                    <a:lnR w="6350">
                      <a:solidFill>
                        <a:srgbClr val="000000"/>
                      </a:solidFill>
                      <a:prstDash val="solid"/>
                    </a:lnR>
                  </a:tcPr>
                </a:tc>
                <a:tc>
                  <a:txBody>
                    <a:bodyPr vert="horz" wrap="square"/>
                    <a:lstStyle/>
                    <a:p>
                      <a:pPr>
                        <a:lnSpc>
                          <a:spcPct val="100000"/>
                        </a:lnSpc>
                        <a:spcBef>
                          <a:spcPts val="20"/>
                        </a:spcBef>
                      </a:pPr>
                      <a:endParaRPr sz="850">
                        <a:latin typeface="Times New Roman"/>
                        <a:cs typeface="Times New Roman"/>
                      </a:endParaRPr>
                    </a:p>
                    <a:p>
                      <a:pPr algn="ctr">
                        <a:lnSpc>
                          <a:spcPct val="100000"/>
                        </a:lnSpc>
                      </a:pPr>
                      <a:r>
                        <a:rPr sz="900" spc="-5">
                          <a:latin typeface="Times New Roman"/>
                          <a:cs typeface="Times New Roman"/>
                        </a:rPr>
                        <a:t>2022-04-15</a:t>
                      </a:r>
                      <a:endParaRPr sz="900">
                        <a:latin typeface="Times New Roman"/>
                        <a:cs typeface="Times New Roman"/>
                      </a:endParaRPr>
                    </a:p>
                  </a:txBody>
                  <a:tcPr marL="0" marR="0" marT="2540" marB="0">
                    <a:lnL w="6350">
                      <a:solidFill>
                        <a:srgbClr val="000000"/>
                      </a:solidFill>
                      <a:prstDash val="solid"/>
                    </a:lnL>
                    <a:lnR w="6350">
                      <a:solidFill>
                        <a:srgbClr val="000000"/>
                      </a:solidFill>
                      <a:prstDash val="solid"/>
                    </a:lnR>
                  </a:tcPr>
                </a:tc>
                <a:tc>
                  <a:txBody>
                    <a:bodyPr vert="horz" wrap="square"/>
                    <a:lstStyle/>
                    <a:p>
                      <a:pPr>
                        <a:lnSpc>
                          <a:spcPct val="100000"/>
                        </a:lnSpc>
                        <a:spcBef>
                          <a:spcPts val="20"/>
                        </a:spcBef>
                      </a:pPr>
                      <a:endParaRPr sz="850">
                        <a:latin typeface="Times New Roman"/>
                        <a:cs typeface="Times New Roman"/>
                      </a:endParaRPr>
                    </a:p>
                    <a:p>
                      <a:pPr algn="ctr">
                        <a:lnSpc>
                          <a:spcPct val="100000"/>
                        </a:lnSpc>
                      </a:pPr>
                      <a:r>
                        <a:rPr sz="900" spc="-5">
                          <a:latin typeface="Times New Roman"/>
                          <a:cs typeface="Times New Roman"/>
                        </a:rPr>
                        <a:t>2022-11-01</a:t>
                      </a:r>
                      <a:endParaRPr sz="900">
                        <a:latin typeface="Times New Roman"/>
                        <a:cs typeface="Times New Roman"/>
                      </a:endParaRPr>
                    </a:p>
                  </a:txBody>
                  <a:tcPr marL="0" marR="0" marT="2540" marB="0">
                    <a:lnL w="6350">
                      <a:solidFill>
                        <a:srgbClr val="000000"/>
                      </a:solidFill>
                      <a:prstDash val="solid"/>
                    </a:lnL>
                    <a:lnR w="6350">
                      <a:solidFill>
                        <a:srgbClr val="000000"/>
                      </a:solidFill>
                      <a:prstDash val="solid"/>
                    </a:lnR>
                  </a:tcPr>
                </a:tc>
                <a:tc>
                  <a:txBody>
                    <a:bodyPr vert="horz" wrap="square"/>
                    <a:lstStyle/>
                    <a:p>
                      <a:pPr marL="68580">
                        <a:lnSpc>
                          <a:spcPct val="100000"/>
                        </a:lnSpc>
                        <a:spcBef>
                          <a:spcPts val="215"/>
                        </a:spcBef>
                      </a:pPr>
                      <a:r>
                        <a:rPr sz="900">
                          <a:latin typeface="宋体"/>
                          <a:cs typeface="宋体"/>
                        </a:rPr>
                        <a:t>追溯码赋码和编码规则</a:t>
                      </a:r>
                      <a:r>
                        <a:rPr sz="900" spc="-229">
                          <a:latin typeface="宋体"/>
                          <a:cs typeface="宋体"/>
                        </a:rPr>
                        <a:t>，</a:t>
                      </a:r>
                      <a:r>
                        <a:rPr sz="900">
                          <a:latin typeface="宋体"/>
                          <a:cs typeface="宋体"/>
                        </a:rPr>
                        <a:t>追溯信息采集和输入</a:t>
                      </a:r>
                      <a:r>
                        <a:rPr sz="900">
                          <a:latin typeface="Times New Roman"/>
                          <a:cs typeface="Times New Roman"/>
                        </a:rPr>
                        <a:t>,</a:t>
                      </a:r>
                      <a:r>
                        <a:rPr sz="900">
                          <a:latin typeface="宋体"/>
                          <a:cs typeface="宋体"/>
                        </a:rPr>
                        <a:t>追溯码与信息关联</a:t>
                      </a:r>
                      <a:r>
                        <a:rPr sz="900">
                          <a:latin typeface="Times New Roman"/>
                          <a:cs typeface="Times New Roman"/>
                        </a:rPr>
                        <a:t>,</a:t>
                      </a:r>
                      <a:r>
                        <a:rPr sz="900">
                          <a:latin typeface="宋体"/>
                          <a:cs typeface="宋体"/>
                        </a:rPr>
                        <a:t>追溯码读</a:t>
                      </a:r>
                      <a:endParaRPr sz="900">
                        <a:latin typeface="宋体"/>
                        <a:cs typeface="宋体"/>
                      </a:endParaRPr>
                    </a:p>
                    <a:p>
                      <a:pPr marL="68580">
                        <a:lnSpc>
                          <a:spcPct val="100000"/>
                        </a:lnSpc>
                        <a:spcBef>
                          <a:spcPts val="480"/>
                        </a:spcBef>
                      </a:pPr>
                      <a:r>
                        <a:rPr sz="900" spc="20">
                          <a:latin typeface="宋体"/>
                          <a:cs typeface="宋体"/>
                        </a:rPr>
                        <a:t>取和</a:t>
                      </a:r>
                      <a:r>
                        <a:rPr sz="900" spc="10">
                          <a:latin typeface="宋体"/>
                          <a:cs typeface="宋体"/>
                        </a:rPr>
                        <a:t>解</a:t>
                      </a:r>
                      <a:r>
                        <a:rPr sz="900" spc="20">
                          <a:latin typeface="宋体"/>
                          <a:cs typeface="宋体"/>
                        </a:rPr>
                        <a:t>码等内</a:t>
                      </a:r>
                      <a:r>
                        <a:rPr sz="900" spc="10">
                          <a:latin typeface="宋体"/>
                          <a:cs typeface="宋体"/>
                        </a:rPr>
                        <a:t>容</a:t>
                      </a:r>
                      <a:r>
                        <a:rPr sz="900" spc="20">
                          <a:latin typeface="宋体"/>
                          <a:cs typeface="宋体"/>
                        </a:rPr>
                        <a:t>，描述</a:t>
                      </a:r>
                      <a:r>
                        <a:rPr sz="900" spc="10">
                          <a:latin typeface="宋体"/>
                          <a:cs typeface="宋体"/>
                        </a:rPr>
                        <a:t>了</a:t>
                      </a:r>
                      <a:r>
                        <a:rPr sz="900" spc="20">
                          <a:latin typeface="宋体"/>
                          <a:cs typeface="宋体"/>
                        </a:rPr>
                        <a:t>相应的证</a:t>
                      </a:r>
                      <a:r>
                        <a:rPr sz="900" spc="10">
                          <a:latin typeface="宋体"/>
                          <a:cs typeface="宋体"/>
                        </a:rPr>
                        <a:t>实</a:t>
                      </a:r>
                      <a:r>
                        <a:rPr sz="900" spc="20">
                          <a:latin typeface="宋体"/>
                          <a:cs typeface="宋体"/>
                        </a:rPr>
                        <a:t>方法。</a:t>
                      </a:r>
                      <a:r>
                        <a:rPr sz="900" spc="10">
                          <a:latin typeface="宋体"/>
                          <a:cs typeface="宋体"/>
                        </a:rPr>
                        <a:t>本</a:t>
                      </a:r>
                      <a:r>
                        <a:rPr sz="900" spc="20">
                          <a:latin typeface="宋体"/>
                          <a:cs typeface="宋体"/>
                        </a:rPr>
                        <a:t>文件适</a:t>
                      </a:r>
                      <a:r>
                        <a:rPr sz="900" spc="10">
                          <a:latin typeface="宋体"/>
                          <a:cs typeface="宋体"/>
                        </a:rPr>
                        <a:t>用</a:t>
                      </a:r>
                      <a:r>
                        <a:rPr sz="900" spc="20">
                          <a:latin typeface="宋体"/>
                          <a:cs typeface="宋体"/>
                        </a:rPr>
                        <a:t>于肉牛饲</a:t>
                      </a:r>
                      <a:r>
                        <a:rPr sz="900" spc="10">
                          <a:latin typeface="宋体"/>
                          <a:cs typeface="宋体"/>
                        </a:rPr>
                        <a:t>养</a:t>
                      </a:r>
                      <a:r>
                        <a:rPr sz="900" spc="15">
                          <a:latin typeface="Times New Roman"/>
                          <a:cs typeface="Times New Roman"/>
                        </a:rPr>
                        <a:t>,</a:t>
                      </a:r>
                      <a:r>
                        <a:rPr sz="900" spc="20">
                          <a:latin typeface="宋体"/>
                          <a:cs typeface="宋体"/>
                        </a:rPr>
                        <a:t>交易</a:t>
                      </a:r>
                      <a:r>
                        <a:rPr sz="900">
                          <a:latin typeface="Times New Roman"/>
                          <a:cs typeface="Times New Roman"/>
                        </a:rPr>
                        <a:t>,</a:t>
                      </a:r>
                      <a:endParaRPr sz="900">
                        <a:latin typeface="Times New Roman"/>
                        <a:cs typeface="Times New Roman"/>
                      </a:endParaRPr>
                    </a:p>
                  </a:txBody>
                  <a:tcPr marL="0" marR="0" marT="27305" marB="0">
                    <a:lnL w="6350">
                      <a:solidFill>
                        <a:srgbClr val="000000"/>
                      </a:solidFill>
                      <a:prstDash val="solid"/>
                    </a:lnL>
                    <a:lnR w="6350">
                      <a:solidFill>
                        <a:srgbClr val="000000"/>
                      </a:solidFill>
                      <a:prstDash val="solid"/>
                    </a:lnR>
                  </a:tcPr>
                </a:tc>
              </a:tr>
              <a:tr h="215095">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marL="68580">
                        <a:lnSpc>
                          <a:spcPct val="100000"/>
                        </a:lnSpc>
                        <a:spcBef>
                          <a:spcPts val="180"/>
                        </a:spcBef>
                      </a:pPr>
                      <a:r>
                        <a:rPr sz="900">
                          <a:latin typeface="宋体"/>
                          <a:cs typeface="宋体"/>
                        </a:rPr>
                        <a:t>屠宰</a:t>
                      </a:r>
                      <a:r>
                        <a:rPr sz="900" spc="-10">
                          <a:latin typeface="Times New Roman"/>
                          <a:cs typeface="Times New Roman"/>
                        </a:rPr>
                        <a:t>,</a:t>
                      </a:r>
                      <a:r>
                        <a:rPr sz="900">
                          <a:latin typeface="宋体"/>
                          <a:cs typeface="宋体"/>
                        </a:rPr>
                        <a:t>分割包装、运输和产品销售等过程中追溯的相关技术操作。</a:t>
                      </a:r>
                      <a:endParaRPr sz="900">
                        <a:latin typeface="宋体"/>
                        <a:cs typeface="宋体"/>
                      </a:endParaRPr>
                    </a:p>
                  </a:txBody>
                  <a:tcPr marL="0" marR="0" marT="22860" marB="0">
                    <a:lnL w="6350">
                      <a:solidFill>
                        <a:srgbClr val="000000"/>
                      </a:solidFill>
                      <a:prstDash val="solid"/>
                    </a:lnL>
                    <a:lnR w="6350">
                      <a:solidFill>
                        <a:srgbClr val="000000"/>
                      </a:solidFill>
                      <a:prstDash val="solid"/>
                    </a:lnR>
                    <a:lnB w="6350">
                      <a:solidFill>
                        <a:srgbClr val="000000"/>
                      </a:solidFill>
                      <a:prstDash val="solid"/>
                    </a:lnB>
                  </a:tcPr>
                </a:tc>
              </a:tr>
              <a:tr h="650239">
                <a:tc>
                  <a:txBody>
                    <a:bodyPr vert="horz" wrap="square"/>
                    <a:lstStyle/>
                    <a:p>
                      <a:pPr>
                        <a:lnSpc>
                          <a:spcPct val="100000"/>
                        </a:lnSpc>
                      </a:pPr>
                      <a:endParaRPr sz="1000">
                        <a:latin typeface="Times New Roman"/>
                        <a:cs typeface="Times New Roman"/>
                      </a:endParaRPr>
                    </a:p>
                    <a:p>
                      <a:pPr marR="29209" algn="r">
                        <a:lnSpc>
                          <a:spcPct val="100000"/>
                        </a:lnSpc>
                        <a:spcBef>
                          <a:spcPts val="830"/>
                        </a:spcBef>
                      </a:pPr>
                      <a:r>
                        <a:rPr sz="900" spc="5">
                          <a:latin typeface="Times New Roman"/>
                          <a:cs typeface="Times New Roman"/>
                        </a:rPr>
                        <a:t>2</a:t>
                      </a:r>
                      <a:r>
                        <a:rPr sz="900" spc="-10">
                          <a:latin typeface="Times New Roman"/>
                          <a:cs typeface="Times New Roman"/>
                        </a:rPr>
                        <a:t>1</a:t>
                      </a:r>
                      <a:r>
                        <a:rPr sz="900">
                          <a:latin typeface="Times New Roman"/>
                          <a:cs typeface="Times New Roman"/>
                        </a:rPr>
                        <a:t>.</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1000">
                        <a:latin typeface="Times New Roman"/>
                        <a:cs typeface="Times New Roman"/>
                      </a:endParaRPr>
                    </a:p>
                    <a:p>
                      <a:pPr algn="ctr">
                        <a:lnSpc>
                          <a:spcPct val="100000"/>
                        </a:lnSpc>
                        <a:spcBef>
                          <a:spcPts val="830"/>
                        </a:spcBef>
                      </a:pPr>
                      <a:r>
                        <a:rPr sz="900" spc="-5">
                          <a:latin typeface="Times New Roman"/>
                          <a:cs typeface="Times New Roman"/>
                        </a:rPr>
                        <a:t>GB/T</a:t>
                      </a:r>
                      <a:r>
                        <a:rPr sz="900" spc="-25">
                          <a:latin typeface="Times New Roman"/>
                          <a:cs typeface="Times New Roman"/>
                        </a:rPr>
                        <a:t> </a:t>
                      </a:r>
                      <a:r>
                        <a:rPr sz="900" spc="-5">
                          <a:latin typeface="Times New Roman"/>
                          <a:cs typeface="Times New Roman"/>
                        </a:rPr>
                        <a:t>41636-2022</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518159" marR="110489" indent="-401320">
                        <a:lnSpc>
                          <a:spcPct val="144400"/>
                        </a:lnSpc>
                        <a:spcBef>
                          <a:spcPts val="720"/>
                        </a:spcBef>
                      </a:pPr>
                      <a:r>
                        <a:rPr sz="900">
                          <a:latin typeface="宋体"/>
                          <a:cs typeface="宋体"/>
                        </a:rPr>
                        <a:t>易腐加工食品运输储藏品质特征识 别与控制技术规范</a:t>
                      </a:r>
                      <a:endParaRPr sz="900">
                        <a:latin typeface="宋体"/>
                        <a:cs typeface="宋体"/>
                      </a:endParaRPr>
                    </a:p>
                  </a:txBody>
                  <a:tcPr marL="0" marR="0" marT="9144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830"/>
                        </a:spcBef>
                      </a:pPr>
                      <a:r>
                        <a:rPr sz="900" spc="-5">
                          <a:latin typeface="Times New Roman"/>
                          <a:cs typeface="Times New Roman"/>
                        </a:rPr>
                        <a:t>2022-07-11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830"/>
                        </a:spcBef>
                      </a:pPr>
                      <a:r>
                        <a:rPr sz="900" spc="-5">
                          <a:latin typeface="Times New Roman"/>
                          <a:cs typeface="Times New Roman"/>
                        </a:rPr>
                        <a:t>2023-02-01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marR="60325" algn="just">
                        <a:lnSpc>
                          <a:spcPts val="1560"/>
                        </a:lnSpc>
                        <a:spcBef>
                          <a:spcPts val="70"/>
                        </a:spcBef>
                      </a:pPr>
                      <a:r>
                        <a:rPr sz="900" spc="10">
                          <a:latin typeface="宋体"/>
                          <a:cs typeface="宋体"/>
                        </a:rPr>
                        <a:t>本</a:t>
                      </a:r>
                      <a:r>
                        <a:rPr sz="900">
                          <a:latin typeface="宋体"/>
                          <a:cs typeface="宋体"/>
                        </a:rPr>
                        <a:t>文</a:t>
                      </a:r>
                      <a:r>
                        <a:rPr sz="900" spc="10">
                          <a:latin typeface="宋体"/>
                          <a:cs typeface="宋体"/>
                        </a:rPr>
                        <a:t>件</a:t>
                      </a:r>
                      <a:r>
                        <a:rPr sz="900">
                          <a:latin typeface="宋体"/>
                          <a:cs typeface="宋体"/>
                        </a:rPr>
                        <a:t>规</a:t>
                      </a:r>
                      <a:r>
                        <a:rPr sz="900" spc="10">
                          <a:latin typeface="宋体"/>
                          <a:cs typeface="宋体"/>
                        </a:rPr>
                        <a:t>定了</a:t>
                      </a:r>
                      <a:r>
                        <a:rPr sz="900">
                          <a:latin typeface="宋体"/>
                          <a:cs typeface="宋体"/>
                        </a:rPr>
                        <a:t>易</a:t>
                      </a:r>
                      <a:r>
                        <a:rPr sz="900" spc="10">
                          <a:latin typeface="宋体"/>
                          <a:cs typeface="宋体"/>
                        </a:rPr>
                        <a:t>腐加</a:t>
                      </a:r>
                      <a:r>
                        <a:rPr sz="900">
                          <a:latin typeface="宋体"/>
                          <a:cs typeface="宋体"/>
                        </a:rPr>
                        <a:t>工</a:t>
                      </a:r>
                      <a:r>
                        <a:rPr sz="900" spc="10">
                          <a:latin typeface="宋体"/>
                          <a:cs typeface="宋体"/>
                        </a:rPr>
                        <a:t>食</a:t>
                      </a:r>
                      <a:r>
                        <a:rPr sz="900">
                          <a:latin typeface="宋体"/>
                          <a:cs typeface="宋体"/>
                        </a:rPr>
                        <a:t>品</a:t>
                      </a:r>
                      <a:r>
                        <a:rPr sz="900" spc="10">
                          <a:latin typeface="宋体"/>
                          <a:cs typeface="宋体"/>
                        </a:rPr>
                        <a:t>在运</a:t>
                      </a:r>
                      <a:r>
                        <a:rPr sz="900">
                          <a:latin typeface="宋体"/>
                          <a:cs typeface="宋体"/>
                        </a:rPr>
                        <a:t>输</a:t>
                      </a:r>
                      <a:r>
                        <a:rPr sz="900" spc="10">
                          <a:latin typeface="宋体"/>
                          <a:cs typeface="宋体"/>
                        </a:rPr>
                        <a:t>﹑储</a:t>
                      </a:r>
                      <a:r>
                        <a:rPr sz="900">
                          <a:latin typeface="宋体"/>
                          <a:cs typeface="宋体"/>
                        </a:rPr>
                        <a:t>藏</a:t>
                      </a:r>
                      <a:r>
                        <a:rPr sz="900" spc="10">
                          <a:latin typeface="宋体"/>
                          <a:cs typeface="宋体"/>
                        </a:rPr>
                        <a:t>过</a:t>
                      </a:r>
                      <a:r>
                        <a:rPr sz="900">
                          <a:latin typeface="宋体"/>
                          <a:cs typeface="宋体"/>
                        </a:rPr>
                        <a:t>程</a:t>
                      </a:r>
                      <a:r>
                        <a:rPr sz="900" spc="10">
                          <a:latin typeface="宋体"/>
                          <a:cs typeface="宋体"/>
                        </a:rPr>
                        <a:t>中的</a:t>
                      </a:r>
                      <a:r>
                        <a:rPr sz="900">
                          <a:latin typeface="宋体"/>
                          <a:cs typeface="宋体"/>
                        </a:rPr>
                        <a:t>品</a:t>
                      </a:r>
                      <a:r>
                        <a:rPr sz="900" spc="10">
                          <a:latin typeface="宋体"/>
                          <a:cs typeface="宋体"/>
                        </a:rPr>
                        <a:t>质</a:t>
                      </a:r>
                      <a:r>
                        <a:rPr sz="900">
                          <a:latin typeface="宋体"/>
                          <a:cs typeface="宋体"/>
                        </a:rPr>
                        <a:t>特</a:t>
                      </a:r>
                      <a:r>
                        <a:rPr sz="900" spc="10">
                          <a:latin typeface="宋体"/>
                          <a:cs typeface="宋体"/>
                        </a:rPr>
                        <a:t>征识</a:t>
                      </a:r>
                      <a:r>
                        <a:rPr sz="900">
                          <a:latin typeface="宋体"/>
                          <a:cs typeface="宋体"/>
                        </a:rPr>
                        <a:t>别</a:t>
                      </a:r>
                      <a:r>
                        <a:rPr sz="900" spc="10">
                          <a:latin typeface="宋体"/>
                          <a:cs typeface="宋体"/>
                        </a:rPr>
                        <a:t>与控</a:t>
                      </a:r>
                      <a:r>
                        <a:rPr sz="900">
                          <a:latin typeface="宋体"/>
                          <a:cs typeface="宋体"/>
                        </a:rPr>
                        <a:t>制的 </a:t>
                      </a:r>
                      <a:r>
                        <a:rPr sz="900" spc="10">
                          <a:latin typeface="宋体"/>
                          <a:cs typeface="宋体"/>
                        </a:rPr>
                        <a:t>基</a:t>
                      </a:r>
                      <a:r>
                        <a:rPr sz="900">
                          <a:latin typeface="宋体"/>
                          <a:cs typeface="宋体"/>
                        </a:rPr>
                        <a:t>本</a:t>
                      </a:r>
                      <a:r>
                        <a:rPr sz="900" spc="10">
                          <a:latin typeface="宋体"/>
                          <a:cs typeface="宋体"/>
                        </a:rPr>
                        <a:t>要</a:t>
                      </a:r>
                      <a:r>
                        <a:rPr sz="900">
                          <a:latin typeface="宋体"/>
                          <a:cs typeface="宋体"/>
                        </a:rPr>
                        <a:t>求</a:t>
                      </a:r>
                      <a:r>
                        <a:rPr sz="900" spc="10">
                          <a:latin typeface="宋体"/>
                          <a:cs typeface="宋体"/>
                        </a:rPr>
                        <a:t>、识</a:t>
                      </a:r>
                      <a:r>
                        <a:rPr sz="900">
                          <a:latin typeface="宋体"/>
                          <a:cs typeface="宋体"/>
                        </a:rPr>
                        <a:t>别</a:t>
                      </a:r>
                      <a:r>
                        <a:rPr sz="900" spc="10">
                          <a:latin typeface="宋体"/>
                          <a:cs typeface="宋体"/>
                        </a:rPr>
                        <a:t>要求</a:t>
                      </a:r>
                      <a:r>
                        <a:rPr sz="900">
                          <a:latin typeface="宋体"/>
                          <a:cs typeface="宋体"/>
                        </a:rPr>
                        <a:t>、</a:t>
                      </a:r>
                      <a:r>
                        <a:rPr sz="900" spc="10">
                          <a:latin typeface="宋体"/>
                          <a:cs typeface="宋体"/>
                        </a:rPr>
                        <a:t>控</a:t>
                      </a:r>
                      <a:r>
                        <a:rPr sz="900">
                          <a:latin typeface="宋体"/>
                          <a:cs typeface="宋体"/>
                        </a:rPr>
                        <a:t>制</a:t>
                      </a:r>
                      <a:r>
                        <a:rPr sz="900" spc="10">
                          <a:latin typeface="宋体"/>
                          <a:cs typeface="宋体"/>
                        </a:rPr>
                        <a:t>要求</a:t>
                      </a:r>
                      <a:r>
                        <a:rPr sz="900">
                          <a:latin typeface="宋体"/>
                          <a:cs typeface="宋体"/>
                        </a:rPr>
                        <a:t>和</a:t>
                      </a:r>
                      <a:r>
                        <a:rPr sz="900" spc="10">
                          <a:latin typeface="宋体"/>
                          <a:cs typeface="宋体"/>
                        </a:rPr>
                        <a:t>证实</a:t>
                      </a:r>
                      <a:r>
                        <a:rPr sz="900">
                          <a:latin typeface="宋体"/>
                          <a:cs typeface="宋体"/>
                        </a:rPr>
                        <a:t>方</a:t>
                      </a:r>
                      <a:r>
                        <a:rPr sz="900" spc="10">
                          <a:latin typeface="宋体"/>
                          <a:cs typeface="宋体"/>
                        </a:rPr>
                        <a:t>法</a:t>
                      </a:r>
                      <a:r>
                        <a:rPr sz="900">
                          <a:latin typeface="宋体"/>
                          <a:cs typeface="宋体"/>
                        </a:rPr>
                        <a:t>。</a:t>
                      </a:r>
                      <a:r>
                        <a:rPr sz="900" spc="10">
                          <a:latin typeface="宋体"/>
                          <a:cs typeface="宋体"/>
                        </a:rPr>
                        <a:t>本文</a:t>
                      </a:r>
                      <a:r>
                        <a:rPr sz="900">
                          <a:latin typeface="宋体"/>
                          <a:cs typeface="宋体"/>
                        </a:rPr>
                        <a:t>件</a:t>
                      </a:r>
                      <a:r>
                        <a:rPr sz="900" spc="10">
                          <a:latin typeface="宋体"/>
                          <a:cs typeface="宋体"/>
                        </a:rPr>
                        <a:t>适</a:t>
                      </a:r>
                      <a:r>
                        <a:rPr sz="900">
                          <a:latin typeface="宋体"/>
                          <a:cs typeface="宋体"/>
                        </a:rPr>
                        <a:t>用</a:t>
                      </a:r>
                      <a:r>
                        <a:rPr sz="900" spc="10">
                          <a:latin typeface="宋体"/>
                          <a:cs typeface="宋体"/>
                        </a:rPr>
                        <a:t>于易</a:t>
                      </a:r>
                      <a:r>
                        <a:rPr sz="900">
                          <a:latin typeface="宋体"/>
                          <a:cs typeface="宋体"/>
                        </a:rPr>
                        <a:t>腐</a:t>
                      </a:r>
                      <a:r>
                        <a:rPr sz="900" spc="10">
                          <a:latin typeface="宋体"/>
                          <a:cs typeface="宋体"/>
                        </a:rPr>
                        <a:t>加工</a:t>
                      </a:r>
                      <a:r>
                        <a:rPr sz="900">
                          <a:latin typeface="宋体"/>
                          <a:cs typeface="宋体"/>
                        </a:rPr>
                        <a:t>食品 在运输﹑储藏过程中的品质特征识别与控制管理。</a:t>
                      </a:r>
                      <a:endParaRPr sz="900">
                        <a:latin typeface="宋体"/>
                        <a:cs typeface="宋体"/>
                      </a:endParaRPr>
                    </a:p>
                  </a:txBody>
                  <a:tcPr marL="0" marR="0" marT="889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474345">
                <a:tc>
                  <a:txBody>
                    <a:bodyPr vert="horz" wrap="square"/>
                    <a:lstStyle/>
                    <a:p>
                      <a:pPr>
                        <a:lnSpc>
                          <a:spcPct val="100000"/>
                        </a:lnSpc>
                        <a:spcBef>
                          <a:spcPts val="25"/>
                        </a:spcBef>
                      </a:pPr>
                      <a:endParaRPr sz="1100">
                        <a:latin typeface="Times New Roman"/>
                        <a:cs typeface="Times New Roman"/>
                      </a:endParaRPr>
                    </a:p>
                    <a:p>
                      <a:pPr marR="29209" algn="r">
                        <a:lnSpc>
                          <a:spcPct val="100000"/>
                        </a:lnSpc>
                      </a:pPr>
                      <a:r>
                        <a:rPr sz="900" spc="5">
                          <a:latin typeface="Times New Roman"/>
                          <a:cs typeface="Times New Roman"/>
                        </a:rPr>
                        <a:t>2</a:t>
                      </a:r>
                      <a:r>
                        <a:rPr sz="900" spc="-10">
                          <a:latin typeface="Times New Roman"/>
                          <a:cs typeface="Times New Roman"/>
                        </a:rPr>
                        <a:t>2</a:t>
                      </a:r>
                      <a:r>
                        <a:rPr sz="900">
                          <a:latin typeface="Times New Roman"/>
                          <a:cs typeface="Times New Roman"/>
                        </a:rPr>
                        <a:t>.</a:t>
                      </a:r>
                      <a:endParaRPr sz="900">
                        <a:latin typeface="Times New Roman"/>
                        <a:cs typeface="Times New Roman"/>
                      </a:endParaRPr>
                    </a:p>
                  </a:txBody>
                  <a:tcPr marL="0" marR="0" marT="31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spcBef>
                          <a:spcPts val="25"/>
                        </a:spcBef>
                      </a:pPr>
                      <a:endParaRPr sz="1100">
                        <a:latin typeface="Times New Roman"/>
                        <a:cs typeface="Times New Roman"/>
                      </a:endParaRPr>
                    </a:p>
                    <a:p>
                      <a:pPr marL="635" algn="ctr">
                        <a:lnSpc>
                          <a:spcPct val="100000"/>
                        </a:lnSpc>
                      </a:pPr>
                      <a:r>
                        <a:rPr sz="900" spc="-5">
                          <a:latin typeface="Times New Roman"/>
                          <a:cs typeface="Times New Roman"/>
                        </a:rPr>
                        <a:t>GB/T</a:t>
                      </a:r>
                      <a:r>
                        <a:rPr sz="900" spc="-25">
                          <a:latin typeface="Times New Roman"/>
                          <a:cs typeface="Times New Roman"/>
                        </a:rPr>
                        <a:t> </a:t>
                      </a:r>
                      <a:r>
                        <a:rPr sz="900" spc="-5">
                          <a:latin typeface="Times New Roman"/>
                          <a:cs typeface="Times New Roman"/>
                        </a:rPr>
                        <a:t>21720-2022</a:t>
                      </a:r>
                      <a:endParaRPr sz="900">
                        <a:latin typeface="Times New Roman"/>
                        <a:cs typeface="Times New Roman"/>
                      </a:endParaRPr>
                    </a:p>
                  </a:txBody>
                  <a:tcPr marL="0" marR="0" marT="31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25"/>
                        </a:spcBef>
                      </a:pPr>
                      <a:endParaRPr sz="1100">
                        <a:latin typeface="Times New Roman"/>
                        <a:cs typeface="Times New Roman"/>
                      </a:endParaRPr>
                    </a:p>
                    <a:p>
                      <a:pPr algn="ctr">
                        <a:lnSpc>
                          <a:spcPct val="100000"/>
                        </a:lnSpc>
                      </a:pPr>
                      <a:r>
                        <a:rPr sz="900">
                          <a:latin typeface="宋体"/>
                          <a:cs typeface="宋体"/>
                        </a:rPr>
                        <a:t>农贸市场管理技术规范</a:t>
                      </a:r>
                      <a:endParaRPr sz="900">
                        <a:latin typeface="宋体"/>
                        <a:cs typeface="宋体"/>
                      </a:endParaRPr>
                    </a:p>
                  </a:txBody>
                  <a:tcPr marL="0" marR="0" marT="31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25"/>
                        </a:spcBef>
                      </a:pPr>
                      <a:endParaRPr sz="1100">
                        <a:latin typeface="Times New Roman"/>
                        <a:cs typeface="Times New Roman"/>
                      </a:endParaRPr>
                    </a:p>
                    <a:p>
                      <a:pPr algn="ctr">
                        <a:lnSpc>
                          <a:spcPct val="100000"/>
                        </a:lnSpc>
                      </a:pPr>
                      <a:r>
                        <a:rPr sz="900" spc="-5">
                          <a:latin typeface="Times New Roman"/>
                          <a:cs typeface="Times New Roman"/>
                        </a:rPr>
                        <a:t>2022-10-12</a:t>
                      </a:r>
                      <a:endParaRPr sz="900">
                        <a:latin typeface="Times New Roman"/>
                        <a:cs typeface="Times New Roman"/>
                      </a:endParaRPr>
                    </a:p>
                  </a:txBody>
                  <a:tcPr marL="0" marR="0" marT="31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25"/>
                        </a:spcBef>
                      </a:pPr>
                      <a:endParaRPr sz="1100">
                        <a:latin typeface="Times New Roman"/>
                        <a:cs typeface="Times New Roman"/>
                      </a:endParaRPr>
                    </a:p>
                    <a:p>
                      <a:pPr algn="ctr">
                        <a:lnSpc>
                          <a:spcPct val="100000"/>
                        </a:lnSpc>
                      </a:pPr>
                      <a:r>
                        <a:rPr sz="900" spc="-5">
                          <a:latin typeface="Times New Roman"/>
                          <a:cs typeface="Times New Roman"/>
                        </a:rPr>
                        <a:t>2023-05-01</a:t>
                      </a:r>
                      <a:endParaRPr sz="900">
                        <a:latin typeface="Times New Roman"/>
                        <a:cs typeface="Times New Roman"/>
                      </a:endParaRPr>
                    </a:p>
                  </a:txBody>
                  <a:tcPr marL="0" marR="0" marT="31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marR="3810">
                        <a:lnSpc>
                          <a:spcPct val="144400"/>
                        </a:lnSpc>
                        <a:spcBef>
                          <a:spcPts val="30"/>
                        </a:spcBef>
                      </a:pPr>
                      <a:r>
                        <a:rPr sz="900">
                          <a:latin typeface="宋体"/>
                          <a:cs typeface="宋体"/>
                        </a:rPr>
                        <a:t>本文件规定了农贸市场经营环境要求</a:t>
                      </a:r>
                      <a:r>
                        <a:rPr sz="900" spc="-229">
                          <a:latin typeface="宋体"/>
                          <a:cs typeface="宋体"/>
                        </a:rPr>
                        <a:t>、</a:t>
                      </a:r>
                      <a:r>
                        <a:rPr sz="900">
                          <a:latin typeface="宋体"/>
                          <a:cs typeface="宋体"/>
                        </a:rPr>
                        <a:t>经营设施设备要求和经营管理要求， 描述了相应的证实方法</a:t>
                      </a:r>
                      <a:r>
                        <a:rPr sz="900" spc="-229">
                          <a:latin typeface="宋体"/>
                          <a:cs typeface="宋体"/>
                        </a:rPr>
                        <a:t>。</a:t>
                      </a:r>
                      <a:r>
                        <a:rPr sz="900">
                          <a:latin typeface="宋体"/>
                          <a:cs typeface="宋体"/>
                        </a:rPr>
                        <a:t>本文件适用于申请开业和运营中农贸市场的管理。</a:t>
                      </a:r>
                      <a:endParaRPr sz="900">
                        <a:latin typeface="宋体"/>
                        <a:cs typeface="宋体"/>
                      </a:endParaRPr>
                    </a:p>
                  </a:txBody>
                  <a:tcPr marL="0" marR="0" marT="381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bl>
          </a:graphicData>
        </a:graphic>
      </p:graphicFrame>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object 3"/>
          <p:cNvSpPr txBox="1">
            <a:spLocks noGrp="1"/>
          </p:cNvSpPr>
          <p:nvPr>
            <p:ph type="sldNum" sz="quarter" idx="7"/>
          </p:nvPr>
        </p:nvSpPr>
        <p:spPr>
          <a:prstGeom prst="rect">
            <a:avLst/>
          </a:prstGeom>
        </p:spPr>
        <p:txBody>
          <a:bodyPr vert="horz" wrap="square" lIns="0" tIns="1905" rIns="0" bIns="0" rtlCol="0">
            <a:spAutoFit/>
          </a:bodyPr>
          <a:lstStyle/>
          <a:p>
            <a:pPr marL="12700">
              <a:lnSpc>
                <a:spcPct val="100000"/>
              </a:lnSpc>
              <a:spcBef>
                <a:spcPts val="15"/>
              </a:spcBef>
            </a:pPr>
            <a:r>
              <a:rPr>
                <a:latin typeface="宋体"/>
                <a:cs typeface="宋体"/>
              </a:rPr>
              <a:t>第 </a:t>
            </a:r>
            <a:r>
              <a:rPr/>
              <a:t>17</a:t>
            </a:r>
            <a:r>
              <a:rPr spc="125"/>
              <a:t> </a:t>
            </a:r>
            <a:r>
              <a:rPr>
                <a:latin typeface="宋体"/>
                <a:cs typeface="宋体"/>
              </a:rPr>
              <a:t>页</a:t>
            </a:r>
          </a:p>
        </p:txBody>
      </p:sp>
      <p:sp>
        <p:nvSpPr>
          <p:cNvPr id="4" name="object 4"/>
          <p:cNvSpPr txBox="1">
            <a:spLocks noGrp="1"/>
          </p:cNvSpPr>
          <p:nvPr>
            <p:ph type="ftr" sz="quarter" idx="5"/>
          </p:nvPr>
        </p:nvSpPr>
        <p:spPr>
          <a:prstGeom prst="rect">
            <a:avLst/>
          </a:prstGeom>
        </p:spPr>
        <p:txBody>
          <a:bodyPr vert="horz" wrap="square" lIns="0" tIns="0" rIns="0" bIns="0" rtlCol="0">
            <a:spAutoFit/>
          </a:bodyPr>
          <a:lstStyle/>
          <a:p>
            <a:pPr marL="12700">
              <a:lnSpc>
                <a:spcPct val="100000"/>
              </a:lnSpc>
            </a:pPr>
            <a:r>
              <a:rPr>
                <a:latin typeface="宋体"/>
                <a:cs typeface="宋体"/>
              </a:rPr>
              <a:t>共 </a:t>
            </a:r>
            <a:r>
              <a:rPr/>
              <a:t>51</a:t>
            </a:r>
            <a:r>
              <a:rPr spc="130"/>
              <a:t> </a:t>
            </a:r>
            <a:r>
              <a:rPr>
                <a:latin typeface="宋体"/>
                <a:cs typeface="宋体"/>
              </a:rPr>
              <a:t>页</a:t>
            </a:r>
          </a:p>
        </p:txBody>
      </p:sp>
      <p:graphicFrame>
        <p:nvGraphicFramePr>
          <p:cNvPr id="2" name="object 2"/>
          <p:cNvGraphicFramePr>
            <a:graphicFrameLocks noGrp="1"/>
          </p:cNvGraphicFramePr>
          <p:nvPr/>
        </p:nvGraphicFramePr>
        <p:xfrm>
          <a:off x="842772" y="1141094"/>
          <a:ext cx="9032875" cy="5264150"/>
        </p:xfrm>
        <a:graphic>
          <a:graphicData uri="http://schemas.openxmlformats.org/drawingml/2006/table">
            <a:tbl>
              <a:tblPr firstRow="1" bandRow="1">
                <a:tableStyleId>{2D5ABB26-0587-4C30-8999-92F81FD0307C}</a:tableStyleId>
              </a:tblPr>
              <a:tblGrid>
                <a:gridCol w="381000"/>
                <a:gridCol w="498475"/>
                <a:gridCol w="1011555"/>
                <a:gridCol w="1950720"/>
                <a:gridCol w="676275"/>
                <a:gridCol w="681354"/>
                <a:gridCol w="3823970"/>
              </a:tblGrid>
              <a:tr h="255269">
                <a:tc>
                  <a:txBody>
                    <a:bodyPr vert="horz" wrap="square"/>
                    <a:lstStyle/>
                    <a:p>
                      <a:pPr marR="69215" algn="r">
                        <a:lnSpc>
                          <a:spcPct val="100000"/>
                        </a:lnSpc>
                        <a:spcBef>
                          <a:spcPts val="425"/>
                        </a:spcBef>
                      </a:pPr>
                      <a:r>
                        <a:rPr sz="900" b="1">
                          <a:latin typeface="宋体"/>
                          <a:cs typeface="宋体"/>
                        </a:rPr>
                        <a:t>序号</a:t>
                      </a:r>
                      <a:endParaRPr sz="900">
                        <a:latin typeface="宋体"/>
                        <a:cs typeface="宋体"/>
                      </a:endParaRPr>
                    </a:p>
                  </a:txBody>
                  <a:tcPr marL="0" marR="0" marT="539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425"/>
                        </a:spcBef>
                      </a:pPr>
                      <a:r>
                        <a:rPr sz="900" b="1" spc="-5">
                          <a:latin typeface="宋体"/>
                          <a:cs typeface="宋体"/>
                        </a:rPr>
                        <a:t>标</a:t>
                      </a:r>
                      <a:r>
                        <a:rPr sz="900" b="1" spc="5">
                          <a:latin typeface="宋体"/>
                          <a:cs typeface="宋体"/>
                        </a:rPr>
                        <a:t>准</a:t>
                      </a:r>
                      <a:r>
                        <a:rPr sz="900" b="1" spc="-5">
                          <a:latin typeface="宋体"/>
                          <a:cs typeface="宋体"/>
                        </a:rPr>
                        <a:t>编号</a:t>
                      </a:r>
                      <a:endParaRPr sz="900">
                        <a:latin typeface="宋体"/>
                        <a:cs typeface="宋体"/>
                      </a:endParaRPr>
                    </a:p>
                  </a:txBody>
                  <a:tcPr marL="0" marR="0" marT="539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425"/>
                        </a:spcBef>
                      </a:pPr>
                      <a:r>
                        <a:rPr sz="900" b="1" spc="-5">
                          <a:latin typeface="宋体"/>
                          <a:cs typeface="宋体"/>
                        </a:rPr>
                        <a:t>标</a:t>
                      </a:r>
                      <a:r>
                        <a:rPr sz="900" b="1" spc="5">
                          <a:latin typeface="宋体"/>
                          <a:cs typeface="宋体"/>
                        </a:rPr>
                        <a:t>准</a:t>
                      </a:r>
                      <a:r>
                        <a:rPr sz="900" b="1" spc="-5">
                          <a:latin typeface="宋体"/>
                          <a:cs typeface="宋体"/>
                        </a:rPr>
                        <a:t>名称</a:t>
                      </a:r>
                      <a:endParaRPr sz="900">
                        <a:latin typeface="宋体"/>
                        <a:cs typeface="宋体"/>
                      </a:endParaRPr>
                    </a:p>
                  </a:txBody>
                  <a:tcPr marL="0" marR="0" marT="539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425"/>
                        </a:spcBef>
                      </a:pPr>
                      <a:r>
                        <a:rPr sz="900" b="1" spc="-5">
                          <a:latin typeface="宋体"/>
                          <a:cs typeface="宋体"/>
                        </a:rPr>
                        <a:t>发</a:t>
                      </a:r>
                      <a:r>
                        <a:rPr sz="900" b="1" spc="5">
                          <a:latin typeface="宋体"/>
                          <a:cs typeface="宋体"/>
                        </a:rPr>
                        <a:t>布</a:t>
                      </a:r>
                      <a:r>
                        <a:rPr sz="900" b="1" spc="-5">
                          <a:latin typeface="宋体"/>
                          <a:cs typeface="宋体"/>
                        </a:rPr>
                        <a:t>日期</a:t>
                      </a:r>
                      <a:endParaRPr sz="900">
                        <a:latin typeface="宋体"/>
                        <a:cs typeface="宋体"/>
                      </a:endParaRPr>
                    </a:p>
                  </a:txBody>
                  <a:tcPr marL="0" marR="0" marT="539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425"/>
                        </a:spcBef>
                      </a:pPr>
                      <a:r>
                        <a:rPr sz="900" b="1" spc="-5">
                          <a:latin typeface="宋体"/>
                          <a:cs typeface="宋体"/>
                        </a:rPr>
                        <a:t>实</a:t>
                      </a:r>
                      <a:r>
                        <a:rPr sz="900" b="1" spc="5">
                          <a:latin typeface="宋体"/>
                          <a:cs typeface="宋体"/>
                        </a:rPr>
                        <a:t>施</a:t>
                      </a:r>
                      <a:r>
                        <a:rPr sz="900" b="1" spc="-5">
                          <a:latin typeface="宋体"/>
                          <a:cs typeface="宋体"/>
                        </a:rPr>
                        <a:t>日期</a:t>
                      </a:r>
                      <a:endParaRPr sz="900">
                        <a:latin typeface="宋体"/>
                        <a:cs typeface="宋体"/>
                      </a:endParaRPr>
                    </a:p>
                  </a:txBody>
                  <a:tcPr marL="0" marR="0" marT="539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425"/>
                        </a:spcBef>
                      </a:pPr>
                      <a:r>
                        <a:rPr sz="900" b="1" spc="-5">
                          <a:latin typeface="宋体"/>
                          <a:cs typeface="宋体"/>
                        </a:rPr>
                        <a:t>规</a:t>
                      </a:r>
                      <a:r>
                        <a:rPr sz="900" b="1" spc="5">
                          <a:latin typeface="宋体"/>
                          <a:cs typeface="宋体"/>
                        </a:rPr>
                        <a:t>定</a:t>
                      </a:r>
                      <a:r>
                        <a:rPr sz="900" b="1" spc="-5">
                          <a:latin typeface="宋体"/>
                          <a:cs typeface="宋体"/>
                        </a:rPr>
                        <a:t>范围</a:t>
                      </a:r>
                      <a:endParaRPr sz="900">
                        <a:latin typeface="宋体"/>
                        <a:cs typeface="宋体"/>
                      </a:endParaRPr>
                    </a:p>
                  </a:txBody>
                  <a:tcPr marL="0" marR="0" marT="539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600710">
                <a:tc>
                  <a:txBody>
                    <a:bodyPr vert="horz" wrap="square"/>
                    <a:lstStyle/>
                    <a:p>
                      <a:pPr>
                        <a:lnSpc>
                          <a:spcPct val="100000"/>
                        </a:lnSpc>
                      </a:pPr>
                      <a:endParaRPr sz="1000">
                        <a:latin typeface="Times New Roman"/>
                        <a:cs typeface="Times New Roman"/>
                      </a:endParaRPr>
                    </a:p>
                    <a:p>
                      <a:pPr marR="29209" algn="r">
                        <a:lnSpc>
                          <a:spcPct val="100000"/>
                        </a:lnSpc>
                        <a:spcBef>
                          <a:spcPts val="640"/>
                        </a:spcBef>
                      </a:pPr>
                      <a:r>
                        <a:rPr sz="900" spc="5">
                          <a:latin typeface="Times New Roman"/>
                          <a:cs typeface="Times New Roman"/>
                        </a:rPr>
                        <a:t>2</a:t>
                      </a:r>
                      <a:r>
                        <a:rPr sz="900" spc="-10">
                          <a:latin typeface="Times New Roman"/>
                          <a:cs typeface="Times New Roman"/>
                        </a:rPr>
                        <a:t>3</a:t>
                      </a:r>
                      <a:r>
                        <a:rPr sz="900">
                          <a:latin typeface="Times New Roman"/>
                          <a:cs typeface="Times New Roman"/>
                        </a:rPr>
                        <a:t>.</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1000">
                        <a:latin typeface="Times New Roman"/>
                        <a:cs typeface="Times New Roman"/>
                      </a:endParaRPr>
                    </a:p>
                    <a:p>
                      <a:pPr algn="ctr">
                        <a:lnSpc>
                          <a:spcPct val="100000"/>
                        </a:lnSpc>
                        <a:spcBef>
                          <a:spcPts val="640"/>
                        </a:spcBef>
                      </a:pPr>
                      <a:r>
                        <a:rPr sz="900" spc="-5">
                          <a:latin typeface="Times New Roman"/>
                          <a:cs typeface="Times New Roman"/>
                          <a:hlinkClick r:id="rId2"/>
                        </a:rPr>
                        <a:t>GB/T</a:t>
                      </a:r>
                      <a:r>
                        <a:rPr sz="900" spc="-25">
                          <a:latin typeface="Times New Roman"/>
                          <a:cs typeface="Times New Roman"/>
                          <a:hlinkClick r:id="rId2"/>
                        </a:rPr>
                        <a:t> </a:t>
                      </a:r>
                      <a:r>
                        <a:rPr sz="900" spc="-5">
                          <a:latin typeface="Times New Roman"/>
                          <a:cs typeface="Times New Roman"/>
                          <a:hlinkClick r:id="rId2"/>
                        </a:rPr>
                        <a:t>43195-2023</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917575" marR="81915" indent="-828040">
                        <a:lnSpc>
                          <a:spcPct val="144400"/>
                        </a:lnSpc>
                        <a:spcBef>
                          <a:spcPts val="530"/>
                        </a:spcBef>
                      </a:pPr>
                      <a:r>
                        <a:rPr sz="900">
                          <a:latin typeface="宋体"/>
                          <a:cs typeface="宋体"/>
                        </a:rPr>
                        <a:t>进口冷链食品追溯</a:t>
                      </a:r>
                      <a:r>
                        <a:rPr sz="900" spc="-110">
                          <a:latin typeface="宋体"/>
                          <a:cs typeface="宋体"/>
                        </a:rPr>
                        <a:t> </a:t>
                      </a:r>
                      <a:r>
                        <a:rPr sz="900">
                          <a:latin typeface="宋体"/>
                          <a:cs typeface="宋体"/>
                        </a:rPr>
                        <a:t>追溯系统开发指 南</a:t>
                      </a:r>
                      <a:endParaRPr sz="900">
                        <a:latin typeface="宋体"/>
                        <a:cs typeface="宋体"/>
                      </a:endParaRPr>
                    </a:p>
                  </a:txBody>
                  <a:tcPr marL="0" marR="0" marT="6731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40"/>
                        </a:spcBef>
                      </a:pPr>
                      <a:r>
                        <a:rPr sz="900" spc="-5">
                          <a:latin typeface="Times New Roman"/>
                          <a:cs typeface="Times New Roman"/>
                        </a:rPr>
                        <a:t>2023-09-07</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40"/>
                        </a:spcBef>
                      </a:pPr>
                      <a:r>
                        <a:rPr sz="900" spc="-5">
                          <a:latin typeface="Times New Roman"/>
                          <a:cs typeface="Times New Roman"/>
                        </a:rPr>
                        <a:t>2024-04-01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a:lnSpc>
                          <a:spcPct val="100000"/>
                        </a:lnSpc>
                        <a:spcBef>
                          <a:spcPts val="229"/>
                        </a:spcBef>
                      </a:pPr>
                      <a:r>
                        <a:rPr sz="900">
                          <a:latin typeface="宋体"/>
                          <a:cs typeface="宋体"/>
                        </a:rPr>
                        <a:t>本文件提供了进口冷链食品追溯系统总体原则、系统构成、系统数据上传</a:t>
                      </a:r>
                      <a:endParaRPr sz="900">
                        <a:latin typeface="宋体"/>
                        <a:cs typeface="宋体"/>
                      </a:endParaRPr>
                    </a:p>
                    <a:p>
                      <a:pPr marL="68580" marR="89535">
                        <a:lnSpc>
                          <a:spcPct val="144400"/>
                        </a:lnSpc>
                      </a:pPr>
                      <a:r>
                        <a:rPr sz="900">
                          <a:latin typeface="宋体"/>
                          <a:cs typeface="宋体"/>
                        </a:rPr>
                        <a:t>方式、系统安全及运维的建议。本文件适用于进口冷链食品追溯系统的建 设。</a:t>
                      </a:r>
                      <a:endParaRPr sz="900">
                        <a:latin typeface="宋体"/>
                        <a:cs typeface="宋体"/>
                      </a:endParaRPr>
                    </a:p>
                  </a:txBody>
                  <a:tcPr marL="0" marR="0" marT="29209"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600709">
                <a:tc>
                  <a:txBody>
                    <a:bodyPr vert="horz" wrap="square"/>
                    <a:lstStyle/>
                    <a:p>
                      <a:pPr>
                        <a:lnSpc>
                          <a:spcPct val="100000"/>
                        </a:lnSpc>
                      </a:pPr>
                      <a:endParaRPr sz="1000">
                        <a:latin typeface="Times New Roman"/>
                        <a:cs typeface="Times New Roman"/>
                      </a:endParaRPr>
                    </a:p>
                    <a:p>
                      <a:pPr marR="29209" algn="r">
                        <a:lnSpc>
                          <a:spcPct val="100000"/>
                        </a:lnSpc>
                        <a:spcBef>
                          <a:spcPts val="635"/>
                        </a:spcBef>
                      </a:pPr>
                      <a:r>
                        <a:rPr sz="900" spc="5">
                          <a:latin typeface="Times New Roman"/>
                          <a:cs typeface="Times New Roman"/>
                        </a:rPr>
                        <a:t>2</a:t>
                      </a:r>
                      <a:r>
                        <a:rPr sz="900" spc="-10">
                          <a:latin typeface="Times New Roman"/>
                          <a:cs typeface="Times New Roman"/>
                        </a:rPr>
                        <a:t>4</a:t>
                      </a:r>
                      <a:r>
                        <a:rPr sz="900">
                          <a:latin typeface="Times New Roman"/>
                          <a:cs typeface="Times New Roman"/>
                        </a:rPr>
                        <a:t>.</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1000">
                        <a:latin typeface="Times New Roman"/>
                        <a:cs typeface="Times New Roman"/>
                      </a:endParaRPr>
                    </a:p>
                    <a:p>
                      <a:pPr algn="ctr">
                        <a:lnSpc>
                          <a:spcPct val="100000"/>
                        </a:lnSpc>
                        <a:spcBef>
                          <a:spcPts val="635"/>
                        </a:spcBef>
                      </a:pPr>
                      <a:r>
                        <a:rPr sz="900" spc="-5">
                          <a:latin typeface="Times New Roman"/>
                          <a:cs typeface="Times New Roman"/>
                        </a:rPr>
                        <a:t>GB/T</a:t>
                      </a:r>
                      <a:r>
                        <a:rPr sz="900" spc="-25">
                          <a:latin typeface="Times New Roman"/>
                          <a:cs typeface="Times New Roman"/>
                        </a:rPr>
                        <a:t> </a:t>
                      </a:r>
                      <a:r>
                        <a:rPr sz="900" spc="-5">
                          <a:latin typeface="Times New Roman"/>
                          <a:cs typeface="Times New Roman"/>
                        </a:rPr>
                        <a:t>43260-2023</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917575" marR="81915" indent="-828040">
                        <a:lnSpc>
                          <a:spcPct val="144400"/>
                        </a:lnSpc>
                        <a:spcBef>
                          <a:spcPts val="525"/>
                        </a:spcBef>
                      </a:pPr>
                      <a:r>
                        <a:rPr sz="900">
                          <a:latin typeface="宋体"/>
                          <a:cs typeface="宋体"/>
                        </a:rPr>
                        <a:t>进口冷链食品追溯</a:t>
                      </a:r>
                      <a:r>
                        <a:rPr sz="900" spc="-110">
                          <a:latin typeface="宋体"/>
                          <a:cs typeface="宋体"/>
                        </a:rPr>
                        <a:t> </a:t>
                      </a:r>
                      <a:r>
                        <a:rPr sz="900">
                          <a:latin typeface="宋体"/>
                          <a:cs typeface="宋体"/>
                        </a:rPr>
                        <a:t>追溯信息管理要 求</a:t>
                      </a:r>
                      <a:endParaRPr sz="900">
                        <a:latin typeface="宋体"/>
                        <a:cs typeface="宋体"/>
                      </a:endParaRPr>
                    </a:p>
                  </a:txBody>
                  <a:tcPr marL="0" marR="0" marT="666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35"/>
                        </a:spcBef>
                      </a:pPr>
                      <a:r>
                        <a:rPr sz="900" spc="-5">
                          <a:latin typeface="Times New Roman"/>
                          <a:cs typeface="Times New Roman"/>
                        </a:rPr>
                        <a:t>2023-09-07</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35"/>
                        </a:spcBef>
                      </a:pPr>
                      <a:r>
                        <a:rPr sz="900" spc="-5">
                          <a:latin typeface="Times New Roman"/>
                          <a:cs typeface="Times New Roman"/>
                        </a:rPr>
                        <a:t>2024-04-01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a:lnSpc>
                          <a:spcPct val="100000"/>
                        </a:lnSpc>
                        <a:spcBef>
                          <a:spcPts val="225"/>
                        </a:spcBef>
                      </a:pPr>
                      <a:r>
                        <a:rPr sz="900">
                          <a:latin typeface="宋体"/>
                          <a:cs typeface="宋体"/>
                        </a:rPr>
                        <a:t>本文件规定了进口冷链食品追溯信息管理的总体要求，信息内容、信息记</a:t>
                      </a:r>
                      <a:endParaRPr sz="900">
                        <a:latin typeface="宋体"/>
                        <a:cs typeface="宋体"/>
                      </a:endParaRPr>
                    </a:p>
                    <a:p>
                      <a:pPr marL="68580" marR="89535">
                        <a:lnSpc>
                          <a:spcPct val="144400"/>
                        </a:lnSpc>
                      </a:pPr>
                      <a:r>
                        <a:rPr sz="900">
                          <a:latin typeface="宋体"/>
                          <a:cs typeface="宋体"/>
                        </a:rPr>
                        <a:t>录、信息储存和信息安全。本文件适用于进口冷链食品供应链环节中全过 程或必要环节的追溯信息的管理。</a:t>
                      </a:r>
                      <a:endParaRPr sz="900">
                        <a:latin typeface="宋体"/>
                        <a:cs typeface="宋体"/>
                      </a:endParaRPr>
                    </a:p>
                  </a:txBody>
                  <a:tcPr marL="0" marR="0" marT="285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199171">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marL="68580">
                        <a:lnSpc>
                          <a:spcPct val="100000"/>
                        </a:lnSpc>
                        <a:spcBef>
                          <a:spcPts val="225"/>
                        </a:spcBef>
                      </a:pPr>
                      <a:r>
                        <a:rPr sz="900">
                          <a:latin typeface="宋体"/>
                          <a:cs typeface="宋体"/>
                        </a:rPr>
                        <a:t>本文件规定了进口冷链食品追溯系统的数据元表示，追溯系统数据逻辑关</a:t>
                      </a:r>
                      <a:endParaRPr sz="900">
                        <a:latin typeface="宋体"/>
                        <a:cs typeface="宋体"/>
                      </a:endParaRPr>
                    </a:p>
                  </a:txBody>
                  <a:tcPr marL="0" marR="0" marT="28575" marB="0">
                    <a:lnL w="6350">
                      <a:solidFill>
                        <a:srgbClr val="000000"/>
                      </a:solidFill>
                      <a:prstDash val="solid"/>
                    </a:lnL>
                    <a:lnR w="6350">
                      <a:solidFill>
                        <a:srgbClr val="000000"/>
                      </a:solidFill>
                      <a:prstDash val="solid"/>
                    </a:lnR>
                    <a:lnT w="6350">
                      <a:solidFill>
                        <a:srgbClr val="000000"/>
                      </a:solidFill>
                      <a:prstDash val="solid"/>
                    </a:lnT>
                  </a:tcPr>
                </a:tc>
              </a:tr>
              <a:tr h="204259">
                <a:tc>
                  <a:txBody>
                    <a:bodyPr vert="horz" wrap="square"/>
                    <a:lstStyle/>
                    <a:p>
                      <a:pPr marR="29209" algn="r">
                        <a:lnSpc>
                          <a:spcPct val="100000"/>
                        </a:lnSpc>
                        <a:spcBef>
                          <a:spcPts val="215"/>
                        </a:spcBef>
                      </a:pPr>
                      <a:r>
                        <a:rPr sz="900" spc="5">
                          <a:latin typeface="Times New Roman"/>
                          <a:cs typeface="Times New Roman"/>
                        </a:rPr>
                        <a:t>2</a:t>
                      </a:r>
                      <a:r>
                        <a:rPr sz="900" spc="-10">
                          <a:latin typeface="Times New Roman"/>
                          <a:cs typeface="Times New Roman"/>
                        </a:rPr>
                        <a:t>5</a:t>
                      </a:r>
                      <a:r>
                        <a:rPr sz="900">
                          <a:latin typeface="Times New Roman"/>
                          <a:cs typeface="Times New Roman"/>
                        </a:rPr>
                        <a:t>.</a:t>
                      </a:r>
                      <a:endParaRPr sz="900">
                        <a:latin typeface="Times New Roman"/>
                        <a:cs typeface="Times New Roman"/>
                      </a:endParaRPr>
                    </a:p>
                  </a:txBody>
                  <a:tcPr marL="0" marR="0" marT="27305"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15"/>
                        </a:spcBef>
                      </a:pPr>
                      <a:r>
                        <a:rPr sz="900" spc="-5">
                          <a:latin typeface="Times New Roman"/>
                          <a:cs typeface="Times New Roman"/>
                        </a:rPr>
                        <a:t>GB/T</a:t>
                      </a:r>
                      <a:r>
                        <a:rPr sz="900" spc="-25">
                          <a:latin typeface="Times New Roman"/>
                          <a:cs typeface="Times New Roman"/>
                        </a:rPr>
                        <a:t> </a:t>
                      </a:r>
                      <a:r>
                        <a:rPr sz="900" spc="-5">
                          <a:latin typeface="Times New Roman"/>
                          <a:cs typeface="Times New Roman"/>
                        </a:rPr>
                        <a:t>43265-2023</a:t>
                      </a:r>
                      <a:endParaRPr sz="900">
                        <a:latin typeface="Times New Roman"/>
                        <a:cs typeface="Times New Roman"/>
                      </a:endParaRPr>
                    </a:p>
                  </a:txBody>
                  <a:tcPr marL="0" marR="0" marT="27305"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15"/>
                        </a:spcBef>
                      </a:pPr>
                      <a:r>
                        <a:rPr sz="900">
                          <a:latin typeface="宋体"/>
                          <a:cs typeface="宋体"/>
                        </a:rPr>
                        <a:t>进口冷链食品追溯</a:t>
                      </a:r>
                      <a:r>
                        <a:rPr sz="900" spc="-50">
                          <a:latin typeface="宋体"/>
                          <a:cs typeface="宋体"/>
                        </a:rPr>
                        <a:t> </a:t>
                      </a:r>
                      <a:r>
                        <a:rPr sz="900">
                          <a:latin typeface="宋体"/>
                          <a:cs typeface="宋体"/>
                        </a:rPr>
                        <a:t>追溯系统数据元</a:t>
                      </a:r>
                      <a:endParaRPr sz="900">
                        <a:latin typeface="宋体"/>
                        <a:cs typeface="宋体"/>
                      </a:endParaRPr>
                    </a:p>
                  </a:txBody>
                  <a:tcPr marL="0" marR="0" marT="27305"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15"/>
                        </a:spcBef>
                      </a:pPr>
                      <a:r>
                        <a:rPr sz="900" spc="-5">
                          <a:latin typeface="Times New Roman"/>
                          <a:cs typeface="Times New Roman"/>
                        </a:rPr>
                        <a:t>2023-09-07</a:t>
                      </a:r>
                      <a:endParaRPr sz="900">
                        <a:latin typeface="Times New Roman"/>
                        <a:cs typeface="Times New Roman"/>
                      </a:endParaRPr>
                    </a:p>
                  </a:txBody>
                  <a:tcPr marL="0" marR="0" marT="27305"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15"/>
                        </a:spcBef>
                      </a:pPr>
                      <a:r>
                        <a:rPr sz="900" spc="-5">
                          <a:latin typeface="Times New Roman"/>
                          <a:cs typeface="Times New Roman"/>
                        </a:rPr>
                        <a:t>2024-04-01</a:t>
                      </a:r>
                      <a:endParaRPr sz="900">
                        <a:latin typeface="Times New Roman"/>
                        <a:cs typeface="Times New Roman"/>
                      </a:endParaRPr>
                    </a:p>
                  </a:txBody>
                  <a:tcPr marL="0" marR="0" marT="27305" marB="0">
                    <a:lnL w="6350">
                      <a:solidFill>
                        <a:srgbClr val="000000"/>
                      </a:solidFill>
                      <a:prstDash val="solid"/>
                    </a:lnL>
                    <a:lnR w="6350">
                      <a:solidFill>
                        <a:srgbClr val="000000"/>
                      </a:solidFill>
                      <a:prstDash val="solid"/>
                    </a:lnR>
                  </a:tcPr>
                </a:tc>
                <a:tc>
                  <a:txBody>
                    <a:bodyPr vert="horz" wrap="square"/>
                    <a:lstStyle/>
                    <a:p>
                      <a:pPr marL="68580">
                        <a:lnSpc>
                          <a:spcPct val="100000"/>
                        </a:lnSpc>
                        <a:spcBef>
                          <a:spcPts val="215"/>
                        </a:spcBef>
                      </a:pPr>
                      <a:r>
                        <a:rPr sz="900">
                          <a:latin typeface="宋体"/>
                          <a:cs typeface="宋体"/>
                        </a:rPr>
                        <a:t>系、数据元目录、数据元的使用和扩展的要求。本文件适用于进口冷链食</a:t>
                      </a:r>
                      <a:endParaRPr sz="900">
                        <a:latin typeface="宋体"/>
                        <a:cs typeface="宋体"/>
                      </a:endParaRPr>
                    </a:p>
                  </a:txBody>
                  <a:tcPr marL="0" marR="0" marT="27305" marB="0">
                    <a:lnL w="6350">
                      <a:solidFill>
                        <a:srgbClr val="000000"/>
                      </a:solidFill>
                      <a:prstDash val="solid"/>
                    </a:lnL>
                    <a:lnR w="6350">
                      <a:solidFill>
                        <a:srgbClr val="000000"/>
                      </a:solidFill>
                      <a:prstDash val="solid"/>
                    </a:lnR>
                  </a:tcPr>
                </a:tc>
              </a:tr>
              <a:tr h="197279">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marL="68580">
                        <a:lnSpc>
                          <a:spcPct val="100000"/>
                        </a:lnSpc>
                        <a:spcBef>
                          <a:spcPts val="170"/>
                        </a:spcBef>
                      </a:pPr>
                      <a:r>
                        <a:rPr sz="900">
                          <a:latin typeface="宋体"/>
                          <a:cs typeface="宋体"/>
                        </a:rPr>
                        <a:t>品追溯系统中信息的处理、交换和共享。</a:t>
                      </a:r>
                      <a:endParaRPr sz="900">
                        <a:latin typeface="宋体"/>
                        <a:cs typeface="宋体"/>
                      </a:endParaRPr>
                    </a:p>
                  </a:txBody>
                  <a:tcPr marL="0" marR="0" marT="21590" marB="0">
                    <a:lnL w="6350">
                      <a:solidFill>
                        <a:srgbClr val="000000"/>
                      </a:solidFill>
                      <a:prstDash val="solid"/>
                    </a:lnL>
                    <a:lnR w="6350">
                      <a:solidFill>
                        <a:srgbClr val="000000"/>
                      </a:solidFill>
                      <a:prstDash val="solid"/>
                    </a:lnR>
                    <a:lnB w="6350">
                      <a:solidFill>
                        <a:srgbClr val="000000"/>
                      </a:solidFill>
                      <a:prstDash val="solid"/>
                    </a:lnB>
                  </a:tcPr>
                </a:tc>
              </a:tr>
              <a:tr h="199679">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marL="68580">
                        <a:lnSpc>
                          <a:spcPct val="100000"/>
                        </a:lnSpc>
                        <a:spcBef>
                          <a:spcPts val="235"/>
                        </a:spcBef>
                      </a:pPr>
                      <a:r>
                        <a:rPr sz="900">
                          <a:latin typeface="宋体"/>
                          <a:cs typeface="宋体"/>
                        </a:rPr>
                        <a:t>本文件规定了进口冷链食品追溯体系建立的总体要求，追溯流程、关键要</a:t>
                      </a:r>
                      <a:endParaRPr sz="900">
                        <a:latin typeface="宋体"/>
                        <a:cs typeface="宋体"/>
                      </a:endParaRPr>
                    </a:p>
                  </a:txBody>
                  <a:tcPr marL="0" marR="0" marT="29845" marB="0">
                    <a:lnL w="6350">
                      <a:solidFill>
                        <a:srgbClr val="000000"/>
                      </a:solidFill>
                      <a:prstDash val="solid"/>
                    </a:lnL>
                    <a:lnR w="6350">
                      <a:solidFill>
                        <a:srgbClr val="000000"/>
                      </a:solidFill>
                      <a:prstDash val="solid"/>
                    </a:lnR>
                    <a:lnT w="6350">
                      <a:solidFill>
                        <a:srgbClr val="000000"/>
                      </a:solidFill>
                      <a:prstDash val="solid"/>
                    </a:lnT>
                  </a:tcPr>
                </a:tc>
              </a:tr>
              <a:tr h="204259">
                <a:tc>
                  <a:txBody>
                    <a:bodyPr vert="horz" wrap="square"/>
                    <a:lstStyle/>
                    <a:p>
                      <a:pPr marR="29209" algn="r">
                        <a:lnSpc>
                          <a:spcPct val="100000"/>
                        </a:lnSpc>
                        <a:spcBef>
                          <a:spcPts val="210"/>
                        </a:spcBef>
                      </a:pPr>
                      <a:r>
                        <a:rPr sz="900" spc="5">
                          <a:latin typeface="Times New Roman"/>
                          <a:cs typeface="Times New Roman"/>
                        </a:rPr>
                        <a:t>2</a:t>
                      </a:r>
                      <a:r>
                        <a:rPr sz="900" spc="-10">
                          <a:latin typeface="Times New Roman"/>
                          <a:cs typeface="Times New Roman"/>
                        </a:rPr>
                        <a:t>6</a:t>
                      </a:r>
                      <a:r>
                        <a:rPr sz="900">
                          <a:latin typeface="Times New Roman"/>
                          <a:cs typeface="Times New Roman"/>
                        </a:rPr>
                        <a:t>.</a:t>
                      </a:r>
                      <a:endParaRPr sz="900">
                        <a:latin typeface="Times New Roman"/>
                        <a:cs typeface="Times New Roman"/>
                      </a:endParaRPr>
                    </a:p>
                  </a:txBody>
                  <a:tcPr marL="0" marR="0" marT="2667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10"/>
                        </a:spcBef>
                      </a:pPr>
                      <a:r>
                        <a:rPr sz="900" spc="-5">
                          <a:latin typeface="Times New Roman"/>
                          <a:cs typeface="Times New Roman"/>
                        </a:rPr>
                        <a:t>GB/T</a:t>
                      </a:r>
                      <a:r>
                        <a:rPr sz="900" spc="-25">
                          <a:latin typeface="Times New Roman"/>
                          <a:cs typeface="Times New Roman"/>
                        </a:rPr>
                        <a:t> </a:t>
                      </a:r>
                      <a:r>
                        <a:rPr sz="900" spc="-5">
                          <a:latin typeface="Times New Roman"/>
                          <a:cs typeface="Times New Roman"/>
                        </a:rPr>
                        <a:t>43268-2023</a:t>
                      </a:r>
                      <a:endParaRPr sz="900">
                        <a:latin typeface="Times New Roman"/>
                        <a:cs typeface="Times New Roman"/>
                      </a:endParaRPr>
                    </a:p>
                  </a:txBody>
                  <a:tcPr marL="0" marR="0" marT="26670"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20"/>
                        </a:spcBef>
                      </a:pPr>
                      <a:r>
                        <a:rPr sz="900">
                          <a:latin typeface="宋体"/>
                          <a:cs typeface="宋体"/>
                        </a:rPr>
                        <a:t>进口冷链食品追溯</a:t>
                      </a:r>
                      <a:r>
                        <a:rPr sz="900" spc="-25">
                          <a:latin typeface="宋体"/>
                          <a:cs typeface="宋体"/>
                        </a:rPr>
                        <a:t> </a:t>
                      </a:r>
                      <a:r>
                        <a:rPr sz="900">
                          <a:latin typeface="宋体"/>
                          <a:cs typeface="宋体"/>
                        </a:rPr>
                        <a:t>追溯体系通则</a:t>
                      </a:r>
                      <a:endParaRPr sz="900">
                        <a:latin typeface="宋体"/>
                        <a:cs typeface="宋体"/>
                      </a:endParaRPr>
                    </a:p>
                  </a:txBody>
                  <a:tcPr marL="0" marR="0" marT="27940"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10"/>
                        </a:spcBef>
                      </a:pPr>
                      <a:r>
                        <a:rPr sz="900" spc="-5">
                          <a:latin typeface="Times New Roman"/>
                          <a:cs typeface="Times New Roman"/>
                        </a:rPr>
                        <a:t>2023-09-07</a:t>
                      </a:r>
                      <a:endParaRPr sz="900">
                        <a:latin typeface="Times New Roman"/>
                        <a:cs typeface="Times New Roman"/>
                      </a:endParaRPr>
                    </a:p>
                  </a:txBody>
                  <a:tcPr marL="0" marR="0" marT="26670"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10"/>
                        </a:spcBef>
                      </a:pPr>
                      <a:r>
                        <a:rPr sz="900" spc="-5">
                          <a:latin typeface="Times New Roman"/>
                          <a:cs typeface="Times New Roman"/>
                        </a:rPr>
                        <a:t>2024-04-01</a:t>
                      </a:r>
                      <a:endParaRPr sz="900">
                        <a:latin typeface="Times New Roman"/>
                        <a:cs typeface="Times New Roman"/>
                      </a:endParaRPr>
                    </a:p>
                  </a:txBody>
                  <a:tcPr marL="0" marR="0" marT="26670" marB="0">
                    <a:lnL w="6350">
                      <a:solidFill>
                        <a:srgbClr val="000000"/>
                      </a:solidFill>
                      <a:prstDash val="solid"/>
                    </a:lnL>
                    <a:lnR w="6350">
                      <a:solidFill>
                        <a:srgbClr val="000000"/>
                      </a:solidFill>
                      <a:prstDash val="solid"/>
                    </a:lnR>
                  </a:tcPr>
                </a:tc>
                <a:tc>
                  <a:txBody>
                    <a:bodyPr vert="horz" wrap="square"/>
                    <a:lstStyle/>
                    <a:p>
                      <a:pPr marL="68580">
                        <a:lnSpc>
                          <a:spcPct val="100000"/>
                        </a:lnSpc>
                        <a:spcBef>
                          <a:spcPts val="220"/>
                        </a:spcBef>
                      </a:pPr>
                      <a:r>
                        <a:rPr sz="900">
                          <a:latin typeface="宋体"/>
                          <a:cs typeface="宋体"/>
                        </a:rPr>
                        <a:t>素、体系实施及体系管理。本文件适用于进口冷链食品追溯体系的建立和</a:t>
                      </a:r>
                      <a:endParaRPr sz="900">
                        <a:latin typeface="宋体"/>
                        <a:cs typeface="宋体"/>
                      </a:endParaRPr>
                    </a:p>
                  </a:txBody>
                  <a:tcPr marL="0" marR="0" marT="27940" marB="0">
                    <a:lnL w="6350">
                      <a:solidFill>
                        <a:srgbClr val="000000"/>
                      </a:solidFill>
                      <a:prstDash val="solid"/>
                    </a:lnL>
                    <a:lnR w="6350">
                      <a:solidFill>
                        <a:srgbClr val="000000"/>
                      </a:solidFill>
                      <a:prstDash val="solid"/>
                    </a:lnR>
                  </a:tcPr>
                </a:tc>
              </a:tr>
              <a:tr h="196771">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marL="68580">
                        <a:lnSpc>
                          <a:spcPct val="100000"/>
                        </a:lnSpc>
                        <a:spcBef>
                          <a:spcPts val="175"/>
                        </a:spcBef>
                      </a:pPr>
                      <a:r>
                        <a:rPr sz="900">
                          <a:latin typeface="宋体"/>
                          <a:cs typeface="宋体"/>
                        </a:rPr>
                        <a:t>实施。</a:t>
                      </a:r>
                      <a:endParaRPr sz="900">
                        <a:latin typeface="宋体"/>
                        <a:cs typeface="宋体"/>
                      </a:endParaRPr>
                    </a:p>
                  </a:txBody>
                  <a:tcPr marL="0" marR="0" marT="22225" marB="0">
                    <a:lnL w="6350">
                      <a:solidFill>
                        <a:srgbClr val="000000"/>
                      </a:solidFill>
                      <a:prstDash val="solid"/>
                    </a:lnL>
                    <a:lnR w="6350">
                      <a:solidFill>
                        <a:srgbClr val="000000"/>
                      </a:solidFill>
                      <a:prstDash val="solid"/>
                    </a:lnR>
                    <a:lnB w="6350">
                      <a:solidFill>
                        <a:srgbClr val="000000"/>
                      </a:solidFill>
                      <a:prstDash val="solid"/>
                    </a:lnB>
                  </a:tcPr>
                </a:tc>
              </a:tr>
              <a:tr h="600710">
                <a:tc>
                  <a:txBody>
                    <a:bodyPr vert="horz" wrap="square"/>
                    <a:lstStyle/>
                    <a:p>
                      <a:pPr>
                        <a:lnSpc>
                          <a:spcPct val="100000"/>
                        </a:lnSpc>
                      </a:pPr>
                      <a:endParaRPr sz="1000">
                        <a:latin typeface="Times New Roman"/>
                        <a:cs typeface="Times New Roman"/>
                      </a:endParaRPr>
                    </a:p>
                    <a:p>
                      <a:pPr marR="29209" algn="r">
                        <a:lnSpc>
                          <a:spcPct val="100000"/>
                        </a:lnSpc>
                        <a:spcBef>
                          <a:spcPts val="630"/>
                        </a:spcBef>
                      </a:pPr>
                      <a:r>
                        <a:rPr sz="900" spc="5">
                          <a:latin typeface="Times New Roman"/>
                          <a:cs typeface="Times New Roman"/>
                        </a:rPr>
                        <a:t>2</a:t>
                      </a:r>
                      <a:r>
                        <a:rPr sz="900" spc="-10">
                          <a:latin typeface="Times New Roman"/>
                          <a:cs typeface="Times New Roman"/>
                        </a:rPr>
                        <a:t>7</a:t>
                      </a:r>
                      <a:r>
                        <a:rPr sz="900">
                          <a:latin typeface="Times New Roman"/>
                          <a:cs typeface="Times New Roman"/>
                        </a:rPr>
                        <a:t>.</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133985">
                        <a:lnSpc>
                          <a:spcPct val="100000"/>
                        </a:lnSpc>
                        <a:spcBef>
                          <a:spcPts val="210"/>
                        </a:spcBef>
                      </a:pPr>
                      <a:r>
                        <a:rPr sz="900" b="1" spc="-5">
                          <a:latin typeface="宋体"/>
                          <a:cs typeface="宋体"/>
                        </a:rPr>
                        <a:t>综合</a:t>
                      </a:r>
                      <a:endParaRPr sz="900">
                        <a:latin typeface="宋体"/>
                        <a:cs typeface="宋体"/>
                      </a:endParaRPr>
                    </a:p>
                  </a:txBody>
                  <a:tcPr marL="0" marR="0" marT="26670" marB="0">
                    <a:lnL w="6350">
                      <a:solidFill>
                        <a:srgbClr val="000000"/>
                      </a:solidFill>
                      <a:prstDash val="solid"/>
                    </a:lnL>
                    <a:lnR w="6350">
                      <a:solidFill>
                        <a:srgbClr val="000000"/>
                      </a:solidFill>
                      <a:prstDash val="solid"/>
                    </a:lnR>
                  </a:tcPr>
                </a:tc>
                <a:tc>
                  <a:txBody>
                    <a:bodyPr vert="horz" wrap="square"/>
                    <a:lstStyle/>
                    <a:p>
                      <a:pPr>
                        <a:lnSpc>
                          <a:spcPct val="100000"/>
                        </a:lnSpc>
                      </a:pPr>
                      <a:endParaRPr sz="1000">
                        <a:latin typeface="Times New Roman"/>
                        <a:cs typeface="Times New Roman"/>
                      </a:endParaRPr>
                    </a:p>
                    <a:p>
                      <a:pPr marL="635" algn="ctr">
                        <a:lnSpc>
                          <a:spcPct val="100000"/>
                        </a:lnSpc>
                        <a:spcBef>
                          <a:spcPts val="630"/>
                        </a:spcBef>
                      </a:pPr>
                      <a:r>
                        <a:rPr sz="900" spc="-5">
                          <a:latin typeface="Times New Roman"/>
                          <a:cs typeface="Times New Roman"/>
                        </a:rPr>
                        <a:t>GH/T</a:t>
                      </a:r>
                      <a:r>
                        <a:rPr sz="900" spc="-10">
                          <a:latin typeface="Times New Roman"/>
                          <a:cs typeface="Times New Roman"/>
                        </a:rPr>
                        <a:t> </a:t>
                      </a:r>
                      <a:r>
                        <a:rPr sz="900" spc="-5">
                          <a:latin typeface="Times New Roman"/>
                          <a:cs typeface="Times New Roman"/>
                        </a:rPr>
                        <a:t>1311-2020</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917575" marR="60325" indent="-848994">
                        <a:lnSpc>
                          <a:spcPct val="144400"/>
                        </a:lnSpc>
                        <a:spcBef>
                          <a:spcPts val="535"/>
                        </a:spcBef>
                      </a:pPr>
                      <a:r>
                        <a:rPr sz="900" spc="-60">
                          <a:latin typeface="宋体"/>
                          <a:cs typeface="宋体"/>
                        </a:rPr>
                        <a:t>鲜</a:t>
                      </a:r>
                      <a:r>
                        <a:rPr sz="900">
                          <a:latin typeface="宋体"/>
                          <a:cs typeface="宋体"/>
                        </a:rPr>
                        <a:t>（冻</a:t>
                      </a:r>
                      <a:r>
                        <a:rPr sz="900" spc="-60">
                          <a:latin typeface="宋体"/>
                          <a:cs typeface="宋体"/>
                        </a:rPr>
                        <a:t>）</a:t>
                      </a:r>
                      <a:r>
                        <a:rPr sz="900">
                          <a:latin typeface="宋体"/>
                          <a:cs typeface="宋体"/>
                        </a:rPr>
                        <a:t>食用农产品社区配送服务规 范</a:t>
                      </a:r>
                      <a:endParaRPr sz="900">
                        <a:latin typeface="宋体"/>
                        <a:cs typeface="宋体"/>
                      </a:endParaRPr>
                    </a:p>
                  </a:txBody>
                  <a:tcPr marL="0" marR="0" marT="6794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30"/>
                        </a:spcBef>
                      </a:pPr>
                      <a:r>
                        <a:rPr sz="900" spc="-5">
                          <a:latin typeface="Times New Roman"/>
                          <a:cs typeface="Times New Roman"/>
                        </a:rPr>
                        <a:t>2020-12-07</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30"/>
                        </a:spcBef>
                      </a:pPr>
                      <a:r>
                        <a:rPr sz="900" spc="-5">
                          <a:latin typeface="Times New Roman"/>
                          <a:cs typeface="Times New Roman"/>
                        </a:rPr>
                        <a:t>2021-03-01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a:lnSpc>
                          <a:spcPct val="100000"/>
                        </a:lnSpc>
                        <a:spcBef>
                          <a:spcPts val="229"/>
                        </a:spcBef>
                      </a:pPr>
                      <a:r>
                        <a:rPr sz="900">
                          <a:latin typeface="宋体"/>
                          <a:cs typeface="宋体"/>
                        </a:rPr>
                        <a:t>本文件规定了鲜（冻）食用农产品服务的术语和定义、基本要求、配送流</a:t>
                      </a:r>
                      <a:endParaRPr sz="900">
                        <a:latin typeface="宋体"/>
                        <a:cs typeface="宋体"/>
                      </a:endParaRPr>
                    </a:p>
                    <a:p>
                      <a:pPr marL="68580">
                        <a:lnSpc>
                          <a:spcPct val="100000"/>
                        </a:lnSpc>
                        <a:spcBef>
                          <a:spcPts val="480"/>
                        </a:spcBef>
                      </a:pPr>
                      <a:r>
                        <a:rPr sz="900">
                          <a:latin typeface="宋体"/>
                          <a:cs typeface="宋体"/>
                        </a:rPr>
                        <a:t>程、投诉处理、评价与改进等。本文件适用于从配送机构到社区终端的鲜</a:t>
                      </a:r>
                      <a:endParaRPr sz="900">
                        <a:latin typeface="宋体"/>
                        <a:cs typeface="宋体"/>
                      </a:endParaRPr>
                    </a:p>
                    <a:p>
                      <a:pPr marL="68580">
                        <a:lnSpc>
                          <a:spcPct val="100000"/>
                        </a:lnSpc>
                        <a:spcBef>
                          <a:spcPts val="484"/>
                        </a:spcBef>
                      </a:pPr>
                      <a:r>
                        <a:rPr sz="900">
                          <a:latin typeface="宋体"/>
                          <a:cs typeface="宋体"/>
                        </a:rPr>
                        <a:t>（冻）食用农产品配送服务。</a:t>
                      </a:r>
                      <a:endParaRPr sz="900">
                        <a:latin typeface="宋体"/>
                        <a:cs typeface="宋体"/>
                      </a:endParaRPr>
                    </a:p>
                  </a:txBody>
                  <a:tcPr marL="0" marR="0" marT="29209"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199165">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marL="68580">
                        <a:lnSpc>
                          <a:spcPct val="100000"/>
                        </a:lnSpc>
                        <a:spcBef>
                          <a:spcPts val="229"/>
                        </a:spcBef>
                      </a:pPr>
                      <a:r>
                        <a:rPr sz="900">
                          <a:latin typeface="宋体"/>
                          <a:cs typeface="宋体"/>
                        </a:rPr>
                        <a:t>本标准规定了道路冷链运输服务的企业、人员、设施设备、作业、文件和</a:t>
                      </a:r>
                      <a:endParaRPr sz="900">
                        <a:latin typeface="宋体"/>
                        <a:cs typeface="宋体"/>
                      </a:endParaRPr>
                    </a:p>
                  </a:txBody>
                  <a:tcPr marL="0" marR="0" marT="29209" marB="0">
                    <a:lnL w="6350">
                      <a:solidFill>
                        <a:srgbClr val="000000"/>
                      </a:solidFill>
                      <a:prstDash val="solid"/>
                    </a:lnL>
                    <a:lnR w="6350">
                      <a:solidFill>
                        <a:srgbClr val="000000"/>
                      </a:solidFill>
                      <a:prstDash val="solid"/>
                    </a:lnR>
                    <a:lnT w="6350">
                      <a:solidFill>
                        <a:srgbClr val="000000"/>
                      </a:solidFill>
                      <a:prstDash val="solid"/>
                    </a:lnT>
                  </a:tcPr>
                </a:tc>
              </a:tr>
              <a:tr h="204259">
                <a:tc>
                  <a:txBody>
                    <a:bodyPr vert="horz" wrap="square"/>
                    <a:lstStyle/>
                    <a:p>
                      <a:pPr marR="29209" algn="r">
                        <a:lnSpc>
                          <a:spcPct val="100000"/>
                        </a:lnSpc>
                        <a:spcBef>
                          <a:spcPts val="210"/>
                        </a:spcBef>
                      </a:pPr>
                      <a:r>
                        <a:rPr sz="900" spc="5">
                          <a:latin typeface="Times New Roman"/>
                          <a:cs typeface="Times New Roman"/>
                        </a:rPr>
                        <a:t>2</a:t>
                      </a:r>
                      <a:r>
                        <a:rPr sz="900" spc="-10">
                          <a:latin typeface="Times New Roman"/>
                          <a:cs typeface="Times New Roman"/>
                        </a:rPr>
                        <a:t>8</a:t>
                      </a:r>
                      <a:r>
                        <a:rPr sz="900">
                          <a:latin typeface="Times New Roman"/>
                          <a:cs typeface="Times New Roman"/>
                        </a:rPr>
                        <a:t>.</a:t>
                      </a:r>
                      <a:endParaRPr sz="900">
                        <a:latin typeface="Times New Roman"/>
                        <a:cs typeface="Times New Roman"/>
                      </a:endParaRPr>
                    </a:p>
                  </a:txBody>
                  <a:tcPr marL="0" marR="0" marT="2667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10"/>
                        </a:spcBef>
                      </a:pPr>
                      <a:r>
                        <a:rPr sz="900" spc="-5">
                          <a:latin typeface="Times New Roman"/>
                          <a:cs typeface="Times New Roman"/>
                        </a:rPr>
                        <a:t>JT/T</a:t>
                      </a:r>
                      <a:r>
                        <a:rPr sz="900" spc="-10">
                          <a:latin typeface="Times New Roman"/>
                          <a:cs typeface="Times New Roman"/>
                        </a:rPr>
                        <a:t> </a:t>
                      </a:r>
                      <a:r>
                        <a:rPr sz="900" spc="-5">
                          <a:latin typeface="Times New Roman"/>
                          <a:cs typeface="Times New Roman"/>
                        </a:rPr>
                        <a:t>1234-2019</a:t>
                      </a:r>
                      <a:endParaRPr sz="900">
                        <a:latin typeface="Times New Roman"/>
                        <a:cs typeface="Times New Roman"/>
                      </a:endParaRPr>
                    </a:p>
                  </a:txBody>
                  <a:tcPr marL="0" marR="0" marT="26670"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20"/>
                        </a:spcBef>
                      </a:pPr>
                      <a:r>
                        <a:rPr sz="900">
                          <a:latin typeface="宋体"/>
                          <a:cs typeface="宋体"/>
                        </a:rPr>
                        <a:t>道路冷链运输服务规则</a:t>
                      </a:r>
                      <a:endParaRPr sz="900">
                        <a:latin typeface="宋体"/>
                        <a:cs typeface="宋体"/>
                      </a:endParaRPr>
                    </a:p>
                  </a:txBody>
                  <a:tcPr marL="0" marR="0" marT="27940"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10"/>
                        </a:spcBef>
                      </a:pPr>
                      <a:r>
                        <a:rPr sz="900" spc="-5">
                          <a:latin typeface="Times New Roman"/>
                          <a:cs typeface="Times New Roman"/>
                        </a:rPr>
                        <a:t>2019-01-02</a:t>
                      </a:r>
                      <a:endParaRPr sz="900">
                        <a:latin typeface="Times New Roman"/>
                        <a:cs typeface="Times New Roman"/>
                      </a:endParaRPr>
                    </a:p>
                  </a:txBody>
                  <a:tcPr marL="0" marR="0" marT="26670"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10"/>
                        </a:spcBef>
                      </a:pPr>
                      <a:r>
                        <a:rPr sz="900" spc="-5">
                          <a:latin typeface="Times New Roman"/>
                          <a:cs typeface="Times New Roman"/>
                        </a:rPr>
                        <a:t>2019-03-01</a:t>
                      </a:r>
                      <a:endParaRPr sz="900">
                        <a:latin typeface="Times New Roman"/>
                        <a:cs typeface="Times New Roman"/>
                      </a:endParaRPr>
                    </a:p>
                  </a:txBody>
                  <a:tcPr marL="0" marR="0" marT="26670" marB="0">
                    <a:lnL w="6350">
                      <a:solidFill>
                        <a:srgbClr val="000000"/>
                      </a:solidFill>
                      <a:prstDash val="solid"/>
                    </a:lnL>
                    <a:lnR w="6350">
                      <a:solidFill>
                        <a:srgbClr val="000000"/>
                      </a:solidFill>
                      <a:prstDash val="solid"/>
                    </a:lnR>
                  </a:tcPr>
                </a:tc>
                <a:tc>
                  <a:txBody>
                    <a:bodyPr vert="horz" wrap="square"/>
                    <a:lstStyle/>
                    <a:p>
                      <a:pPr marL="68580">
                        <a:lnSpc>
                          <a:spcPct val="100000"/>
                        </a:lnSpc>
                        <a:spcBef>
                          <a:spcPts val="220"/>
                        </a:spcBef>
                      </a:pPr>
                      <a:r>
                        <a:rPr sz="900">
                          <a:latin typeface="宋体"/>
                          <a:cs typeface="宋体"/>
                        </a:rPr>
                        <a:t>记录等要求。本标准适用于道路运输企业从事的普通货物道路冷链运输业</a:t>
                      </a:r>
                      <a:endParaRPr sz="900">
                        <a:latin typeface="宋体"/>
                        <a:cs typeface="宋体"/>
                      </a:endParaRPr>
                    </a:p>
                  </a:txBody>
                  <a:tcPr marL="0" marR="0" marT="27940" marB="0">
                    <a:lnL w="6350">
                      <a:solidFill>
                        <a:srgbClr val="000000"/>
                      </a:solidFill>
                      <a:prstDash val="solid"/>
                    </a:lnL>
                    <a:lnR w="6350">
                      <a:solidFill>
                        <a:srgbClr val="000000"/>
                      </a:solidFill>
                      <a:prstDash val="solid"/>
                    </a:lnR>
                  </a:tcPr>
                </a:tc>
              </a:tr>
              <a:tr h="197285">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marL="68580">
                        <a:lnSpc>
                          <a:spcPct val="100000"/>
                        </a:lnSpc>
                        <a:spcBef>
                          <a:spcPts val="175"/>
                        </a:spcBef>
                      </a:pPr>
                      <a:r>
                        <a:rPr sz="900">
                          <a:latin typeface="宋体"/>
                          <a:cs typeface="宋体"/>
                        </a:rPr>
                        <a:t>务，不适用于危险货物道路冷链运输业务。</a:t>
                      </a:r>
                      <a:endParaRPr sz="900">
                        <a:latin typeface="宋体"/>
                        <a:cs typeface="宋体"/>
                      </a:endParaRPr>
                    </a:p>
                  </a:txBody>
                  <a:tcPr marL="0" marR="0" marT="22225" marB="0">
                    <a:lnL w="6350">
                      <a:solidFill>
                        <a:srgbClr val="000000"/>
                      </a:solidFill>
                      <a:prstDash val="solid"/>
                    </a:lnL>
                    <a:lnR w="6350">
                      <a:solidFill>
                        <a:srgbClr val="000000"/>
                      </a:solidFill>
                      <a:prstDash val="solid"/>
                    </a:lnR>
                    <a:lnB w="6350">
                      <a:solidFill>
                        <a:srgbClr val="000000"/>
                      </a:solidFill>
                      <a:prstDash val="solid"/>
                    </a:lnB>
                  </a:tcPr>
                </a:tc>
              </a:tr>
              <a:tr h="199679">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marL="68580">
                        <a:lnSpc>
                          <a:spcPct val="100000"/>
                        </a:lnSpc>
                        <a:spcBef>
                          <a:spcPts val="229"/>
                        </a:spcBef>
                      </a:pPr>
                      <a:r>
                        <a:rPr sz="900">
                          <a:latin typeface="宋体"/>
                          <a:cs typeface="宋体"/>
                        </a:rPr>
                        <a:t>本标准规定了城市配送服务的一般要求</a:t>
                      </a:r>
                      <a:r>
                        <a:rPr sz="900" spc="-85">
                          <a:latin typeface="宋体"/>
                          <a:cs typeface="宋体"/>
                        </a:rPr>
                        <a:t>、</a:t>
                      </a:r>
                      <a:r>
                        <a:rPr sz="900">
                          <a:latin typeface="宋体"/>
                          <a:cs typeface="宋体"/>
                        </a:rPr>
                        <a:t>单证管理</a:t>
                      </a:r>
                      <a:r>
                        <a:rPr sz="900" spc="-75">
                          <a:latin typeface="宋体"/>
                          <a:cs typeface="宋体"/>
                        </a:rPr>
                        <a:t>、</a:t>
                      </a:r>
                      <a:r>
                        <a:rPr sz="900">
                          <a:latin typeface="宋体"/>
                          <a:cs typeface="宋体"/>
                        </a:rPr>
                        <a:t>装卸作业</a:t>
                      </a:r>
                      <a:r>
                        <a:rPr sz="900" spc="-75">
                          <a:latin typeface="宋体"/>
                          <a:cs typeface="宋体"/>
                        </a:rPr>
                        <a:t>、</a:t>
                      </a:r>
                      <a:r>
                        <a:rPr sz="900">
                          <a:latin typeface="宋体"/>
                          <a:cs typeface="宋体"/>
                        </a:rPr>
                        <a:t>配送运输、</a:t>
                      </a:r>
                      <a:endParaRPr sz="900">
                        <a:latin typeface="宋体"/>
                        <a:cs typeface="宋体"/>
                      </a:endParaRPr>
                    </a:p>
                  </a:txBody>
                  <a:tcPr marL="0" marR="0" marT="29209" marB="0">
                    <a:lnL w="6350">
                      <a:solidFill>
                        <a:srgbClr val="000000"/>
                      </a:solidFill>
                      <a:prstDash val="solid"/>
                    </a:lnL>
                    <a:lnR w="6350">
                      <a:solidFill>
                        <a:srgbClr val="000000"/>
                      </a:solidFill>
                      <a:prstDash val="solid"/>
                    </a:lnR>
                    <a:lnT w="6350">
                      <a:solidFill>
                        <a:srgbClr val="000000"/>
                      </a:solidFill>
                      <a:prstDash val="solid"/>
                    </a:lnT>
                  </a:tcPr>
                </a:tc>
              </a:tr>
              <a:tr h="204259">
                <a:tc>
                  <a:txBody>
                    <a:bodyPr vert="horz" wrap="square"/>
                    <a:lstStyle/>
                    <a:p>
                      <a:pPr marR="29209" algn="r">
                        <a:lnSpc>
                          <a:spcPct val="100000"/>
                        </a:lnSpc>
                        <a:spcBef>
                          <a:spcPts val="215"/>
                        </a:spcBef>
                      </a:pPr>
                      <a:r>
                        <a:rPr sz="900" spc="5">
                          <a:latin typeface="Times New Roman"/>
                          <a:cs typeface="Times New Roman"/>
                        </a:rPr>
                        <a:t>2</a:t>
                      </a:r>
                      <a:r>
                        <a:rPr sz="900" spc="-10">
                          <a:latin typeface="Times New Roman"/>
                          <a:cs typeface="Times New Roman"/>
                        </a:rPr>
                        <a:t>9</a:t>
                      </a:r>
                      <a:r>
                        <a:rPr sz="900">
                          <a:latin typeface="Times New Roman"/>
                          <a:cs typeface="Times New Roman"/>
                        </a:rPr>
                        <a:t>.</a:t>
                      </a:r>
                      <a:endParaRPr sz="900">
                        <a:latin typeface="Times New Roman"/>
                        <a:cs typeface="Times New Roman"/>
                      </a:endParaRPr>
                    </a:p>
                  </a:txBody>
                  <a:tcPr marL="0" marR="0" marT="27305"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15"/>
                        </a:spcBef>
                      </a:pPr>
                      <a:r>
                        <a:rPr sz="900" spc="-5">
                          <a:latin typeface="Times New Roman"/>
                          <a:cs typeface="Times New Roman"/>
                        </a:rPr>
                        <a:t>JT/T</a:t>
                      </a:r>
                      <a:r>
                        <a:rPr sz="900" spc="-10">
                          <a:latin typeface="Times New Roman"/>
                          <a:cs typeface="Times New Roman"/>
                        </a:rPr>
                        <a:t> </a:t>
                      </a:r>
                      <a:r>
                        <a:rPr sz="900" spc="-5">
                          <a:latin typeface="Times New Roman"/>
                          <a:cs typeface="Times New Roman"/>
                        </a:rPr>
                        <a:t>1313-2020</a:t>
                      </a:r>
                      <a:endParaRPr sz="900">
                        <a:latin typeface="Times New Roman"/>
                        <a:cs typeface="Times New Roman"/>
                      </a:endParaRPr>
                    </a:p>
                  </a:txBody>
                  <a:tcPr marL="0" marR="0" marT="27305"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15"/>
                        </a:spcBef>
                      </a:pPr>
                      <a:r>
                        <a:rPr sz="900">
                          <a:latin typeface="宋体"/>
                          <a:cs typeface="宋体"/>
                        </a:rPr>
                        <a:t>城市配送服务规范</a:t>
                      </a:r>
                      <a:endParaRPr sz="900">
                        <a:latin typeface="宋体"/>
                        <a:cs typeface="宋体"/>
                      </a:endParaRPr>
                    </a:p>
                  </a:txBody>
                  <a:tcPr marL="0" marR="0" marT="27305"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15"/>
                        </a:spcBef>
                      </a:pPr>
                      <a:r>
                        <a:rPr sz="900" spc="-5">
                          <a:latin typeface="Times New Roman"/>
                          <a:cs typeface="Times New Roman"/>
                        </a:rPr>
                        <a:t>2020-07-31</a:t>
                      </a:r>
                      <a:endParaRPr sz="900">
                        <a:latin typeface="Times New Roman"/>
                        <a:cs typeface="Times New Roman"/>
                      </a:endParaRPr>
                    </a:p>
                  </a:txBody>
                  <a:tcPr marL="0" marR="0" marT="27305"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15"/>
                        </a:spcBef>
                      </a:pPr>
                      <a:r>
                        <a:rPr sz="900" spc="-5">
                          <a:latin typeface="Times New Roman"/>
                          <a:cs typeface="Times New Roman"/>
                        </a:rPr>
                        <a:t>2020-11-01</a:t>
                      </a:r>
                      <a:endParaRPr sz="900">
                        <a:latin typeface="Times New Roman"/>
                        <a:cs typeface="Times New Roman"/>
                      </a:endParaRPr>
                    </a:p>
                  </a:txBody>
                  <a:tcPr marL="0" marR="0" marT="27305" marB="0">
                    <a:lnL w="6350">
                      <a:solidFill>
                        <a:srgbClr val="000000"/>
                      </a:solidFill>
                      <a:prstDash val="solid"/>
                    </a:lnL>
                    <a:lnR w="6350">
                      <a:solidFill>
                        <a:srgbClr val="000000"/>
                      </a:solidFill>
                      <a:prstDash val="solid"/>
                    </a:lnR>
                  </a:tcPr>
                </a:tc>
                <a:tc>
                  <a:txBody>
                    <a:bodyPr vert="horz" wrap="square"/>
                    <a:lstStyle/>
                    <a:p>
                      <a:pPr marL="68580">
                        <a:lnSpc>
                          <a:spcPct val="100000"/>
                        </a:lnSpc>
                        <a:spcBef>
                          <a:spcPts val="215"/>
                        </a:spcBef>
                      </a:pPr>
                      <a:r>
                        <a:rPr sz="900">
                          <a:latin typeface="宋体"/>
                          <a:cs typeface="宋体"/>
                        </a:rPr>
                        <a:t>信息服务和服务质量保障。准适用于提供城市配送服务的企业，企业内部</a:t>
                      </a:r>
                      <a:endParaRPr sz="900">
                        <a:latin typeface="宋体"/>
                        <a:cs typeface="宋体"/>
                      </a:endParaRPr>
                    </a:p>
                  </a:txBody>
                  <a:tcPr marL="0" marR="0" marT="27305" marB="0">
                    <a:lnL w="6350">
                      <a:solidFill>
                        <a:srgbClr val="000000"/>
                      </a:solidFill>
                      <a:prstDash val="solid"/>
                    </a:lnL>
                    <a:lnR w="6350">
                      <a:solidFill>
                        <a:srgbClr val="000000"/>
                      </a:solidFill>
                      <a:prstDash val="solid"/>
                    </a:lnR>
                  </a:tcPr>
                </a:tc>
              </a:tr>
              <a:tr h="196771">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marL="68580">
                        <a:lnSpc>
                          <a:spcPct val="100000"/>
                        </a:lnSpc>
                        <a:spcBef>
                          <a:spcPts val="170"/>
                        </a:spcBef>
                      </a:pPr>
                      <a:r>
                        <a:rPr sz="900">
                          <a:latin typeface="宋体"/>
                          <a:cs typeface="宋体"/>
                        </a:rPr>
                        <a:t>配送业务可参照使用。</a:t>
                      </a:r>
                      <a:endParaRPr sz="900">
                        <a:latin typeface="宋体"/>
                        <a:cs typeface="宋体"/>
                      </a:endParaRPr>
                    </a:p>
                  </a:txBody>
                  <a:tcPr marL="0" marR="0" marT="21590" marB="0">
                    <a:lnL w="6350">
                      <a:solidFill>
                        <a:srgbClr val="000000"/>
                      </a:solidFill>
                      <a:prstDash val="solid"/>
                    </a:lnL>
                    <a:lnR w="6350">
                      <a:solidFill>
                        <a:srgbClr val="000000"/>
                      </a:solidFill>
                      <a:prstDash val="solid"/>
                    </a:lnR>
                    <a:lnB w="6350">
                      <a:solidFill>
                        <a:srgbClr val="000000"/>
                      </a:solidFill>
                      <a:prstDash val="solid"/>
                    </a:lnB>
                  </a:tcPr>
                </a:tc>
              </a:tr>
              <a:tr h="199412">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marL="68580">
                        <a:lnSpc>
                          <a:spcPct val="100000"/>
                        </a:lnSpc>
                        <a:spcBef>
                          <a:spcPts val="225"/>
                        </a:spcBef>
                      </a:pPr>
                      <a:r>
                        <a:rPr sz="900" spc="10">
                          <a:latin typeface="宋体"/>
                          <a:cs typeface="宋体"/>
                        </a:rPr>
                        <a:t>本</a:t>
                      </a:r>
                      <a:r>
                        <a:rPr sz="900">
                          <a:latin typeface="宋体"/>
                          <a:cs typeface="宋体"/>
                        </a:rPr>
                        <a:t>文</a:t>
                      </a:r>
                      <a:r>
                        <a:rPr sz="900" spc="10">
                          <a:latin typeface="宋体"/>
                          <a:cs typeface="宋体"/>
                        </a:rPr>
                        <a:t>件</a:t>
                      </a:r>
                      <a:r>
                        <a:rPr sz="900">
                          <a:latin typeface="宋体"/>
                          <a:cs typeface="宋体"/>
                        </a:rPr>
                        <a:t>规</a:t>
                      </a:r>
                      <a:r>
                        <a:rPr sz="900" spc="10">
                          <a:latin typeface="宋体"/>
                          <a:cs typeface="宋体"/>
                        </a:rPr>
                        <a:t>定了</a:t>
                      </a:r>
                      <a:r>
                        <a:rPr sz="900">
                          <a:latin typeface="宋体"/>
                          <a:cs typeface="宋体"/>
                        </a:rPr>
                        <a:t>食</a:t>
                      </a:r>
                      <a:r>
                        <a:rPr sz="900" spc="10">
                          <a:latin typeface="宋体"/>
                          <a:cs typeface="宋体"/>
                        </a:rPr>
                        <a:t>用林</a:t>
                      </a:r>
                      <a:r>
                        <a:rPr sz="900">
                          <a:latin typeface="宋体"/>
                          <a:cs typeface="宋体"/>
                        </a:rPr>
                        <a:t>产</a:t>
                      </a:r>
                      <a:r>
                        <a:rPr sz="900" spc="10">
                          <a:latin typeface="宋体"/>
                          <a:cs typeface="宋体"/>
                        </a:rPr>
                        <a:t>品</a:t>
                      </a:r>
                      <a:r>
                        <a:rPr sz="900">
                          <a:latin typeface="宋体"/>
                          <a:cs typeface="宋体"/>
                        </a:rPr>
                        <a:t>质</a:t>
                      </a:r>
                      <a:r>
                        <a:rPr sz="900" spc="10">
                          <a:latin typeface="宋体"/>
                          <a:cs typeface="宋体"/>
                        </a:rPr>
                        <a:t>量追</a:t>
                      </a:r>
                      <a:r>
                        <a:rPr sz="900">
                          <a:latin typeface="宋体"/>
                          <a:cs typeface="宋体"/>
                        </a:rPr>
                        <a:t>溯</a:t>
                      </a:r>
                      <a:r>
                        <a:rPr sz="900" spc="10">
                          <a:latin typeface="宋体"/>
                          <a:cs typeface="宋体"/>
                        </a:rPr>
                        <a:t>的追</a:t>
                      </a:r>
                      <a:r>
                        <a:rPr sz="900">
                          <a:latin typeface="宋体"/>
                          <a:cs typeface="宋体"/>
                        </a:rPr>
                        <a:t>溯</a:t>
                      </a:r>
                      <a:r>
                        <a:rPr sz="900" spc="10">
                          <a:latin typeface="宋体"/>
                          <a:cs typeface="宋体"/>
                        </a:rPr>
                        <a:t>原</a:t>
                      </a:r>
                      <a:r>
                        <a:rPr sz="900">
                          <a:latin typeface="宋体"/>
                          <a:cs typeface="宋体"/>
                        </a:rPr>
                        <a:t>则</a:t>
                      </a:r>
                      <a:r>
                        <a:rPr sz="900" spc="10">
                          <a:latin typeface="宋体"/>
                          <a:cs typeface="宋体"/>
                        </a:rPr>
                        <a:t>、编</a:t>
                      </a:r>
                      <a:r>
                        <a:rPr sz="900">
                          <a:latin typeface="宋体"/>
                          <a:cs typeface="宋体"/>
                        </a:rPr>
                        <a:t>码</a:t>
                      </a:r>
                      <a:r>
                        <a:rPr sz="900" spc="10">
                          <a:latin typeface="宋体"/>
                          <a:cs typeface="宋体"/>
                        </a:rPr>
                        <a:t>方</a:t>
                      </a:r>
                      <a:r>
                        <a:rPr sz="900">
                          <a:latin typeface="宋体"/>
                          <a:cs typeface="宋体"/>
                        </a:rPr>
                        <a:t>法</a:t>
                      </a:r>
                      <a:r>
                        <a:rPr sz="900" spc="10">
                          <a:latin typeface="宋体"/>
                          <a:cs typeface="宋体"/>
                        </a:rPr>
                        <a:t>、信</a:t>
                      </a:r>
                      <a:r>
                        <a:rPr sz="900">
                          <a:latin typeface="宋体"/>
                          <a:cs typeface="宋体"/>
                        </a:rPr>
                        <a:t>息</a:t>
                      </a:r>
                      <a:r>
                        <a:rPr sz="900" spc="10">
                          <a:latin typeface="宋体"/>
                          <a:cs typeface="宋体"/>
                        </a:rPr>
                        <a:t>采集</a:t>
                      </a:r>
                      <a:r>
                        <a:rPr sz="900">
                          <a:latin typeface="宋体"/>
                          <a:cs typeface="宋体"/>
                        </a:rPr>
                        <a:t>﹑信</a:t>
                      </a:r>
                      <a:endParaRPr sz="900">
                        <a:latin typeface="宋体"/>
                        <a:cs typeface="宋体"/>
                      </a:endParaRPr>
                    </a:p>
                  </a:txBody>
                  <a:tcPr marL="0" marR="0" marT="28575" marB="0">
                    <a:lnL w="6350">
                      <a:solidFill>
                        <a:srgbClr val="000000"/>
                      </a:solidFill>
                      <a:prstDash val="solid"/>
                    </a:lnL>
                    <a:lnR w="6350">
                      <a:solidFill>
                        <a:srgbClr val="000000"/>
                      </a:solidFill>
                      <a:prstDash val="solid"/>
                    </a:lnR>
                    <a:lnT w="6350">
                      <a:solidFill>
                        <a:srgbClr val="000000"/>
                      </a:solidFill>
                      <a:prstDash val="solid"/>
                    </a:lnT>
                  </a:tcPr>
                </a:tc>
              </a:tr>
              <a:tr h="402385">
                <a:tc>
                  <a:txBody>
                    <a:bodyPr vert="horz" wrap="square"/>
                    <a:lstStyle/>
                    <a:p>
                      <a:pPr>
                        <a:lnSpc>
                          <a:spcPct val="100000"/>
                        </a:lnSpc>
                        <a:spcBef>
                          <a:spcPts val="20"/>
                        </a:spcBef>
                      </a:pPr>
                      <a:endParaRPr sz="850">
                        <a:latin typeface="Times New Roman"/>
                        <a:cs typeface="Times New Roman"/>
                      </a:endParaRPr>
                    </a:p>
                    <a:p>
                      <a:pPr marR="29209" algn="r">
                        <a:lnSpc>
                          <a:spcPct val="100000"/>
                        </a:lnSpc>
                      </a:pPr>
                      <a:r>
                        <a:rPr sz="900" spc="5">
                          <a:latin typeface="Times New Roman"/>
                          <a:cs typeface="Times New Roman"/>
                        </a:rPr>
                        <a:t>3</a:t>
                      </a:r>
                      <a:r>
                        <a:rPr sz="900" spc="-10">
                          <a:latin typeface="Times New Roman"/>
                          <a:cs typeface="Times New Roman"/>
                        </a:rPr>
                        <a:t>0</a:t>
                      </a:r>
                      <a:r>
                        <a:rPr sz="900">
                          <a:latin typeface="Times New Roman"/>
                          <a:cs typeface="Times New Roman"/>
                        </a:rPr>
                        <a:t>.</a:t>
                      </a:r>
                      <a:endParaRPr sz="900">
                        <a:latin typeface="Times New Roman"/>
                        <a:cs typeface="Times New Roman"/>
                      </a:endParaRPr>
                    </a:p>
                  </a:txBody>
                  <a:tcPr marL="0" marR="0" marT="254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spcBef>
                          <a:spcPts val="20"/>
                        </a:spcBef>
                      </a:pPr>
                      <a:endParaRPr sz="850">
                        <a:latin typeface="Times New Roman"/>
                        <a:cs typeface="Times New Roman"/>
                      </a:endParaRPr>
                    </a:p>
                    <a:p>
                      <a:pPr marL="635" algn="ctr">
                        <a:lnSpc>
                          <a:spcPct val="100000"/>
                        </a:lnSpc>
                      </a:pPr>
                      <a:r>
                        <a:rPr sz="900" spc="-5">
                          <a:latin typeface="Times New Roman"/>
                          <a:cs typeface="Times New Roman"/>
                        </a:rPr>
                        <a:t>LY/T</a:t>
                      </a:r>
                      <a:r>
                        <a:rPr sz="900" spc="-10">
                          <a:latin typeface="Times New Roman"/>
                          <a:cs typeface="Times New Roman"/>
                        </a:rPr>
                        <a:t> </a:t>
                      </a:r>
                      <a:r>
                        <a:rPr sz="900" spc="-5">
                          <a:latin typeface="Times New Roman"/>
                          <a:cs typeface="Times New Roman"/>
                        </a:rPr>
                        <a:t>3265-2021</a:t>
                      </a:r>
                      <a:endParaRPr sz="900">
                        <a:latin typeface="Times New Roman"/>
                        <a:cs typeface="Times New Roman"/>
                      </a:endParaRPr>
                    </a:p>
                  </a:txBody>
                  <a:tcPr marL="0" marR="0" marT="2540" marB="0">
                    <a:lnL w="6350">
                      <a:solidFill>
                        <a:srgbClr val="000000"/>
                      </a:solidFill>
                      <a:prstDash val="solid"/>
                    </a:lnL>
                    <a:lnR w="6350">
                      <a:solidFill>
                        <a:srgbClr val="000000"/>
                      </a:solidFill>
                      <a:prstDash val="solid"/>
                    </a:lnR>
                  </a:tcPr>
                </a:tc>
                <a:tc>
                  <a:txBody>
                    <a:bodyPr vert="horz" wrap="square"/>
                    <a:lstStyle/>
                    <a:p>
                      <a:pPr>
                        <a:lnSpc>
                          <a:spcPct val="100000"/>
                        </a:lnSpc>
                        <a:spcBef>
                          <a:spcPts val="20"/>
                        </a:spcBef>
                      </a:pPr>
                      <a:endParaRPr sz="850">
                        <a:latin typeface="Times New Roman"/>
                        <a:cs typeface="Times New Roman"/>
                      </a:endParaRPr>
                    </a:p>
                    <a:p>
                      <a:pPr algn="ctr">
                        <a:lnSpc>
                          <a:spcPct val="100000"/>
                        </a:lnSpc>
                      </a:pPr>
                      <a:r>
                        <a:rPr sz="900">
                          <a:latin typeface="宋体"/>
                          <a:cs typeface="宋体"/>
                        </a:rPr>
                        <a:t>食用林产品质量追溯要求</a:t>
                      </a:r>
                      <a:r>
                        <a:rPr sz="900" spc="-35">
                          <a:latin typeface="宋体"/>
                          <a:cs typeface="宋体"/>
                        </a:rPr>
                        <a:t> </a:t>
                      </a:r>
                      <a:r>
                        <a:rPr sz="900">
                          <a:latin typeface="宋体"/>
                          <a:cs typeface="宋体"/>
                        </a:rPr>
                        <a:t>通则</a:t>
                      </a:r>
                      <a:endParaRPr sz="900">
                        <a:latin typeface="宋体"/>
                        <a:cs typeface="宋体"/>
                      </a:endParaRPr>
                    </a:p>
                  </a:txBody>
                  <a:tcPr marL="0" marR="0" marT="2540" marB="0">
                    <a:lnL w="6350">
                      <a:solidFill>
                        <a:srgbClr val="000000"/>
                      </a:solidFill>
                      <a:prstDash val="solid"/>
                    </a:lnL>
                    <a:lnR w="6350">
                      <a:solidFill>
                        <a:srgbClr val="000000"/>
                      </a:solidFill>
                      <a:prstDash val="solid"/>
                    </a:lnR>
                  </a:tcPr>
                </a:tc>
                <a:tc>
                  <a:txBody>
                    <a:bodyPr vert="horz" wrap="square"/>
                    <a:lstStyle/>
                    <a:p>
                      <a:pPr>
                        <a:lnSpc>
                          <a:spcPct val="100000"/>
                        </a:lnSpc>
                        <a:spcBef>
                          <a:spcPts val="20"/>
                        </a:spcBef>
                      </a:pPr>
                      <a:endParaRPr sz="850">
                        <a:latin typeface="Times New Roman"/>
                        <a:cs typeface="Times New Roman"/>
                      </a:endParaRPr>
                    </a:p>
                    <a:p>
                      <a:pPr algn="ctr">
                        <a:lnSpc>
                          <a:spcPct val="100000"/>
                        </a:lnSpc>
                      </a:pPr>
                      <a:r>
                        <a:rPr sz="900" spc="-5">
                          <a:latin typeface="Times New Roman"/>
                          <a:cs typeface="Times New Roman"/>
                        </a:rPr>
                        <a:t>2021-06-30</a:t>
                      </a:r>
                      <a:endParaRPr sz="900">
                        <a:latin typeface="Times New Roman"/>
                        <a:cs typeface="Times New Roman"/>
                      </a:endParaRPr>
                    </a:p>
                  </a:txBody>
                  <a:tcPr marL="0" marR="0" marT="2540" marB="0">
                    <a:lnL w="6350">
                      <a:solidFill>
                        <a:srgbClr val="000000"/>
                      </a:solidFill>
                      <a:prstDash val="solid"/>
                    </a:lnL>
                    <a:lnR w="6350">
                      <a:solidFill>
                        <a:srgbClr val="000000"/>
                      </a:solidFill>
                      <a:prstDash val="solid"/>
                    </a:lnR>
                  </a:tcPr>
                </a:tc>
                <a:tc>
                  <a:txBody>
                    <a:bodyPr vert="horz" wrap="square"/>
                    <a:lstStyle/>
                    <a:p>
                      <a:pPr>
                        <a:lnSpc>
                          <a:spcPct val="100000"/>
                        </a:lnSpc>
                        <a:spcBef>
                          <a:spcPts val="20"/>
                        </a:spcBef>
                      </a:pPr>
                      <a:endParaRPr sz="850">
                        <a:latin typeface="Times New Roman"/>
                        <a:cs typeface="Times New Roman"/>
                      </a:endParaRPr>
                    </a:p>
                    <a:p>
                      <a:pPr algn="ctr">
                        <a:lnSpc>
                          <a:spcPct val="100000"/>
                        </a:lnSpc>
                      </a:pPr>
                      <a:r>
                        <a:rPr sz="900" spc="-5">
                          <a:latin typeface="Times New Roman"/>
                          <a:cs typeface="Times New Roman"/>
                        </a:rPr>
                        <a:t>2022-01-01</a:t>
                      </a:r>
                      <a:endParaRPr sz="900">
                        <a:latin typeface="Times New Roman"/>
                        <a:cs typeface="Times New Roman"/>
                      </a:endParaRPr>
                    </a:p>
                  </a:txBody>
                  <a:tcPr marL="0" marR="0" marT="2540" marB="0">
                    <a:lnL w="6350">
                      <a:solidFill>
                        <a:srgbClr val="000000"/>
                      </a:solidFill>
                      <a:prstDash val="solid"/>
                    </a:lnL>
                    <a:lnR w="6350">
                      <a:solidFill>
                        <a:srgbClr val="000000"/>
                      </a:solidFill>
                      <a:prstDash val="solid"/>
                    </a:lnR>
                  </a:tcPr>
                </a:tc>
                <a:tc>
                  <a:txBody>
                    <a:bodyPr vert="horz" wrap="square"/>
                    <a:lstStyle/>
                    <a:p>
                      <a:pPr marL="68580">
                        <a:lnSpc>
                          <a:spcPct val="100000"/>
                        </a:lnSpc>
                        <a:spcBef>
                          <a:spcPts val="215"/>
                        </a:spcBef>
                      </a:pPr>
                      <a:r>
                        <a:rPr sz="900">
                          <a:latin typeface="宋体"/>
                          <a:cs typeface="宋体"/>
                        </a:rPr>
                        <a:t>息管理</a:t>
                      </a:r>
                      <a:r>
                        <a:rPr sz="900" spc="-10">
                          <a:latin typeface="Times New Roman"/>
                          <a:cs typeface="Times New Roman"/>
                        </a:rPr>
                        <a:t>,</a:t>
                      </a:r>
                      <a:r>
                        <a:rPr sz="900">
                          <a:latin typeface="宋体"/>
                          <a:cs typeface="宋体"/>
                        </a:rPr>
                        <a:t>追溯标识</a:t>
                      </a:r>
                      <a:r>
                        <a:rPr sz="900">
                          <a:latin typeface="Times New Roman"/>
                          <a:cs typeface="Times New Roman"/>
                        </a:rPr>
                        <a:t>,</a:t>
                      </a:r>
                      <a:r>
                        <a:rPr sz="900">
                          <a:latin typeface="宋体"/>
                          <a:cs typeface="宋体"/>
                        </a:rPr>
                        <a:t>追溯内部审核、外部监管和质量问题处置等技术要求。</a:t>
                      </a:r>
                      <a:endParaRPr sz="900">
                        <a:latin typeface="宋体"/>
                        <a:cs typeface="宋体"/>
                      </a:endParaRPr>
                    </a:p>
                    <a:p>
                      <a:pPr marL="68580">
                        <a:lnSpc>
                          <a:spcPct val="100000"/>
                        </a:lnSpc>
                        <a:spcBef>
                          <a:spcPts val="480"/>
                        </a:spcBef>
                      </a:pPr>
                      <a:r>
                        <a:rPr sz="900">
                          <a:latin typeface="宋体"/>
                          <a:cs typeface="宋体"/>
                        </a:rPr>
                        <a:t>本文件适用于食用林产品初级生产阶段</a:t>
                      </a:r>
                      <a:r>
                        <a:rPr sz="900" spc="-15">
                          <a:latin typeface="Times New Roman"/>
                          <a:cs typeface="Times New Roman"/>
                        </a:rPr>
                        <a:t>(</a:t>
                      </a:r>
                      <a:r>
                        <a:rPr sz="900">
                          <a:latin typeface="宋体"/>
                          <a:cs typeface="宋体"/>
                        </a:rPr>
                        <a:t>不包括深加工阶段</a:t>
                      </a:r>
                      <a:r>
                        <a:rPr sz="900">
                          <a:latin typeface="Times New Roman"/>
                          <a:cs typeface="Times New Roman"/>
                        </a:rPr>
                        <a:t>)</a:t>
                      </a:r>
                      <a:r>
                        <a:rPr sz="900">
                          <a:latin typeface="宋体"/>
                          <a:cs typeface="宋体"/>
                        </a:rPr>
                        <a:t>的质量追</a:t>
                      </a:r>
                      <a:r>
                        <a:rPr sz="900" spc="-5">
                          <a:latin typeface="宋体"/>
                          <a:cs typeface="宋体"/>
                        </a:rPr>
                        <a:t>溯</a:t>
                      </a:r>
                      <a:r>
                        <a:rPr sz="900" spc="-360">
                          <a:latin typeface="宋体"/>
                          <a:cs typeface="宋体"/>
                        </a:rPr>
                        <a:t>，</a:t>
                      </a:r>
                      <a:r>
                        <a:rPr sz="900">
                          <a:latin typeface="宋体"/>
                          <a:cs typeface="宋体"/>
                        </a:rPr>
                        <a:t>追</a:t>
                      </a:r>
                      <a:endParaRPr sz="900">
                        <a:latin typeface="宋体"/>
                        <a:cs typeface="宋体"/>
                      </a:endParaRPr>
                    </a:p>
                  </a:txBody>
                  <a:tcPr marL="0" marR="0" marT="27305" marB="0">
                    <a:lnL w="6350">
                      <a:solidFill>
                        <a:srgbClr val="000000"/>
                      </a:solidFill>
                      <a:prstDash val="solid"/>
                    </a:lnL>
                    <a:lnR w="6350">
                      <a:solidFill>
                        <a:srgbClr val="000000"/>
                      </a:solidFill>
                      <a:prstDash val="solid"/>
                    </a:lnR>
                  </a:tcPr>
                </a:tc>
              </a:tr>
              <a:tr h="195761">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marL="68580">
                        <a:lnSpc>
                          <a:spcPct val="100000"/>
                        </a:lnSpc>
                        <a:spcBef>
                          <a:spcPts val="170"/>
                        </a:spcBef>
                      </a:pPr>
                      <a:r>
                        <a:rPr sz="900">
                          <a:latin typeface="宋体"/>
                          <a:cs typeface="宋体"/>
                        </a:rPr>
                        <a:t>溯体系和标准的设计、制定。</a:t>
                      </a:r>
                      <a:endParaRPr sz="900">
                        <a:latin typeface="宋体"/>
                        <a:cs typeface="宋体"/>
                      </a:endParaRPr>
                    </a:p>
                  </a:txBody>
                  <a:tcPr marL="0" marR="0" marT="21590" marB="0">
                    <a:lnL w="6350">
                      <a:solidFill>
                        <a:srgbClr val="000000"/>
                      </a:solidFill>
                      <a:prstDash val="solid"/>
                    </a:lnL>
                    <a:lnR w="6350">
                      <a:solidFill>
                        <a:srgbClr val="000000"/>
                      </a:solidFill>
                      <a:prstDash val="solid"/>
                    </a:lnR>
                    <a:lnB w="6350">
                      <a:solidFill>
                        <a:srgbClr val="000000"/>
                      </a:solidFill>
                      <a:prstDash val="solid"/>
                    </a:lnB>
                  </a:tcPr>
                </a:tc>
              </a:tr>
            </a:tbl>
          </a:graphicData>
        </a:graphic>
      </p:graphicFrame>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object 3"/>
          <p:cNvSpPr txBox="1">
            <a:spLocks noGrp="1"/>
          </p:cNvSpPr>
          <p:nvPr>
            <p:ph type="sldNum" sz="quarter" idx="7"/>
          </p:nvPr>
        </p:nvSpPr>
        <p:spPr>
          <a:prstGeom prst="rect">
            <a:avLst/>
          </a:prstGeom>
        </p:spPr>
        <p:txBody>
          <a:bodyPr vert="horz" wrap="square" lIns="0" tIns="1905" rIns="0" bIns="0" rtlCol="0">
            <a:spAutoFit/>
          </a:bodyPr>
          <a:lstStyle/>
          <a:p>
            <a:pPr marL="12700">
              <a:lnSpc>
                <a:spcPct val="100000"/>
              </a:lnSpc>
              <a:spcBef>
                <a:spcPts val="15"/>
              </a:spcBef>
            </a:pPr>
            <a:r>
              <a:rPr>
                <a:latin typeface="宋体"/>
                <a:cs typeface="宋体"/>
              </a:rPr>
              <a:t>第 </a:t>
            </a:r>
            <a:r>
              <a:rPr/>
              <a:t>18</a:t>
            </a:r>
            <a:r>
              <a:rPr spc="125"/>
              <a:t> </a:t>
            </a:r>
            <a:r>
              <a:rPr>
                <a:latin typeface="宋体"/>
                <a:cs typeface="宋体"/>
              </a:rPr>
              <a:t>页</a:t>
            </a:r>
          </a:p>
        </p:txBody>
      </p:sp>
      <p:sp>
        <p:nvSpPr>
          <p:cNvPr id="4" name="object 4"/>
          <p:cNvSpPr txBox="1">
            <a:spLocks noGrp="1"/>
          </p:cNvSpPr>
          <p:nvPr>
            <p:ph type="ftr" sz="quarter" idx="5"/>
          </p:nvPr>
        </p:nvSpPr>
        <p:spPr>
          <a:prstGeom prst="rect">
            <a:avLst/>
          </a:prstGeom>
        </p:spPr>
        <p:txBody>
          <a:bodyPr vert="horz" wrap="square" lIns="0" tIns="0" rIns="0" bIns="0" rtlCol="0">
            <a:spAutoFit/>
          </a:bodyPr>
          <a:lstStyle/>
          <a:p>
            <a:pPr marL="12700">
              <a:lnSpc>
                <a:spcPct val="100000"/>
              </a:lnSpc>
            </a:pPr>
            <a:r>
              <a:rPr>
                <a:latin typeface="宋体"/>
                <a:cs typeface="宋体"/>
              </a:rPr>
              <a:t>共 </a:t>
            </a:r>
            <a:r>
              <a:rPr/>
              <a:t>51</a:t>
            </a:r>
            <a:r>
              <a:rPr spc="130"/>
              <a:t> </a:t>
            </a:r>
            <a:r>
              <a:rPr>
                <a:latin typeface="宋体"/>
                <a:cs typeface="宋体"/>
              </a:rPr>
              <a:t>页</a:t>
            </a:r>
          </a:p>
        </p:txBody>
      </p:sp>
      <p:graphicFrame>
        <p:nvGraphicFramePr>
          <p:cNvPr id="2" name="object 2"/>
          <p:cNvGraphicFramePr>
            <a:graphicFrameLocks noGrp="1"/>
          </p:cNvGraphicFramePr>
          <p:nvPr/>
        </p:nvGraphicFramePr>
        <p:xfrm>
          <a:off x="842772" y="1141094"/>
          <a:ext cx="9032875" cy="5121910"/>
        </p:xfrm>
        <a:graphic>
          <a:graphicData uri="http://schemas.openxmlformats.org/drawingml/2006/table">
            <a:tbl>
              <a:tblPr firstRow="1" bandRow="1">
                <a:tableStyleId>{2D5ABB26-0587-4C30-8999-92F81FD0307C}</a:tableStyleId>
              </a:tblPr>
              <a:tblGrid>
                <a:gridCol w="381000"/>
                <a:gridCol w="498475"/>
                <a:gridCol w="1011555"/>
                <a:gridCol w="1950720"/>
                <a:gridCol w="676275"/>
                <a:gridCol w="681354"/>
                <a:gridCol w="3823970"/>
              </a:tblGrid>
              <a:tr h="355600">
                <a:tc>
                  <a:txBody>
                    <a:bodyPr vert="horz" wrap="square"/>
                    <a:lstStyle/>
                    <a:p>
                      <a:pPr>
                        <a:lnSpc>
                          <a:spcPct val="100000"/>
                        </a:lnSpc>
                        <a:spcBef>
                          <a:spcPts val="15"/>
                        </a:spcBef>
                      </a:pPr>
                      <a:endParaRPr sz="700">
                        <a:latin typeface="Times New Roman"/>
                        <a:cs typeface="Times New Roman"/>
                      </a:endParaRPr>
                    </a:p>
                    <a:p>
                      <a:pPr marR="69215" algn="r">
                        <a:lnSpc>
                          <a:spcPct val="100000"/>
                        </a:lnSpc>
                        <a:spcBef>
                          <a:spcPts val="5"/>
                        </a:spcBef>
                      </a:pPr>
                      <a:r>
                        <a:rPr sz="900" b="1">
                          <a:latin typeface="宋体"/>
                          <a:cs typeface="宋体"/>
                        </a:rPr>
                        <a:t>序号</a:t>
                      </a:r>
                      <a:endParaRPr sz="900">
                        <a:latin typeface="宋体"/>
                        <a:cs typeface="宋体"/>
                      </a:endParaRPr>
                    </a:p>
                  </a:txBody>
                  <a:tcPr marL="0" marR="0" marT="190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15"/>
                        </a:spcBef>
                      </a:pPr>
                      <a:endParaRPr sz="700">
                        <a:latin typeface="Times New Roman"/>
                        <a:cs typeface="Times New Roman"/>
                      </a:endParaRPr>
                    </a:p>
                    <a:p>
                      <a:pPr algn="ctr">
                        <a:lnSpc>
                          <a:spcPct val="100000"/>
                        </a:lnSpc>
                        <a:spcBef>
                          <a:spcPts val="5"/>
                        </a:spcBef>
                      </a:pPr>
                      <a:r>
                        <a:rPr sz="900" b="1" spc="-5">
                          <a:latin typeface="宋体"/>
                          <a:cs typeface="宋体"/>
                        </a:rPr>
                        <a:t>标</a:t>
                      </a:r>
                      <a:r>
                        <a:rPr sz="900" b="1" spc="5">
                          <a:latin typeface="宋体"/>
                          <a:cs typeface="宋体"/>
                        </a:rPr>
                        <a:t>准</a:t>
                      </a:r>
                      <a:r>
                        <a:rPr sz="900" b="1" spc="-5">
                          <a:latin typeface="宋体"/>
                          <a:cs typeface="宋体"/>
                        </a:rPr>
                        <a:t>编号</a:t>
                      </a:r>
                      <a:endParaRPr sz="900">
                        <a:latin typeface="宋体"/>
                        <a:cs typeface="宋体"/>
                      </a:endParaRPr>
                    </a:p>
                  </a:txBody>
                  <a:tcPr marL="0" marR="0" marT="190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15"/>
                        </a:spcBef>
                      </a:pPr>
                      <a:endParaRPr sz="700">
                        <a:latin typeface="Times New Roman"/>
                        <a:cs typeface="Times New Roman"/>
                      </a:endParaRPr>
                    </a:p>
                    <a:p>
                      <a:pPr algn="ctr">
                        <a:lnSpc>
                          <a:spcPct val="100000"/>
                        </a:lnSpc>
                        <a:spcBef>
                          <a:spcPts val="5"/>
                        </a:spcBef>
                      </a:pPr>
                      <a:r>
                        <a:rPr sz="900" b="1" spc="-5">
                          <a:latin typeface="宋体"/>
                          <a:cs typeface="宋体"/>
                        </a:rPr>
                        <a:t>标</a:t>
                      </a:r>
                      <a:r>
                        <a:rPr sz="900" b="1" spc="5">
                          <a:latin typeface="宋体"/>
                          <a:cs typeface="宋体"/>
                        </a:rPr>
                        <a:t>准</a:t>
                      </a:r>
                      <a:r>
                        <a:rPr sz="900" b="1" spc="-5">
                          <a:latin typeface="宋体"/>
                          <a:cs typeface="宋体"/>
                        </a:rPr>
                        <a:t>名称</a:t>
                      </a:r>
                      <a:endParaRPr sz="900">
                        <a:latin typeface="宋体"/>
                        <a:cs typeface="宋体"/>
                      </a:endParaRPr>
                    </a:p>
                  </a:txBody>
                  <a:tcPr marL="0" marR="0" marT="190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15"/>
                        </a:spcBef>
                      </a:pPr>
                      <a:endParaRPr sz="700">
                        <a:latin typeface="Times New Roman"/>
                        <a:cs typeface="Times New Roman"/>
                      </a:endParaRPr>
                    </a:p>
                    <a:p>
                      <a:pPr algn="ctr">
                        <a:lnSpc>
                          <a:spcPct val="100000"/>
                        </a:lnSpc>
                        <a:spcBef>
                          <a:spcPts val="5"/>
                        </a:spcBef>
                      </a:pPr>
                      <a:r>
                        <a:rPr sz="900" b="1" spc="-5">
                          <a:latin typeface="宋体"/>
                          <a:cs typeface="宋体"/>
                        </a:rPr>
                        <a:t>发</a:t>
                      </a:r>
                      <a:r>
                        <a:rPr sz="900" b="1" spc="5">
                          <a:latin typeface="宋体"/>
                          <a:cs typeface="宋体"/>
                        </a:rPr>
                        <a:t>布</a:t>
                      </a:r>
                      <a:r>
                        <a:rPr sz="900" b="1" spc="-5">
                          <a:latin typeface="宋体"/>
                          <a:cs typeface="宋体"/>
                        </a:rPr>
                        <a:t>日期</a:t>
                      </a:r>
                      <a:endParaRPr sz="900">
                        <a:latin typeface="宋体"/>
                        <a:cs typeface="宋体"/>
                      </a:endParaRPr>
                    </a:p>
                  </a:txBody>
                  <a:tcPr marL="0" marR="0" marT="190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15"/>
                        </a:spcBef>
                      </a:pPr>
                      <a:endParaRPr sz="700">
                        <a:latin typeface="Times New Roman"/>
                        <a:cs typeface="Times New Roman"/>
                      </a:endParaRPr>
                    </a:p>
                    <a:p>
                      <a:pPr algn="ctr">
                        <a:lnSpc>
                          <a:spcPct val="100000"/>
                        </a:lnSpc>
                        <a:spcBef>
                          <a:spcPts val="5"/>
                        </a:spcBef>
                      </a:pPr>
                      <a:r>
                        <a:rPr sz="900" b="1" spc="-5">
                          <a:latin typeface="宋体"/>
                          <a:cs typeface="宋体"/>
                        </a:rPr>
                        <a:t>实</a:t>
                      </a:r>
                      <a:r>
                        <a:rPr sz="900" b="1" spc="5">
                          <a:latin typeface="宋体"/>
                          <a:cs typeface="宋体"/>
                        </a:rPr>
                        <a:t>施</a:t>
                      </a:r>
                      <a:r>
                        <a:rPr sz="900" b="1" spc="-5">
                          <a:latin typeface="宋体"/>
                          <a:cs typeface="宋体"/>
                        </a:rPr>
                        <a:t>日期</a:t>
                      </a:r>
                      <a:endParaRPr sz="900">
                        <a:latin typeface="宋体"/>
                        <a:cs typeface="宋体"/>
                      </a:endParaRPr>
                    </a:p>
                  </a:txBody>
                  <a:tcPr marL="0" marR="0" marT="190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15"/>
                        </a:spcBef>
                      </a:pPr>
                      <a:endParaRPr sz="700">
                        <a:latin typeface="Times New Roman"/>
                        <a:cs typeface="Times New Roman"/>
                      </a:endParaRPr>
                    </a:p>
                    <a:p>
                      <a:pPr algn="ctr">
                        <a:lnSpc>
                          <a:spcPct val="100000"/>
                        </a:lnSpc>
                        <a:spcBef>
                          <a:spcPts val="5"/>
                        </a:spcBef>
                      </a:pPr>
                      <a:r>
                        <a:rPr sz="900" b="1" spc="-5">
                          <a:latin typeface="宋体"/>
                          <a:cs typeface="宋体"/>
                        </a:rPr>
                        <a:t>规</a:t>
                      </a:r>
                      <a:r>
                        <a:rPr sz="900" b="1" spc="5">
                          <a:latin typeface="宋体"/>
                          <a:cs typeface="宋体"/>
                        </a:rPr>
                        <a:t>定</a:t>
                      </a:r>
                      <a:r>
                        <a:rPr sz="900" b="1" spc="-5">
                          <a:latin typeface="宋体"/>
                          <a:cs typeface="宋体"/>
                        </a:rPr>
                        <a:t>范围</a:t>
                      </a:r>
                      <a:endParaRPr sz="900">
                        <a:latin typeface="宋体"/>
                        <a:cs typeface="宋体"/>
                      </a:endParaRPr>
                    </a:p>
                  </a:txBody>
                  <a:tcPr marL="0" marR="0" marT="190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199165">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marL="68580">
                        <a:lnSpc>
                          <a:spcPct val="100000"/>
                        </a:lnSpc>
                        <a:spcBef>
                          <a:spcPts val="229"/>
                        </a:spcBef>
                      </a:pPr>
                      <a:r>
                        <a:rPr sz="900">
                          <a:latin typeface="宋体"/>
                          <a:cs typeface="宋体"/>
                        </a:rPr>
                        <a:t>本标准规定了农产品质量安全追溯的术语与定义、实施原则与要求、体系</a:t>
                      </a:r>
                      <a:endParaRPr sz="900">
                        <a:latin typeface="宋体"/>
                        <a:cs typeface="宋体"/>
                      </a:endParaRPr>
                    </a:p>
                  </a:txBody>
                  <a:tcPr marL="0" marR="0" marT="29209" marB="0">
                    <a:lnL w="6350">
                      <a:solidFill>
                        <a:srgbClr val="000000"/>
                      </a:solidFill>
                      <a:prstDash val="solid"/>
                    </a:lnL>
                    <a:lnR w="6350">
                      <a:solidFill>
                        <a:srgbClr val="000000"/>
                      </a:solidFill>
                      <a:prstDash val="solid"/>
                    </a:lnR>
                    <a:lnT w="6350">
                      <a:solidFill>
                        <a:srgbClr val="000000"/>
                      </a:solidFill>
                      <a:prstDash val="solid"/>
                    </a:lnT>
                  </a:tcPr>
                </a:tc>
              </a:tr>
              <a:tr h="204259">
                <a:tc>
                  <a:txBody>
                    <a:bodyPr vert="horz" wrap="square"/>
                    <a:lstStyle/>
                    <a:p>
                      <a:pPr marR="29209" algn="r">
                        <a:lnSpc>
                          <a:spcPct val="100000"/>
                        </a:lnSpc>
                        <a:spcBef>
                          <a:spcPts val="210"/>
                        </a:spcBef>
                      </a:pPr>
                      <a:r>
                        <a:rPr sz="900" spc="5">
                          <a:latin typeface="Times New Roman"/>
                          <a:cs typeface="Times New Roman"/>
                        </a:rPr>
                        <a:t>3</a:t>
                      </a:r>
                      <a:r>
                        <a:rPr sz="900" spc="-10">
                          <a:latin typeface="Times New Roman"/>
                          <a:cs typeface="Times New Roman"/>
                        </a:rPr>
                        <a:t>1</a:t>
                      </a:r>
                      <a:r>
                        <a:rPr sz="900">
                          <a:latin typeface="Times New Roman"/>
                          <a:cs typeface="Times New Roman"/>
                        </a:rPr>
                        <a:t>.</a:t>
                      </a:r>
                      <a:endParaRPr sz="900">
                        <a:latin typeface="Times New Roman"/>
                        <a:cs typeface="Times New Roman"/>
                      </a:endParaRPr>
                    </a:p>
                  </a:txBody>
                  <a:tcPr marL="0" marR="0" marT="2667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marL="635" algn="ctr">
                        <a:lnSpc>
                          <a:spcPct val="100000"/>
                        </a:lnSpc>
                        <a:spcBef>
                          <a:spcPts val="210"/>
                        </a:spcBef>
                      </a:pPr>
                      <a:r>
                        <a:rPr sz="900" spc="-5">
                          <a:latin typeface="Times New Roman"/>
                          <a:cs typeface="Times New Roman"/>
                        </a:rPr>
                        <a:t>NY/T</a:t>
                      </a:r>
                      <a:r>
                        <a:rPr sz="900" spc="-25">
                          <a:latin typeface="Times New Roman"/>
                          <a:cs typeface="Times New Roman"/>
                        </a:rPr>
                        <a:t> </a:t>
                      </a:r>
                      <a:r>
                        <a:rPr sz="900" spc="-5">
                          <a:latin typeface="Times New Roman"/>
                          <a:cs typeface="Times New Roman"/>
                        </a:rPr>
                        <a:t>1761-2009</a:t>
                      </a:r>
                      <a:endParaRPr sz="900">
                        <a:latin typeface="Times New Roman"/>
                        <a:cs typeface="Times New Roman"/>
                      </a:endParaRPr>
                    </a:p>
                  </a:txBody>
                  <a:tcPr marL="0" marR="0" marT="26670"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20"/>
                        </a:spcBef>
                      </a:pPr>
                      <a:r>
                        <a:rPr sz="900">
                          <a:latin typeface="宋体"/>
                          <a:cs typeface="宋体"/>
                        </a:rPr>
                        <a:t>农产品质量安全追溯操作规程</a:t>
                      </a:r>
                      <a:r>
                        <a:rPr sz="900" spc="-50">
                          <a:latin typeface="宋体"/>
                          <a:cs typeface="宋体"/>
                        </a:rPr>
                        <a:t> </a:t>
                      </a:r>
                      <a:r>
                        <a:rPr sz="900">
                          <a:latin typeface="宋体"/>
                          <a:cs typeface="宋体"/>
                        </a:rPr>
                        <a:t>通则</a:t>
                      </a:r>
                      <a:endParaRPr sz="900">
                        <a:latin typeface="宋体"/>
                        <a:cs typeface="宋体"/>
                      </a:endParaRPr>
                    </a:p>
                  </a:txBody>
                  <a:tcPr marL="0" marR="0" marT="27940"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10"/>
                        </a:spcBef>
                      </a:pPr>
                      <a:r>
                        <a:rPr sz="900" spc="-5">
                          <a:latin typeface="Times New Roman"/>
                          <a:cs typeface="Times New Roman"/>
                        </a:rPr>
                        <a:t>2009-04-23</a:t>
                      </a:r>
                      <a:endParaRPr sz="900">
                        <a:latin typeface="Times New Roman"/>
                        <a:cs typeface="Times New Roman"/>
                      </a:endParaRPr>
                    </a:p>
                  </a:txBody>
                  <a:tcPr marL="0" marR="0" marT="26670"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10"/>
                        </a:spcBef>
                      </a:pPr>
                      <a:r>
                        <a:rPr sz="900" spc="-5">
                          <a:latin typeface="Times New Roman"/>
                          <a:cs typeface="Times New Roman"/>
                        </a:rPr>
                        <a:t>2009-05-20</a:t>
                      </a:r>
                      <a:endParaRPr sz="900">
                        <a:latin typeface="Times New Roman"/>
                        <a:cs typeface="Times New Roman"/>
                      </a:endParaRPr>
                    </a:p>
                  </a:txBody>
                  <a:tcPr marL="0" marR="0" marT="26670" marB="0">
                    <a:lnL w="6350">
                      <a:solidFill>
                        <a:srgbClr val="000000"/>
                      </a:solidFill>
                      <a:prstDash val="solid"/>
                    </a:lnL>
                    <a:lnR w="6350">
                      <a:solidFill>
                        <a:srgbClr val="000000"/>
                      </a:solidFill>
                      <a:prstDash val="solid"/>
                    </a:lnR>
                  </a:tcPr>
                </a:tc>
                <a:tc>
                  <a:txBody>
                    <a:bodyPr vert="horz" wrap="square"/>
                    <a:lstStyle/>
                    <a:p>
                      <a:pPr marL="68580">
                        <a:lnSpc>
                          <a:spcPct val="100000"/>
                        </a:lnSpc>
                        <a:spcBef>
                          <a:spcPts val="220"/>
                        </a:spcBef>
                      </a:pPr>
                      <a:r>
                        <a:rPr sz="900">
                          <a:latin typeface="宋体"/>
                          <a:cs typeface="宋体"/>
                        </a:rPr>
                        <a:t>实施、信息管理、体系运行自查、质量安全问题处置。本标准适用于农产</a:t>
                      </a:r>
                      <a:endParaRPr sz="900">
                        <a:latin typeface="宋体"/>
                        <a:cs typeface="宋体"/>
                      </a:endParaRPr>
                    </a:p>
                  </a:txBody>
                  <a:tcPr marL="0" marR="0" marT="27940" marB="0">
                    <a:lnL w="6350">
                      <a:solidFill>
                        <a:srgbClr val="000000"/>
                      </a:solidFill>
                      <a:prstDash val="solid"/>
                    </a:lnL>
                    <a:lnR w="6350">
                      <a:solidFill>
                        <a:srgbClr val="000000"/>
                      </a:solidFill>
                      <a:prstDash val="solid"/>
                    </a:lnR>
                  </a:tcPr>
                </a:tc>
              </a:tr>
              <a:tr h="197285">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marL="68580">
                        <a:lnSpc>
                          <a:spcPct val="100000"/>
                        </a:lnSpc>
                        <a:spcBef>
                          <a:spcPts val="175"/>
                        </a:spcBef>
                      </a:pPr>
                      <a:r>
                        <a:rPr sz="900">
                          <a:latin typeface="宋体"/>
                          <a:cs typeface="宋体"/>
                        </a:rPr>
                        <a:t>品质量安全追溯体系的建立与实施。</a:t>
                      </a:r>
                      <a:endParaRPr sz="900">
                        <a:latin typeface="宋体"/>
                        <a:cs typeface="宋体"/>
                      </a:endParaRPr>
                    </a:p>
                  </a:txBody>
                  <a:tcPr marL="0" marR="0" marT="22225" marB="0">
                    <a:lnL w="6350">
                      <a:solidFill>
                        <a:srgbClr val="000000"/>
                      </a:solidFill>
                      <a:prstDash val="solid"/>
                    </a:lnL>
                    <a:lnR w="6350">
                      <a:solidFill>
                        <a:srgbClr val="000000"/>
                      </a:solidFill>
                      <a:prstDash val="solid"/>
                    </a:lnR>
                    <a:lnB w="6350">
                      <a:solidFill>
                        <a:srgbClr val="000000"/>
                      </a:solidFill>
                      <a:prstDash val="solid"/>
                    </a:lnB>
                  </a:tcPr>
                </a:tc>
              </a:tr>
              <a:tr h="201493">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marL="68580">
                        <a:lnSpc>
                          <a:spcPct val="100000"/>
                        </a:lnSpc>
                        <a:spcBef>
                          <a:spcPts val="229"/>
                        </a:spcBef>
                      </a:pPr>
                      <a:r>
                        <a:rPr sz="900">
                          <a:latin typeface="宋体"/>
                          <a:cs typeface="宋体"/>
                        </a:rPr>
                        <a:t>本文件规定了绿色食品稻米的术语和定义要求、检验规则标签包装、运输</a:t>
                      </a:r>
                      <a:endParaRPr sz="900">
                        <a:latin typeface="宋体"/>
                        <a:cs typeface="宋体"/>
                      </a:endParaRPr>
                    </a:p>
                  </a:txBody>
                  <a:tcPr marL="0" marR="0" marT="29209" marB="0">
                    <a:lnL w="6350">
                      <a:solidFill>
                        <a:srgbClr val="000000"/>
                      </a:solidFill>
                      <a:prstDash val="solid"/>
                    </a:lnL>
                    <a:lnR w="6350">
                      <a:solidFill>
                        <a:srgbClr val="000000"/>
                      </a:solidFill>
                      <a:prstDash val="solid"/>
                    </a:lnR>
                    <a:lnT w="6350">
                      <a:solidFill>
                        <a:srgbClr val="000000"/>
                      </a:solidFill>
                      <a:prstDash val="solid"/>
                    </a:lnT>
                  </a:tcPr>
                </a:tc>
              </a:tr>
              <a:tr h="396239">
                <a:tc>
                  <a:txBody>
                    <a:bodyPr vert="horz" wrap="square"/>
                    <a:lstStyle/>
                    <a:p>
                      <a:pPr>
                        <a:lnSpc>
                          <a:spcPct val="100000"/>
                        </a:lnSpc>
                        <a:spcBef>
                          <a:spcPts val="5"/>
                        </a:spcBef>
                      </a:pPr>
                      <a:endParaRPr sz="850">
                        <a:latin typeface="Times New Roman"/>
                        <a:cs typeface="Times New Roman"/>
                      </a:endParaRPr>
                    </a:p>
                    <a:p>
                      <a:pPr marR="29209" algn="r">
                        <a:lnSpc>
                          <a:spcPct val="100000"/>
                        </a:lnSpc>
                      </a:pPr>
                      <a:r>
                        <a:rPr sz="900" spc="5">
                          <a:latin typeface="Times New Roman"/>
                          <a:cs typeface="Times New Roman"/>
                        </a:rPr>
                        <a:t>3</a:t>
                      </a:r>
                      <a:r>
                        <a:rPr sz="900" spc="-10">
                          <a:latin typeface="Times New Roman"/>
                          <a:cs typeface="Times New Roman"/>
                        </a:rPr>
                        <a:t>2</a:t>
                      </a:r>
                      <a:r>
                        <a:rPr sz="900">
                          <a:latin typeface="Times New Roman"/>
                          <a:cs typeface="Times New Roman"/>
                        </a:rPr>
                        <a:t>.</a:t>
                      </a:r>
                      <a:endParaRPr sz="900">
                        <a:latin typeface="Times New Roman"/>
                        <a:cs typeface="Times New Roman"/>
                      </a:endParaRPr>
                    </a:p>
                  </a:txBody>
                  <a:tcPr marL="0" marR="0" marT="635"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spcBef>
                          <a:spcPts val="5"/>
                        </a:spcBef>
                      </a:pPr>
                      <a:endParaRPr sz="850">
                        <a:latin typeface="Times New Roman"/>
                        <a:cs typeface="Times New Roman"/>
                      </a:endParaRPr>
                    </a:p>
                    <a:p>
                      <a:pPr algn="ctr">
                        <a:lnSpc>
                          <a:spcPct val="100000"/>
                        </a:lnSpc>
                      </a:pPr>
                      <a:r>
                        <a:rPr sz="900" spc="-5">
                          <a:latin typeface="Times New Roman"/>
                          <a:cs typeface="Times New Roman"/>
                        </a:rPr>
                        <a:t>NY/T</a:t>
                      </a:r>
                      <a:r>
                        <a:rPr sz="900" spc="-10">
                          <a:latin typeface="Times New Roman"/>
                          <a:cs typeface="Times New Roman"/>
                        </a:rPr>
                        <a:t> </a:t>
                      </a:r>
                      <a:r>
                        <a:rPr sz="900" spc="-5">
                          <a:latin typeface="Times New Roman"/>
                          <a:cs typeface="Times New Roman"/>
                        </a:rPr>
                        <a:t>419-2021</a:t>
                      </a:r>
                      <a:endParaRPr sz="900">
                        <a:latin typeface="Times New Roman"/>
                        <a:cs typeface="Times New Roman"/>
                      </a:endParaRPr>
                    </a:p>
                  </a:txBody>
                  <a:tcPr marL="0" marR="0" marT="635" marB="0">
                    <a:lnL w="6350">
                      <a:solidFill>
                        <a:srgbClr val="000000"/>
                      </a:solidFill>
                      <a:prstDash val="solid"/>
                    </a:lnL>
                    <a:lnR w="6350">
                      <a:solidFill>
                        <a:srgbClr val="000000"/>
                      </a:solidFill>
                      <a:prstDash val="solid"/>
                    </a:lnR>
                  </a:tcPr>
                </a:tc>
                <a:tc>
                  <a:txBody>
                    <a:bodyPr vert="horz" wrap="square"/>
                    <a:lstStyle/>
                    <a:p>
                      <a:pPr>
                        <a:lnSpc>
                          <a:spcPct val="100000"/>
                        </a:lnSpc>
                        <a:spcBef>
                          <a:spcPts val="5"/>
                        </a:spcBef>
                      </a:pPr>
                      <a:endParaRPr sz="850">
                        <a:latin typeface="Times New Roman"/>
                        <a:cs typeface="Times New Roman"/>
                      </a:endParaRPr>
                    </a:p>
                    <a:p>
                      <a:pPr algn="ctr">
                        <a:lnSpc>
                          <a:spcPct val="100000"/>
                        </a:lnSpc>
                      </a:pPr>
                      <a:r>
                        <a:rPr sz="900">
                          <a:latin typeface="宋体"/>
                          <a:cs typeface="宋体"/>
                        </a:rPr>
                        <a:t>绿色食品</a:t>
                      </a:r>
                      <a:r>
                        <a:rPr sz="900" spc="-5">
                          <a:latin typeface="宋体"/>
                          <a:cs typeface="宋体"/>
                        </a:rPr>
                        <a:t> </a:t>
                      </a:r>
                      <a:r>
                        <a:rPr sz="900">
                          <a:latin typeface="宋体"/>
                          <a:cs typeface="宋体"/>
                        </a:rPr>
                        <a:t>稻米</a:t>
                      </a:r>
                      <a:endParaRPr sz="900">
                        <a:latin typeface="宋体"/>
                        <a:cs typeface="宋体"/>
                      </a:endParaRPr>
                    </a:p>
                  </a:txBody>
                  <a:tcPr marL="0" marR="0" marT="635" marB="0">
                    <a:lnL w="6350">
                      <a:solidFill>
                        <a:srgbClr val="000000"/>
                      </a:solidFill>
                      <a:prstDash val="solid"/>
                    </a:lnL>
                    <a:lnR w="6350">
                      <a:solidFill>
                        <a:srgbClr val="000000"/>
                      </a:solidFill>
                      <a:prstDash val="solid"/>
                    </a:lnR>
                  </a:tcPr>
                </a:tc>
                <a:tc>
                  <a:txBody>
                    <a:bodyPr vert="horz" wrap="square"/>
                    <a:lstStyle/>
                    <a:p>
                      <a:pPr>
                        <a:lnSpc>
                          <a:spcPct val="100000"/>
                        </a:lnSpc>
                        <a:spcBef>
                          <a:spcPts val="5"/>
                        </a:spcBef>
                      </a:pPr>
                      <a:endParaRPr sz="850">
                        <a:latin typeface="Times New Roman"/>
                        <a:cs typeface="Times New Roman"/>
                      </a:endParaRPr>
                    </a:p>
                    <a:p>
                      <a:pPr algn="ctr">
                        <a:lnSpc>
                          <a:spcPct val="100000"/>
                        </a:lnSpc>
                      </a:pPr>
                      <a:r>
                        <a:rPr sz="900" spc="-5">
                          <a:latin typeface="Times New Roman"/>
                          <a:cs typeface="Times New Roman"/>
                        </a:rPr>
                        <a:t>2021-05-07</a:t>
                      </a:r>
                      <a:endParaRPr sz="900">
                        <a:latin typeface="Times New Roman"/>
                        <a:cs typeface="Times New Roman"/>
                      </a:endParaRPr>
                    </a:p>
                  </a:txBody>
                  <a:tcPr marL="0" marR="0" marT="635" marB="0">
                    <a:lnL w="6350">
                      <a:solidFill>
                        <a:srgbClr val="000000"/>
                      </a:solidFill>
                      <a:prstDash val="solid"/>
                    </a:lnL>
                    <a:lnR w="6350">
                      <a:solidFill>
                        <a:srgbClr val="000000"/>
                      </a:solidFill>
                      <a:prstDash val="solid"/>
                    </a:lnR>
                  </a:tcPr>
                </a:tc>
                <a:tc>
                  <a:txBody>
                    <a:bodyPr vert="horz" wrap="square"/>
                    <a:lstStyle/>
                    <a:p>
                      <a:pPr>
                        <a:lnSpc>
                          <a:spcPct val="100000"/>
                        </a:lnSpc>
                        <a:spcBef>
                          <a:spcPts val="5"/>
                        </a:spcBef>
                      </a:pPr>
                      <a:endParaRPr sz="850">
                        <a:latin typeface="Times New Roman"/>
                        <a:cs typeface="Times New Roman"/>
                      </a:endParaRPr>
                    </a:p>
                    <a:p>
                      <a:pPr algn="ctr">
                        <a:lnSpc>
                          <a:spcPct val="100000"/>
                        </a:lnSpc>
                      </a:pPr>
                      <a:r>
                        <a:rPr sz="900" spc="-5">
                          <a:latin typeface="Times New Roman"/>
                          <a:cs typeface="Times New Roman"/>
                        </a:rPr>
                        <a:t>2021-11-01</a:t>
                      </a:r>
                      <a:endParaRPr sz="900">
                        <a:latin typeface="Times New Roman"/>
                        <a:cs typeface="Times New Roman"/>
                      </a:endParaRPr>
                    </a:p>
                  </a:txBody>
                  <a:tcPr marL="0" marR="0" marT="635" marB="0">
                    <a:lnL w="6350">
                      <a:solidFill>
                        <a:srgbClr val="000000"/>
                      </a:solidFill>
                      <a:prstDash val="solid"/>
                    </a:lnL>
                    <a:lnR w="6350">
                      <a:solidFill>
                        <a:srgbClr val="000000"/>
                      </a:solidFill>
                      <a:prstDash val="solid"/>
                    </a:lnR>
                  </a:tcPr>
                </a:tc>
                <a:tc>
                  <a:txBody>
                    <a:bodyPr vert="horz" wrap="square"/>
                    <a:lstStyle/>
                    <a:p>
                      <a:pPr marL="68580">
                        <a:lnSpc>
                          <a:spcPct val="100000"/>
                        </a:lnSpc>
                        <a:spcBef>
                          <a:spcPts val="200"/>
                        </a:spcBef>
                      </a:pPr>
                      <a:r>
                        <a:rPr sz="900">
                          <a:latin typeface="宋体"/>
                          <a:cs typeface="宋体"/>
                        </a:rPr>
                        <a:t>和储存。本文件适用于绿色食品稻米包括大米</a:t>
                      </a:r>
                      <a:r>
                        <a:rPr sz="900" spc="-10">
                          <a:latin typeface="宋体"/>
                          <a:cs typeface="宋体"/>
                        </a:rPr>
                        <a:t>(</a:t>
                      </a:r>
                      <a:r>
                        <a:rPr sz="900">
                          <a:latin typeface="宋体"/>
                          <a:cs typeface="宋体"/>
                        </a:rPr>
                        <a:t>含糯米</a:t>
                      </a:r>
                      <a:r>
                        <a:rPr sz="900" spc="5">
                          <a:latin typeface="宋体"/>
                          <a:cs typeface="宋体"/>
                        </a:rPr>
                        <a:t>)</a:t>
                      </a:r>
                      <a:r>
                        <a:rPr sz="900">
                          <a:latin typeface="宋体"/>
                          <a:cs typeface="宋体"/>
                        </a:rPr>
                        <a:t>米、胚芽米、蒸谷</a:t>
                      </a:r>
                      <a:endParaRPr sz="900">
                        <a:latin typeface="宋体"/>
                        <a:cs typeface="宋体"/>
                      </a:endParaRPr>
                    </a:p>
                    <a:p>
                      <a:pPr marL="68580">
                        <a:lnSpc>
                          <a:spcPct val="100000"/>
                        </a:lnSpc>
                        <a:spcBef>
                          <a:spcPts val="480"/>
                        </a:spcBef>
                      </a:pPr>
                      <a:r>
                        <a:rPr sz="900">
                          <a:latin typeface="宋体"/>
                          <a:cs typeface="宋体"/>
                        </a:rPr>
                        <a:t>米、紫</a:t>
                      </a:r>
                      <a:r>
                        <a:rPr sz="900" spc="-10">
                          <a:latin typeface="宋体"/>
                          <a:cs typeface="宋体"/>
                        </a:rPr>
                        <a:t>(</a:t>
                      </a:r>
                      <a:r>
                        <a:rPr sz="900">
                          <a:latin typeface="宋体"/>
                          <a:cs typeface="宋体"/>
                        </a:rPr>
                        <a:t>黑</a:t>
                      </a:r>
                      <a:r>
                        <a:rPr sz="900" spc="5">
                          <a:latin typeface="宋体"/>
                          <a:cs typeface="宋体"/>
                        </a:rPr>
                        <a:t>)</a:t>
                      </a:r>
                      <a:r>
                        <a:rPr sz="900">
                          <a:latin typeface="宋体"/>
                          <a:cs typeface="宋体"/>
                        </a:rPr>
                        <a:t>米、红米以及作为绿色食品稻米原料的稻谷，不适用于加入添</a:t>
                      </a:r>
                      <a:endParaRPr sz="900">
                        <a:latin typeface="宋体"/>
                        <a:cs typeface="宋体"/>
                      </a:endParaRPr>
                    </a:p>
                  </a:txBody>
                  <a:tcPr marL="0" marR="0" marT="25400" marB="0">
                    <a:lnL w="6350">
                      <a:solidFill>
                        <a:srgbClr val="000000"/>
                      </a:solidFill>
                      <a:prstDash val="solid"/>
                    </a:lnL>
                    <a:lnR w="6350">
                      <a:solidFill>
                        <a:srgbClr val="000000"/>
                      </a:solidFill>
                      <a:prstDash val="solid"/>
                    </a:lnR>
                  </a:tcPr>
                </a:tc>
              </a:tr>
              <a:tr h="201096">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marL="68580">
                        <a:lnSpc>
                          <a:spcPct val="100000"/>
                        </a:lnSpc>
                        <a:spcBef>
                          <a:spcPts val="200"/>
                        </a:spcBef>
                      </a:pPr>
                      <a:r>
                        <a:rPr sz="900">
                          <a:latin typeface="宋体"/>
                          <a:cs typeface="宋体"/>
                        </a:rPr>
                        <a:t>加剂的稻米。</a:t>
                      </a:r>
                      <a:endParaRPr sz="900">
                        <a:latin typeface="宋体"/>
                        <a:cs typeface="宋体"/>
                      </a:endParaRPr>
                    </a:p>
                  </a:txBody>
                  <a:tcPr marL="0" marR="0" marT="25400" marB="0">
                    <a:lnL w="6350">
                      <a:solidFill>
                        <a:srgbClr val="000000"/>
                      </a:solidFill>
                      <a:prstDash val="solid"/>
                    </a:lnL>
                    <a:lnR w="6350">
                      <a:solidFill>
                        <a:srgbClr val="000000"/>
                      </a:solidFill>
                      <a:prstDash val="solid"/>
                    </a:lnR>
                    <a:lnB w="6350">
                      <a:solidFill>
                        <a:srgbClr val="000000"/>
                      </a:solidFill>
                      <a:prstDash val="solid"/>
                    </a:lnB>
                  </a:tcPr>
                </a:tc>
              </a:tr>
              <a:tr h="556260">
                <a:tc>
                  <a:txBody>
                    <a:bodyPr vert="horz" wrap="square"/>
                    <a:lstStyle/>
                    <a:p>
                      <a:pPr>
                        <a:lnSpc>
                          <a:spcPct val="100000"/>
                        </a:lnSpc>
                        <a:spcBef>
                          <a:spcPts val="55"/>
                        </a:spcBef>
                      </a:pPr>
                      <a:endParaRPr sz="1350">
                        <a:latin typeface="Times New Roman"/>
                        <a:cs typeface="Times New Roman"/>
                      </a:endParaRPr>
                    </a:p>
                    <a:p>
                      <a:pPr marR="29209" algn="r">
                        <a:lnSpc>
                          <a:spcPct val="100000"/>
                        </a:lnSpc>
                      </a:pPr>
                      <a:r>
                        <a:rPr sz="900" spc="5">
                          <a:latin typeface="Times New Roman"/>
                          <a:cs typeface="Times New Roman"/>
                        </a:rPr>
                        <a:t>3</a:t>
                      </a:r>
                      <a:r>
                        <a:rPr sz="900" spc="-10">
                          <a:latin typeface="Times New Roman"/>
                          <a:cs typeface="Times New Roman"/>
                        </a:rPr>
                        <a:t>3</a:t>
                      </a:r>
                      <a:r>
                        <a:rPr sz="900">
                          <a:latin typeface="Times New Roman"/>
                          <a:cs typeface="Times New Roman"/>
                        </a:rPr>
                        <a:t>.</a:t>
                      </a:r>
                      <a:endParaRPr sz="900">
                        <a:latin typeface="Times New Roman"/>
                        <a:cs typeface="Times New Roman"/>
                      </a:endParaRPr>
                    </a:p>
                  </a:txBody>
                  <a:tcPr marL="0" marR="0" marT="698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spcBef>
                          <a:spcPts val="55"/>
                        </a:spcBef>
                      </a:pPr>
                      <a:endParaRPr sz="1350">
                        <a:latin typeface="Times New Roman"/>
                        <a:cs typeface="Times New Roman"/>
                      </a:endParaRPr>
                    </a:p>
                    <a:p>
                      <a:pPr algn="ctr">
                        <a:lnSpc>
                          <a:spcPct val="100000"/>
                        </a:lnSpc>
                      </a:pPr>
                      <a:r>
                        <a:rPr sz="900" spc="-5">
                          <a:latin typeface="Times New Roman"/>
                          <a:cs typeface="Times New Roman"/>
                        </a:rPr>
                        <a:t>NY/T</a:t>
                      </a:r>
                      <a:r>
                        <a:rPr sz="900" spc="-10">
                          <a:latin typeface="Times New Roman"/>
                          <a:cs typeface="Times New Roman"/>
                        </a:rPr>
                        <a:t> </a:t>
                      </a:r>
                      <a:r>
                        <a:rPr sz="900" spc="-5">
                          <a:latin typeface="Times New Roman"/>
                          <a:cs typeface="Times New Roman"/>
                        </a:rPr>
                        <a:t>421-2021</a:t>
                      </a:r>
                      <a:endParaRPr sz="900">
                        <a:latin typeface="Times New Roman"/>
                        <a:cs typeface="Times New Roman"/>
                      </a:endParaRPr>
                    </a:p>
                  </a:txBody>
                  <a:tcPr marL="0" marR="0" marT="698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900">
                        <a:latin typeface="Times New Roman"/>
                        <a:cs typeface="Times New Roman"/>
                      </a:endParaRPr>
                    </a:p>
                    <a:p>
                      <a:pPr algn="ctr">
                        <a:lnSpc>
                          <a:spcPct val="100000"/>
                        </a:lnSpc>
                        <a:spcBef>
                          <a:spcPts val="585"/>
                        </a:spcBef>
                      </a:pPr>
                      <a:r>
                        <a:rPr sz="900">
                          <a:latin typeface="宋体"/>
                          <a:cs typeface="宋体"/>
                        </a:rPr>
                        <a:t>绿色食品</a:t>
                      </a:r>
                      <a:r>
                        <a:rPr sz="900" spc="-10">
                          <a:latin typeface="宋体"/>
                          <a:cs typeface="宋体"/>
                        </a:rPr>
                        <a:t> </a:t>
                      </a:r>
                      <a:r>
                        <a:rPr sz="900">
                          <a:latin typeface="宋体"/>
                          <a:cs typeface="宋体"/>
                        </a:rPr>
                        <a:t>小麦及小麦粉</a:t>
                      </a:r>
                      <a:endParaRPr sz="900">
                        <a:latin typeface="宋体"/>
                        <a:cs typeface="宋体"/>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55"/>
                        </a:spcBef>
                      </a:pPr>
                      <a:endParaRPr sz="1350">
                        <a:latin typeface="Times New Roman"/>
                        <a:cs typeface="Times New Roman"/>
                      </a:endParaRPr>
                    </a:p>
                    <a:p>
                      <a:pPr algn="ctr">
                        <a:lnSpc>
                          <a:spcPct val="100000"/>
                        </a:lnSpc>
                      </a:pPr>
                      <a:r>
                        <a:rPr sz="900" spc="-5">
                          <a:latin typeface="Times New Roman"/>
                          <a:cs typeface="Times New Roman"/>
                        </a:rPr>
                        <a:t>2021-05-07</a:t>
                      </a:r>
                      <a:endParaRPr sz="900">
                        <a:latin typeface="Times New Roman"/>
                        <a:cs typeface="Times New Roman"/>
                      </a:endParaRPr>
                    </a:p>
                  </a:txBody>
                  <a:tcPr marL="0" marR="0" marT="698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55"/>
                        </a:spcBef>
                      </a:pPr>
                      <a:endParaRPr sz="1350">
                        <a:latin typeface="Times New Roman"/>
                        <a:cs typeface="Times New Roman"/>
                      </a:endParaRPr>
                    </a:p>
                    <a:p>
                      <a:pPr algn="ctr">
                        <a:lnSpc>
                          <a:spcPct val="100000"/>
                        </a:lnSpc>
                      </a:pPr>
                      <a:r>
                        <a:rPr sz="900" spc="-5">
                          <a:latin typeface="Times New Roman"/>
                          <a:cs typeface="Times New Roman"/>
                        </a:rPr>
                        <a:t>2021-11-01</a:t>
                      </a:r>
                      <a:endParaRPr sz="900">
                        <a:latin typeface="Times New Roman"/>
                        <a:cs typeface="Times New Roman"/>
                      </a:endParaRPr>
                    </a:p>
                  </a:txBody>
                  <a:tcPr marL="0" marR="0" marT="698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marR="203835">
                        <a:lnSpc>
                          <a:spcPct val="144400"/>
                        </a:lnSpc>
                        <a:spcBef>
                          <a:spcPts val="360"/>
                        </a:spcBef>
                      </a:pPr>
                      <a:r>
                        <a:rPr sz="900">
                          <a:latin typeface="宋体"/>
                          <a:cs typeface="宋体"/>
                        </a:rPr>
                        <a:t>本文件规定了绿色食品小麦及小麦粉的术语和定义要求检验规则标签包 装、运输和储存。本文件适用于绿色食品小麦小麦粉和全麦粉。</a:t>
                      </a:r>
                      <a:endParaRPr sz="900">
                        <a:latin typeface="宋体"/>
                        <a:cs typeface="宋体"/>
                      </a:endParaRPr>
                    </a:p>
                  </a:txBody>
                  <a:tcPr marL="0" marR="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199425">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marL="68580">
                        <a:lnSpc>
                          <a:spcPct val="100000"/>
                        </a:lnSpc>
                        <a:spcBef>
                          <a:spcPts val="225"/>
                        </a:spcBef>
                      </a:pPr>
                      <a:r>
                        <a:rPr sz="900">
                          <a:latin typeface="宋体"/>
                          <a:cs typeface="宋体"/>
                        </a:rPr>
                        <a:t>本文件规定了绿色食品粟、黍</a:t>
                      </a:r>
                      <a:r>
                        <a:rPr sz="900" spc="-10">
                          <a:latin typeface="宋体"/>
                          <a:cs typeface="宋体"/>
                        </a:rPr>
                        <a:t>,</a:t>
                      </a:r>
                      <a:r>
                        <a:rPr sz="900">
                          <a:latin typeface="宋体"/>
                          <a:cs typeface="宋体"/>
                        </a:rPr>
                        <a:t>稷及其制品的术语和定义</a:t>
                      </a:r>
                      <a:r>
                        <a:rPr sz="900" spc="5">
                          <a:latin typeface="宋体"/>
                          <a:cs typeface="宋体"/>
                        </a:rPr>
                        <a:t>,</a:t>
                      </a:r>
                      <a:r>
                        <a:rPr sz="900">
                          <a:latin typeface="宋体"/>
                          <a:cs typeface="宋体"/>
                        </a:rPr>
                        <a:t>要求</a:t>
                      </a:r>
                      <a:r>
                        <a:rPr sz="900" spc="-10">
                          <a:latin typeface="宋体"/>
                          <a:cs typeface="宋体"/>
                        </a:rPr>
                        <a:t>,</a:t>
                      </a:r>
                      <a:r>
                        <a:rPr sz="900">
                          <a:latin typeface="宋体"/>
                          <a:cs typeface="宋体"/>
                        </a:rPr>
                        <a:t>检验规则,</a:t>
                      </a:r>
                      <a:endParaRPr sz="900">
                        <a:latin typeface="宋体"/>
                        <a:cs typeface="宋体"/>
                      </a:endParaRPr>
                    </a:p>
                  </a:txBody>
                  <a:tcPr marL="0" marR="0" marT="28575" marB="0">
                    <a:lnL w="6350">
                      <a:solidFill>
                        <a:srgbClr val="000000"/>
                      </a:solidFill>
                      <a:prstDash val="solid"/>
                    </a:lnL>
                    <a:lnR w="6350">
                      <a:solidFill>
                        <a:srgbClr val="000000"/>
                      </a:solidFill>
                      <a:prstDash val="solid"/>
                    </a:lnR>
                    <a:lnT w="6350">
                      <a:solidFill>
                        <a:srgbClr val="000000"/>
                      </a:solidFill>
                      <a:prstDash val="solid"/>
                    </a:lnT>
                  </a:tcPr>
                </a:tc>
              </a:tr>
              <a:tr h="167676">
                <a:tc>
                  <a:txBody>
                    <a:bodyPr vert="horz" wrap="square"/>
                    <a:lstStyle/>
                    <a:p>
                      <a:pPr marR="29209" algn="r">
                        <a:lnSpc>
                          <a:spcPts val="1005"/>
                        </a:lnSpc>
                        <a:spcBef>
                          <a:spcPts val="215"/>
                        </a:spcBef>
                      </a:pPr>
                      <a:r>
                        <a:rPr sz="900" spc="5">
                          <a:latin typeface="Times New Roman"/>
                          <a:cs typeface="Times New Roman"/>
                        </a:rPr>
                        <a:t>3</a:t>
                      </a:r>
                      <a:r>
                        <a:rPr sz="900" spc="-10">
                          <a:latin typeface="Times New Roman"/>
                          <a:cs typeface="Times New Roman"/>
                        </a:rPr>
                        <a:t>4</a:t>
                      </a:r>
                      <a:r>
                        <a:rPr sz="900">
                          <a:latin typeface="Times New Roman"/>
                          <a:cs typeface="Times New Roman"/>
                        </a:rPr>
                        <a:t>.</a:t>
                      </a:r>
                      <a:endParaRPr sz="900">
                        <a:latin typeface="Times New Roman"/>
                        <a:cs typeface="Times New Roman"/>
                      </a:endParaRPr>
                    </a:p>
                  </a:txBody>
                  <a:tcPr marL="0" marR="0" marT="27305"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gn="ctr">
                        <a:lnSpc>
                          <a:spcPts val="1005"/>
                        </a:lnSpc>
                        <a:spcBef>
                          <a:spcPts val="215"/>
                        </a:spcBef>
                      </a:pPr>
                      <a:r>
                        <a:rPr sz="900" spc="-5">
                          <a:latin typeface="Times New Roman"/>
                          <a:cs typeface="Times New Roman"/>
                        </a:rPr>
                        <a:t>NY/T</a:t>
                      </a:r>
                      <a:r>
                        <a:rPr sz="900" spc="-10">
                          <a:latin typeface="Times New Roman"/>
                          <a:cs typeface="Times New Roman"/>
                        </a:rPr>
                        <a:t> </a:t>
                      </a:r>
                      <a:r>
                        <a:rPr sz="900" spc="-5">
                          <a:latin typeface="Times New Roman"/>
                          <a:cs typeface="Times New Roman"/>
                        </a:rPr>
                        <a:t>893-2021</a:t>
                      </a:r>
                      <a:endParaRPr sz="900">
                        <a:latin typeface="Times New Roman"/>
                        <a:cs typeface="Times New Roman"/>
                      </a:endParaRPr>
                    </a:p>
                  </a:txBody>
                  <a:tcPr marL="0" marR="0" marT="27305" marB="0">
                    <a:lnL w="6350">
                      <a:solidFill>
                        <a:srgbClr val="000000"/>
                      </a:solidFill>
                      <a:prstDash val="solid"/>
                    </a:lnL>
                    <a:lnR w="6350">
                      <a:solidFill>
                        <a:srgbClr val="000000"/>
                      </a:solidFill>
                      <a:prstDash val="solid"/>
                    </a:lnR>
                  </a:tcPr>
                </a:tc>
                <a:tc>
                  <a:txBody>
                    <a:bodyPr vert="horz" wrap="square"/>
                    <a:lstStyle/>
                    <a:p>
                      <a:pPr algn="ctr">
                        <a:lnSpc>
                          <a:spcPts val="1005"/>
                        </a:lnSpc>
                        <a:spcBef>
                          <a:spcPts val="215"/>
                        </a:spcBef>
                      </a:pPr>
                      <a:r>
                        <a:rPr sz="900">
                          <a:latin typeface="宋体"/>
                          <a:cs typeface="宋体"/>
                        </a:rPr>
                        <a:t>绿色食品</a:t>
                      </a:r>
                      <a:r>
                        <a:rPr sz="900" spc="-35">
                          <a:latin typeface="宋体"/>
                          <a:cs typeface="宋体"/>
                        </a:rPr>
                        <a:t> </a:t>
                      </a:r>
                      <a:r>
                        <a:rPr sz="900">
                          <a:latin typeface="宋体"/>
                          <a:cs typeface="宋体"/>
                        </a:rPr>
                        <a:t>粟、黍、稷及其制品</a:t>
                      </a:r>
                      <a:endParaRPr sz="900">
                        <a:latin typeface="宋体"/>
                        <a:cs typeface="宋体"/>
                      </a:endParaRPr>
                    </a:p>
                  </a:txBody>
                  <a:tcPr marL="0" marR="0" marT="27305" marB="0">
                    <a:lnL w="6350">
                      <a:solidFill>
                        <a:srgbClr val="000000"/>
                      </a:solidFill>
                      <a:prstDash val="solid"/>
                    </a:lnL>
                    <a:lnR w="6350">
                      <a:solidFill>
                        <a:srgbClr val="000000"/>
                      </a:solidFill>
                      <a:prstDash val="solid"/>
                    </a:lnR>
                  </a:tcPr>
                </a:tc>
                <a:tc>
                  <a:txBody>
                    <a:bodyPr vert="horz" wrap="square"/>
                    <a:lstStyle/>
                    <a:p>
                      <a:pPr algn="ctr">
                        <a:lnSpc>
                          <a:spcPts val="1005"/>
                        </a:lnSpc>
                        <a:spcBef>
                          <a:spcPts val="215"/>
                        </a:spcBef>
                      </a:pPr>
                      <a:r>
                        <a:rPr sz="900" spc="-5">
                          <a:latin typeface="Times New Roman"/>
                          <a:cs typeface="Times New Roman"/>
                        </a:rPr>
                        <a:t>2021-05-07</a:t>
                      </a:r>
                      <a:endParaRPr sz="900">
                        <a:latin typeface="Times New Roman"/>
                        <a:cs typeface="Times New Roman"/>
                      </a:endParaRPr>
                    </a:p>
                  </a:txBody>
                  <a:tcPr marL="0" marR="0" marT="27305" marB="0">
                    <a:lnL w="6350">
                      <a:solidFill>
                        <a:srgbClr val="000000"/>
                      </a:solidFill>
                      <a:prstDash val="solid"/>
                    </a:lnL>
                    <a:lnR w="6350">
                      <a:solidFill>
                        <a:srgbClr val="000000"/>
                      </a:solidFill>
                      <a:prstDash val="solid"/>
                    </a:lnR>
                  </a:tcPr>
                </a:tc>
                <a:tc>
                  <a:txBody>
                    <a:bodyPr vert="horz" wrap="square"/>
                    <a:lstStyle/>
                    <a:p>
                      <a:pPr algn="ctr">
                        <a:lnSpc>
                          <a:spcPts val="1005"/>
                        </a:lnSpc>
                        <a:spcBef>
                          <a:spcPts val="215"/>
                        </a:spcBef>
                      </a:pPr>
                      <a:r>
                        <a:rPr sz="900" spc="-5">
                          <a:latin typeface="Times New Roman"/>
                          <a:cs typeface="Times New Roman"/>
                        </a:rPr>
                        <a:t>2021-11-01</a:t>
                      </a:r>
                      <a:endParaRPr sz="900">
                        <a:latin typeface="Times New Roman"/>
                        <a:cs typeface="Times New Roman"/>
                      </a:endParaRPr>
                    </a:p>
                  </a:txBody>
                  <a:tcPr marL="0" marR="0" marT="27305" marB="0">
                    <a:lnL w="6350">
                      <a:solidFill>
                        <a:srgbClr val="000000"/>
                      </a:solidFill>
                      <a:prstDash val="solid"/>
                    </a:lnL>
                    <a:lnR w="6350">
                      <a:solidFill>
                        <a:srgbClr val="000000"/>
                      </a:solidFill>
                      <a:prstDash val="solid"/>
                    </a:lnR>
                  </a:tcPr>
                </a:tc>
                <a:tc>
                  <a:txBody>
                    <a:bodyPr vert="horz" wrap="square"/>
                    <a:lstStyle/>
                    <a:p>
                      <a:pPr marL="68580">
                        <a:lnSpc>
                          <a:spcPts val="1005"/>
                        </a:lnSpc>
                        <a:spcBef>
                          <a:spcPts val="215"/>
                        </a:spcBef>
                      </a:pPr>
                      <a:r>
                        <a:rPr sz="900">
                          <a:latin typeface="宋体"/>
                          <a:cs typeface="宋体"/>
                        </a:rPr>
                        <a:t>标签</a:t>
                      </a:r>
                      <a:r>
                        <a:rPr sz="900" spc="-10">
                          <a:latin typeface="宋体"/>
                          <a:cs typeface="宋体"/>
                        </a:rPr>
                        <a:t>,</a:t>
                      </a:r>
                      <a:r>
                        <a:rPr sz="900">
                          <a:latin typeface="宋体"/>
                          <a:cs typeface="宋体"/>
                        </a:rPr>
                        <a:t>包装</a:t>
                      </a:r>
                      <a:r>
                        <a:rPr sz="900" spc="5">
                          <a:latin typeface="宋体"/>
                          <a:cs typeface="宋体"/>
                        </a:rPr>
                        <a:t>,</a:t>
                      </a:r>
                      <a:r>
                        <a:rPr sz="900">
                          <a:latin typeface="宋体"/>
                          <a:cs typeface="宋体"/>
                        </a:rPr>
                        <a:t>运输和储存。本文件适用于绿色食品粟、黍</a:t>
                      </a:r>
                      <a:r>
                        <a:rPr sz="900" spc="-10">
                          <a:latin typeface="宋体"/>
                          <a:cs typeface="宋体"/>
                        </a:rPr>
                        <a:t>,</a:t>
                      </a:r>
                      <a:r>
                        <a:rPr sz="900">
                          <a:latin typeface="宋体"/>
                          <a:cs typeface="宋体"/>
                        </a:rPr>
                        <a:t>稷及其制品</a:t>
                      </a:r>
                      <a:r>
                        <a:rPr sz="900" spc="5">
                          <a:latin typeface="宋体"/>
                          <a:cs typeface="宋体"/>
                        </a:rPr>
                        <a:t>,</a:t>
                      </a:r>
                      <a:r>
                        <a:rPr sz="900">
                          <a:latin typeface="宋体"/>
                          <a:cs typeface="宋体"/>
                        </a:rPr>
                        <a:t>包括</a:t>
                      </a:r>
                      <a:endParaRPr sz="900">
                        <a:latin typeface="宋体"/>
                        <a:cs typeface="宋体"/>
                      </a:endParaRPr>
                    </a:p>
                  </a:txBody>
                  <a:tcPr marL="0" marR="0" marT="27305" marB="0">
                    <a:lnL w="6350">
                      <a:solidFill>
                        <a:srgbClr val="000000"/>
                      </a:solidFill>
                      <a:prstDash val="solid"/>
                    </a:lnL>
                    <a:lnR w="6350">
                      <a:solidFill>
                        <a:srgbClr val="000000"/>
                      </a:solidFill>
                      <a:prstDash val="solid"/>
                    </a:lnR>
                  </a:tcPr>
                </a:tc>
              </a:tr>
              <a:tr h="233607">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marL="133985">
                        <a:lnSpc>
                          <a:spcPts val="960"/>
                        </a:lnSpc>
                      </a:pPr>
                      <a:r>
                        <a:rPr sz="900" b="1" spc="-5">
                          <a:latin typeface="宋体"/>
                          <a:cs typeface="宋体"/>
                        </a:rPr>
                        <a:t>综合</a:t>
                      </a:r>
                      <a:endParaRPr sz="900">
                        <a:latin typeface="宋体"/>
                        <a:cs typeface="宋体"/>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marL="68580">
                        <a:lnSpc>
                          <a:spcPct val="100000"/>
                        </a:lnSpc>
                        <a:spcBef>
                          <a:spcPts val="455"/>
                        </a:spcBef>
                      </a:pPr>
                      <a:r>
                        <a:rPr sz="900">
                          <a:latin typeface="宋体"/>
                          <a:cs typeface="宋体"/>
                        </a:rPr>
                        <a:t>粟</a:t>
                      </a:r>
                      <a:r>
                        <a:rPr sz="900" spc="-10">
                          <a:latin typeface="宋体"/>
                          <a:cs typeface="宋体"/>
                        </a:rPr>
                        <a:t>,</a:t>
                      </a:r>
                      <a:r>
                        <a:rPr sz="900">
                          <a:latin typeface="宋体"/>
                          <a:cs typeface="宋体"/>
                        </a:rPr>
                        <a:t>黍</a:t>
                      </a:r>
                      <a:r>
                        <a:rPr sz="900" spc="5">
                          <a:latin typeface="宋体"/>
                          <a:cs typeface="宋体"/>
                        </a:rPr>
                        <a:t>,</a:t>
                      </a:r>
                      <a:r>
                        <a:rPr sz="900">
                          <a:latin typeface="宋体"/>
                          <a:cs typeface="宋体"/>
                        </a:rPr>
                        <a:t>稷、粟米、黍米</a:t>
                      </a:r>
                      <a:r>
                        <a:rPr sz="900" spc="-10">
                          <a:latin typeface="宋体"/>
                          <a:cs typeface="宋体"/>
                        </a:rPr>
                        <a:t>.</a:t>
                      </a:r>
                      <a:r>
                        <a:rPr sz="900">
                          <a:latin typeface="宋体"/>
                          <a:cs typeface="宋体"/>
                        </a:rPr>
                        <a:t>稷米及其加工成的粉状产品。</a:t>
                      </a:r>
                      <a:endParaRPr sz="900">
                        <a:latin typeface="宋体"/>
                        <a:cs typeface="宋体"/>
                      </a:endParaRPr>
                    </a:p>
                  </a:txBody>
                  <a:tcPr marL="0" marR="0" marT="57785" marB="0">
                    <a:lnL w="6350">
                      <a:solidFill>
                        <a:srgbClr val="000000"/>
                      </a:solidFill>
                      <a:prstDash val="solid"/>
                    </a:lnL>
                    <a:lnR w="6350">
                      <a:solidFill>
                        <a:srgbClr val="000000"/>
                      </a:solidFill>
                      <a:prstDash val="solid"/>
                    </a:lnR>
                    <a:lnB w="6350">
                      <a:solidFill>
                        <a:srgbClr val="000000"/>
                      </a:solidFill>
                      <a:prstDash val="solid"/>
                    </a:lnB>
                  </a:tcPr>
                </a:tc>
              </a:tr>
              <a:tr h="200985">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marL="68580">
                        <a:lnSpc>
                          <a:spcPct val="100000"/>
                        </a:lnSpc>
                        <a:spcBef>
                          <a:spcPts val="225"/>
                        </a:spcBef>
                      </a:pPr>
                      <a:r>
                        <a:rPr sz="900">
                          <a:latin typeface="宋体"/>
                          <a:cs typeface="宋体"/>
                        </a:rPr>
                        <a:t>本文件规定了绿色食品生面食﹑米粉制品的术语和定义</a:t>
                      </a:r>
                      <a:r>
                        <a:rPr sz="900" spc="-10">
                          <a:latin typeface="宋体"/>
                          <a:cs typeface="宋体"/>
                        </a:rPr>
                        <a:t>,</a:t>
                      </a:r>
                      <a:r>
                        <a:rPr sz="900">
                          <a:latin typeface="宋体"/>
                          <a:cs typeface="宋体"/>
                        </a:rPr>
                        <a:t>要求</a:t>
                      </a:r>
                      <a:r>
                        <a:rPr sz="900" spc="5">
                          <a:latin typeface="宋体"/>
                          <a:cs typeface="宋体"/>
                        </a:rPr>
                        <a:t>,</a:t>
                      </a:r>
                      <a:r>
                        <a:rPr sz="900">
                          <a:latin typeface="宋体"/>
                          <a:cs typeface="宋体"/>
                        </a:rPr>
                        <a:t>检验规则,</a:t>
                      </a:r>
                      <a:endParaRPr sz="900">
                        <a:latin typeface="宋体"/>
                        <a:cs typeface="宋体"/>
                      </a:endParaRPr>
                    </a:p>
                  </a:txBody>
                  <a:tcPr marL="0" marR="0" marT="28575" marB="0">
                    <a:lnL w="6350">
                      <a:solidFill>
                        <a:srgbClr val="000000"/>
                      </a:solidFill>
                      <a:prstDash val="solid"/>
                    </a:lnL>
                    <a:lnR w="6350">
                      <a:solidFill>
                        <a:srgbClr val="000000"/>
                      </a:solidFill>
                      <a:prstDash val="solid"/>
                    </a:lnR>
                    <a:lnT w="6350">
                      <a:solidFill>
                        <a:srgbClr val="000000"/>
                      </a:solidFill>
                      <a:prstDash val="solid"/>
                    </a:lnT>
                  </a:tcPr>
                </a:tc>
              </a:tr>
              <a:tr h="396240">
                <a:tc>
                  <a:txBody>
                    <a:bodyPr vert="horz" wrap="square"/>
                    <a:lstStyle/>
                    <a:p>
                      <a:pPr>
                        <a:lnSpc>
                          <a:spcPct val="100000"/>
                        </a:lnSpc>
                        <a:spcBef>
                          <a:spcPts val="5"/>
                        </a:spcBef>
                      </a:pPr>
                      <a:endParaRPr sz="850">
                        <a:latin typeface="Times New Roman"/>
                        <a:cs typeface="Times New Roman"/>
                      </a:endParaRPr>
                    </a:p>
                    <a:p>
                      <a:pPr marR="29209" algn="r">
                        <a:lnSpc>
                          <a:spcPct val="100000"/>
                        </a:lnSpc>
                      </a:pPr>
                      <a:r>
                        <a:rPr sz="900" spc="5">
                          <a:latin typeface="Times New Roman"/>
                          <a:cs typeface="Times New Roman"/>
                        </a:rPr>
                        <a:t>3</a:t>
                      </a:r>
                      <a:r>
                        <a:rPr sz="900" spc="-10">
                          <a:latin typeface="Times New Roman"/>
                          <a:cs typeface="Times New Roman"/>
                        </a:rPr>
                        <a:t>5</a:t>
                      </a:r>
                      <a:r>
                        <a:rPr sz="900">
                          <a:latin typeface="Times New Roman"/>
                          <a:cs typeface="Times New Roman"/>
                        </a:rPr>
                        <a:t>.</a:t>
                      </a:r>
                      <a:endParaRPr sz="900">
                        <a:latin typeface="Times New Roman"/>
                        <a:cs typeface="Times New Roman"/>
                      </a:endParaRPr>
                    </a:p>
                  </a:txBody>
                  <a:tcPr marL="0" marR="0" marT="635"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spcBef>
                          <a:spcPts val="5"/>
                        </a:spcBef>
                      </a:pPr>
                      <a:endParaRPr sz="850">
                        <a:latin typeface="Times New Roman"/>
                        <a:cs typeface="Times New Roman"/>
                      </a:endParaRPr>
                    </a:p>
                    <a:p>
                      <a:pPr marL="635" algn="ctr">
                        <a:lnSpc>
                          <a:spcPct val="100000"/>
                        </a:lnSpc>
                      </a:pPr>
                      <a:r>
                        <a:rPr sz="900" spc="-5">
                          <a:latin typeface="Times New Roman"/>
                          <a:cs typeface="Times New Roman"/>
                        </a:rPr>
                        <a:t>NY/T</a:t>
                      </a:r>
                      <a:r>
                        <a:rPr sz="900" spc="-25">
                          <a:latin typeface="Times New Roman"/>
                          <a:cs typeface="Times New Roman"/>
                        </a:rPr>
                        <a:t> </a:t>
                      </a:r>
                      <a:r>
                        <a:rPr sz="900" spc="-5">
                          <a:latin typeface="Times New Roman"/>
                          <a:cs typeface="Times New Roman"/>
                        </a:rPr>
                        <a:t>1512-2021</a:t>
                      </a:r>
                      <a:endParaRPr sz="900">
                        <a:latin typeface="Times New Roman"/>
                        <a:cs typeface="Times New Roman"/>
                      </a:endParaRPr>
                    </a:p>
                  </a:txBody>
                  <a:tcPr marL="0" marR="0" marT="635" marB="0">
                    <a:lnL w="6350">
                      <a:solidFill>
                        <a:srgbClr val="000000"/>
                      </a:solidFill>
                      <a:prstDash val="solid"/>
                    </a:lnL>
                    <a:lnR w="6350">
                      <a:solidFill>
                        <a:srgbClr val="000000"/>
                      </a:solidFill>
                      <a:prstDash val="solid"/>
                    </a:lnR>
                  </a:tcPr>
                </a:tc>
                <a:tc>
                  <a:txBody>
                    <a:bodyPr vert="horz" wrap="square"/>
                    <a:lstStyle/>
                    <a:p>
                      <a:pPr>
                        <a:lnSpc>
                          <a:spcPct val="100000"/>
                        </a:lnSpc>
                        <a:spcBef>
                          <a:spcPts val="5"/>
                        </a:spcBef>
                      </a:pPr>
                      <a:endParaRPr sz="850">
                        <a:latin typeface="Times New Roman"/>
                        <a:cs typeface="Times New Roman"/>
                      </a:endParaRPr>
                    </a:p>
                    <a:p>
                      <a:pPr algn="ctr">
                        <a:lnSpc>
                          <a:spcPct val="100000"/>
                        </a:lnSpc>
                      </a:pPr>
                      <a:r>
                        <a:rPr sz="900">
                          <a:latin typeface="宋体"/>
                          <a:cs typeface="宋体"/>
                        </a:rPr>
                        <a:t>绿色食品</a:t>
                      </a:r>
                      <a:r>
                        <a:rPr sz="900" spc="-15">
                          <a:latin typeface="宋体"/>
                          <a:cs typeface="宋体"/>
                        </a:rPr>
                        <a:t> </a:t>
                      </a:r>
                      <a:r>
                        <a:rPr sz="900">
                          <a:latin typeface="宋体"/>
                          <a:cs typeface="宋体"/>
                        </a:rPr>
                        <a:t>生面食、米粉制品</a:t>
                      </a:r>
                      <a:endParaRPr sz="900">
                        <a:latin typeface="宋体"/>
                        <a:cs typeface="宋体"/>
                      </a:endParaRPr>
                    </a:p>
                  </a:txBody>
                  <a:tcPr marL="0" marR="0" marT="635" marB="0">
                    <a:lnL w="6350">
                      <a:solidFill>
                        <a:srgbClr val="000000"/>
                      </a:solidFill>
                      <a:prstDash val="solid"/>
                    </a:lnL>
                    <a:lnR w="6350">
                      <a:solidFill>
                        <a:srgbClr val="000000"/>
                      </a:solidFill>
                      <a:prstDash val="solid"/>
                    </a:lnR>
                  </a:tcPr>
                </a:tc>
                <a:tc>
                  <a:txBody>
                    <a:bodyPr vert="horz" wrap="square"/>
                    <a:lstStyle/>
                    <a:p>
                      <a:pPr>
                        <a:lnSpc>
                          <a:spcPct val="100000"/>
                        </a:lnSpc>
                        <a:spcBef>
                          <a:spcPts val="5"/>
                        </a:spcBef>
                      </a:pPr>
                      <a:endParaRPr sz="850">
                        <a:latin typeface="Times New Roman"/>
                        <a:cs typeface="Times New Roman"/>
                      </a:endParaRPr>
                    </a:p>
                    <a:p>
                      <a:pPr algn="ctr">
                        <a:lnSpc>
                          <a:spcPct val="100000"/>
                        </a:lnSpc>
                      </a:pPr>
                      <a:r>
                        <a:rPr sz="900" spc="-5">
                          <a:latin typeface="Times New Roman"/>
                          <a:cs typeface="Times New Roman"/>
                        </a:rPr>
                        <a:t>2021-05-07</a:t>
                      </a:r>
                      <a:endParaRPr sz="900">
                        <a:latin typeface="Times New Roman"/>
                        <a:cs typeface="Times New Roman"/>
                      </a:endParaRPr>
                    </a:p>
                  </a:txBody>
                  <a:tcPr marL="0" marR="0" marT="635" marB="0">
                    <a:lnL w="6350">
                      <a:solidFill>
                        <a:srgbClr val="000000"/>
                      </a:solidFill>
                      <a:prstDash val="solid"/>
                    </a:lnL>
                    <a:lnR w="6350">
                      <a:solidFill>
                        <a:srgbClr val="000000"/>
                      </a:solidFill>
                      <a:prstDash val="solid"/>
                    </a:lnR>
                  </a:tcPr>
                </a:tc>
                <a:tc>
                  <a:txBody>
                    <a:bodyPr vert="horz" wrap="square"/>
                    <a:lstStyle/>
                    <a:p>
                      <a:pPr>
                        <a:lnSpc>
                          <a:spcPct val="100000"/>
                        </a:lnSpc>
                        <a:spcBef>
                          <a:spcPts val="5"/>
                        </a:spcBef>
                      </a:pPr>
                      <a:endParaRPr sz="850">
                        <a:latin typeface="Times New Roman"/>
                        <a:cs typeface="Times New Roman"/>
                      </a:endParaRPr>
                    </a:p>
                    <a:p>
                      <a:pPr algn="ctr">
                        <a:lnSpc>
                          <a:spcPct val="100000"/>
                        </a:lnSpc>
                      </a:pPr>
                      <a:r>
                        <a:rPr sz="900" spc="-5">
                          <a:latin typeface="Times New Roman"/>
                          <a:cs typeface="Times New Roman"/>
                        </a:rPr>
                        <a:t>2021-11-01</a:t>
                      </a:r>
                      <a:endParaRPr sz="900">
                        <a:latin typeface="Times New Roman"/>
                        <a:cs typeface="Times New Roman"/>
                      </a:endParaRPr>
                    </a:p>
                  </a:txBody>
                  <a:tcPr marL="0" marR="0" marT="635" marB="0">
                    <a:lnL w="6350">
                      <a:solidFill>
                        <a:srgbClr val="000000"/>
                      </a:solidFill>
                      <a:prstDash val="solid"/>
                    </a:lnL>
                    <a:lnR w="6350">
                      <a:solidFill>
                        <a:srgbClr val="000000"/>
                      </a:solidFill>
                      <a:prstDash val="solid"/>
                    </a:lnR>
                  </a:tcPr>
                </a:tc>
                <a:tc>
                  <a:txBody>
                    <a:bodyPr vert="horz" wrap="square"/>
                    <a:lstStyle/>
                    <a:p>
                      <a:pPr marL="68580">
                        <a:lnSpc>
                          <a:spcPct val="100000"/>
                        </a:lnSpc>
                        <a:spcBef>
                          <a:spcPts val="200"/>
                        </a:spcBef>
                      </a:pPr>
                      <a:r>
                        <a:rPr sz="900">
                          <a:latin typeface="宋体"/>
                          <a:cs typeface="宋体"/>
                        </a:rPr>
                        <a:t>标签</a:t>
                      </a:r>
                      <a:r>
                        <a:rPr sz="900" spc="-10">
                          <a:latin typeface="宋体"/>
                          <a:cs typeface="宋体"/>
                        </a:rPr>
                        <a:t>,</a:t>
                      </a:r>
                      <a:r>
                        <a:rPr sz="900">
                          <a:latin typeface="宋体"/>
                          <a:cs typeface="宋体"/>
                        </a:rPr>
                        <a:t>包装、运输和储存。本文件适用于绿色食品生面食制品</a:t>
                      </a:r>
                      <a:r>
                        <a:rPr sz="900" spc="5">
                          <a:latin typeface="宋体"/>
                          <a:cs typeface="宋体"/>
                        </a:rPr>
                        <a:t>,</a:t>
                      </a:r>
                      <a:r>
                        <a:rPr sz="900">
                          <a:latin typeface="宋体"/>
                          <a:cs typeface="宋体"/>
                        </a:rPr>
                        <a:t>米粉制品。</a:t>
                      </a:r>
                      <a:endParaRPr sz="900">
                        <a:latin typeface="宋体"/>
                        <a:cs typeface="宋体"/>
                      </a:endParaRPr>
                    </a:p>
                    <a:p>
                      <a:pPr marL="68580">
                        <a:lnSpc>
                          <a:spcPct val="100000"/>
                        </a:lnSpc>
                        <a:spcBef>
                          <a:spcPts val="480"/>
                        </a:spcBef>
                      </a:pPr>
                      <a:r>
                        <a:rPr sz="900">
                          <a:latin typeface="宋体"/>
                          <a:cs typeface="宋体"/>
                        </a:rPr>
                        <a:t>生面食制品包括生干面制品</a:t>
                      </a:r>
                      <a:r>
                        <a:rPr sz="900" spc="-10">
                          <a:latin typeface="宋体"/>
                          <a:cs typeface="宋体"/>
                        </a:rPr>
                        <a:t>(</a:t>
                      </a:r>
                      <a:r>
                        <a:rPr sz="900">
                          <a:latin typeface="宋体"/>
                          <a:cs typeface="宋体"/>
                        </a:rPr>
                        <a:t>挂面、面叶、通心粉等</a:t>
                      </a:r>
                      <a:r>
                        <a:rPr sz="900" spc="5">
                          <a:latin typeface="宋体"/>
                          <a:cs typeface="宋体"/>
                        </a:rPr>
                        <a:t>)</a:t>
                      </a:r>
                      <a:r>
                        <a:rPr sz="900">
                          <a:latin typeface="宋体"/>
                          <a:cs typeface="宋体"/>
                        </a:rPr>
                        <a:t>和生湿面制品</a:t>
                      </a:r>
                      <a:r>
                        <a:rPr sz="900" spc="-10">
                          <a:latin typeface="宋体"/>
                          <a:cs typeface="宋体"/>
                        </a:rPr>
                        <a:t>(</a:t>
                      </a:r>
                      <a:r>
                        <a:rPr sz="900">
                          <a:latin typeface="宋体"/>
                          <a:cs typeface="宋体"/>
                        </a:rPr>
                        <a:t>面条、</a:t>
                      </a:r>
                      <a:endParaRPr sz="900">
                        <a:latin typeface="宋体"/>
                        <a:cs typeface="宋体"/>
                      </a:endParaRPr>
                    </a:p>
                  </a:txBody>
                  <a:tcPr marL="0" marR="0" marT="25400" marB="0">
                    <a:lnL w="6350">
                      <a:solidFill>
                        <a:srgbClr val="000000"/>
                      </a:solidFill>
                      <a:prstDash val="solid"/>
                    </a:lnL>
                    <a:lnR w="6350">
                      <a:solidFill>
                        <a:srgbClr val="000000"/>
                      </a:solidFill>
                      <a:prstDash val="solid"/>
                    </a:lnR>
                  </a:tcPr>
                </a:tc>
              </a:tr>
              <a:tr h="201604">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marL="68580">
                        <a:lnSpc>
                          <a:spcPct val="100000"/>
                        </a:lnSpc>
                        <a:spcBef>
                          <a:spcPts val="200"/>
                        </a:spcBef>
                      </a:pPr>
                      <a:r>
                        <a:rPr sz="900">
                          <a:latin typeface="宋体"/>
                          <a:cs typeface="宋体"/>
                        </a:rPr>
                        <a:t>切面、饺子皮、馄饨皮</a:t>
                      </a:r>
                      <a:r>
                        <a:rPr sz="900" spc="-10">
                          <a:latin typeface="宋体"/>
                          <a:cs typeface="宋体"/>
                        </a:rPr>
                        <a:t>,</a:t>
                      </a:r>
                      <a:r>
                        <a:rPr sz="900">
                          <a:latin typeface="宋体"/>
                          <a:cs typeface="宋体"/>
                        </a:rPr>
                        <a:t>、烧卖皮等</a:t>
                      </a:r>
                      <a:r>
                        <a:rPr sz="900" spc="-5">
                          <a:latin typeface="宋体"/>
                          <a:cs typeface="宋体"/>
                        </a:rPr>
                        <a:t>);</a:t>
                      </a:r>
                      <a:r>
                        <a:rPr sz="900">
                          <a:latin typeface="宋体"/>
                          <a:cs typeface="宋体"/>
                        </a:rPr>
                        <a:t>米粉制品包括米粉干制品和湿制品。</a:t>
                      </a:r>
                      <a:endParaRPr sz="900">
                        <a:latin typeface="宋体"/>
                        <a:cs typeface="宋体"/>
                      </a:endParaRPr>
                    </a:p>
                  </a:txBody>
                  <a:tcPr marL="0" marR="0" marT="25400" marB="0">
                    <a:lnL w="6350">
                      <a:solidFill>
                        <a:srgbClr val="000000"/>
                      </a:solidFill>
                      <a:prstDash val="solid"/>
                    </a:lnL>
                    <a:lnR w="6350">
                      <a:solidFill>
                        <a:srgbClr val="000000"/>
                      </a:solidFill>
                      <a:prstDash val="solid"/>
                    </a:lnR>
                    <a:lnB w="6350">
                      <a:solidFill>
                        <a:srgbClr val="000000"/>
                      </a:solidFill>
                      <a:prstDash val="solid"/>
                    </a:lnB>
                  </a:tcPr>
                </a:tc>
              </a:tr>
              <a:tr h="199679">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marL="68580">
                        <a:lnSpc>
                          <a:spcPct val="100000"/>
                        </a:lnSpc>
                        <a:spcBef>
                          <a:spcPts val="235"/>
                        </a:spcBef>
                      </a:pPr>
                      <a:r>
                        <a:rPr sz="900">
                          <a:latin typeface="宋体"/>
                          <a:cs typeface="宋体"/>
                        </a:rPr>
                        <a:t>本文件规定了绿色食品蒸制类糕点的术语和定义</a:t>
                      </a:r>
                      <a:r>
                        <a:rPr sz="900" spc="-10">
                          <a:latin typeface="宋体"/>
                          <a:cs typeface="宋体"/>
                        </a:rPr>
                        <a:t>.</a:t>
                      </a:r>
                      <a:r>
                        <a:rPr sz="900">
                          <a:latin typeface="宋体"/>
                          <a:cs typeface="宋体"/>
                        </a:rPr>
                        <a:t>要求</a:t>
                      </a:r>
                      <a:r>
                        <a:rPr sz="900" spc="5">
                          <a:latin typeface="宋体"/>
                          <a:cs typeface="宋体"/>
                        </a:rPr>
                        <a:t>,</a:t>
                      </a:r>
                      <a:r>
                        <a:rPr sz="900">
                          <a:latin typeface="宋体"/>
                          <a:cs typeface="宋体"/>
                        </a:rPr>
                        <a:t>检验规则</a:t>
                      </a:r>
                      <a:r>
                        <a:rPr sz="900" spc="-10">
                          <a:latin typeface="宋体"/>
                          <a:cs typeface="宋体"/>
                        </a:rPr>
                        <a:t>,</a:t>
                      </a:r>
                      <a:r>
                        <a:rPr sz="900">
                          <a:latin typeface="宋体"/>
                          <a:cs typeface="宋体"/>
                        </a:rPr>
                        <a:t>标签</a:t>
                      </a:r>
                      <a:r>
                        <a:rPr sz="900" spc="5">
                          <a:latin typeface="宋体"/>
                          <a:cs typeface="宋体"/>
                        </a:rPr>
                        <a:t>.</a:t>
                      </a:r>
                      <a:r>
                        <a:rPr sz="900">
                          <a:latin typeface="宋体"/>
                          <a:cs typeface="宋体"/>
                        </a:rPr>
                        <a:t>包</a:t>
                      </a:r>
                      <a:endParaRPr sz="900">
                        <a:latin typeface="宋体"/>
                        <a:cs typeface="宋体"/>
                      </a:endParaRPr>
                    </a:p>
                  </a:txBody>
                  <a:tcPr marL="0" marR="0" marT="29845" marB="0">
                    <a:lnL w="6350">
                      <a:solidFill>
                        <a:srgbClr val="000000"/>
                      </a:solidFill>
                      <a:prstDash val="solid"/>
                    </a:lnL>
                    <a:lnR w="6350">
                      <a:solidFill>
                        <a:srgbClr val="000000"/>
                      </a:solidFill>
                      <a:prstDash val="solid"/>
                    </a:lnR>
                    <a:lnT w="6350">
                      <a:solidFill>
                        <a:srgbClr val="000000"/>
                      </a:solidFill>
                      <a:prstDash val="solid"/>
                    </a:lnT>
                  </a:tcPr>
                </a:tc>
              </a:tr>
              <a:tr h="204259">
                <a:tc>
                  <a:txBody>
                    <a:bodyPr vert="horz" wrap="square"/>
                    <a:lstStyle/>
                    <a:p>
                      <a:pPr marR="29209" algn="r">
                        <a:lnSpc>
                          <a:spcPct val="100000"/>
                        </a:lnSpc>
                        <a:spcBef>
                          <a:spcPts val="210"/>
                        </a:spcBef>
                      </a:pPr>
                      <a:r>
                        <a:rPr sz="900" spc="5">
                          <a:latin typeface="Times New Roman"/>
                          <a:cs typeface="Times New Roman"/>
                        </a:rPr>
                        <a:t>3</a:t>
                      </a:r>
                      <a:r>
                        <a:rPr sz="900" spc="-10">
                          <a:latin typeface="Times New Roman"/>
                          <a:cs typeface="Times New Roman"/>
                        </a:rPr>
                        <a:t>6</a:t>
                      </a:r>
                      <a:r>
                        <a:rPr sz="900">
                          <a:latin typeface="Times New Roman"/>
                          <a:cs typeface="Times New Roman"/>
                        </a:rPr>
                        <a:t>.</a:t>
                      </a:r>
                      <a:endParaRPr sz="900">
                        <a:latin typeface="Times New Roman"/>
                        <a:cs typeface="Times New Roman"/>
                      </a:endParaRPr>
                    </a:p>
                  </a:txBody>
                  <a:tcPr marL="0" marR="0" marT="2667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marL="635" algn="ctr">
                        <a:lnSpc>
                          <a:spcPct val="100000"/>
                        </a:lnSpc>
                        <a:spcBef>
                          <a:spcPts val="210"/>
                        </a:spcBef>
                      </a:pPr>
                      <a:r>
                        <a:rPr sz="900" spc="-5">
                          <a:latin typeface="Times New Roman"/>
                          <a:cs typeface="Times New Roman"/>
                        </a:rPr>
                        <a:t>NY/T</a:t>
                      </a:r>
                      <a:r>
                        <a:rPr sz="900" spc="-25">
                          <a:latin typeface="Times New Roman"/>
                          <a:cs typeface="Times New Roman"/>
                        </a:rPr>
                        <a:t> </a:t>
                      </a:r>
                      <a:r>
                        <a:rPr sz="900" spc="-5">
                          <a:latin typeface="Times New Roman"/>
                          <a:cs typeface="Times New Roman"/>
                        </a:rPr>
                        <a:t>1890-2021</a:t>
                      </a:r>
                      <a:endParaRPr sz="900">
                        <a:latin typeface="Times New Roman"/>
                        <a:cs typeface="Times New Roman"/>
                      </a:endParaRPr>
                    </a:p>
                  </a:txBody>
                  <a:tcPr marL="0" marR="0" marT="26670"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20"/>
                        </a:spcBef>
                      </a:pPr>
                      <a:r>
                        <a:rPr sz="900">
                          <a:latin typeface="宋体"/>
                          <a:cs typeface="宋体"/>
                        </a:rPr>
                        <a:t>绿色食品</a:t>
                      </a:r>
                      <a:r>
                        <a:rPr sz="900" spc="-25">
                          <a:latin typeface="宋体"/>
                          <a:cs typeface="宋体"/>
                        </a:rPr>
                        <a:t> </a:t>
                      </a:r>
                      <a:r>
                        <a:rPr sz="900">
                          <a:latin typeface="宋体"/>
                          <a:cs typeface="宋体"/>
                        </a:rPr>
                        <a:t>蒸制类糕点</a:t>
                      </a:r>
                      <a:endParaRPr sz="900">
                        <a:latin typeface="宋体"/>
                        <a:cs typeface="宋体"/>
                      </a:endParaRPr>
                    </a:p>
                  </a:txBody>
                  <a:tcPr marL="0" marR="0" marT="27940"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10"/>
                        </a:spcBef>
                      </a:pPr>
                      <a:r>
                        <a:rPr sz="900" spc="-5">
                          <a:latin typeface="Times New Roman"/>
                          <a:cs typeface="Times New Roman"/>
                        </a:rPr>
                        <a:t>2021-05-07</a:t>
                      </a:r>
                      <a:endParaRPr sz="900">
                        <a:latin typeface="Times New Roman"/>
                        <a:cs typeface="Times New Roman"/>
                      </a:endParaRPr>
                    </a:p>
                  </a:txBody>
                  <a:tcPr marL="0" marR="0" marT="26670"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10"/>
                        </a:spcBef>
                      </a:pPr>
                      <a:r>
                        <a:rPr sz="900" spc="-5">
                          <a:latin typeface="Times New Roman"/>
                          <a:cs typeface="Times New Roman"/>
                        </a:rPr>
                        <a:t>2021-11-01</a:t>
                      </a:r>
                      <a:endParaRPr sz="900">
                        <a:latin typeface="Times New Roman"/>
                        <a:cs typeface="Times New Roman"/>
                      </a:endParaRPr>
                    </a:p>
                  </a:txBody>
                  <a:tcPr marL="0" marR="0" marT="26670" marB="0">
                    <a:lnL w="6350">
                      <a:solidFill>
                        <a:srgbClr val="000000"/>
                      </a:solidFill>
                      <a:prstDash val="solid"/>
                    </a:lnL>
                    <a:lnR w="6350">
                      <a:solidFill>
                        <a:srgbClr val="000000"/>
                      </a:solidFill>
                      <a:prstDash val="solid"/>
                    </a:lnR>
                  </a:tcPr>
                </a:tc>
                <a:tc>
                  <a:txBody>
                    <a:bodyPr vert="horz" wrap="square"/>
                    <a:lstStyle/>
                    <a:p>
                      <a:pPr marL="68580">
                        <a:lnSpc>
                          <a:spcPct val="100000"/>
                        </a:lnSpc>
                        <a:spcBef>
                          <a:spcPts val="220"/>
                        </a:spcBef>
                      </a:pPr>
                      <a:r>
                        <a:rPr sz="900">
                          <a:latin typeface="宋体"/>
                          <a:cs typeface="宋体"/>
                        </a:rPr>
                        <a:t>装</a:t>
                      </a:r>
                      <a:r>
                        <a:rPr sz="900" spc="-85">
                          <a:latin typeface="宋体"/>
                          <a:cs typeface="宋体"/>
                        </a:rPr>
                        <a:t>、</a:t>
                      </a:r>
                      <a:r>
                        <a:rPr sz="900">
                          <a:latin typeface="宋体"/>
                          <a:cs typeface="宋体"/>
                        </a:rPr>
                        <a:t>运输和储存</a:t>
                      </a:r>
                      <a:r>
                        <a:rPr sz="900" spc="-75">
                          <a:latin typeface="宋体"/>
                          <a:cs typeface="宋体"/>
                        </a:rPr>
                        <a:t>。</a:t>
                      </a:r>
                      <a:r>
                        <a:rPr sz="900">
                          <a:latin typeface="宋体"/>
                          <a:cs typeface="宋体"/>
                        </a:rPr>
                        <a:t>本文件适用于蒸蛋糕类</a:t>
                      </a:r>
                      <a:r>
                        <a:rPr sz="900" spc="5">
                          <a:latin typeface="宋体"/>
                          <a:cs typeface="宋体"/>
                        </a:rPr>
                        <a:t>,</a:t>
                      </a:r>
                      <a:r>
                        <a:rPr sz="900">
                          <a:latin typeface="宋体"/>
                          <a:cs typeface="宋体"/>
                        </a:rPr>
                        <a:t>印模糕类</a:t>
                      </a:r>
                      <a:r>
                        <a:rPr sz="900" spc="-85">
                          <a:latin typeface="宋体"/>
                          <a:cs typeface="宋体"/>
                        </a:rPr>
                        <a:t>、</a:t>
                      </a:r>
                      <a:r>
                        <a:rPr sz="900">
                          <a:latin typeface="宋体"/>
                          <a:cs typeface="宋体"/>
                        </a:rPr>
                        <a:t>韧糕类</a:t>
                      </a:r>
                      <a:r>
                        <a:rPr sz="900" spc="5">
                          <a:latin typeface="宋体"/>
                          <a:cs typeface="宋体"/>
                        </a:rPr>
                        <a:t>,</a:t>
                      </a:r>
                      <a:r>
                        <a:rPr sz="900">
                          <a:latin typeface="宋体"/>
                          <a:cs typeface="宋体"/>
                        </a:rPr>
                        <a:t>发糕类</a:t>
                      </a:r>
                      <a:r>
                        <a:rPr sz="900" spc="-10">
                          <a:latin typeface="宋体"/>
                          <a:cs typeface="宋体"/>
                        </a:rPr>
                        <a:t>.</a:t>
                      </a:r>
                      <a:r>
                        <a:rPr sz="900">
                          <a:latin typeface="宋体"/>
                          <a:cs typeface="宋体"/>
                        </a:rPr>
                        <a:t>松糕</a:t>
                      </a:r>
                      <a:endParaRPr sz="900">
                        <a:latin typeface="宋体"/>
                        <a:cs typeface="宋体"/>
                      </a:endParaRPr>
                    </a:p>
                  </a:txBody>
                  <a:tcPr marL="0" marR="0" marT="27940" marB="0">
                    <a:lnL w="6350">
                      <a:solidFill>
                        <a:srgbClr val="000000"/>
                      </a:solidFill>
                      <a:prstDash val="solid"/>
                    </a:lnL>
                    <a:lnR w="6350">
                      <a:solidFill>
                        <a:srgbClr val="000000"/>
                      </a:solidFill>
                      <a:prstDash val="solid"/>
                    </a:lnR>
                  </a:tcPr>
                </a:tc>
              </a:tr>
              <a:tr h="196771">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marL="68580">
                        <a:lnSpc>
                          <a:spcPct val="100000"/>
                        </a:lnSpc>
                        <a:spcBef>
                          <a:spcPts val="175"/>
                        </a:spcBef>
                      </a:pPr>
                      <a:r>
                        <a:rPr sz="900">
                          <a:latin typeface="宋体"/>
                          <a:cs typeface="宋体"/>
                        </a:rPr>
                        <a:t>类等绿色食品蒸制类糕点</a:t>
                      </a:r>
                      <a:r>
                        <a:rPr sz="900" spc="-10">
                          <a:latin typeface="宋体"/>
                          <a:cs typeface="宋体"/>
                        </a:rPr>
                        <a:t>,</a:t>
                      </a:r>
                      <a:r>
                        <a:rPr sz="900">
                          <a:latin typeface="宋体"/>
                          <a:cs typeface="宋体"/>
                        </a:rPr>
                        <a:t>也适用于绿色食品馒头和花卷。</a:t>
                      </a:r>
                      <a:endParaRPr sz="900">
                        <a:latin typeface="宋体"/>
                        <a:cs typeface="宋体"/>
                      </a:endParaRPr>
                    </a:p>
                  </a:txBody>
                  <a:tcPr marL="0" marR="0" marT="22225" marB="0">
                    <a:lnL w="6350">
                      <a:solidFill>
                        <a:srgbClr val="000000"/>
                      </a:solidFill>
                      <a:prstDash val="solid"/>
                    </a:lnL>
                    <a:lnR w="6350">
                      <a:solidFill>
                        <a:srgbClr val="000000"/>
                      </a:solidFill>
                      <a:prstDash val="solid"/>
                    </a:lnR>
                    <a:lnB w="6350">
                      <a:solidFill>
                        <a:srgbClr val="000000"/>
                      </a:solidFill>
                      <a:prstDash val="solid"/>
                    </a:lnB>
                  </a:tcPr>
                </a:tc>
              </a:tr>
              <a:tr h="402590">
                <a:tc>
                  <a:txBody>
                    <a:bodyPr vert="horz" wrap="square"/>
                    <a:lstStyle/>
                    <a:p>
                      <a:pPr>
                        <a:lnSpc>
                          <a:spcPct val="100000"/>
                        </a:lnSpc>
                        <a:spcBef>
                          <a:spcPts val="20"/>
                        </a:spcBef>
                      </a:pPr>
                      <a:endParaRPr sz="850">
                        <a:latin typeface="Times New Roman"/>
                        <a:cs typeface="Times New Roman"/>
                      </a:endParaRPr>
                    </a:p>
                    <a:p>
                      <a:pPr marR="29209" algn="r">
                        <a:lnSpc>
                          <a:spcPct val="100000"/>
                        </a:lnSpc>
                        <a:spcBef>
                          <a:spcPts val="5"/>
                        </a:spcBef>
                      </a:pPr>
                      <a:r>
                        <a:rPr sz="900" spc="5">
                          <a:latin typeface="Times New Roman"/>
                          <a:cs typeface="Times New Roman"/>
                        </a:rPr>
                        <a:t>3</a:t>
                      </a:r>
                      <a:r>
                        <a:rPr sz="900" spc="-10">
                          <a:latin typeface="Times New Roman"/>
                          <a:cs typeface="Times New Roman"/>
                        </a:rPr>
                        <a:t>7</a:t>
                      </a:r>
                      <a:r>
                        <a:rPr sz="900">
                          <a:latin typeface="Times New Roman"/>
                          <a:cs typeface="Times New Roman"/>
                        </a:rPr>
                        <a:t>.</a:t>
                      </a:r>
                      <a:endParaRPr sz="900">
                        <a:latin typeface="Times New Roman"/>
                        <a:cs typeface="Times New Roman"/>
                      </a:endParaRPr>
                    </a:p>
                  </a:txBody>
                  <a:tcPr marL="0" marR="0" marT="254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spcBef>
                          <a:spcPts val="20"/>
                        </a:spcBef>
                      </a:pPr>
                      <a:endParaRPr sz="850">
                        <a:latin typeface="Times New Roman"/>
                        <a:cs typeface="Times New Roman"/>
                      </a:endParaRPr>
                    </a:p>
                    <a:p>
                      <a:pPr marL="635" algn="ctr">
                        <a:lnSpc>
                          <a:spcPct val="100000"/>
                        </a:lnSpc>
                        <a:spcBef>
                          <a:spcPts val="5"/>
                        </a:spcBef>
                      </a:pPr>
                      <a:r>
                        <a:rPr sz="900" spc="-5">
                          <a:latin typeface="Times New Roman"/>
                          <a:cs typeface="Times New Roman"/>
                        </a:rPr>
                        <a:t>NY/T</a:t>
                      </a:r>
                      <a:r>
                        <a:rPr sz="900" spc="-25">
                          <a:latin typeface="Times New Roman"/>
                          <a:cs typeface="Times New Roman"/>
                        </a:rPr>
                        <a:t> </a:t>
                      </a:r>
                      <a:r>
                        <a:rPr sz="900" spc="-5">
                          <a:latin typeface="Times New Roman"/>
                          <a:cs typeface="Times New Roman"/>
                        </a:rPr>
                        <a:t>2108-2021</a:t>
                      </a:r>
                      <a:endParaRPr sz="900">
                        <a:latin typeface="Times New Roman"/>
                        <a:cs typeface="Times New Roman"/>
                      </a:endParaRPr>
                    </a:p>
                  </a:txBody>
                  <a:tcPr marL="0" marR="0" marT="254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35"/>
                        </a:spcBef>
                      </a:pPr>
                      <a:endParaRPr sz="850">
                        <a:latin typeface="Times New Roman"/>
                        <a:cs typeface="Times New Roman"/>
                      </a:endParaRPr>
                    </a:p>
                    <a:p>
                      <a:pPr algn="ctr">
                        <a:lnSpc>
                          <a:spcPct val="100000"/>
                        </a:lnSpc>
                      </a:pPr>
                      <a:r>
                        <a:rPr sz="900">
                          <a:latin typeface="宋体"/>
                          <a:cs typeface="宋体"/>
                        </a:rPr>
                        <a:t>绿色食品</a:t>
                      </a:r>
                      <a:r>
                        <a:rPr sz="900" spc="-15">
                          <a:latin typeface="宋体"/>
                          <a:cs typeface="宋体"/>
                        </a:rPr>
                        <a:t> </a:t>
                      </a:r>
                      <a:r>
                        <a:rPr sz="900">
                          <a:latin typeface="宋体"/>
                          <a:cs typeface="宋体"/>
                        </a:rPr>
                        <a:t>熟粉及熟米制糕点</a:t>
                      </a:r>
                      <a:endParaRPr sz="900">
                        <a:latin typeface="宋体"/>
                        <a:cs typeface="宋体"/>
                      </a:endParaRPr>
                    </a:p>
                  </a:txBody>
                  <a:tcPr marL="0" marR="0" marT="444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20"/>
                        </a:spcBef>
                      </a:pPr>
                      <a:endParaRPr sz="850">
                        <a:latin typeface="Times New Roman"/>
                        <a:cs typeface="Times New Roman"/>
                      </a:endParaRPr>
                    </a:p>
                    <a:p>
                      <a:pPr algn="ctr">
                        <a:lnSpc>
                          <a:spcPct val="100000"/>
                        </a:lnSpc>
                        <a:spcBef>
                          <a:spcPts val="5"/>
                        </a:spcBef>
                      </a:pPr>
                      <a:r>
                        <a:rPr sz="900" spc="-5">
                          <a:latin typeface="Times New Roman"/>
                          <a:cs typeface="Times New Roman"/>
                        </a:rPr>
                        <a:t>2021-05-07</a:t>
                      </a:r>
                      <a:endParaRPr sz="900">
                        <a:latin typeface="Times New Roman"/>
                        <a:cs typeface="Times New Roman"/>
                      </a:endParaRPr>
                    </a:p>
                  </a:txBody>
                  <a:tcPr marL="0" marR="0" marT="254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20"/>
                        </a:spcBef>
                      </a:pPr>
                      <a:endParaRPr sz="850">
                        <a:latin typeface="Times New Roman"/>
                        <a:cs typeface="Times New Roman"/>
                      </a:endParaRPr>
                    </a:p>
                    <a:p>
                      <a:pPr algn="ctr">
                        <a:lnSpc>
                          <a:spcPct val="100000"/>
                        </a:lnSpc>
                        <a:spcBef>
                          <a:spcPts val="5"/>
                        </a:spcBef>
                      </a:pPr>
                      <a:r>
                        <a:rPr sz="900" spc="-5">
                          <a:latin typeface="Times New Roman"/>
                          <a:cs typeface="Times New Roman"/>
                        </a:rPr>
                        <a:t>2021-11-01</a:t>
                      </a:r>
                      <a:endParaRPr sz="900">
                        <a:latin typeface="Times New Roman"/>
                        <a:cs typeface="Times New Roman"/>
                      </a:endParaRPr>
                    </a:p>
                  </a:txBody>
                  <a:tcPr marL="0" marR="0" marT="254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a:lnSpc>
                          <a:spcPct val="100000"/>
                        </a:lnSpc>
                        <a:spcBef>
                          <a:spcPts val="234"/>
                        </a:spcBef>
                      </a:pPr>
                      <a:r>
                        <a:rPr sz="900">
                          <a:latin typeface="宋体"/>
                          <a:cs typeface="宋体"/>
                        </a:rPr>
                        <a:t>本文件规定了绿色食品熟粉及熟米制糕点的术语和定义要求、检验规则、</a:t>
                      </a:r>
                      <a:endParaRPr sz="900">
                        <a:latin typeface="宋体"/>
                        <a:cs typeface="宋体"/>
                      </a:endParaRPr>
                    </a:p>
                    <a:p>
                      <a:pPr marL="68580">
                        <a:lnSpc>
                          <a:spcPct val="100000"/>
                        </a:lnSpc>
                        <a:spcBef>
                          <a:spcPts val="475"/>
                        </a:spcBef>
                      </a:pPr>
                      <a:r>
                        <a:rPr sz="900">
                          <a:latin typeface="宋体"/>
                          <a:cs typeface="宋体"/>
                        </a:rPr>
                        <a:t>标签、包装、运输和储存。本文件适用于绿色食品熟粉及熟米制糕点。</a:t>
                      </a:r>
                      <a:endParaRPr sz="900">
                        <a:latin typeface="宋体"/>
                        <a:cs typeface="宋体"/>
                      </a:endParaRPr>
                    </a:p>
                  </a:txBody>
                  <a:tcPr marL="0" marR="0" marT="29844"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401319">
                <a:tc>
                  <a:txBody>
                    <a:bodyPr vert="horz" wrap="square"/>
                    <a:lstStyle/>
                    <a:p>
                      <a:pPr>
                        <a:lnSpc>
                          <a:spcPct val="100000"/>
                        </a:lnSpc>
                        <a:spcBef>
                          <a:spcPts val="20"/>
                        </a:spcBef>
                      </a:pPr>
                      <a:endParaRPr sz="850">
                        <a:latin typeface="Times New Roman"/>
                        <a:cs typeface="Times New Roman"/>
                      </a:endParaRPr>
                    </a:p>
                    <a:p>
                      <a:pPr marR="29209" algn="r">
                        <a:lnSpc>
                          <a:spcPct val="100000"/>
                        </a:lnSpc>
                      </a:pPr>
                      <a:r>
                        <a:rPr sz="900" spc="5">
                          <a:latin typeface="Times New Roman"/>
                          <a:cs typeface="Times New Roman"/>
                        </a:rPr>
                        <a:t>3</a:t>
                      </a:r>
                      <a:r>
                        <a:rPr sz="900" spc="-10">
                          <a:latin typeface="Times New Roman"/>
                          <a:cs typeface="Times New Roman"/>
                        </a:rPr>
                        <a:t>8</a:t>
                      </a:r>
                      <a:r>
                        <a:rPr sz="900">
                          <a:latin typeface="Times New Roman"/>
                          <a:cs typeface="Times New Roman"/>
                        </a:rPr>
                        <a:t>.</a:t>
                      </a:r>
                      <a:endParaRPr sz="900">
                        <a:latin typeface="Times New Roman"/>
                        <a:cs typeface="Times New Roman"/>
                      </a:endParaRPr>
                    </a:p>
                  </a:txBody>
                  <a:tcPr marL="0" marR="0" marT="254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spcBef>
                          <a:spcPts val="20"/>
                        </a:spcBef>
                      </a:pPr>
                      <a:endParaRPr sz="850">
                        <a:latin typeface="Times New Roman"/>
                        <a:cs typeface="Times New Roman"/>
                      </a:endParaRPr>
                    </a:p>
                    <a:p>
                      <a:pPr marL="635" algn="ctr">
                        <a:lnSpc>
                          <a:spcPct val="100000"/>
                        </a:lnSpc>
                      </a:pPr>
                      <a:r>
                        <a:rPr sz="900" spc="-5">
                          <a:latin typeface="Times New Roman"/>
                          <a:cs typeface="Times New Roman"/>
                        </a:rPr>
                        <a:t>NY/T</a:t>
                      </a:r>
                      <a:r>
                        <a:rPr sz="900" spc="-25">
                          <a:latin typeface="Times New Roman"/>
                          <a:cs typeface="Times New Roman"/>
                        </a:rPr>
                        <a:t> </a:t>
                      </a:r>
                      <a:r>
                        <a:rPr sz="900" spc="-5">
                          <a:latin typeface="Times New Roman"/>
                          <a:cs typeface="Times New Roman"/>
                        </a:rPr>
                        <a:t>2111-2021</a:t>
                      </a:r>
                      <a:endParaRPr sz="900">
                        <a:latin typeface="Times New Roman"/>
                        <a:cs typeface="Times New Roman"/>
                      </a:endParaRPr>
                    </a:p>
                  </a:txBody>
                  <a:tcPr marL="0" marR="0" marT="254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30"/>
                        </a:spcBef>
                      </a:pPr>
                      <a:endParaRPr sz="850">
                        <a:latin typeface="Times New Roman"/>
                        <a:cs typeface="Times New Roman"/>
                      </a:endParaRPr>
                    </a:p>
                    <a:p>
                      <a:pPr algn="ctr">
                        <a:lnSpc>
                          <a:spcPct val="100000"/>
                        </a:lnSpc>
                        <a:spcBef>
                          <a:spcPts val="5"/>
                        </a:spcBef>
                      </a:pPr>
                      <a:r>
                        <a:rPr sz="900">
                          <a:latin typeface="宋体"/>
                          <a:cs typeface="宋体"/>
                        </a:rPr>
                        <a:t>绿色食品</a:t>
                      </a:r>
                      <a:r>
                        <a:rPr sz="900" spc="-20">
                          <a:latin typeface="宋体"/>
                          <a:cs typeface="宋体"/>
                        </a:rPr>
                        <a:t> </a:t>
                      </a:r>
                      <a:r>
                        <a:rPr sz="900">
                          <a:latin typeface="宋体"/>
                          <a:cs typeface="宋体"/>
                        </a:rPr>
                        <a:t>调味油</a:t>
                      </a:r>
                      <a:endParaRPr sz="900">
                        <a:latin typeface="宋体"/>
                        <a:cs typeface="宋体"/>
                      </a:endParaRPr>
                    </a:p>
                  </a:txBody>
                  <a:tcPr marL="0" marR="0" marT="381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20"/>
                        </a:spcBef>
                      </a:pPr>
                      <a:endParaRPr sz="850">
                        <a:latin typeface="Times New Roman"/>
                        <a:cs typeface="Times New Roman"/>
                      </a:endParaRPr>
                    </a:p>
                    <a:p>
                      <a:pPr algn="ctr">
                        <a:lnSpc>
                          <a:spcPct val="100000"/>
                        </a:lnSpc>
                      </a:pPr>
                      <a:r>
                        <a:rPr sz="900" spc="-5">
                          <a:latin typeface="Times New Roman"/>
                          <a:cs typeface="Times New Roman"/>
                        </a:rPr>
                        <a:t>2021-05-07</a:t>
                      </a:r>
                      <a:endParaRPr sz="900">
                        <a:latin typeface="Times New Roman"/>
                        <a:cs typeface="Times New Roman"/>
                      </a:endParaRPr>
                    </a:p>
                  </a:txBody>
                  <a:tcPr marL="0" marR="0" marT="254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20"/>
                        </a:spcBef>
                      </a:pPr>
                      <a:endParaRPr sz="850">
                        <a:latin typeface="Times New Roman"/>
                        <a:cs typeface="Times New Roman"/>
                      </a:endParaRPr>
                    </a:p>
                    <a:p>
                      <a:pPr algn="ctr">
                        <a:lnSpc>
                          <a:spcPct val="100000"/>
                        </a:lnSpc>
                      </a:pPr>
                      <a:r>
                        <a:rPr sz="900" spc="-5">
                          <a:latin typeface="Times New Roman"/>
                          <a:cs typeface="Times New Roman"/>
                        </a:rPr>
                        <a:t>2021-11-01</a:t>
                      </a:r>
                      <a:endParaRPr sz="900">
                        <a:latin typeface="Times New Roman"/>
                        <a:cs typeface="Times New Roman"/>
                      </a:endParaRPr>
                    </a:p>
                  </a:txBody>
                  <a:tcPr marL="0" marR="0" marT="254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a:lnSpc>
                          <a:spcPct val="100000"/>
                        </a:lnSpc>
                        <a:spcBef>
                          <a:spcPts val="229"/>
                        </a:spcBef>
                      </a:pPr>
                      <a:r>
                        <a:rPr sz="900">
                          <a:latin typeface="宋体"/>
                          <a:cs typeface="宋体"/>
                        </a:rPr>
                        <a:t>本文件规定了绿色食品调味油的术语和定义</a:t>
                      </a:r>
                      <a:r>
                        <a:rPr sz="900" spc="-10">
                          <a:latin typeface="宋体"/>
                          <a:cs typeface="宋体"/>
                        </a:rPr>
                        <a:t>,</a:t>
                      </a:r>
                      <a:r>
                        <a:rPr sz="900">
                          <a:latin typeface="宋体"/>
                          <a:cs typeface="宋体"/>
                        </a:rPr>
                        <a:t>要求</a:t>
                      </a:r>
                      <a:r>
                        <a:rPr sz="900" spc="5">
                          <a:latin typeface="宋体"/>
                          <a:cs typeface="宋体"/>
                        </a:rPr>
                        <a:t>,</a:t>
                      </a:r>
                      <a:r>
                        <a:rPr sz="900">
                          <a:latin typeface="宋体"/>
                          <a:cs typeface="宋体"/>
                        </a:rPr>
                        <a:t>检验规则</a:t>
                      </a:r>
                      <a:r>
                        <a:rPr sz="900" spc="-10">
                          <a:latin typeface="宋体"/>
                          <a:cs typeface="宋体"/>
                        </a:rPr>
                        <a:t>,</a:t>
                      </a:r>
                      <a:r>
                        <a:rPr sz="900">
                          <a:latin typeface="宋体"/>
                          <a:cs typeface="宋体"/>
                        </a:rPr>
                        <a:t>标签</a:t>
                      </a:r>
                      <a:r>
                        <a:rPr sz="900" spc="5">
                          <a:latin typeface="宋体"/>
                          <a:cs typeface="宋体"/>
                        </a:rPr>
                        <a:t>,</a:t>
                      </a:r>
                      <a:r>
                        <a:rPr sz="900">
                          <a:latin typeface="宋体"/>
                          <a:cs typeface="宋体"/>
                        </a:rPr>
                        <a:t>包装,</a:t>
                      </a:r>
                      <a:endParaRPr sz="900">
                        <a:latin typeface="宋体"/>
                        <a:cs typeface="宋体"/>
                      </a:endParaRPr>
                    </a:p>
                    <a:p>
                      <a:pPr marL="68580">
                        <a:lnSpc>
                          <a:spcPct val="100000"/>
                        </a:lnSpc>
                        <a:spcBef>
                          <a:spcPts val="480"/>
                        </a:spcBef>
                      </a:pPr>
                      <a:r>
                        <a:rPr sz="900">
                          <a:latin typeface="宋体"/>
                          <a:cs typeface="宋体"/>
                        </a:rPr>
                        <a:t>运输和储藏。本文件适用于绿色食品调味油。</a:t>
                      </a:r>
                      <a:endParaRPr sz="900">
                        <a:latin typeface="宋体"/>
                        <a:cs typeface="宋体"/>
                      </a:endParaRPr>
                    </a:p>
                  </a:txBody>
                  <a:tcPr marL="0" marR="0" marT="29209"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bl>
          </a:graphicData>
        </a:graphic>
      </p:graphicFrame>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object 3"/>
          <p:cNvSpPr txBox="1">
            <a:spLocks noGrp="1"/>
          </p:cNvSpPr>
          <p:nvPr>
            <p:ph type="sldNum" sz="quarter" idx="7"/>
          </p:nvPr>
        </p:nvSpPr>
        <p:spPr>
          <a:prstGeom prst="rect">
            <a:avLst/>
          </a:prstGeom>
        </p:spPr>
        <p:txBody>
          <a:bodyPr vert="horz" wrap="square" lIns="0" tIns="1905" rIns="0" bIns="0" rtlCol="0">
            <a:spAutoFit/>
          </a:bodyPr>
          <a:lstStyle/>
          <a:p>
            <a:pPr marL="12700">
              <a:lnSpc>
                <a:spcPct val="100000"/>
              </a:lnSpc>
              <a:spcBef>
                <a:spcPts val="15"/>
              </a:spcBef>
            </a:pPr>
            <a:r>
              <a:rPr>
                <a:latin typeface="宋体"/>
                <a:cs typeface="宋体"/>
              </a:rPr>
              <a:t>第 </a:t>
            </a:r>
            <a:r>
              <a:rPr/>
              <a:t>19</a:t>
            </a:r>
            <a:r>
              <a:rPr spc="125"/>
              <a:t> </a:t>
            </a:r>
            <a:r>
              <a:rPr>
                <a:latin typeface="宋体"/>
                <a:cs typeface="宋体"/>
              </a:rPr>
              <a:t>页</a:t>
            </a:r>
          </a:p>
        </p:txBody>
      </p:sp>
      <p:sp>
        <p:nvSpPr>
          <p:cNvPr id="4" name="object 4"/>
          <p:cNvSpPr txBox="1">
            <a:spLocks noGrp="1"/>
          </p:cNvSpPr>
          <p:nvPr>
            <p:ph type="ftr" sz="quarter" idx="5"/>
          </p:nvPr>
        </p:nvSpPr>
        <p:spPr>
          <a:prstGeom prst="rect">
            <a:avLst/>
          </a:prstGeom>
        </p:spPr>
        <p:txBody>
          <a:bodyPr vert="horz" wrap="square" lIns="0" tIns="0" rIns="0" bIns="0" rtlCol="0">
            <a:spAutoFit/>
          </a:bodyPr>
          <a:lstStyle/>
          <a:p>
            <a:pPr marL="12700">
              <a:lnSpc>
                <a:spcPct val="100000"/>
              </a:lnSpc>
            </a:pPr>
            <a:r>
              <a:rPr>
                <a:latin typeface="宋体"/>
                <a:cs typeface="宋体"/>
              </a:rPr>
              <a:t>共 </a:t>
            </a:r>
            <a:r>
              <a:rPr/>
              <a:t>51</a:t>
            </a:r>
            <a:r>
              <a:rPr spc="130"/>
              <a:t> </a:t>
            </a:r>
            <a:r>
              <a:rPr>
                <a:latin typeface="宋体"/>
                <a:cs typeface="宋体"/>
              </a:rPr>
              <a:t>页</a:t>
            </a:r>
          </a:p>
        </p:txBody>
      </p:sp>
      <p:graphicFrame>
        <p:nvGraphicFramePr>
          <p:cNvPr id="2" name="object 2"/>
          <p:cNvGraphicFramePr>
            <a:graphicFrameLocks noGrp="1"/>
          </p:cNvGraphicFramePr>
          <p:nvPr/>
        </p:nvGraphicFramePr>
        <p:xfrm>
          <a:off x="842772" y="1141094"/>
          <a:ext cx="9032875" cy="5068570"/>
        </p:xfrm>
        <a:graphic>
          <a:graphicData uri="http://schemas.openxmlformats.org/drawingml/2006/table">
            <a:tbl>
              <a:tblPr firstRow="1" bandRow="1">
                <a:tableStyleId>{2D5ABB26-0587-4C30-8999-92F81FD0307C}</a:tableStyleId>
              </a:tblPr>
              <a:tblGrid>
                <a:gridCol w="381000"/>
                <a:gridCol w="498475"/>
                <a:gridCol w="1011555"/>
                <a:gridCol w="1950720"/>
                <a:gridCol w="676275"/>
                <a:gridCol w="681354"/>
                <a:gridCol w="3823970"/>
              </a:tblGrid>
              <a:tr h="343534">
                <a:tc>
                  <a:txBody>
                    <a:bodyPr vert="horz" wrap="square"/>
                    <a:lstStyle/>
                    <a:p>
                      <a:pPr marR="69215" algn="r">
                        <a:lnSpc>
                          <a:spcPct val="100000"/>
                        </a:lnSpc>
                        <a:spcBef>
                          <a:spcPts val="775"/>
                        </a:spcBef>
                      </a:pPr>
                      <a:r>
                        <a:rPr sz="900" b="1">
                          <a:latin typeface="宋体"/>
                          <a:cs typeface="宋体"/>
                        </a:rPr>
                        <a:t>序号</a:t>
                      </a:r>
                      <a:endParaRPr sz="900">
                        <a:latin typeface="宋体"/>
                        <a:cs typeface="宋体"/>
                      </a:endParaRPr>
                    </a:p>
                  </a:txBody>
                  <a:tcPr marL="0" marR="0" marT="9842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775"/>
                        </a:spcBef>
                      </a:pPr>
                      <a:r>
                        <a:rPr sz="900" b="1" spc="-5">
                          <a:latin typeface="宋体"/>
                          <a:cs typeface="宋体"/>
                        </a:rPr>
                        <a:t>分类</a:t>
                      </a:r>
                      <a:endParaRPr sz="900">
                        <a:latin typeface="宋体"/>
                        <a:cs typeface="宋体"/>
                      </a:endParaRPr>
                    </a:p>
                  </a:txBody>
                  <a:tcPr marL="0" marR="0" marT="9842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775"/>
                        </a:spcBef>
                      </a:pPr>
                      <a:r>
                        <a:rPr sz="900" b="1" spc="-5">
                          <a:latin typeface="宋体"/>
                          <a:cs typeface="宋体"/>
                        </a:rPr>
                        <a:t>标</a:t>
                      </a:r>
                      <a:r>
                        <a:rPr sz="900" b="1" spc="5">
                          <a:latin typeface="宋体"/>
                          <a:cs typeface="宋体"/>
                        </a:rPr>
                        <a:t>准</a:t>
                      </a:r>
                      <a:r>
                        <a:rPr sz="900" b="1" spc="-5">
                          <a:latin typeface="宋体"/>
                          <a:cs typeface="宋体"/>
                        </a:rPr>
                        <a:t>编号</a:t>
                      </a:r>
                      <a:endParaRPr sz="900">
                        <a:latin typeface="宋体"/>
                        <a:cs typeface="宋体"/>
                      </a:endParaRPr>
                    </a:p>
                  </a:txBody>
                  <a:tcPr marL="0" marR="0" marT="9842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775"/>
                        </a:spcBef>
                      </a:pPr>
                      <a:r>
                        <a:rPr sz="900" b="1" spc="-5">
                          <a:latin typeface="宋体"/>
                          <a:cs typeface="宋体"/>
                        </a:rPr>
                        <a:t>标</a:t>
                      </a:r>
                      <a:r>
                        <a:rPr sz="900" b="1" spc="5">
                          <a:latin typeface="宋体"/>
                          <a:cs typeface="宋体"/>
                        </a:rPr>
                        <a:t>准</a:t>
                      </a:r>
                      <a:r>
                        <a:rPr sz="900" b="1" spc="-5">
                          <a:latin typeface="宋体"/>
                          <a:cs typeface="宋体"/>
                        </a:rPr>
                        <a:t>名称</a:t>
                      </a:r>
                      <a:endParaRPr sz="900">
                        <a:latin typeface="宋体"/>
                        <a:cs typeface="宋体"/>
                      </a:endParaRPr>
                    </a:p>
                  </a:txBody>
                  <a:tcPr marL="0" marR="0" marT="9842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775"/>
                        </a:spcBef>
                      </a:pPr>
                      <a:r>
                        <a:rPr sz="900" b="1" spc="-5">
                          <a:latin typeface="宋体"/>
                          <a:cs typeface="宋体"/>
                        </a:rPr>
                        <a:t>发</a:t>
                      </a:r>
                      <a:r>
                        <a:rPr sz="900" b="1" spc="5">
                          <a:latin typeface="宋体"/>
                          <a:cs typeface="宋体"/>
                        </a:rPr>
                        <a:t>布</a:t>
                      </a:r>
                      <a:r>
                        <a:rPr sz="900" b="1" spc="-5">
                          <a:latin typeface="宋体"/>
                          <a:cs typeface="宋体"/>
                        </a:rPr>
                        <a:t>日期</a:t>
                      </a:r>
                      <a:endParaRPr sz="900">
                        <a:latin typeface="宋体"/>
                        <a:cs typeface="宋体"/>
                      </a:endParaRPr>
                    </a:p>
                  </a:txBody>
                  <a:tcPr marL="0" marR="0" marT="9842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775"/>
                        </a:spcBef>
                      </a:pPr>
                      <a:r>
                        <a:rPr sz="900" b="1" spc="-5">
                          <a:latin typeface="宋体"/>
                          <a:cs typeface="宋体"/>
                        </a:rPr>
                        <a:t>实</a:t>
                      </a:r>
                      <a:r>
                        <a:rPr sz="900" b="1" spc="5">
                          <a:latin typeface="宋体"/>
                          <a:cs typeface="宋体"/>
                        </a:rPr>
                        <a:t>施</a:t>
                      </a:r>
                      <a:r>
                        <a:rPr sz="900" b="1" spc="-5">
                          <a:latin typeface="宋体"/>
                          <a:cs typeface="宋体"/>
                        </a:rPr>
                        <a:t>日期</a:t>
                      </a:r>
                      <a:endParaRPr sz="900">
                        <a:latin typeface="宋体"/>
                        <a:cs typeface="宋体"/>
                      </a:endParaRPr>
                    </a:p>
                  </a:txBody>
                  <a:tcPr marL="0" marR="0" marT="9842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775"/>
                        </a:spcBef>
                      </a:pPr>
                      <a:r>
                        <a:rPr sz="900" b="1" spc="-5">
                          <a:latin typeface="宋体"/>
                          <a:cs typeface="宋体"/>
                        </a:rPr>
                        <a:t>规</a:t>
                      </a:r>
                      <a:r>
                        <a:rPr sz="900" b="1" spc="5">
                          <a:latin typeface="宋体"/>
                          <a:cs typeface="宋体"/>
                        </a:rPr>
                        <a:t>定</a:t>
                      </a:r>
                      <a:r>
                        <a:rPr sz="900" b="1" spc="-5">
                          <a:latin typeface="宋体"/>
                          <a:cs typeface="宋体"/>
                        </a:rPr>
                        <a:t>范围</a:t>
                      </a:r>
                      <a:endParaRPr sz="900">
                        <a:latin typeface="宋体"/>
                        <a:cs typeface="宋体"/>
                      </a:endParaRPr>
                    </a:p>
                  </a:txBody>
                  <a:tcPr marL="0" marR="0" marT="9842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486410">
                <a:tc>
                  <a:txBody>
                    <a:bodyPr vert="horz" wrap="square"/>
                    <a:lstStyle/>
                    <a:p>
                      <a:pPr>
                        <a:lnSpc>
                          <a:spcPct val="100000"/>
                        </a:lnSpc>
                        <a:spcBef>
                          <a:spcPts val="10"/>
                        </a:spcBef>
                      </a:pPr>
                      <a:endParaRPr sz="1150">
                        <a:latin typeface="Times New Roman"/>
                        <a:cs typeface="Times New Roman"/>
                      </a:endParaRPr>
                    </a:p>
                    <a:p>
                      <a:pPr marR="29209" algn="r">
                        <a:lnSpc>
                          <a:spcPct val="100000"/>
                        </a:lnSpc>
                      </a:pPr>
                      <a:r>
                        <a:rPr sz="900" spc="5">
                          <a:latin typeface="Times New Roman"/>
                          <a:cs typeface="Times New Roman"/>
                        </a:rPr>
                        <a:t>3</a:t>
                      </a:r>
                      <a:r>
                        <a:rPr sz="900" spc="-10">
                          <a:latin typeface="Times New Roman"/>
                          <a:cs typeface="Times New Roman"/>
                        </a:rPr>
                        <a:t>9</a:t>
                      </a:r>
                      <a:r>
                        <a:rPr sz="900">
                          <a:latin typeface="Times New Roman"/>
                          <a:cs typeface="Times New Roman"/>
                        </a:rPr>
                        <a:t>.</a:t>
                      </a:r>
                      <a:endParaRPr sz="900">
                        <a:latin typeface="Times New Roman"/>
                        <a:cs typeface="Times New Roman"/>
                      </a:endParaRPr>
                    </a:p>
                  </a:txBody>
                  <a:tcPr marL="0" marR="0" marT="127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spcBef>
                          <a:spcPts val="10"/>
                        </a:spcBef>
                      </a:pPr>
                      <a:endParaRPr sz="1150">
                        <a:latin typeface="Times New Roman"/>
                        <a:cs typeface="Times New Roman"/>
                      </a:endParaRPr>
                    </a:p>
                    <a:p>
                      <a:pPr marL="635" algn="ctr">
                        <a:lnSpc>
                          <a:spcPct val="100000"/>
                        </a:lnSpc>
                      </a:pPr>
                      <a:r>
                        <a:rPr sz="900" spc="-5">
                          <a:latin typeface="Times New Roman"/>
                          <a:cs typeface="Times New Roman"/>
                        </a:rPr>
                        <a:t>SB</a:t>
                      </a:r>
                      <a:r>
                        <a:rPr sz="900" spc="-5">
                          <a:latin typeface="宋体"/>
                          <a:cs typeface="宋体"/>
                        </a:rPr>
                        <a:t>/</a:t>
                      </a:r>
                      <a:r>
                        <a:rPr sz="900" spc="-5">
                          <a:latin typeface="Times New Roman"/>
                          <a:cs typeface="Times New Roman"/>
                        </a:rPr>
                        <a:t>T</a:t>
                      </a:r>
                      <a:r>
                        <a:rPr sz="900" spc="40">
                          <a:latin typeface="Times New Roman"/>
                          <a:cs typeface="Times New Roman"/>
                        </a:rPr>
                        <a:t> </a:t>
                      </a:r>
                      <a:r>
                        <a:rPr sz="900" spc="-5">
                          <a:latin typeface="Times New Roman"/>
                          <a:cs typeface="Times New Roman"/>
                        </a:rPr>
                        <a:t>10428</a:t>
                      </a:r>
                      <a:r>
                        <a:rPr sz="900" spc="-5">
                          <a:latin typeface="宋体"/>
                          <a:cs typeface="宋体"/>
                        </a:rPr>
                        <a:t>-</a:t>
                      </a:r>
                      <a:r>
                        <a:rPr sz="900" spc="-5">
                          <a:latin typeface="Times New Roman"/>
                          <a:cs typeface="Times New Roman"/>
                        </a:rPr>
                        <a:t>2007</a:t>
                      </a:r>
                      <a:endParaRPr sz="900">
                        <a:latin typeface="Times New Roman"/>
                        <a:cs typeface="Times New Roman"/>
                      </a:endParaRPr>
                    </a:p>
                  </a:txBody>
                  <a:tcPr marL="0" marR="0" marT="127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861060" marR="281305" indent="-571500">
                        <a:lnSpc>
                          <a:spcPct val="144400"/>
                        </a:lnSpc>
                        <a:spcBef>
                          <a:spcPts val="75"/>
                        </a:spcBef>
                      </a:pPr>
                      <a:r>
                        <a:rPr sz="900">
                          <a:latin typeface="宋体"/>
                          <a:cs typeface="宋体"/>
                        </a:rPr>
                        <a:t>初级生鲜食品配送良好操作 规范</a:t>
                      </a:r>
                      <a:endParaRPr sz="900">
                        <a:latin typeface="宋体"/>
                        <a:cs typeface="宋体"/>
                      </a:endParaRPr>
                    </a:p>
                  </a:txBody>
                  <a:tcPr marL="0" marR="0" marT="952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10"/>
                        </a:spcBef>
                      </a:pPr>
                      <a:endParaRPr sz="1150">
                        <a:latin typeface="Times New Roman"/>
                        <a:cs typeface="Times New Roman"/>
                      </a:endParaRPr>
                    </a:p>
                    <a:p>
                      <a:pPr algn="ctr">
                        <a:lnSpc>
                          <a:spcPct val="100000"/>
                        </a:lnSpc>
                      </a:pPr>
                      <a:r>
                        <a:rPr sz="900" spc="-5">
                          <a:latin typeface="Times New Roman"/>
                          <a:cs typeface="Times New Roman"/>
                        </a:rPr>
                        <a:t>2007-07-24</a:t>
                      </a:r>
                      <a:endParaRPr sz="900">
                        <a:latin typeface="Times New Roman"/>
                        <a:cs typeface="Times New Roman"/>
                      </a:endParaRPr>
                    </a:p>
                  </a:txBody>
                  <a:tcPr marL="0" marR="0" marT="127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10"/>
                        </a:spcBef>
                      </a:pPr>
                      <a:endParaRPr sz="1150">
                        <a:latin typeface="Times New Roman"/>
                        <a:cs typeface="Times New Roman"/>
                      </a:endParaRPr>
                    </a:p>
                    <a:p>
                      <a:pPr algn="ctr">
                        <a:lnSpc>
                          <a:spcPct val="100000"/>
                        </a:lnSpc>
                      </a:pPr>
                      <a:r>
                        <a:rPr sz="900" spc="-5">
                          <a:latin typeface="Times New Roman"/>
                          <a:cs typeface="Times New Roman"/>
                        </a:rPr>
                        <a:t>2007-12-01</a:t>
                      </a:r>
                      <a:endParaRPr sz="900">
                        <a:latin typeface="Times New Roman"/>
                        <a:cs typeface="Times New Roman"/>
                      </a:endParaRPr>
                    </a:p>
                  </a:txBody>
                  <a:tcPr marL="0" marR="0" marT="127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marR="89535">
                        <a:lnSpc>
                          <a:spcPct val="144400"/>
                        </a:lnSpc>
                        <a:spcBef>
                          <a:spcPts val="75"/>
                        </a:spcBef>
                      </a:pPr>
                      <a:r>
                        <a:rPr sz="900">
                          <a:latin typeface="宋体"/>
                          <a:cs typeface="宋体"/>
                        </a:rPr>
                        <a:t>本标准规定了初级生鲜食品配送组织的质量管理体系、资源管理、配送过 程控制和产品召回等方面的要求。本标准适用于初级生鲜食品配送组织。</a:t>
                      </a:r>
                      <a:endParaRPr sz="900">
                        <a:latin typeface="宋体"/>
                        <a:cs typeface="宋体"/>
                      </a:endParaRPr>
                    </a:p>
                  </a:txBody>
                  <a:tcPr marL="0" marR="0" marT="952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434339">
                <a:tc>
                  <a:txBody>
                    <a:bodyPr vert="horz" wrap="square"/>
                    <a:lstStyle/>
                    <a:p>
                      <a:pPr>
                        <a:lnSpc>
                          <a:spcPct val="100000"/>
                        </a:lnSpc>
                        <a:spcBef>
                          <a:spcPts val="35"/>
                        </a:spcBef>
                      </a:pPr>
                      <a:endParaRPr sz="950">
                        <a:latin typeface="Times New Roman"/>
                        <a:cs typeface="Times New Roman"/>
                      </a:endParaRPr>
                    </a:p>
                    <a:p>
                      <a:pPr marR="29209" algn="r">
                        <a:lnSpc>
                          <a:spcPct val="100000"/>
                        </a:lnSpc>
                      </a:pPr>
                      <a:r>
                        <a:rPr sz="900" spc="5">
                          <a:latin typeface="Times New Roman"/>
                          <a:cs typeface="Times New Roman"/>
                        </a:rPr>
                        <a:t>4</a:t>
                      </a:r>
                      <a:r>
                        <a:rPr sz="900" spc="-10">
                          <a:latin typeface="Times New Roman"/>
                          <a:cs typeface="Times New Roman"/>
                        </a:rPr>
                        <a:t>0</a:t>
                      </a:r>
                      <a:r>
                        <a:rPr sz="900">
                          <a:latin typeface="Times New Roman"/>
                          <a:cs typeface="Times New Roman"/>
                        </a:rPr>
                        <a:t>.</a:t>
                      </a:r>
                      <a:endParaRPr sz="900">
                        <a:latin typeface="Times New Roman"/>
                        <a:cs typeface="Times New Roman"/>
                      </a:endParaRPr>
                    </a:p>
                  </a:txBody>
                  <a:tcPr marL="0" marR="0" marT="444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marL="187325" marR="178435" indent="198120">
                        <a:lnSpc>
                          <a:spcPts val="1560"/>
                        </a:lnSpc>
                      </a:pPr>
                      <a:r>
                        <a:rPr sz="900" spc="-5">
                          <a:latin typeface="Times New Roman"/>
                          <a:cs typeface="Times New Roman"/>
                        </a:rPr>
                        <a:t>SB/T  </a:t>
                      </a:r>
                      <a:r>
                        <a:rPr sz="900" spc="5">
                          <a:latin typeface="Times New Roman"/>
                          <a:cs typeface="Times New Roman"/>
                        </a:rPr>
                        <a:t>1</a:t>
                      </a:r>
                      <a:r>
                        <a:rPr sz="900" spc="-10">
                          <a:latin typeface="Times New Roman"/>
                          <a:cs typeface="Times New Roman"/>
                        </a:rPr>
                        <a:t>0</a:t>
                      </a:r>
                      <a:r>
                        <a:rPr sz="900" spc="5">
                          <a:latin typeface="Times New Roman"/>
                          <a:cs typeface="Times New Roman"/>
                        </a:rPr>
                        <a:t>5</a:t>
                      </a:r>
                      <a:r>
                        <a:rPr sz="900" spc="-10">
                          <a:latin typeface="Times New Roman"/>
                          <a:cs typeface="Times New Roman"/>
                        </a:rPr>
                        <a:t>1</a:t>
                      </a:r>
                      <a:r>
                        <a:rPr sz="900" spc="5">
                          <a:latin typeface="Times New Roman"/>
                          <a:cs typeface="Times New Roman"/>
                        </a:rPr>
                        <a:t>2</a:t>
                      </a:r>
                      <a:r>
                        <a:rPr sz="900" spc="-10">
                          <a:latin typeface="Times New Roman"/>
                          <a:cs typeface="Times New Roman"/>
                        </a:rPr>
                        <a:t>.</a:t>
                      </a:r>
                      <a:r>
                        <a:rPr sz="900" spc="5">
                          <a:latin typeface="Times New Roman"/>
                          <a:cs typeface="Times New Roman"/>
                        </a:rPr>
                        <a:t>4</a:t>
                      </a:r>
                      <a:r>
                        <a:rPr sz="900">
                          <a:latin typeface="Times New Roman"/>
                          <a:cs typeface="Times New Roman"/>
                        </a:rPr>
                        <a:t>-</a:t>
                      </a:r>
                      <a:r>
                        <a:rPr sz="900" spc="-10">
                          <a:latin typeface="Times New Roman"/>
                          <a:cs typeface="Times New Roman"/>
                        </a:rPr>
                        <a:t>2</a:t>
                      </a:r>
                      <a:r>
                        <a:rPr sz="900" spc="5">
                          <a:latin typeface="Times New Roman"/>
                          <a:cs typeface="Times New Roman"/>
                        </a:rPr>
                        <a:t>0</a:t>
                      </a:r>
                      <a:r>
                        <a:rPr sz="900" spc="-10">
                          <a:latin typeface="Times New Roman"/>
                          <a:cs typeface="Times New Roman"/>
                        </a:rPr>
                        <a:t>0</a:t>
                      </a:r>
                      <a:r>
                        <a:rPr sz="900">
                          <a:latin typeface="Times New Roman"/>
                          <a:cs typeface="Times New Roman"/>
                        </a:rPr>
                        <a:t>8</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45"/>
                        </a:spcBef>
                      </a:pPr>
                      <a:endParaRPr sz="950">
                        <a:latin typeface="Times New Roman"/>
                        <a:cs typeface="Times New Roman"/>
                      </a:endParaRPr>
                    </a:p>
                    <a:p>
                      <a:pPr algn="ctr">
                        <a:lnSpc>
                          <a:spcPct val="100000"/>
                        </a:lnSpc>
                      </a:pPr>
                      <a:r>
                        <a:rPr sz="900">
                          <a:latin typeface="宋体"/>
                          <a:cs typeface="宋体"/>
                        </a:rPr>
                        <a:t>零售业基层岗位技能要求</a:t>
                      </a:r>
                      <a:r>
                        <a:rPr sz="900" spc="-25">
                          <a:latin typeface="宋体"/>
                          <a:cs typeface="宋体"/>
                        </a:rPr>
                        <a:t> </a:t>
                      </a:r>
                      <a:r>
                        <a:rPr sz="900">
                          <a:latin typeface="宋体"/>
                          <a:cs typeface="宋体"/>
                        </a:rPr>
                        <a:t>生鲜工</a:t>
                      </a:r>
                      <a:endParaRPr sz="900">
                        <a:latin typeface="宋体"/>
                        <a:cs typeface="宋体"/>
                      </a:endParaRPr>
                    </a:p>
                  </a:txBody>
                  <a:tcPr marL="0" marR="0" marT="571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35"/>
                        </a:spcBef>
                      </a:pPr>
                      <a:endParaRPr sz="950">
                        <a:latin typeface="Times New Roman"/>
                        <a:cs typeface="Times New Roman"/>
                      </a:endParaRPr>
                    </a:p>
                    <a:p>
                      <a:pPr algn="ctr">
                        <a:lnSpc>
                          <a:spcPct val="100000"/>
                        </a:lnSpc>
                      </a:pPr>
                      <a:r>
                        <a:rPr sz="900" spc="-5">
                          <a:latin typeface="Times New Roman"/>
                          <a:cs typeface="Times New Roman"/>
                        </a:rPr>
                        <a:t>2008-12-29</a:t>
                      </a:r>
                      <a:endParaRPr sz="900">
                        <a:latin typeface="Times New Roman"/>
                        <a:cs typeface="Times New Roman"/>
                      </a:endParaRPr>
                    </a:p>
                  </a:txBody>
                  <a:tcPr marL="0" marR="0" marT="444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35"/>
                        </a:spcBef>
                      </a:pPr>
                      <a:endParaRPr sz="950">
                        <a:latin typeface="Times New Roman"/>
                        <a:cs typeface="Times New Roman"/>
                      </a:endParaRPr>
                    </a:p>
                    <a:p>
                      <a:pPr algn="ctr">
                        <a:lnSpc>
                          <a:spcPct val="100000"/>
                        </a:lnSpc>
                      </a:pPr>
                      <a:r>
                        <a:rPr sz="900" spc="-5">
                          <a:latin typeface="Times New Roman"/>
                          <a:cs typeface="Times New Roman"/>
                        </a:rPr>
                        <a:t>2009-08-01</a:t>
                      </a:r>
                      <a:endParaRPr sz="900">
                        <a:latin typeface="Times New Roman"/>
                        <a:cs typeface="Times New Roman"/>
                      </a:endParaRPr>
                    </a:p>
                  </a:txBody>
                  <a:tcPr marL="0" marR="0" marT="444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marR="89535">
                        <a:lnSpc>
                          <a:spcPts val="1560"/>
                        </a:lnSpc>
                        <a:spcBef>
                          <a:spcPts val="10"/>
                        </a:spcBef>
                      </a:pPr>
                      <a:r>
                        <a:rPr sz="900">
                          <a:latin typeface="宋体"/>
                          <a:cs typeface="宋体"/>
                        </a:rPr>
                        <a:t>本标准规定了零售卖场生鲜从业人员应具备的知识和技能。本标准适用于 零售卖场对生鲜从业人员技能的鉴定和职业培训。</a:t>
                      </a:r>
                      <a:endParaRPr sz="900">
                        <a:latin typeface="宋体"/>
                        <a:cs typeface="宋体"/>
                      </a:endParaRPr>
                    </a:p>
                  </a:txBody>
                  <a:tcPr marL="0" marR="0" marT="127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199552">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marL="68580">
                        <a:lnSpc>
                          <a:spcPct val="100000"/>
                        </a:lnSpc>
                        <a:spcBef>
                          <a:spcPts val="229"/>
                        </a:spcBef>
                      </a:pPr>
                      <a:r>
                        <a:rPr sz="900">
                          <a:latin typeface="宋体"/>
                          <a:cs typeface="宋体"/>
                        </a:rPr>
                        <a:t>本标准规定了主食冷链配送企业的质量管理体系、资源管理、配送过程控</a:t>
                      </a:r>
                      <a:endParaRPr sz="900">
                        <a:latin typeface="宋体"/>
                        <a:cs typeface="宋体"/>
                      </a:endParaRPr>
                    </a:p>
                  </a:txBody>
                  <a:tcPr marL="0" marR="0" marT="29209" marB="0">
                    <a:lnL w="6350">
                      <a:solidFill>
                        <a:srgbClr val="000000"/>
                      </a:solidFill>
                      <a:prstDash val="solid"/>
                    </a:lnL>
                    <a:lnR w="6350">
                      <a:solidFill>
                        <a:srgbClr val="000000"/>
                      </a:solidFill>
                      <a:prstDash val="solid"/>
                    </a:lnR>
                    <a:lnT w="6350">
                      <a:solidFill>
                        <a:srgbClr val="000000"/>
                      </a:solidFill>
                      <a:prstDash val="solid"/>
                    </a:lnT>
                  </a:tcPr>
                </a:tc>
              </a:tr>
              <a:tr h="204259">
                <a:tc>
                  <a:txBody>
                    <a:bodyPr vert="horz" wrap="square"/>
                    <a:lstStyle/>
                    <a:p>
                      <a:pPr marR="29209" algn="r">
                        <a:lnSpc>
                          <a:spcPct val="100000"/>
                        </a:lnSpc>
                        <a:spcBef>
                          <a:spcPts val="215"/>
                        </a:spcBef>
                      </a:pPr>
                      <a:r>
                        <a:rPr sz="900" spc="5">
                          <a:latin typeface="Times New Roman"/>
                          <a:cs typeface="Times New Roman"/>
                        </a:rPr>
                        <a:t>4</a:t>
                      </a:r>
                      <a:r>
                        <a:rPr sz="900" spc="-10">
                          <a:latin typeface="Times New Roman"/>
                          <a:cs typeface="Times New Roman"/>
                        </a:rPr>
                        <a:t>1</a:t>
                      </a:r>
                      <a:r>
                        <a:rPr sz="900">
                          <a:latin typeface="Times New Roman"/>
                          <a:cs typeface="Times New Roman"/>
                        </a:rPr>
                        <a:t>.</a:t>
                      </a:r>
                      <a:endParaRPr sz="900">
                        <a:latin typeface="Times New Roman"/>
                        <a:cs typeface="Times New Roman"/>
                      </a:endParaRPr>
                    </a:p>
                  </a:txBody>
                  <a:tcPr marL="0" marR="0" marT="27305"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15"/>
                        </a:spcBef>
                      </a:pPr>
                      <a:r>
                        <a:rPr sz="900" spc="-5">
                          <a:latin typeface="Times New Roman"/>
                          <a:cs typeface="Times New Roman"/>
                        </a:rPr>
                        <a:t>SB/T</a:t>
                      </a:r>
                      <a:r>
                        <a:rPr sz="900" spc="-25">
                          <a:latin typeface="Times New Roman"/>
                          <a:cs typeface="Times New Roman"/>
                        </a:rPr>
                        <a:t> </a:t>
                      </a:r>
                      <a:r>
                        <a:rPr sz="900" spc="-5">
                          <a:latin typeface="Times New Roman"/>
                          <a:cs typeface="Times New Roman"/>
                        </a:rPr>
                        <a:t>10678-2012</a:t>
                      </a:r>
                      <a:endParaRPr sz="900">
                        <a:latin typeface="Times New Roman"/>
                        <a:cs typeface="Times New Roman"/>
                      </a:endParaRPr>
                    </a:p>
                  </a:txBody>
                  <a:tcPr marL="0" marR="0" marT="27305"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15"/>
                        </a:spcBef>
                      </a:pPr>
                      <a:r>
                        <a:rPr sz="900">
                          <a:latin typeface="宋体"/>
                          <a:cs typeface="宋体"/>
                        </a:rPr>
                        <a:t>主食冷链配送良好操作规范</a:t>
                      </a:r>
                      <a:endParaRPr sz="900">
                        <a:latin typeface="宋体"/>
                        <a:cs typeface="宋体"/>
                      </a:endParaRPr>
                    </a:p>
                  </a:txBody>
                  <a:tcPr marL="0" marR="0" marT="27305"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15"/>
                        </a:spcBef>
                      </a:pPr>
                      <a:r>
                        <a:rPr sz="900" spc="-5">
                          <a:latin typeface="Times New Roman"/>
                          <a:cs typeface="Times New Roman"/>
                        </a:rPr>
                        <a:t>2012-03-15</a:t>
                      </a:r>
                      <a:endParaRPr sz="900">
                        <a:latin typeface="Times New Roman"/>
                        <a:cs typeface="Times New Roman"/>
                      </a:endParaRPr>
                    </a:p>
                  </a:txBody>
                  <a:tcPr marL="0" marR="0" marT="27305"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15"/>
                        </a:spcBef>
                      </a:pPr>
                      <a:r>
                        <a:rPr sz="900" spc="-5">
                          <a:latin typeface="Times New Roman"/>
                          <a:cs typeface="Times New Roman"/>
                        </a:rPr>
                        <a:t>2012-06-01</a:t>
                      </a:r>
                      <a:endParaRPr sz="900">
                        <a:latin typeface="Times New Roman"/>
                        <a:cs typeface="Times New Roman"/>
                      </a:endParaRPr>
                    </a:p>
                  </a:txBody>
                  <a:tcPr marL="0" marR="0" marT="27305" marB="0">
                    <a:lnL w="6350">
                      <a:solidFill>
                        <a:srgbClr val="000000"/>
                      </a:solidFill>
                      <a:prstDash val="solid"/>
                    </a:lnL>
                    <a:lnR w="6350">
                      <a:solidFill>
                        <a:srgbClr val="000000"/>
                      </a:solidFill>
                      <a:prstDash val="solid"/>
                    </a:lnR>
                  </a:tcPr>
                </a:tc>
                <a:tc>
                  <a:txBody>
                    <a:bodyPr vert="horz" wrap="square"/>
                    <a:lstStyle/>
                    <a:p>
                      <a:pPr marL="68580">
                        <a:lnSpc>
                          <a:spcPct val="100000"/>
                        </a:lnSpc>
                        <a:spcBef>
                          <a:spcPts val="215"/>
                        </a:spcBef>
                      </a:pPr>
                      <a:r>
                        <a:rPr sz="900">
                          <a:latin typeface="宋体"/>
                          <a:cs typeface="宋体"/>
                        </a:rPr>
                        <a:t>制、产品追溯与召回等方面的要求。适用于主食加工配送、冷链物流等企</a:t>
                      </a:r>
                      <a:endParaRPr sz="900">
                        <a:latin typeface="宋体"/>
                        <a:cs typeface="宋体"/>
                      </a:endParaRPr>
                    </a:p>
                  </a:txBody>
                  <a:tcPr marL="0" marR="0" marT="27305" marB="0">
                    <a:lnL w="6350">
                      <a:solidFill>
                        <a:srgbClr val="000000"/>
                      </a:solidFill>
                      <a:prstDash val="solid"/>
                    </a:lnL>
                    <a:lnR w="6350">
                      <a:solidFill>
                        <a:srgbClr val="000000"/>
                      </a:solidFill>
                      <a:prstDash val="solid"/>
                    </a:lnR>
                  </a:tcPr>
                </a:tc>
              </a:tr>
              <a:tr h="196898">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marL="68580">
                        <a:lnSpc>
                          <a:spcPct val="100000"/>
                        </a:lnSpc>
                        <a:spcBef>
                          <a:spcPts val="170"/>
                        </a:spcBef>
                      </a:pPr>
                      <a:r>
                        <a:rPr sz="900">
                          <a:latin typeface="宋体"/>
                          <a:cs typeface="宋体"/>
                        </a:rPr>
                        <a:t>业。</a:t>
                      </a:r>
                      <a:endParaRPr sz="900">
                        <a:latin typeface="宋体"/>
                        <a:cs typeface="宋体"/>
                      </a:endParaRPr>
                    </a:p>
                  </a:txBody>
                  <a:tcPr marL="0" marR="0" marT="21590" marB="0">
                    <a:lnL w="6350">
                      <a:solidFill>
                        <a:srgbClr val="000000"/>
                      </a:solidFill>
                      <a:prstDash val="solid"/>
                    </a:lnL>
                    <a:lnR w="6350">
                      <a:solidFill>
                        <a:srgbClr val="000000"/>
                      </a:solidFill>
                      <a:prstDash val="solid"/>
                    </a:lnR>
                    <a:lnB w="6350">
                      <a:solidFill>
                        <a:srgbClr val="000000"/>
                      </a:solidFill>
                      <a:prstDash val="solid"/>
                    </a:lnB>
                  </a:tcPr>
                </a:tc>
              </a:tr>
              <a:tr h="245774">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marL="68580">
                        <a:lnSpc>
                          <a:spcPct val="100000"/>
                        </a:lnSpc>
                        <a:spcBef>
                          <a:spcPts val="600"/>
                        </a:spcBef>
                      </a:pPr>
                      <a:r>
                        <a:rPr sz="900">
                          <a:latin typeface="宋体"/>
                          <a:cs typeface="宋体"/>
                        </a:rPr>
                        <a:t>本标准规定了冷藏调制食品的术语和定义、分类、技术要求、检验方法、</a:t>
                      </a:r>
                      <a:endParaRPr sz="900">
                        <a:latin typeface="宋体"/>
                        <a:cs typeface="宋体"/>
                      </a:endParaRPr>
                    </a:p>
                  </a:txBody>
                  <a:tcPr marL="0" marR="0" marT="76200" marB="0">
                    <a:lnL w="6350">
                      <a:solidFill>
                        <a:srgbClr val="000000"/>
                      </a:solidFill>
                      <a:prstDash val="solid"/>
                    </a:lnL>
                    <a:lnR w="6350">
                      <a:solidFill>
                        <a:srgbClr val="000000"/>
                      </a:solidFill>
                      <a:prstDash val="solid"/>
                    </a:lnR>
                    <a:lnT w="6350">
                      <a:solidFill>
                        <a:srgbClr val="000000"/>
                      </a:solidFill>
                      <a:prstDash val="solid"/>
                    </a:lnT>
                  </a:tcPr>
                </a:tc>
              </a:tr>
              <a:tr h="204259">
                <a:tc>
                  <a:txBody>
                    <a:bodyPr vert="horz" wrap="square"/>
                    <a:lstStyle/>
                    <a:p>
                      <a:pPr marR="29209" algn="r">
                        <a:lnSpc>
                          <a:spcPct val="100000"/>
                        </a:lnSpc>
                        <a:spcBef>
                          <a:spcPts val="210"/>
                        </a:spcBef>
                      </a:pPr>
                      <a:r>
                        <a:rPr sz="900" spc="5">
                          <a:latin typeface="Times New Roman"/>
                          <a:cs typeface="Times New Roman"/>
                        </a:rPr>
                        <a:t>4</a:t>
                      </a:r>
                      <a:r>
                        <a:rPr sz="900" spc="-10">
                          <a:latin typeface="Times New Roman"/>
                          <a:cs typeface="Times New Roman"/>
                        </a:rPr>
                        <a:t>2</a:t>
                      </a:r>
                      <a:r>
                        <a:rPr sz="900">
                          <a:latin typeface="Times New Roman"/>
                          <a:cs typeface="Times New Roman"/>
                        </a:rPr>
                        <a:t>.</a:t>
                      </a:r>
                      <a:endParaRPr sz="900">
                        <a:latin typeface="Times New Roman"/>
                        <a:cs typeface="Times New Roman"/>
                      </a:endParaRPr>
                    </a:p>
                  </a:txBody>
                  <a:tcPr marL="0" marR="0" marT="2667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10"/>
                        </a:spcBef>
                      </a:pPr>
                      <a:r>
                        <a:rPr sz="900" spc="-5">
                          <a:latin typeface="Times New Roman"/>
                          <a:cs typeface="Times New Roman"/>
                        </a:rPr>
                        <a:t>SB/T</a:t>
                      </a:r>
                      <a:r>
                        <a:rPr sz="900" spc="-25">
                          <a:latin typeface="Times New Roman"/>
                          <a:cs typeface="Times New Roman"/>
                        </a:rPr>
                        <a:t> </a:t>
                      </a:r>
                      <a:r>
                        <a:rPr sz="900" spc="-5">
                          <a:latin typeface="Times New Roman"/>
                          <a:cs typeface="Times New Roman"/>
                        </a:rPr>
                        <a:t>10648-2012</a:t>
                      </a:r>
                      <a:endParaRPr sz="900">
                        <a:latin typeface="Times New Roman"/>
                        <a:cs typeface="Times New Roman"/>
                      </a:endParaRPr>
                    </a:p>
                  </a:txBody>
                  <a:tcPr marL="0" marR="0" marT="26670"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20"/>
                        </a:spcBef>
                      </a:pPr>
                      <a:r>
                        <a:rPr sz="900">
                          <a:latin typeface="宋体"/>
                          <a:cs typeface="宋体"/>
                        </a:rPr>
                        <a:t>冷藏调制食品</a:t>
                      </a:r>
                      <a:endParaRPr sz="900">
                        <a:latin typeface="宋体"/>
                        <a:cs typeface="宋体"/>
                      </a:endParaRPr>
                    </a:p>
                  </a:txBody>
                  <a:tcPr marL="0" marR="0" marT="27940"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10"/>
                        </a:spcBef>
                      </a:pPr>
                      <a:r>
                        <a:rPr sz="900" spc="-5">
                          <a:latin typeface="Times New Roman"/>
                          <a:cs typeface="Times New Roman"/>
                        </a:rPr>
                        <a:t>2012-03-15</a:t>
                      </a:r>
                      <a:endParaRPr sz="900">
                        <a:latin typeface="Times New Roman"/>
                        <a:cs typeface="Times New Roman"/>
                      </a:endParaRPr>
                    </a:p>
                  </a:txBody>
                  <a:tcPr marL="0" marR="0" marT="26670"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10"/>
                        </a:spcBef>
                      </a:pPr>
                      <a:r>
                        <a:rPr sz="900" spc="-5">
                          <a:latin typeface="Times New Roman"/>
                          <a:cs typeface="Times New Roman"/>
                        </a:rPr>
                        <a:t>2012-06-01</a:t>
                      </a:r>
                      <a:endParaRPr sz="900">
                        <a:latin typeface="Times New Roman"/>
                        <a:cs typeface="Times New Roman"/>
                      </a:endParaRPr>
                    </a:p>
                  </a:txBody>
                  <a:tcPr marL="0" marR="0" marT="26670" marB="0">
                    <a:lnL w="6350">
                      <a:solidFill>
                        <a:srgbClr val="000000"/>
                      </a:solidFill>
                      <a:prstDash val="solid"/>
                    </a:lnL>
                    <a:lnR w="6350">
                      <a:solidFill>
                        <a:srgbClr val="000000"/>
                      </a:solidFill>
                      <a:prstDash val="solid"/>
                    </a:lnR>
                  </a:tcPr>
                </a:tc>
                <a:tc>
                  <a:txBody>
                    <a:bodyPr vert="horz" wrap="square"/>
                    <a:lstStyle/>
                    <a:p>
                      <a:pPr marL="68580">
                        <a:lnSpc>
                          <a:spcPct val="100000"/>
                        </a:lnSpc>
                        <a:spcBef>
                          <a:spcPts val="220"/>
                        </a:spcBef>
                      </a:pPr>
                      <a:r>
                        <a:rPr sz="900">
                          <a:latin typeface="宋体"/>
                          <a:cs typeface="宋体"/>
                        </a:rPr>
                        <a:t>检验规则及标签和标志、包装、贮存、运输、销售及召回的要求。本标准</a:t>
                      </a:r>
                      <a:endParaRPr sz="900">
                        <a:latin typeface="宋体"/>
                        <a:cs typeface="宋体"/>
                      </a:endParaRPr>
                    </a:p>
                  </a:txBody>
                  <a:tcPr marL="0" marR="0" marT="27940" marB="0">
                    <a:lnL w="6350">
                      <a:solidFill>
                        <a:srgbClr val="000000"/>
                      </a:solidFill>
                      <a:prstDash val="solid"/>
                    </a:lnL>
                    <a:lnR w="6350">
                      <a:solidFill>
                        <a:srgbClr val="000000"/>
                      </a:solidFill>
                      <a:prstDash val="solid"/>
                    </a:lnR>
                  </a:tcPr>
                </a:tc>
              </a:tr>
              <a:tr h="244021">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marL="68580">
                        <a:lnSpc>
                          <a:spcPct val="100000"/>
                        </a:lnSpc>
                        <a:spcBef>
                          <a:spcPts val="175"/>
                        </a:spcBef>
                      </a:pPr>
                      <a:r>
                        <a:rPr sz="900">
                          <a:latin typeface="宋体"/>
                          <a:cs typeface="宋体"/>
                        </a:rPr>
                        <a:t>适用于</a:t>
                      </a:r>
                      <a:r>
                        <a:rPr sz="900" spc="-240">
                          <a:latin typeface="宋体"/>
                          <a:cs typeface="宋体"/>
                        </a:rPr>
                        <a:t> </a:t>
                      </a:r>
                      <a:r>
                        <a:rPr sz="900" spc="-5">
                          <a:latin typeface="宋体"/>
                          <a:cs typeface="宋体"/>
                        </a:rPr>
                        <a:t>3.1</a:t>
                      </a:r>
                      <a:r>
                        <a:rPr sz="900" spc="-220">
                          <a:latin typeface="宋体"/>
                          <a:cs typeface="宋体"/>
                        </a:rPr>
                        <a:t> </a:t>
                      </a:r>
                      <a:r>
                        <a:rPr sz="900">
                          <a:latin typeface="宋体"/>
                          <a:cs typeface="宋体"/>
                        </a:rPr>
                        <a:t>定义产品的生产、检验和销售。</a:t>
                      </a:r>
                      <a:endParaRPr sz="900">
                        <a:latin typeface="宋体"/>
                        <a:cs typeface="宋体"/>
                      </a:endParaRPr>
                    </a:p>
                  </a:txBody>
                  <a:tcPr marL="0" marR="0" marT="22225" marB="0">
                    <a:lnL w="6350">
                      <a:solidFill>
                        <a:srgbClr val="000000"/>
                      </a:solidFill>
                      <a:prstDash val="solid"/>
                    </a:lnL>
                    <a:lnR w="6350">
                      <a:solidFill>
                        <a:srgbClr val="000000"/>
                      </a:solidFill>
                      <a:prstDash val="solid"/>
                    </a:lnR>
                    <a:lnB w="6350">
                      <a:solidFill>
                        <a:srgbClr val="000000"/>
                      </a:solidFill>
                      <a:prstDash val="solid"/>
                    </a:lnB>
                  </a:tcPr>
                </a:tc>
              </a:tr>
              <a:tr h="502920">
                <a:tc>
                  <a:txBody>
                    <a:bodyPr vert="horz" wrap="square"/>
                    <a:lstStyle/>
                    <a:p>
                      <a:pPr>
                        <a:lnSpc>
                          <a:spcPct val="100000"/>
                        </a:lnSpc>
                        <a:spcBef>
                          <a:spcPts val="15"/>
                        </a:spcBef>
                      </a:pPr>
                      <a:endParaRPr sz="1200">
                        <a:latin typeface="Times New Roman"/>
                        <a:cs typeface="Times New Roman"/>
                      </a:endParaRPr>
                    </a:p>
                    <a:p>
                      <a:pPr marR="29209" algn="r">
                        <a:lnSpc>
                          <a:spcPct val="100000"/>
                        </a:lnSpc>
                      </a:pPr>
                      <a:r>
                        <a:rPr sz="900" spc="5">
                          <a:latin typeface="Times New Roman"/>
                          <a:cs typeface="Times New Roman"/>
                        </a:rPr>
                        <a:t>4</a:t>
                      </a:r>
                      <a:r>
                        <a:rPr sz="900" spc="-10">
                          <a:latin typeface="Times New Roman"/>
                          <a:cs typeface="Times New Roman"/>
                        </a:rPr>
                        <a:t>3</a:t>
                      </a:r>
                      <a:r>
                        <a:rPr sz="900">
                          <a:latin typeface="Times New Roman"/>
                          <a:cs typeface="Times New Roman"/>
                        </a:rPr>
                        <a:t>.</a:t>
                      </a:r>
                      <a:endParaRPr sz="900">
                        <a:latin typeface="Times New Roman"/>
                        <a:cs typeface="Times New Roman"/>
                      </a:endParaRPr>
                    </a:p>
                  </a:txBody>
                  <a:tcPr marL="0" marR="0" marT="190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555"/>
                        </a:spcBef>
                      </a:pPr>
                      <a:r>
                        <a:rPr sz="900" b="1" spc="-5">
                          <a:latin typeface="宋体"/>
                          <a:cs typeface="宋体"/>
                        </a:rPr>
                        <a:t>综合</a:t>
                      </a:r>
                      <a:endParaRPr sz="900">
                        <a:latin typeface="宋体"/>
                        <a:cs typeface="宋体"/>
                      </a:endParaRPr>
                    </a:p>
                  </a:txBody>
                  <a:tcPr marL="0" marR="0" marT="70485" marB="0">
                    <a:lnL w="6350">
                      <a:solidFill>
                        <a:srgbClr val="000000"/>
                      </a:solidFill>
                      <a:prstDash val="solid"/>
                    </a:lnL>
                    <a:lnR w="6350">
                      <a:solidFill>
                        <a:srgbClr val="000000"/>
                      </a:solidFill>
                      <a:prstDash val="solid"/>
                    </a:lnR>
                  </a:tcPr>
                </a:tc>
                <a:tc>
                  <a:txBody>
                    <a:bodyPr vert="horz" wrap="square"/>
                    <a:lstStyle/>
                    <a:p>
                      <a:pPr>
                        <a:lnSpc>
                          <a:spcPct val="100000"/>
                        </a:lnSpc>
                        <a:spcBef>
                          <a:spcPts val="15"/>
                        </a:spcBef>
                      </a:pPr>
                      <a:endParaRPr sz="1200">
                        <a:latin typeface="Times New Roman"/>
                        <a:cs typeface="Times New Roman"/>
                      </a:endParaRPr>
                    </a:p>
                    <a:p>
                      <a:pPr algn="ctr">
                        <a:lnSpc>
                          <a:spcPct val="100000"/>
                        </a:lnSpc>
                      </a:pPr>
                      <a:r>
                        <a:rPr sz="900" spc="-5">
                          <a:latin typeface="Times New Roman"/>
                          <a:cs typeface="Times New Roman"/>
                        </a:rPr>
                        <a:t>SB/T</a:t>
                      </a:r>
                      <a:r>
                        <a:rPr sz="900" spc="-25">
                          <a:latin typeface="Times New Roman"/>
                          <a:cs typeface="Times New Roman"/>
                        </a:rPr>
                        <a:t> </a:t>
                      </a:r>
                      <a:r>
                        <a:rPr sz="900" spc="-5">
                          <a:latin typeface="Times New Roman"/>
                          <a:cs typeface="Times New Roman"/>
                        </a:rPr>
                        <a:t>10828-2012</a:t>
                      </a:r>
                      <a:endParaRPr sz="900">
                        <a:latin typeface="Times New Roman"/>
                        <a:cs typeface="Times New Roman"/>
                      </a:endParaRPr>
                    </a:p>
                  </a:txBody>
                  <a:tcPr marL="0" marR="0" marT="190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30"/>
                        </a:spcBef>
                      </a:pPr>
                      <a:endParaRPr sz="1200">
                        <a:latin typeface="Times New Roman"/>
                        <a:cs typeface="Times New Roman"/>
                      </a:endParaRPr>
                    </a:p>
                    <a:p>
                      <a:pPr algn="ctr">
                        <a:lnSpc>
                          <a:spcPct val="100000"/>
                        </a:lnSpc>
                      </a:pPr>
                      <a:r>
                        <a:rPr sz="900">
                          <a:latin typeface="宋体"/>
                          <a:cs typeface="宋体"/>
                        </a:rPr>
                        <a:t>豆制品良好流通规范</a:t>
                      </a:r>
                      <a:endParaRPr sz="900">
                        <a:latin typeface="宋体"/>
                        <a:cs typeface="宋体"/>
                      </a:endParaRPr>
                    </a:p>
                  </a:txBody>
                  <a:tcPr marL="0" marR="0" marT="381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15"/>
                        </a:spcBef>
                      </a:pPr>
                      <a:endParaRPr sz="1200">
                        <a:latin typeface="Times New Roman"/>
                        <a:cs typeface="Times New Roman"/>
                      </a:endParaRPr>
                    </a:p>
                    <a:p>
                      <a:pPr algn="ctr">
                        <a:lnSpc>
                          <a:spcPct val="100000"/>
                        </a:lnSpc>
                      </a:pPr>
                      <a:r>
                        <a:rPr sz="900" spc="-5">
                          <a:latin typeface="Times New Roman"/>
                          <a:cs typeface="Times New Roman"/>
                        </a:rPr>
                        <a:t>2012-12-20</a:t>
                      </a:r>
                      <a:endParaRPr sz="900">
                        <a:latin typeface="Times New Roman"/>
                        <a:cs typeface="Times New Roman"/>
                      </a:endParaRPr>
                    </a:p>
                  </a:txBody>
                  <a:tcPr marL="0" marR="0" marT="190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15"/>
                        </a:spcBef>
                      </a:pPr>
                      <a:endParaRPr sz="1200">
                        <a:latin typeface="Times New Roman"/>
                        <a:cs typeface="Times New Roman"/>
                      </a:endParaRPr>
                    </a:p>
                    <a:p>
                      <a:pPr algn="ctr">
                        <a:lnSpc>
                          <a:spcPct val="100000"/>
                        </a:lnSpc>
                      </a:pPr>
                      <a:r>
                        <a:rPr sz="900" spc="-5">
                          <a:latin typeface="Times New Roman"/>
                          <a:cs typeface="Times New Roman"/>
                        </a:rPr>
                        <a:t>2013-06-01</a:t>
                      </a:r>
                      <a:endParaRPr sz="900">
                        <a:latin typeface="Times New Roman"/>
                        <a:cs typeface="Times New Roman"/>
                      </a:endParaRPr>
                    </a:p>
                  </a:txBody>
                  <a:tcPr marL="0" marR="0" marT="190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marR="89535">
                        <a:lnSpc>
                          <a:spcPct val="144400"/>
                        </a:lnSpc>
                        <a:spcBef>
                          <a:spcPts val="150"/>
                        </a:spcBef>
                      </a:pPr>
                      <a:r>
                        <a:rPr sz="900">
                          <a:latin typeface="宋体"/>
                          <a:cs typeface="宋体"/>
                        </a:rPr>
                        <a:t>本标准规定了豆制品良好流通规范的要求。本标准适用于豆制品销售链中 采购、流通加工、贮存、运输、销售等流通环节中的任何组织。</a:t>
                      </a:r>
                      <a:endParaRPr sz="900">
                        <a:latin typeface="宋体"/>
                        <a:cs typeface="宋体"/>
                      </a:endParaRPr>
                    </a:p>
                  </a:txBody>
                  <a:tcPr marL="0" marR="0" marT="1905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202001">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marL="68580">
                        <a:lnSpc>
                          <a:spcPct val="100000"/>
                        </a:lnSpc>
                        <a:spcBef>
                          <a:spcPts val="229"/>
                        </a:spcBef>
                      </a:pPr>
                      <a:r>
                        <a:rPr sz="900">
                          <a:latin typeface="宋体"/>
                          <a:cs typeface="宋体"/>
                        </a:rPr>
                        <a:t>本标准规定了易腐食品冷藏链各环节中环境空气温度和食品温度的检测要</a:t>
                      </a:r>
                      <a:endParaRPr sz="900">
                        <a:latin typeface="宋体"/>
                        <a:cs typeface="宋体"/>
                      </a:endParaRPr>
                    </a:p>
                  </a:txBody>
                  <a:tcPr marL="0" marR="0" marT="29209" marB="0">
                    <a:lnL w="6350">
                      <a:solidFill>
                        <a:srgbClr val="000000"/>
                      </a:solidFill>
                      <a:prstDash val="solid"/>
                    </a:lnL>
                    <a:lnR w="6350">
                      <a:solidFill>
                        <a:srgbClr val="000000"/>
                      </a:solidFill>
                      <a:prstDash val="solid"/>
                    </a:lnR>
                    <a:lnT w="6350">
                      <a:solidFill>
                        <a:srgbClr val="000000"/>
                      </a:solidFill>
                      <a:prstDash val="solid"/>
                    </a:lnT>
                  </a:tcPr>
                </a:tc>
              </a:tr>
              <a:tr h="195537">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marL="68580">
                        <a:lnSpc>
                          <a:spcPct val="100000"/>
                        </a:lnSpc>
                        <a:spcBef>
                          <a:spcPts val="200"/>
                        </a:spcBef>
                      </a:pPr>
                      <a:r>
                        <a:rPr sz="900">
                          <a:latin typeface="宋体"/>
                          <a:cs typeface="宋体"/>
                        </a:rPr>
                        <a:t>求和方法。本标准适用于易腐食品在冷藏链加工、贮藏、运输、销售各环</a:t>
                      </a:r>
                      <a:endParaRPr sz="900">
                        <a:latin typeface="宋体"/>
                        <a:cs typeface="宋体"/>
                      </a:endParaRPr>
                    </a:p>
                  </a:txBody>
                  <a:tcPr marL="0" marR="0" marT="25400" marB="0">
                    <a:lnL w="6350">
                      <a:solidFill>
                        <a:srgbClr val="000000"/>
                      </a:solidFill>
                      <a:prstDash val="solid"/>
                    </a:lnL>
                    <a:lnR w="6350">
                      <a:solidFill>
                        <a:srgbClr val="000000"/>
                      </a:solidFill>
                      <a:prstDash val="solid"/>
                    </a:lnR>
                  </a:tcPr>
                </a:tc>
              </a:tr>
              <a:tr h="204259">
                <a:tc>
                  <a:txBody>
                    <a:bodyPr vert="horz" wrap="square"/>
                    <a:lstStyle/>
                    <a:p>
                      <a:pPr marR="29209" algn="r">
                        <a:lnSpc>
                          <a:spcPct val="100000"/>
                        </a:lnSpc>
                        <a:spcBef>
                          <a:spcPts val="210"/>
                        </a:spcBef>
                      </a:pPr>
                      <a:r>
                        <a:rPr sz="900" spc="5">
                          <a:latin typeface="Times New Roman"/>
                          <a:cs typeface="Times New Roman"/>
                        </a:rPr>
                        <a:t>4</a:t>
                      </a:r>
                      <a:r>
                        <a:rPr sz="900" spc="-10">
                          <a:latin typeface="Times New Roman"/>
                          <a:cs typeface="Times New Roman"/>
                        </a:rPr>
                        <a:t>4</a:t>
                      </a:r>
                      <a:r>
                        <a:rPr sz="900">
                          <a:latin typeface="Times New Roman"/>
                          <a:cs typeface="Times New Roman"/>
                        </a:rPr>
                        <a:t>.</a:t>
                      </a:r>
                      <a:endParaRPr sz="900">
                        <a:latin typeface="Times New Roman"/>
                        <a:cs typeface="Times New Roman"/>
                      </a:endParaRPr>
                    </a:p>
                  </a:txBody>
                  <a:tcPr marL="0" marR="0" marT="2667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10"/>
                        </a:spcBef>
                      </a:pPr>
                      <a:r>
                        <a:rPr sz="900" spc="-5">
                          <a:latin typeface="Times New Roman"/>
                          <a:cs typeface="Times New Roman"/>
                        </a:rPr>
                        <a:t>SB/T</a:t>
                      </a:r>
                      <a:r>
                        <a:rPr sz="900" spc="-25">
                          <a:latin typeface="Times New Roman"/>
                          <a:cs typeface="Times New Roman"/>
                        </a:rPr>
                        <a:t> </a:t>
                      </a:r>
                      <a:r>
                        <a:rPr sz="900" spc="-5">
                          <a:latin typeface="Times New Roman"/>
                          <a:cs typeface="Times New Roman"/>
                        </a:rPr>
                        <a:t>10928-2012</a:t>
                      </a:r>
                      <a:endParaRPr sz="900">
                        <a:latin typeface="Times New Roman"/>
                        <a:cs typeface="Times New Roman"/>
                      </a:endParaRPr>
                    </a:p>
                  </a:txBody>
                  <a:tcPr marL="0" marR="0" marT="26670"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20"/>
                        </a:spcBef>
                      </a:pPr>
                      <a:r>
                        <a:rPr sz="900">
                          <a:latin typeface="宋体"/>
                          <a:cs typeface="宋体"/>
                        </a:rPr>
                        <a:t>易腐食品冷藏链温度检测方法</a:t>
                      </a:r>
                      <a:endParaRPr sz="900">
                        <a:latin typeface="宋体"/>
                        <a:cs typeface="宋体"/>
                      </a:endParaRPr>
                    </a:p>
                  </a:txBody>
                  <a:tcPr marL="0" marR="0" marT="27940"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10"/>
                        </a:spcBef>
                      </a:pPr>
                      <a:r>
                        <a:rPr sz="900" spc="-5">
                          <a:latin typeface="Times New Roman"/>
                          <a:cs typeface="Times New Roman"/>
                        </a:rPr>
                        <a:t>2013-01-23</a:t>
                      </a:r>
                      <a:endParaRPr sz="900">
                        <a:latin typeface="Times New Roman"/>
                        <a:cs typeface="Times New Roman"/>
                      </a:endParaRPr>
                    </a:p>
                  </a:txBody>
                  <a:tcPr marL="0" marR="0" marT="26670"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10"/>
                        </a:spcBef>
                      </a:pPr>
                      <a:r>
                        <a:rPr sz="900" spc="-5">
                          <a:latin typeface="Times New Roman"/>
                          <a:cs typeface="Times New Roman"/>
                        </a:rPr>
                        <a:t>2013-09-01</a:t>
                      </a:r>
                      <a:endParaRPr sz="900">
                        <a:latin typeface="Times New Roman"/>
                        <a:cs typeface="Times New Roman"/>
                      </a:endParaRPr>
                    </a:p>
                  </a:txBody>
                  <a:tcPr marL="0" marR="0" marT="26670" marB="0">
                    <a:lnL w="6350">
                      <a:solidFill>
                        <a:srgbClr val="000000"/>
                      </a:solidFill>
                      <a:prstDash val="solid"/>
                    </a:lnL>
                    <a:lnR w="6350">
                      <a:solidFill>
                        <a:srgbClr val="000000"/>
                      </a:solidFill>
                      <a:prstDash val="solid"/>
                    </a:lnR>
                  </a:tcPr>
                </a:tc>
                <a:tc>
                  <a:txBody>
                    <a:bodyPr vert="horz" wrap="square"/>
                    <a:lstStyle/>
                    <a:p>
                      <a:pPr marL="68580">
                        <a:lnSpc>
                          <a:spcPct val="100000"/>
                        </a:lnSpc>
                        <a:spcBef>
                          <a:spcPts val="220"/>
                        </a:spcBef>
                      </a:pPr>
                      <a:r>
                        <a:rPr sz="900">
                          <a:latin typeface="宋体"/>
                          <a:cs typeface="宋体"/>
                        </a:rPr>
                        <a:t>节及环节间的环境空气温度、食品或其包装的表面温度和食品中心温度的</a:t>
                      </a:r>
                      <a:endParaRPr sz="900">
                        <a:latin typeface="宋体"/>
                        <a:cs typeface="宋体"/>
                      </a:endParaRPr>
                    </a:p>
                  </a:txBody>
                  <a:tcPr marL="0" marR="0" marT="27940" marB="0">
                    <a:lnL w="6350">
                      <a:solidFill>
                        <a:srgbClr val="000000"/>
                      </a:solidFill>
                      <a:prstDash val="solid"/>
                    </a:lnL>
                    <a:lnR w="6350">
                      <a:solidFill>
                        <a:srgbClr val="000000"/>
                      </a:solidFill>
                      <a:prstDash val="solid"/>
                    </a:lnR>
                  </a:tcPr>
                </a:tc>
              </a:tr>
              <a:tr h="194563">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marL="68580">
                        <a:lnSpc>
                          <a:spcPct val="100000"/>
                        </a:lnSpc>
                        <a:spcBef>
                          <a:spcPts val="175"/>
                        </a:spcBef>
                      </a:pPr>
                      <a:r>
                        <a:rPr sz="900">
                          <a:latin typeface="宋体"/>
                          <a:cs typeface="宋体"/>
                        </a:rPr>
                        <a:t>测量。通过冷藏链流通的其他货物，其有关温度测量方法可参照本标准执</a:t>
                      </a:r>
                      <a:endParaRPr sz="900">
                        <a:latin typeface="宋体"/>
                        <a:cs typeface="宋体"/>
                      </a:endParaRPr>
                    </a:p>
                  </a:txBody>
                  <a:tcPr marL="0" marR="0" marT="22225" marB="0">
                    <a:lnL w="6350">
                      <a:solidFill>
                        <a:srgbClr val="000000"/>
                      </a:solidFill>
                      <a:prstDash val="solid"/>
                    </a:lnL>
                    <a:lnR w="6350">
                      <a:solidFill>
                        <a:srgbClr val="000000"/>
                      </a:solidFill>
                      <a:prstDash val="solid"/>
                    </a:lnR>
                  </a:tcPr>
                </a:tc>
              </a:tr>
              <a:tr h="200588">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marL="68580">
                        <a:lnSpc>
                          <a:spcPct val="100000"/>
                        </a:lnSpc>
                        <a:spcBef>
                          <a:spcPts val="200"/>
                        </a:spcBef>
                      </a:pPr>
                      <a:r>
                        <a:rPr sz="900">
                          <a:latin typeface="宋体"/>
                          <a:cs typeface="宋体"/>
                        </a:rPr>
                        <a:t>行。</a:t>
                      </a:r>
                      <a:endParaRPr sz="900">
                        <a:latin typeface="宋体"/>
                        <a:cs typeface="宋体"/>
                      </a:endParaRPr>
                    </a:p>
                  </a:txBody>
                  <a:tcPr marL="0" marR="0" marT="25400" marB="0">
                    <a:lnL w="6350">
                      <a:solidFill>
                        <a:srgbClr val="000000"/>
                      </a:solidFill>
                      <a:prstDash val="solid"/>
                    </a:lnL>
                    <a:lnR w="6350">
                      <a:solidFill>
                        <a:srgbClr val="000000"/>
                      </a:solidFill>
                      <a:prstDash val="solid"/>
                    </a:lnR>
                    <a:lnB w="6350">
                      <a:solidFill>
                        <a:srgbClr val="000000"/>
                      </a:solidFill>
                      <a:prstDash val="solid"/>
                    </a:lnB>
                  </a:tcPr>
                </a:tc>
              </a:tr>
              <a:tr h="402589">
                <a:tc>
                  <a:txBody>
                    <a:bodyPr vert="horz" wrap="square"/>
                    <a:lstStyle/>
                    <a:p>
                      <a:pPr>
                        <a:lnSpc>
                          <a:spcPct val="100000"/>
                        </a:lnSpc>
                        <a:spcBef>
                          <a:spcPts val="20"/>
                        </a:spcBef>
                      </a:pPr>
                      <a:endParaRPr sz="850">
                        <a:latin typeface="Times New Roman"/>
                        <a:cs typeface="Times New Roman"/>
                      </a:endParaRPr>
                    </a:p>
                    <a:p>
                      <a:pPr marR="29209" algn="r">
                        <a:lnSpc>
                          <a:spcPct val="100000"/>
                        </a:lnSpc>
                      </a:pPr>
                      <a:r>
                        <a:rPr sz="900" spc="5">
                          <a:latin typeface="Times New Roman"/>
                          <a:cs typeface="Times New Roman"/>
                        </a:rPr>
                        <a:t>4</a:t>
                      </a:r>
                      <a:r>
                        <a:rPr sz="900" spc="-10">
                          <a:latin typeface="Times New Roman"/>
                          <a:cs typeface="Times New Roman"/>
                        </a:rPr>
                        <a:t>5</a:t>
                      </a:r>
                      <a:r>
                        <a:rPr sz="900">
                          <a:latin typeface="Times New Roman"/>
                          <a:cs typeface="Times New Roman"/>
                        </a:rPr>
                        <a:t>.</a:t>
                      </a:r>
                      <a:endParaRPr sz="900">
                        <a:latin typeface="Times New Roman"/>
                        <a:cs typeface="Times New Roman"/>
                      </a:endParaRPr>
                    </a:p>
                  </a:txBody>
                  <a:tcPr marL="0" marR="0" marT="254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spcBef>
                          <a:spcPts val="20"/>
                        </a:spcBef>
                      </a:pPr>
                      <a:endParaRPr sz="850">
                        <a:latin typeface="Times New Roman"/>
                        <a:cs typeface="Times New Roman"/>
                      </a:endParaRPr>
                    </a:p>
                    <a:p>
                      <a:pPr algn="ctr">
                        <a:lnSpc>
                          <a:spcPct val="100000"/>
                        </a:lnSpc>
                      </a:pPr>
                      <a:r>
                        <a:rPr sz="900" spc="-5">
                          <a:latin typeface="Times New Roman"/>
                          <a:cs typeface="Times New Roman"/>
                        </a:rPr>
                        <a:t>SB/T</a:t>
                      </a:r>
                      <a:r>
                        <a:rPr sz="900" spc="-25">
                          <a:latin typeface="Times New Roman"/>
                          <a:cs typeface="Times New Roman"/>
                        </a:rPr>
                        <a:t> </a:t>
                      </a:r>
                      <a:r>
                        <a:rPr sz="900" spc="-5">
                          <a:latin typeface="Times New Roman"/>
                          <a:cs typeface="Times New Roman"/>
                        </a:rPr>
                        <a:t>11151-2015</a:t>
                      </a:r>
                      <a:endParaRPr sz="900">
                        <a:latin typeface="Times New Roman"/>
                        <a:cs typeface="Times New Roman"/>
                      </a:endParaRPr>
                    </a:p>
                  </a:txBody>
                  <a:tcPr marL="0" marR="0" marT="254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30"/>
                        </a:spcBef>
                      </a:pPr>
                      <a:endParaRPr sz="850">
                        <a:latin typeface="Times New Roman"/>
                        <a:cs typeface="Times New Roman"/>
                      </a:endParaRPr>
                    </a:p>
                    <a:p>
                      <a:pPr algn="ctr">
                        <a:lnSpc>
                          <a:spcPct val="100000"/>
                        </a:lnSpc>
                        <a:spcBef>
                          <a:spcPts val="5"/>
                        </a:spcBef>
                      </a:pPr>
                      <a:r>
                        <a:rPr sz="900">
                          <a:latin typeface="宋体"/>
                          <a:cs typeface="宋体"/>
                        </a:rPr>
                        <a:t>冷链配送低碳化评估标准</a:t>
                      </a:r>
                      <a:endParaRPr sz="900">
                        <a:latin typeface="宋体"/>
                        <a:cs typeface="宋体"/>
                      </a:endParaRPr>
                    </a:p>
                  </a:txBody>
                  <a:tcPr marL="0" marR="0" marT="381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20"/>
                        </a:spcBef>
                      </a:pPr>
                      <a:endParaRPr sz="850">
                        <a:latin typeface="Times New Roman"/>
                        <a:cs typeface="Times New Roman"/>
                      </a:endParaRPr>
                    </a:p>
                    <a:p>
                      <a:pPr algn="ctr">
                        <a:lnSpc>
                          <a:spcPct val="100000"/>
                        </a:lnSpc>
                      </a:pPr>
                      <a:r>
                        <a:rPr sz="900" spc="-5">
                          <a:latin typeface="Times New Roman"/>
                          <a:cs typeface="Times New Roman"/>
                        </a:rPr>
                        <a:t>2015-11-09</a:t>
                      </a:r>
                      <a:endParaRPr sz="900">
                        <a:latin typeface="Times New Roman"/>
                        <a:cs typeface="Times New Roman"/>
                      </a:endParaRPr>
                    </a:p>
                  </a:txBody>
                  <a:tcPr marL="0" marR="0" marT="254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20"/>
                        </a:spcBef>
                      </a:pPr>
                      <a:endParaRPr sz="850">
                        <a:latin typeface="Times New Roman"/>
                        <a:cs typeface="Times New Roman"/>
                      </a:endParaRPr>
                    </a:p>
                    <a:p>
                      <a:pPr algn="ctr">
                        <a:lnSpc>
                          <a:spcPct val="100000"/>
                        </a:lnSpc>
                      </a:pPr>
                      <a:r>
                        <a:rPr sz="900" spc="-5">
                          <a:latin typeface="Times New Roman"/>
                          <a:cs typeface="Times New Roman"/>
                        </a:rPr>
                        <a:t>2016-09-01</a:t>
                      </a:r>
                      <a:endParaRPr sz="900">
                        <a:latin typeface="Times New Roman"/>
                        <a:cs typeface="Times New Roman"/>
                      </a:endParaRPr>
                    </a:p>
                  </a:txBody>
                  <a:tcPr marL="0" marR="0" marT="254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a:lnSpc>
                          <a:spcPct val="100000"/>
                        </a:lnSpc>
                        <a:spcBef>
                          <a:spcPts val="229"/>
                        </a:spcBef>
                      </a:pPr>
                      <a:r>
                        <a:rPr sz="900">
                          <a:latin typeface="宋体"/>
                          <a:cs typeface="宋体"/>
                        </a:rPr>
                        <a:t>本标准规定了冷链配送低碳化的定义与适用环节，以及我国冷链配送的低</a:t>
                      </a:r>
                      <a:endParaRPr sz="900">
                        <a:latin typeface="宋体"/>
                        <a:cs typeface="宋体"/>
                      </a:endParaRPr>
                    </a:p>
                    <a:p>
                      <a:pPr marL="68580">
                        <a:lnSpc>
                          <a:spcPct val="100000"/>
                        </a:lnSpc>
                        <a:spcBef>
                          <a:spcPts val="480"/>
                        </a:spcBef>
                      </a:pPr>
                      <a:r>
                        <a:rPr sz="900">
                          <a:latin typeface="宋体"/>
                          <a:cs typeface="宋体"/>
                        </a:rPr>
                        <a:t>碳化评估指标。本标准适用于冷链配送作业规范与管理。</a:t>
                      </a:r>
                      <a:endParaRPr sz="900">
                        <a:latin typeface="宋体"/>
                        <a:cs typeface="宋体"/>
                      </a:endParaRPr>
                    </a:p>
                  </a:txBody>
                  <a:tcPr marL="0" marR="0" marT="29209"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600710">
                <a:tc>
                  <a:txBody>
                    <a:bodyPr vert="horz" wrap="square"/>
                    <a:lstStyle/>
                    <a:p>
                      <a:pPr>
                        <a:lnSpc>
                          <a:spcPct val="100000"/>
                        </a:lnSpc>
                      </a:pPr>
                      <a:endParaRPr sz="1000">
                        <a:latin typeface="Times New Roman"/>
                        <a:cs typeface="Times New Roman"/>
                      </a:endParaRPr>
                    </a:p>
                    <a:p>
                      <a:pPr marR="29209" algn="r">
                        <a:lnSpc>
                          <a:spcPct val="100000"/>
                        </a:lnSpc>
                        <a:spcBef>
                          <a:spcPts val="640"/>
                        </a:spcBef>
                      </a:pPr>
                      <a:r>
                        <a:rPr sz="900" spc="5">
                          <a:latin typeface="Times New Roman"/>
                          <a:cs typeface="Times New Roman"/>
                        </a:rPr>
                        <a:t>4</a:t>
                      </a:r>
                      <a:r>
                        <a:rPr sz="900" spc="-10">
                          <a:latin typeface="Times New Roman"/>
                          <a:cs typeface="Times New Roman"/>
                        </a:rPr>
                        <a:t>6</a:t>
                      </a:r>
                      <a:r>
                        <a:rPr sz="900">
                          <a:latin typeface="Times New Roman"/>
                          <a:cs typeface="Times New Roman"/>
                        </a:rPr>
                        <a:t>.</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40"/>
                        </a:spcBef>
                      </a:pPr>
                      <a:r>
                        <a:rPr sz="900" spc="-5">
                          <a:latin typeface="Times New Roman"/>
                          <a:cs typeface="Times New Roman"/>
                        </a:rPr>
                        <a:t>SN/T</a:t>
                      </a:r>
                      <a:r>
                        <a:rPr sz="900" spc="-10">
                          <a:latin typeface="Times New Roman"/>
                          <a:cs typeface="Times New Roman"/>
                        </a:rPr>
                        <a:t> </a:t>
                      </a:r>
                      <a:r>
                        <a:rPr sz="900" spc="-5">
                          <a:latin typeface="Times New Roman"/>
                          <a:cs typeface="Times New Roman"/>
                        </a:rPr>
                        <a:t>1881.2-2007</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460375" marR="110489" indent="-342900">
                        <a:lnSpc>
                          <a:spcPct val="144400"/>
                        </a:lnSpc>
                        <a:spcBef>
                          <a:spcPts val="530"/>
                        </a:spcBef>
                      </a:pPr>
                      <a:r>
                        <a:rPr sz="900">
                          <a:latin typeface="宋体"/>
                          <a:cs typeface="宋体"/>
                        </a:rPr>
                        <a:t>进出口易腐食品货架贮存卫生规范 第</a:t>
                      </a:r>
                      <a:r>
                        <a:rPr sz="900" spc="-235">
                          <a:latin typeface="宋体"/>
                          <a:cs typeface="宋体"/>
                        </a:rPr>
                        <a:t> </a:t>
                      </a:r>
                      <a:r>
                        <a:rPr sz="900">
                          <a:latin typeface="Times New Roman"/>
                          <a:cs typeface="Times New Roman"/>
                        </a:rPr>
                        <a:t>2</a:t>
                      </a:r>
                      <a:r>
                        <a:rPr sz="900" spc="-10">
                          <a:latin typeface="Times New Roman"/>
                          <a:cs typeface="Times New Roman"/>
                        </a:rPr>
                        <a:t> </a:t>
                      </a:r>
                      <a:r>
                        <a:rPr sz="900">
                          <a:latin typeface="宋体"/>
                          <a:cs typeface="宋体"/>
                        </a:rPr>
                        <a:t>部分：新鲜果蔬</a:t>
                      </a:r>
                      <a:endParaRPr sz="900">
                        <a:latin typeface="宋体"/>
                        <a:cs typeface="宋体"/>
                      </a:endParaRPr>
                    </a:p>
                  </a:txBody>
                  <a:tcPr marL="0" marR="0" marT="6731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40"/>
                        </a:spcBef>
                      </a:pPr>
                      <a:r>
                        <a:rPr sz="900" spc="-5">
                          <a:latin typeface="Times New Roman"/>
                          <a:cs typeface="Times New Roman"/>
                        </a:rPr>
                        <a:t>2007-04-06</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40"/>
                        </a:spcBef>
                      </a:pPr>
                      <a:r>
                        <a:rPr sz="900" spc="-5">
                          <a:latin typeface="Times New Roman"/>
                          <a:cs typeface="Times New Roman"/>
                        </a:rPr>
                        <a:t>2007-10-16</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a:lnSpc>
                          <a:spcPct val="100000"/>
                        </a:lnSpc>
                        <a:spcBef>
                          <a:spcPts val="229"/>
                        </a:spcBef>
                      </a:pPr>
                      <a:r>
                        <a:rPr sz="900">
                          <a:latin typeface="宋体"/>
                          <a:cs typeface="宋体"/>
                        </a:rPr>
                        <a:t>本部分规定了进出口新鲜水果和蔬菜的包装、货架贮存的卫生要求。本部</a:t>
                      </a:r>
                      <a:endParaRPr sz="900">
                        <a:latin typeface="宋体"/>
                        <a:cs typeface="宋体"/>
                      </a:endParaRPr>
                    </a:p>
                    <a:p>
                      <a:pPr marL="68580" marR="89535">
                        <a:lnSpc>
                          <a:spcPct val="144400"/>
                        </a:lnSpc>
                      </a:pPr>
                      <a:r>
                        <a:rPr sz="900">
                          <a:latin typeface="宋体"/>
                          <a:cs typeface="宋体"/>
                        </a:rPr>
                        <a:t>分适用于新鲜水果和蔬菜的货架贮存，包括水果及叶菜类、茎菜类、根菜 类、花菜类、茄果类、瓜菜类、豆菜类和新鲜食用菌类货架贮存。</a:t>
                      </a:r>
                      <a:endParaRPr sz="900">
                        <a:latin typeface="宋体"/>
                        <a:cs typeface="宋体"/>
                      </a:endParaRPr>
                    </a:p>
                  </a:txBody>
                  <a:tcPr marL="0" marR="0" marT="29209"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bl>
          </a:graphicData>
        </a:graphic>
      </p:graphicFrame>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object 3"/>
          <p:cNvSpPr txBox="1">
            <a:spLocks noGrp="1"/>
          </p:cNvSpPr>
          <p:nvPr>
            <p:ph type="sldNum" sz="quarter" idx="7"/>
          </p:nvPr>
        </p:nvSpPr>
        <p:spPr>
          <a:prstGeom prst="rect">
            <a:avLst/>
          </a:prstGeom>
        </p:spPr>
        <p:txBody>
          <a:bodyPr vert="horz" wrap="square" lIns="0" tIns="1905" rIns="0" bIns="0" rtlCol="0">
            <a:spAutoFit/>
          </a:bodyPr>
          <a:lstStyle/>
          <a:p>
            <a:pPr marL="12700">
              <a:lnSpc>
                <a:spcPct val="100000"/>
              </a:lnSpc>
              <a:spcBef>
                <a:spcPts val="15"/>
              </a:spcBef>
            </a:pPr>
            <a:r>
              <a:rPr>
                <a:latin typeface="宋体"/>
                <a:cs typeface="宋体"/>
              </a:rPr>
              <a:t>第 </a:t>
            </a:r>
            <a:r>
              <a:rPr/>
              <a:t>20</a:t>
            </a:r>
            <a:r>
              <a:rPr spc="125"/>
              <a:t> </a:t>
            </a:r>
            <a:r>
              <a:rPr>
                <a:latin typeface="宋体"/>
                <a:cs typeface="宋体"/>
              </a:rPr>
              <a:t>页</a:t>
            </a:r>
          </a:p>
        </p:txBody>
      </p:sp>
      <p:sp>
        <p:nvSpPr>
          <p:cNvPr id="4" name="object 4"/>
          <p:cNvSpPr txBox="1">
            <a:spLocks noGrp="1"/>
          </p:cNvSpPr>
          <p:nvPr>
            <p:ph type="ftr" sz="quarter" idx="5"/>
          </p:nvPr>
        </p:nvSpPr>
        <p:spPr>
          <a:prstGeom prst="rect">
            <a:avLst/>
          </a:prstGeom>
        </p:spPr>
        <p:txBody>
          <a:bodyPr vert="horz" wrap="square" lIns="0" tIns="0" rIns="0" bIns="0" rtlCol="0">
            <a:spAutoFit/>
          </a:bodyPr>
          <a:lstStyle/>
          <a:p>
            <a:pPr marL="12700">
              <a:lnSpc>
                <a:spcPct val="100000"/>
              </a:lnSpc>
            </a:pPr>
            <a:r>
              <a:rPr>
                <a:latin typeface="宋体"/>
                <a:cs typeface="宋体"/>
              </a:rPr>
              <a:t>共 </a:t>
            </a:r>
            <a:r>
              <a:rPr/>
              <a:t>51</a:t>
            </a:r>
            <a:r>
              <a:rPr spc="130"/>
              <a:t> </a:t>
            </a:r>
            <a:r>
              <a:rPr>
                <a:latin typeface="宋体"/>
                <a:cs typeface="宋体"/>
              </a:rPr>
              <a:t>页</a:t>
            </a:r>
          </a:p>
        </p:txBody>
      </p:sp>
      <p:graphicFrame>
        <p:nvGraphicFramePr>
          <p:cNvPr id="2" name="object 2"/>
          <p:cNvGraphicFramePr>
            <a:graphicFrameLocks noGrp="1"/>
          </p:cNvGraphicFramePr>
          <p:nvPr/>
        </p:nvGraphicFramePr>
        <p:xfrm>
          <a:off x="842772" y="1141094"/>
          <a:ext cx="9032875" cy="4983480"/>
        </p:xfrm>
        <a:graphic>
          <a:graphicData uri="http://schemas.openxmlformats.org/drawingml/2006/table">
            <a:tbl>
              <a:tblPr firstRow="1" bandRow="1">
                <a:tableStyleId>{2D5ABB26-0587-4C30-8999-92F81FD0307C}</a:tableStyleId>
              </a:tblPr>
              <a:tblGrid>
                <a:gridCol w="381000"/>
                <a:gridCol w="498475"/>
                <a:gridCol w="1011555"/>
                <a:gridCol w="1950720"/>
                <a:gridCol w="676275"/>
                <a:gridCol w="681354"/>
                <a:gridCol w="3823970"/>
              </a:tblGrid>
              <a:tr h="259714">
                <a:tc>
                  <a:txBody>
                    <a:bodyPr vert="horz" wrap="square"/>
                    <a:lstStyle/>
                    <a:p>
                      <a:pPr marR="69215" algn="r">
                        <a:lnSpc>
                          <a:spcPct val="100000"/>
                        </a:lnSpc>
                        <a:spcBef>
                          <a:spcPts val="440"/>
                        </a:spcBef>
                      </a:pPr>
                      <a:r>
                        <a:rPr sz="900" b="1">
                          <a:latin typeface="宋体"/>
                          <a:cs typeface="宋体"/>
                        </a:rPr>
                        <a:t>序号</a:t>
                      </a:r>
                      <a:endParaRPr sz="900">
                        <a:latin typeface="宋体"/>
                        <a:cs typeface="宋体"/>
                      </a:endParaRPr>
                    </a:p>
                  </a:txBody>
                  <a:tcPr marL="0" marR="0" marT="5588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133985">
                        <a:lnSpc>
                          <a:spcPct val="100000"/>
                        </a:lnSpc>
                        <a:spcBef>
                          <a:spcPts val="440"/>
                        </a:spcBef>
                      </a:pPr>
                      <a:r>
                        <a:rPr sz="900" b="1" spc="-5">
                          <a:latin typeface="宋体"/>
                          <a:cs typeface="宋体"/>
                        </a:rPr>
                        <a:t>分类</a:t>
                      </a:r>
                      <a:endParaRPr sz="900">
                        <a:latin typeface="宋体"/>
                        <a:cs typeface="宋体"/>
                      </a:endParaRPr>
                    </a:p>
                  </a:txBody>
                  <a:tcPr marL="0" marR="0" marT="5588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275590">
                        <a:lnSpc>
                          <a:spcPct val="100000"/>
                        </a:lnSpc>
                        <a:spcBef>
                          <a:spcPts val="440"/>
                        </a:spcBef>
                      </a:pPr>
                      <a:r>
                        <a:rPr sz="900" b="1" spc="-5">
                          <a:latin typeface="宋体"/>
                          <a:cs typeface="宋体"/>
                        </a:rPr>
                        <a:t>标</a:t>
                      </a:r>
                      <a:r>
                        <a:rPr sz="900" b="1" spc="5">
                          <a:latin typeface="宋体"/>
                          <a:cs typeface="宋体"/>
                        </a:rPr>
                        <a:t>准</a:t>
                      </a:r>
                      <a:r>
                        <a:rPr sz="900" b="1" spc="-5">
                          <a:latin typeface="宋体"/>
                          <a:cs typeface="宋体"/>
                        </a:rPr>
                        <a:t>编号</a:t>
                      </a:r>
                      <a:endParaRPr sz="900">
                        <a:latin typeface="宋体"/>
                        <a:cs typeface="宋体"/>
                      </a:endParaRPr>
                    </a:p>
                  </a:txBody>
                  <a:tcPr marL="0" marR="0" marT="5588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440"/>
                        </a:spcBef>
                      </a:pPr>
                      <a:r>
                        <a:rPr sz="900" b="1" spc="-5">
                          <a:latin typeface="宋体"/>
                          <a:cs typeface="宋体"/>
                        </a:rPr>
                        <a:t>标</a:t>
                      </a:r>
                      <a:r>
                        <a:rPr sz="900" b="1" spc="5">
                          <a:latin typeface="宋体"/>
                          <a:cs typeface="宋体"/>
                        </a:rPr>
                        <a:t>准</a:t>
                      </a:r>
                      <a:r>
                        <a:rPr sz="900" b="1" spc="-5">
                          <a:latin typeface="宋体"/>
                          <a:cs typeface="宋体"/>
                        </a:rPr>
                        <a:t>名称</a:t>
                      </a:r>
                      <a:endParaRPr sz="900">
                        <a:latin typeface="宋体"/>
                        <a:cs typeface="宋体"/>
                      </a:endParaRPr>
                    </a:p>
                  </a:txBody>
                  <a:tcPr marL="0" marR="0" marT="5588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440"/>
                        </a:spcBef>
                      </a:pPr>
                      <a:r>
                        <a:rPr sz="900" b="1" spc="-5">
                          <a:latin typeface="宋体"/>
                          <a:cs typeface="宋体"/>
                        </a:rPr>
                        <a:t>发</a:t>
                      </a:r>
                      <a:r>
                        <a:rPr sz="900" b="1" spc="5">
                          <a:latin typeface="宋体"/>
                          <a:cs typeface="宋体"/>
                        </a:rPr>
                        <a:t>布</a:t>
                      </a:r>
                      <a:r>
                        <a:rPr sz="900" b="1" spc="-5">
                          <a:latin typeface="宋体"/>
                          <a:cs typeface="宋体"/>
                        </a:rPr>
                        <a:t>日期</a:t>
                      </a:r>
                      <a:endParaRPr sz="900">
                        <a:latin typeface="宋体"/>
                        <a:cs typeface="宋体"/>
                      </a:endParaRPr>
                    </a:p>
                  </a:txBody>
                  <a:tcPr marL="0" marR="0" marT="5588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440"/>
                        </a:spcBef>
                      </a:pPr>
                      <a:r>
                        <a:rPr sz="900" b="1" spc="-5">
                          <a:latin typeface="宋体"/>
                          <a:cs typeface="宋体"/>
                        </a:rPr>
                        <a:t>实</a:t>
                      </a:r>
                      <a:r>
                        <a:rPr sz="900" b="1" spc="5">
                          <a:latin typeface="宋体"/>
                          <a:cs typeface="宋体"/>
                        </a:rPr>
                        <a:t>施</a:t>
                      </a:r>
                      <a:r>
                        <a:rPr sz="900" b="1" spc="-5">
                          <a:latin typeface="宋体"/>
                          <a:cs typeface="宋体"/>
                        </a:rPr>
                        <a:t>日期</a:t>
                      </a:r>
                      <a:endParaRPr sz="900">
                        <a:latin typeface="宋体"/>
                        <a:cs typeface="宋体"/>
                      </a:endParaRPr>
                    </a:p>
                  </a:txBody>
                  <a:tcPr marL="0" marR="0" marT="5588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440"/>
                        </a:spcBef>
                      </a:pPr>
                      <a:r>
                        <a:rPr sz="900" b="1" spc="-5">
                          <a:latin typeface="宋体"/>
                          <a:cs typeface="宋体"/>
                        </a:rPr>
                        <a:t>规</a:t>
                      </a:r>
                      <a:r>
                        <a:rPr sz="900" b="1" spc="5">
                          <a:latin typeface="宋体"/>
                          <a:cs typeface="宋体"/>
                        </a:rPr>
                        <a:t>定</a:t>
                      </a:r>
                      <a:r>
                        <a:rPr sz="900" b="1" spc="-5">
                          <a:latin typeface="宋体"/>
                          <a:cs typeface="宋体"/>
                        </a:rPr>
                        <a:t>范围</a:t>
                      </a:r>
                      <a:endParaRPr sz="900">
                        <a:latin typeface="宋体"/>
                        <a:cs typeface="宋体"/>
                      </a:endParaRPr>
                    </a:p>
                  </a:txBody>
                  <a:tcPr marL="0" marR="0" marT="5588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408939">
                <a:tc>
                  <a:txBody>
                    <a:bodyPr vert="horz" wrap="square"/>
                    <a:lstStyle/>
                    <a:p>
                      <a:pPr>
                        <a:lnSpc>
                          <a:spcPct val="100000"/>
                        </a:lnSpc>
                      </a:pPr>
                      <a:endParaRPr sz="900">
                        <a:latin typeface="Times New Roman"/>
                        <a:cs typeface="Times New Roman"/>
                      </a:endParaRPr>
                    </a:p>
                    <a:p>
                      <a:pPr marR="29209" algn="r">
                        <a:lnSpc>
                          <a:spcPct val="100000"/>
                        </a:lnSpc>
                      </a:pPr>
                      <a:r>
                        <a:rPr sz="900" spc="5">
                          <a:latin typeface="Times New Roman"/>
                          <a:cs typeface="Times New Roman"/>
                        </a:rPr>
                        <a:t>4</a:t>
                      </a:r>
                      <a:r>
                        <a:rPr sz="900" spc="-10">
                          <a:latin typeface="Times New Roman"/>
                          <a:cs typeface="Times New Roman"/>
                        </a:rPr>
                        <a:t>7</a:t>
                      </a:r>
                      <a:r>
                        <a:rPr sz="900">
                          <a:latin typeface="Times New Roman"/>
                          <a:cs typeface="Times New Roman"/>
                        </a:rPr>
                        <a:t>.</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rowSpan="5">
                  <a:txBody>
                    <a:bodyPr vert="horz" wrap="square"/>
                    <a:lstStyle/>
                    <a:p>
                      <a:pPr>
                        <a:lnSpc>
                          <a:spcPct val="100000"/>
                        </a:lnSpc>
                      </a:pPr>
                      <a:endParaRPr sz="900">
                        <a:latin typeface="Times New Roman"/>
                        <a:cs typeface="Times New Roman"/>
                      </a:endParaRPr>
                    </a:p>
                    <a:p>
                      <a:pPr>
                        <a:lnSpc>
                          <a:spcPct val="100000"/>
                        </a:lnSpc>
                      </a:pPr>
                      <a:endParaRPr sz="900">
                        <a:latin typeface="Times New Roman"/>
                        <a:cs typeface="Times New Roman"/>
                      </a:endParaRPr>
                    </a:p>
                    <a:p>
                      <a:pPr>
                        <a:lnSpc>
                          <a:spcPct val="100000"/>
                        </a:lnSpc>
                      </a:pPr>
                      <a:endParaRPr sz="900">
                        <a:latin typeface="Times New Roman"/>
                        <a:cs typeface="Times New Roman"/>
                      </a:endParaRPr>
                    </a:p>
                    <a:p>
                      <a:pPr>
                        <a:lnSpc>
                          <a:spcPct val="100000"/>
                        </a:lnSpc>
                      </a:pPr>
                      <a:endParaRPr sz="900">
                        <a:latin typeface="Times New Roman"/>
                        <a:cs typeface="Times New Roman"/>
                      </a:endParaRPr>
                    </a:p>
                    <a:p>
                      <a:pPr>
                        <a:lnSpc>
                          <a:spcPct val="100000"/>
                        </a:lnSpc>
                      </a:pPr>
                      <a:endParaRPr sz="900">
                        <a:latin typeface="Times New Roman"/>
                        <a:cs typeface="Times New Roman"/>
                      </a:endParaRPr>
                    </a:p>
                    <a:p>
                      <a:pPr>
                        <a:lnSpc>
                          <a:spcPct val="100000"/>
                        </a:lnSpc>
                      </a:pPr>
                      <a:endParaRPr sz="900">
                        <a:latin typeface="Times New Roman"/>
                        <a:cs typeface="Times New Roman"/>
                      </a:endParaRPr>
                    </a:p>
                    <a:p>
                      <a:pPr>
                        <a:lnSpc>
                          <a:spcPct val="100000"/>
                        </a:lnSpc>
                      </a:pPr>
                      <a:endParaRPr sz="900">
                        <a:latin typeface="Times New Roman"/>
                        <a:cs typeface="Times New Roman"/>
                      </a:endParaRPr>
                    </a:p>
                    <a:p>
                      <a:pPr>
                        <a:lnSpc>
                          <a:spcPct val="100000"/>
                        </a:lnSpc>
                      </a:pPr>
                      <a:endParaRPr sz="900">
                        <a:latin typeface="Times New Roman"/>
                        <a:cs typeface="Times New Roman"/>
                      </a:endParaRPr>
                    </a:p>
                    <a:p>
                      <a:pPr>
                        <a:lnSpc>
                          <a:spcPct val="100000"/>
                        </a:lnSpc>
                      </a:pPr>
                      <a:endParaRPr sz="900">
                        <a:latin typeface="Times New Roman"/>
                        <a:cs typeface="Times New Roman"/>
                      </a:endParaRPr>
                    </a:p>
                    <a:p>
                      <a:pPr marL="133985">
                        <a:lnSpc>
                          <a:spcPct val="100000"/>
                        </a:lnSpc>
                        <a:spcBef>
                          <a:spcPts val="780"/>
                        </a:spcBef>
                      </a:pPr>
                      <a:r>
                        <a:rPr sz="900" b="1" spc="-5">
                          <a:latin typeface="宋体"/>
                          <a:cs typeface="宋体"/>
                        </a:rPr>
                        <a:t>综合</a:t>
                      </a:r>
                      <a:endParaRPr sz="900">
                        <a:latin typeface="宋体"/>
                        <a:cs typeface="宋体"/>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900">
                        <a:latin typeface="Times New Roman"/>
                        <a:cs typeface="Times New Roman"/>
                      </a:endParaRPr>
                    </a:p>
                    <a:p>
                      <a:pPr marR="68580" algn="r">
                        <a:lnSpc>
                          <a:spcPct val="100000"/>
                        </a:lnSpc>
                      </a:pPr>
                      <a:r>
                        <a:rPr sz="900" spc="-5">
                          <a:latin typeface="Times New Roman"/>
                          <a:cs typeface="Times New Roman"/>
                        </a:rPr>
                        <a:t>SN/T</a:t>
                      </a:r>
                      <a:r>
                        <a:rPr sz="900" spc="-45">
                          <a:latin typeface="Times New Roman"/>
                          <a:cs typeface="Times New Roman"/>
                        </a:rPr>
                        <a:t> </a:t>
                      </a:r>
                      <a:r>
                        <a:rPr sz="900" spc="-5">
                          <a:latin typeface="Times New Roman"/>
                          <a:cs typeface="Times New Roman"/>
                        </a:rPr>
                        <a:t>1881.3-2007</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254"/>
                        </a:spcBef>
                      </a:pPr>
                      <a:r>
                        <a:rPr sz="900">
                          <a:latin typeface="宋体"/>
                          <a:cs typeface="宋体"/>
                        </a:rPr>
                        <a:t>进出口易腐食品货架贮存卫生规范</a:t>
                      </a:r>
                      <a:endParaRPr sz="900">
                        <a:latin typeface="宋体"/>
                        <a:cs typeface="宋体"/>
                      </a:endParaRPr>
                    </a:p>
                    <a:p>
                      <a:pPr algn="ctr">
                        <a:lnSpc>
                          <a:spcPct val="100000"/>
                        </a:lnSpc>
                        <a:spcBef>
                          <a:spcPts val="480"/>
                        </a:spcBef>
                      </a:pPr>
                      <a:r>
                        <a:rPr sz="900">
                          <a:latin typeface="宋体"/>
                          <a:cs typeface="宋体"/>
                        </a:rPr>
                        <a:t>第</a:t>
                      </a:r>
                      <a:r>
                        <a:rPr sz="900" spc="-235">
                          <a:latin typeface="宋体"/>
                          <a:cs typeface="宋体"/>
                        </a:rPr>
                        <a:t> </a:t>
                      </a:r>
                      <a:r>
                        <a:rPr sz="900">
                          <a:latin typeface="Times New Roman"/>
                          <a:cs typeface="Times New Roman"/>
                        </a:rPr>
                        <a:t>3</a:t>
                      </a:r>
                      <a:r>
                        <a:rPr sz="900" spc="-10">
                          <a:latin typeface="Times New Roman"/>
                          <a:cs typeface="Times New Roman"/>
                        </a:rPr>
                        <a:t> </a:t>
                      </a:r>
                      <a:r>
                        <a:rPr sz="900">
                          <a:latin typeface="宋体"/>
                          <a:cs typeface="宋体"/>
                        </a:rPr>
                        <a:t>部分：糕点类食品</a:t>
                      </a:r>
                      <a:endParaRPr sz="900">
                        <a:latin typeface="宋体"/>
                        <a:cs typeface="宋体"/>
                      </a:endParaRPr>
                    </a:p>
                  </a:txBody>
                  <a:tcPr marL="0" marR="0" marT="32384"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900">
                        <a:latin typeface="Times New Roman"/>
                        <a:cs typeface="Times New Roman"/>
                      </a:endParaRPr>
                    </a:p>
                    <a:p>
                      <a:pPr algn="ctr">
                        <a:lnSpc>
                          <a:spcPct val="100000"/>
                        </a:lnSpc>
                      </a:pPr>
                      <a:r>
                        <a:rPr sz="900" spc="-5">
                          <a:latin typeface="Times New Roman"/>
                          <a:cs typeface="Times New Roman"/>
                        </a:rPr>
                        <a:t>2007-04-06</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900">
                        <a:latin typeface="Times New Roman"/>
                        <a:cs typeface="Times New Roman"/>
                      </a:endParaRPr>
                    </a:p>
                    <a:p>
                      <a:pPr algn="ctr">
                        <a:lnSpc>
                          <a:spcPct val="100000"/>
                        </a:lnSpc>
                      </a:pPr>
                      <a:r>
                        <a:rPr sz="900" spc="-5">
                          <a:latin typeface="Times New Roman"/>
                          <a:cs typeface="Times New Roman"/>
                        </a:rPr>
                        <a:t>2007-10-16</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a:lnSpc>
                          <a:spcPct val="100000"/>
                        </a:lnSpc>
                        <a:spcBef>
                          <a:spcPts val="254"/>
                        </a:spcBef>
                      </a:pPr>
                      <a:r>
                        <a:rPr sz="900">
                          <a:latin typeface="宋体"/>
                          <a:cs typeface="宋体"/>
                        </a:rPr>
                        <a:t>本部分规定了进出口糕点类食品运输与货架贮存的卫生规范。本部分适用</a:t>
                      </a:r>
                      <a:endParaRPr sz="900">
                        <a:latin typeface="宋体"/>
                        <a:cs typeface="宋体"/>
                      </a:endParaRPr>
                    </a:p>
                    <a:p>
                      <a:pPr marL="68580">
                        <a:lnSpc>
                          <a:spcPct val="100000"/>
                        </a:lnSpc>
                        <a:spcBef>
                          <a:spcPts val="480"/>
                        </a:spcBef>
                      </a:pPr>
                      <a:r>
                        <a:rPr sz="900">
                          <a:latin typeface="宋体"/>
                          <a:cs typeface="宋体"/>
                        </a:rPr>
                        <a:t>于进出口糕点类食品的运输和货架贮存。</a:t>
                      </a:r>
                      <a:endParaRPr sz="900">
                        <a:latin typeface="宋体"/>
                        <a:cs typeface="宋体"/>
                      </a:endParaRPr>
                    </a:p>
                  </a:txBody>
                  <a:tcPr marL="0" marR="0" marT="32384"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600709">
                <a:tc>
                  <a:txBody>
                    <a:bodyPr vert="horz" wrap="square"/>
                    <a:lstStyle/>
                    <a:p>
                      <a:pPr>
                        <a:lnSpc>
                          <a:spcPct val="100000"/>
                        </a:lnSpc>
                      </a:pPr>
                      <a:endParaRPr sz="1000">
                        <a:latin typeface="Times New Roman"/>
                        <a:cs typeface="Times New Roman"/>
                      </a:endParaRPr>
                    </a:p>
                    <a:p>
                      <a:pPr marR="29209" algn="r">
                        <a:lnSpc>
                          <a:spcPct val="100000"/>
                        </a:lnSpc>
                        <a:spcBef>
                          <a:spcPts val="635"/>
                        </a:spcBef>
                      </a:pPr>
                      <a:r>
                        <a:rPr sz="900" spc="5">
                          <a:latin typeface="Times New Roman"/>
                          <a:cs typeface="Times New Roman"/>
                        </a:rPr>
                        <a:t>4</a:t>
                      </a:r>
                      <a:r>
                        <a:rPr sz="900" spc="-10">
                          <a:latin typeface="Times New Roman"/>
                          <a:cs typeface="Times New Roman"/>
                        </a:rPr>
                        <a:t>8</a:t>
                      </a:r>
                      <a:r>
                        <a:rPr sz="900">
                          <a:latin typeface="Times New Roman"/>
                          <a:cs typeface="Times New Roman"/>
                        </a:rPr>
                        <a:t>.</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vMerge="1">
                  <a:txBody>
                    <a:bodyPr vert="horz" wrap="square"/>
                    <a:lstStyle/>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marR="68580" algn="r">
                        <a:lnSpc>
                          <a:spcPct val="100000"/>
                        </a:lnSpc>
                        <a:spcBef>
                          <a:spcPts val="635"/>
                        </a:spcBef>
                      </a:pPr>
                      <a:r>
                        <a:rPr sz="900" spc="-5">
                          <a:latin typeface="Times New Roman"/>
                          <a:cs typeface="Times New Roman"/>
                        </a:rPr>
                        <a:t>SN/T</a:t>
                      </a:r>
                      <a:r>
                        <a:rPr sz="900" spc="-45">
                          <a:latin typeface="Times New Roman"/>
                          <a:cs typeface="Times New Roman"/>
                        </a:rPr>
                        <a:t> </a:t>
                      </a:r>
                      <a:r>
                        <a:rPr sz="900" spc="-5">
                          <a:latin typeface="Times New Roman"/>
                          <a:cs typeface="Times New Roman"/>
                        </a:rPr>
                        <a:t>4529.3-2016</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25"/>
                        </a:spcBef>
                      </a:pPr>
                      <a:endParaRPr sz="850">
                        <a:latin typeface="Times New Roman"/>
                        <a:cs typeface="Times New Roman"/>
                      </a:endParaRPr>
                    </a:p>
                    <a:p>
                      <a:pPr algn="ctr">
                        <a:lnSpc>
                          <a:spcPct val="100000"/>
                        </a:lnSpc>
                        <a:spcBef>
                          <a:spcPts val="5"/>
                        </a:spcBef>
                      </a:pPr>
                      <a:r>
                        <a:rPr sz="900">
                          <a:latin typeface="宋体"/>
                          <a:cs typeface="宋体"/>
                        </a:rPr>
                        <a:t>供港食品全程</a:t>
                      </a:r>
                      <a:r>
                        <a:rPr sz="900" spc="-235">
                          <a:latin typeface="宋体"/>
                          <a:cs typeface="宋体"/>
                        </a:rPr>
                        <a:t> </a:t>
                      </a:r>
                      <a:r>
                        <a:rPr sz="900" spc="-5">
                          <a:latin typeface="Times New Roman"/>
                          <a:cs typeface="Times New Roman"/>
                        </a:rPr>
                        <a:t>RFID</a:t>
                      </a:r>
                      <a:r>
                        <a:rPr sz="900" spc="-25">
                          <a:latin typeface="Times New Roman"/>
                          <a:cs typeface="Times New Roman"/>
                        </a:rPr>
                        <a:t> </a:t>
                      </a:r>
                      <a:r>
                        <a:rPr sz="900">
                          <a:latin typeface="宋体"/>
                          <a:cs typeface="宋体"/>
                        </a:rPr>
                        <a:t>溯源规程</a:t>
                      </a:r>
                      <a:r>
                        <a:rPr sz="900" spc="-15">
                          <a:latin typeface="宋体"/>
                          <a:cs typeface="宋体"/>
                        </a:rPr>
                        <a:t> </a:t>
                      </a:r>
                      <a:r>
                        <a:rPr sz="900">
                          <a:latin typeface="宋体"/>
                          <a:cs typeface="宋体"/>
                        </a:rPr>
                        <a:t>第</a:t>
                      </a:r>
                      <a:r>
                        <a:rPr sz="900" spc="-235">
                          <a:latin typeface="宋体"/>
                          <a:cs typeface="宋体"/>
                        </a:rPr>
                        <a:t> </a:t>
                      </a:r>
                      <a:r>
                        <a:rPr sz="900">
                          <a:latin typeface="Times New Roman"/>
                          <a:cs typeface="Times New Roman"/>
                        </a:rPr>
                        <a:t>3</a:t>
                      </a:r>
                      <a:endParaRPr sz="900">
                        <a:latin typeface="Times New Roman"/>
                        <a:cs typeface="Times New Roman"/>
                      </a:endParaRPr>
                    </a:p>
                    <a:p>
                      <a:pPr algn="ctr">
                        <a:lnSpc>
                          <a:spcPct val="100000"/>
                        </a:lnSpc>
                        <a:spcBef>
                          <a:spcPts val="480"/>
                        </a:spcBef>
                      </a:pPr>
                      <a:r>
                        <a:rPr sz="900">
                          <a:latin typeface="宋体"/>
                          <a:cs typeface="宋体"/>
                        </a:rPr>
                        <a:t>部分：冷冻食品</a:t>
                      </a:r>
                      <a:endParaRPr sz="900">
                        <a:latin typeface="宋体"/>
                        <a:cs typeface="宋体"/>
                      </a:endParaRPr>
                    </a:p>
                  </a:txBody>
                  <a:tcPr marL="0" marR="0" marT="31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35"/>
                        </a:spcBef>
                      </a:pPr>
                      <a:r>
                        <a:rPr sz="900" spc="-5">
                          <a:latin typeface="Times New Roman"/>
                          <a:cs typeface="Times New Roman"/>
                        </a:rPr>
                        <a:t>2016-06-28</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35"/>
                        </a:spcBef>
                      </a:pPr>
                      <a:r>
                        <a:rPr sz="900" spc="-5">
                          <a:latin typeface="Times New Roman"/>
                          <a:cs typeface="Times New Roman"/>
                        </a:rPr>
                        <a:t>2017-02-01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a:lnSpc>
                          <a:spcPct val="100000"/>
                        </a:lnSpc>
                        <a:spcBef>
                          <a:spcPts val="225"/>
                        </a:spcBef>
                      </a:pPr>
                      <a:r>
                        <a:rPr sz="900">
                          <a:latin typeface="宋体"/>
                          <a:cs typeface="宋体"/>
                        </a:rPr>
                        <a:t>本部分规定了供港冷冻食</a:t>
                      </a:r>
                      <a:r>
                        <a:rPr sz="900" spc="215">
                          <a:latin typeface="宋体"/>
                          <a:cs typeface="宋体"/>
                        </a:rPr>
                        <a:t>品</a:t>
                      </a:r>
                      <a:r>
                        <a:rPr sz="900" spc="-5">
                          <a:latin typeface="Times New Roman"/>
                          <a:cs typeface="Times New Roman"/>
                        </a:rPr>
                        <a:t>RFID</a:t>
                      </a:r>
                      <a:r>
                        <a:rPr sz="900" spc="-20">
                          <a:latin typeface="Times New Roman"/>
                          <a:cs typeface="Times New Roman"/>
                        </a:rPr>
                        <a:t> </a:t>
                      </a:r>
                      <a:r>
                        <a:rPr sz="900">
                          <a:latin typeface="宋体"/>
                          <a:cs typeface="宋体"/>
                        </a:rPr>
                        <a:t>全程溯源体系的实施原则、实施要求、</a:t>
                      </a:r>
                      <a:endParaRPr sz="900">
                        <a:latin typeface="宋体"/>
                        <a:cs typeface="宋体"/>
                      </a:endParaRPr>
                    </a:p>
                    <a:p>
                      <a:pPr marL="68580" marR="89535">
                        <a:lnSpc>
                          <a:spcPct val="144400"/>
                        </a:lnSpc>
                      </a:pPr>
                      <a:r>
                        <a:rPr sz="900">
                          <a:latin typeface="宋体"/>
                          <a:cs typeface="宋体"/>
                        </a:rPr>
                        <a:t>溯源系统模型、信息记录和处理、体系运行自查、溯源管理和产品召回。 本部分适用于供港冷冻食品全</a:t>
                      </a:r>
                      <a:r>
                        <a:rPr sz="900" spc="215">
                          <a:latin typeface="宋体"/>
                          <a:cs typeface="宋体"/>
                        </a:rPr>
                        <a:t>程</a:t>
                      </a:r>
                      <a:r>
                        <a:rPr sz="900" spc="-5">
                          <a:latin typeface="Times New Roman"/>
                          <a:cs typeface="Times New Roman"/>
                        </a:rPr>
                        <a:t>RFID </a:t>
                      </a:r>
                      <a:r>
                        <a:rPr sz="900">
                          <a:latin typeface="宋体"/>
                          <a:cs typeface="宋体"/>
                        </a:rPr>
                        <a:t>溯源体系的构建和实施。</a:t>
                      </a:r>
                      <a:endParaRPr sz="900">
                        <a:latin typeface="宋体"/>
                        <a:cs typeface="宋体"/>
                      </a:endParaRPr>
                    </a:p>
                  </a:txBody>
                  <a:tcPr marL="0" marR="0" marT="285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699135">
                <a:tc>
                  <a:txBody>
                    <a:bodyPr vert="horz" wrap="square"/>
                    <a:lstStyle/>
                    <a:p>
                      <a:pPr>
                        <a:lnSpc>
                          <a:spcPct val="100000"/>
                        </a:lnSpc>
                      </a:pPr>
                      <a:endParaRPr sz="1000">
                        <a:latin typeface="Times New Roman"/>
                        <a:cs typeface="Times New Roman"/>
                      </a:endParaRPr>
                    </a:p>
                    <a:p>
                      <a:pPr>
                        <a:lnSpc>
                          <a:spcPct val="100000"/>
                        </a:lnSpc>
                        <a:spcBef>
                          <a:spcPts val="40"/>
                        </a:spcBef>
                      </a:pPr>
                      <a:endParaRPr sz="850">
                        <a:latin typeface="Times New Roman"/>
                        <a:cs typeface="Times New Roman"/>
                      </a:endParaRPr>
                    </a:p>
                    <a:p>
                      <a:pPr marR="29209" algn="r">
                        <a:lnSpc>
                          <a:spcPct val="100000"/>
                        </a:lnSpc>
                      </a:pPr>
                      <a:r>
                        <a:rPr sz="900" spc="5">
                          <a:latin typeface="Times New Roman"/>
                          <a:cs typeface="Times New Roman"/>
                        </a:rPr>
                        <a:t>4</a:t>
                      </a:r>
                      <a:r>
                        <a:rPr sz="900" spc="-10">
                          <a:latin typeface="Times New Roman"/>
                          <a:cs typeface="Times New Roman"/>
                        </a:rPr>
                        <a:t>9</a:t>
                      </a:r>
                      <a:r>
                        <a:rPr sz="900">
                          <a:latin typeface="Times New Roman"/>
                          <a:cs typeface="Times New Roman"/>
                        </a:rPr>
                        <a:t>.</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vMerge="1">
                  <a:txBody>
                    <a:bodyPr vert="horz" wrap="square"/>
                    <a:lstStyle/>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nSpc>
                          <a:spcPct val="100000"/>
                        </a:lnSpc>
                        <a:spcBef>
                          <a:spcPts val="40"/>
                        </a:spcBef>
                      </a:pPr>
                      <a:endParaRPr sz="850">
                        <a:latin typeface="Times New Roman"/>
                        <a:cs typeface="Times New Roman"/>
                      </a:endParaRPr>
                    </a:p>
                    <a:p>
                      <a:pPr marR="93345" algn="r">
                        <a:lnSpc>
                          <a:spcPct val="100000"/>
                        </a:lnSpc>
                      </a:pPr>
                      <a:r>
                        <a:rPr sz="900" spc="-5">
                          <a:latin typeface="Times New Roman"/>
                          <a:cs typeface="Times New Roman"/>
                        </a:rPr>
                        <a:t>WB/T</a:t>
                      </a:r>
                      <a:r>
                        <a:rPr sz="900" spc="-55">
                          <a:latin typeface="Times New Roman"/>
                          <a:cs typeface="Times New Roman"/>
                        </a:rPr>
                        <a:t> </a:t>
                      </a:r>
                      <a:r>
                        <a:rPr sz="900" spc="-5">
                          <a:latin typeface="Times New Roman"/>
                          <a:cs typeface="Times New Roman"/>
                        </a:rPr>
                        <a:t>1054-2015</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900">
                        <a:latin typeface="Times New Roman"/>
                        <a:cs typeface="Times New Roman"/>
                      </a:endParaRPr>
                    </a:p>
                    <a:p>
                      <a:pPr>
                        <a:lnSpc>
                          <a:spcPct val="100000"/>
                        </a:lnSpc>
                        <a:spcBef>
                          <a:spcPts val="50"/>
                        </a:spcBef>
                      </a:pPr>
                      <a:endParaRPr sz="950">
                        <a:latin typeface="Times New Roman"/>
                        <a:cs typeface="Times New Roman"/>
                      </a:endParaRPr>
                    </a:p>
                    <a:p>
                      <a:pPr algn="ctr">
                        <a:lnSpc>
                          <a:spcPct val="100000"/>
                        </a:lnSpc>
                      </a:pPr>
                      <a:r>
                        <a:rPr sz="900">
                          <a:latin typeface="宋体"/>
                          <a:cs typeface="宋体"/>
                        </a:rPr>
                        <a:t>餐饮冷链物流服务规范</a:t>
                      </a:r>
                      <a:endParaRPr sz="900">
                        <a:latin typeface="宋体"/>
                        <a:cs typeface="宋体"/>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nSpc>
                          <a:spcPct val="100000"/>
                        </a:lnSpc>
                        <a:spcBef>
                          <a:spcPts val="40"/>
                        </a:spcBef>
                      </a:pPr>
                      <a:endParaRPr sz="850">
                        <a:latin typeface="Times New Roman"/>
                        <a:cs typeface="Times New Roman"/>
                      </a:endParaRPr>
                    </a:p>
                    <a:p>
                      <a:pPr algn="ctr">
                        <a:lnSpc>
                          <a:spcPct val="100000"/>
                        </a:lnSpc>
                      </a:pPr>
                      <a:r>
                        <a:rPr sz="900" spc="-5">
                          <a:latin typeface="Times New Roman"/>
                          <a:cs typeface="Times New Roman"/>
                        </a:rPr>
                        <a:t>2015-10-21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nSpc>
                          <a:spcPct val="100000"/>
                        </a:lnSpc>
                        <a:spcBef>
                          <a:spcPts val="40"/>
                        </a:spcBef>
                      </a:pPr>
                      <a:endParaRPr sz="850">
                        <a:latin typeface="Times New Roman"/>
                        <a:cs typeface="Times New Roman"/>
                      </a:endParaRPr>
                    </a:p>
                    <a:p>
                      <a:pPr algn="ctr">
                        <a:lnSpc>
                          <a:spcPct val="100000"/>
                        </a:lnSpc>
                      </a:pPr>
                      <a:r>
                        <a:rPr sz="900" spc="-5">
                          <a:latin typeface="Times New Roman"/>
                          <a:cs typeface="Times New Roman"/>
                        </a:rPr>
                        <a:t>2016-02-01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marR="60325" algn="just">
                        <a:lnSpc>
                          <a:spcPct val="144400"/>
                        </a:lnSpc>
                        <a:spcBef>
                          <a:spcPts val="140"/>
                        </a:spcBef>
                      </a:pPr>
                      <a:r>
                        <a:rPr sz="900" spc="10">
                          <a:latin typeface="宋体"/>
                          <a:cs typeface="宋体"/>
                        </a:rPr>
                        <a:t>本</a:t>
                      </a:r>
                      <a:r>
                        <a:rPr sz="900">
                          <a:latin typeface="宋体"/>
                          <a:cs typeface="宋体"/>
                        </a:rPr>
                        <a:t>标</a:t>
                      </a:r>
                      <a:r>
                        <a:rPr sz="900" spc="10">
                          <a:latin typeface="宋体"/>
                          <a:cs typeface="宋体"/>
                        </a:rPr>
                        <a:t>准</a:t>
                      </a:r>
                      <a:r>
                        <a:rPr sz="900">
                          <a:latin typeface="宋体"/>
                          <a:cs typeface="宋体"/>
                        </a:rPr>
                        <a:t>规</a:t>
                      </a:r>
                      <a:r>
                        <a:rPr sz="900" spc="10">
                          <a:latin typeface="宋体"/>
                          <a:cs typeface="宋体"/>
                        </a:rPr>
                        <a:t>定了</a:t>
                      </a:r>
                      <a:r>
                        <a:rPr sz="900">
                          <a:latin typeface="宋体"/>
                          <a:cs typeface="宋体"/>
                        </a:rPr>
                        <a:t>餐</a:t>
                      </a:r>
                      <a:r>
                        <a:rPr sz="900" spc="10">
                          <a:latin typeface="宋体"/>
                          <a:cs typeface="宋体"/>
                        </a:rPr>
                        <a:t>饮冷</a:t>
                      </a:r>
                      <a:r>
                        <a:rPr sz="900">
                          <a:latin typeface="宋体"/>
                          <a:cs typeface="宋体"/>
                        </a:rPr>
                        <a:t>链</a:t>
                      </a:r>
                      <a:r>
                        <a:rPr sz="900" spc="10">
                          <a:latin typeface="宋体"/>
                          <a:cs typeface="宋体"/>
                        </a:rPr>
                        <a:t>物</a:t>
                      </a:r>
                      <a:r>
                        <a:rPr sz="900">
                          <a:latin typeface="宋体"/>
                          <a:cs typeface="宋体"/>
                        </a:rPr>
                        <a:t>流</a:t>
                      </a:r>
                      <a:r>
                        <a:rPr sz="900" spc="10">
                          <a:latin typeface="宋体"/>
                          <a:cs typeface="宋体"/>
                        </a:rPr>
                        <a:t>服务</a:t>
                      </a:r>
                      <a:r>
                        <a:rPr sz="900">
                          <a:latin typeface="宋体"/>
                          <a:cs typeface="宋体"/>
                        </a:rPr>
                        <a:t>的</a:t>
                      </a:r>
                      <a:r>
                        <a:rPr sz="900" spc="10">
                          <a:latin typeface="宋体"/>
                          <a:cs typeface="宋体"/>
                        </a:rPr>
                        <a:t>基本</a:t>
                      </a:r>
                      <a:r>
                        <a:rPr sz="900">
                          <a:latin typeface="宋体"/>
                          <a:cs typeface="宋体"/>
                        </a:rPr>
                        <a:t>要</a:t>
                      </a:r>
                      <a:r>
                        <a:rPr sz="900" spc="10">
                          <a:latin typeface="宋体"/>
                          <a:cs typeface="宋体"/>
                        </a:rPr>
                        <a:t>求</a:t>
                      </a:r>
                      <a:r>
                        <a:rPr sz="900">
                          <a:latin typeface="宋体"/>
                          <a:cs typeface="宋体"/>
                        </a:rPr>
                        <a:t>、</a:t>
                      </a:r>
                      <a:r>
                        <a:rPr sz="900" spc="10">
                          <a:latin typeface="宋体"/>
                          <a:cs typeface="宋体"/>
                        </a:rPr>
                        <a:t>包装</a:t>
                      </a:r>
                      <a:r>
                        <a:rPr sz="900">
                          <a:latin typeface="宋体"/>
                          <a:cs typeface="宋体"/>
                        </a:rPr>
                        <a:t>、</a:t>
                      </a:r>
                      <a:r>
                        <a:rPr sz="900" spc="10">
                          <a:latin typeface="宋体"/>
                          <a:cs typeface="宋体"/>
                        </a:rPr>
                        <a:t>储</a:t>
                      </a:r>
                      <a:r>
                        <a:rPr sz="900">
                          <a:latin typeface="宋体"/>
                          <a:cs typeface="宋体"/>
                        </a:rPr>
                        <a:t>存</a:t>
                      </a:r>
                      <a:r>
                        <a:rPr sz="900" spc="10">
                          <a:latin typeface="宋体"/>
                          <a:cs typeface="宋体"/>
                        </a:rPr>
                        <a:t>、分</a:t>
                      </a:r>
                      <a:r>
                        <a:rPr sz="900">
                          <a:latin typeface="宋体"/>
                          <a:cs typeface="宋体"/>
                        </a:rPr>
                        <a:t>拣</a:t>
                      </a:r>
                      <a:r>
                        <a:rPr sz="900" spc="10">
                          <a:latin typeface="宋体"/>
                          <a:cs typeface="宋体"/>
                        </a:rPr>
                        <a:t>、装</a:t>
                      </a:r>
                      <a:r>
                        <a:rPr sz="900">
                          <a:latin typeface="宋体"/>
                          <a:cs typeface="宋体"/>
                        </a:rPr>
                        <a:t>卸搬 </a:t>
                      </a:r>
                      <a:r>
                        <a:rPr sz="900" spc="10">
                          <a:latin typeface="宋体"/>
                          <a:cs typeface="宋体"/>
                        </a:rPr>
                        <a:t>运</a:t>
                      </a:r>
                      <a:r>
                        <a:rPr sz="900">
                          <a:latin typeface="宋体"/>
                          <a:cs typeface="宋体"/>
                        </a:rPr>
                        <a:t>、</a:t>
                      </a:r>
                      <a:r>
                        <a:rPr sz="900" spc="10">
                          <a:latin typeface="宋体"/>
                          <a:cs typeface="宋体"/>
                        </a:rPr>
                        <a:t>运</a:t>
                      </a:r>
                      <a:r>
                        <a:rPr sz="900">
                          <a:latin typeface="宋体"/>
                          <a:cs typeface="宋体"/>
                        </a:rPr>
                        <a:t>输</a:t>
                      </a:r>
                      <a:r>
                        <a:rPr sz="900" spc="10">
                          <a:latin typeface="宋体"/>
                          <a:cs typeface="宋体"/>
                        </a:rPr>
                        <a:t>配送</a:t>
                      </a:r>
                      <a:r>
                        <a:rPr sz="900">
                          <a:latin typeface="宋体"/>
                          <a:cs typeface="宋体"/>
                        </a:rPr>
                        <a:t>、</a:t>
                      </a:r>
                      <a:r>
                        <a:rPr sz="900" spc="10">
                          <a:latin typeface="宋体"/>
                          <a:cs typeface="宋体"/>
                        </a:rPr>
                        <a:t>交接</a:t>
                      </a:r>
                      <a:r>
                        <a:rPr sz="900">
                          <a:latin typeface="宋体"/>
                          <a:cs typeface="宋体"/>
                        </a:rPr>
                        <a:t>、</a:t>
                      </a:r>
                      <a:r>
                        <a:rPr sz="900" spc="10">
                          <a:latin typeface="宋体"/>
                          <a:cs typeface="宋体"/>
                        </a:rPr>
                        <a:t>服</a:t>
                      </a:r>
                      <a:r>
                        <a:rPr sz="900">
                          <a:latin typeface="宋体"/>
                          <a:cs typeface="宋体"/>
                        </a:rPr>
                        <a:t>务</a:t>
                      </a:r>
                      <a:r>
                        <a:rPr sz="900" spc="10">
                          <a:latin typeface="宋体"/>
                          <a:cs typeface="宋体"/>
                        </a:rPr>
                        <a:t>质量</a:t>
                      </a:r>
                      <a:r>
                        <a:rPr sz="900">
                          <a:latin typeface="宋体"/>
                          <a:cs typeface="宋体"/>
                        </a:rPr>
                        <a:t>的</a:t>
                      </a:r>
                      <a:r>
                        <a:rPr sz="900" spc="10">
                          <a:latin typeface="宋体"/>
                          <a:cs typeface="宋体"/>
                        </a:rPr>
                        <a:t>主要</a:t>
                      </a:r>
                      <a:r>
                        <a:rPr sz="900">
                          <a:latin typeface="宋体"/>
                          <a:cs typeface="宋体"/>
                        </a:rPr>
                        <a:t>评</a:t>
                      </a:r>
                      <a:r>
                        <a:rPr sz="900" spc="10">
                          <a:latin typeface="宋体"/>
                          <a:cs typeface="宋体"/>
                        </a:rPr>
                        <a:t>价</a:t>
                      </a:r>
                      <a:r>
                        <a:rPr sz="900">
                          <a:latin typeface="宋体"/>
                          <a:cs typeface="宋体"/>
                        </a:rPr>
                        <a:t>指</a:t>
                      </a:r>
                      <a:r>
                        <a:rPr sz="900" spc="10">
                          <a:latin typeface="宋体"/>
                          <a:cs typeface="宋体"/>
                        </a:rPr>
                        <a:t>标。</a:t>
                      </a:r>
                      <a:r>
                        <a:rPr sz="900">
                          <a:latin typeface="宋体"/>
                          <a:cs typeface="宋体"/>
                        </a:rPr>
                        <a:t>本</a:t>
                      </a:r>
                      <a:r>
                        <a:rPr sz="900" spc="10">
                          <a:latin typeface="宋体"/>
                          <a:cs typeface="宋体"/>
                        </a:rPr>
                        <a:t>标</a:t>
                      </a:r>
                      <a:r>
                        <a:rPr sz="900">
                          <a:latin typeface="宋体"/>
                          <a:cs typeface="宋体"/>
                        </a:rPr>
                        <a:t>准</a:t>
                      </a:r>
                      <a:r>
                        <a:rPr sz="900" spc="10">
                          <a:latin typeface="宋体"/>
                          <a:cs typeface="宋体"/>
                        </a:rPr>
                        <a:t>适用</a:t>
                      </a:r>
                      <a:r>
                        <a:rPr sz="900">
                          <a:latin typeface="宋体"/>
                          <a:cs typeface="宋体"/>
                        </a:rPr>
                        <a:t>于</a:t>
                      </a:r>
                      <a:r>
                        <a:rPr sz="900" spc="10">
                          <a:latin typeface="宋体"/>
                          <a:cs typeface="宋体"/>
                        </a:rPr>
                        <a:t>餐饮</a:t>
                      </a:r>
                      <a:r>
                        <a:rPr sz="900">
                          <a:latin typeface="宋体"/>
                          <a:cs typeface="宋体"/>
                        </a:rPr>
                        <a:t>食材 在流通过程中的冷链物流服务及管理。</a:t>
                      </a:r>
                      <a:endParaRPr sz="900">
                        <a:latin typeface="宋体"/>
                        <a:cs typeface="宋体"/>
                      </a:endParaRPr>
                    </a:p>
                  </a:txBody>
                  <a:tcPr marL="0" marR="0" marT="1778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402589">
                <a:tc>
                  <a:txBody>
                    <a:bodyPr vert="horz" wrap="square"/>
                    <a:lstStyle/>
                    <a:p>
                      <a:pPr>
                        <a:lnSpc>
                          <a:spcPct val="100000"/>
                        </a:lnSpc>
                        <a:spcBef>
                          <a:spcPts val="30"/>
                        </a:spcBef>
                      </a:pPr>
                      <a:endParaRPr sz="850">
                        <a:latin typeface="Times New Roman"/>
                        <a:cs typeface="Times New Roman"/>
                      </a:endParaRPr>
                    </a:p>
                    <a:p>
                      <a:pPr marR="29209" algn="r">
                        <a:lnSpc>
                          <a:spcPct val="100000"/>
                        </a:lnSpc>
                      </a:pPr>
                      <a:r>
                        <a:rPr sz="900" spc="5">
                          <a:latin typeface="Times New Roman"/>
                          <a:cs typeface="Times New Roman"/>
                        </a:rPr>
                        <a:t>5</a:t>
                      </a:r>
                      <a:r>
                        <a:rPr sz="900" spc="-10">
                          <a:latin typeface="Times New Roman"/>
                          <a:cs typeface="Times New Roman"/>
                        </a:rPr>
                        <a:t>0</a:t>
                      </a:r>
                      <a:r>
                        <a:rPr sz="900">
                          <a:latin typeface="Times New Roman"/>
                          <a:cs typeface="Times New Roman"/>
                        </a:rPr>
                        <a:t>.</a:t>
                      </a:r>
                      <a:endParaRPr sz="900">
                        <a:latin typeface="Times New Roman"/>
                        <a:cs typeface="Times New Roman"/>
                      </a:endParaRPr>
                    </a:p>
                  </a:txBody>
                  <a:tcPr marL="0" marR="0" marT="381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vMerge="1">
                  <a:txBody>
                    <a:bodyPr vert="horz" wrap="square"/>
                    <a:lstStyle/>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30"/>
                        </a:spcBef>
                      </a:pPr>
                      <a:endParaRPr sz="850">
                        <a:latin typeface="Times New Roman"/>
                        <a:cs typeface="Times New Roman"/>
                      </a:endParaRPr>
                    </a:p>
                    <a:p>
                      <a:pPr marR="93345" algn="r">
                        <a:lnSpc>
                          <a:spcPct val="100000"/>
                        </a:lnSpc>
                      </a:pPr>
                      <a:r>
                        <a:rPr sz="900" spc="-5">
                          <a:latin typeface="Times New Roman"/>
                          <a:cs typeface="Times New Roman"/>
                        </a:rPr>
                        <a:t>WB/T</a:t>
                      </a:r>
                      <a:r>
                        <a:rPr sz="900" spc="-55">
                          <a:latin typeface="Times New Roman"/>
                          <a:cs typeface="Times New Roman"/>
                        </a:rPr>
                        <a:t> </a:t>
                      </a:r>
                      <a:r>
                        <a:rPr sz="900" spc="-5">
                          <a:latin typeface="Times New Roman"/>
                          <a:cs typeface="Times New Roman"/>
                        </a:rPr>
                        <a:t>1103-2020</a:t>
                      </a:r>
                      <a:endParaRPr sz="900">
                        <a:latin typeface="Times New Roman"/>
                        <a:cs typeface="Times New Roman"/>
                      </a:endParaRPr>
                    </a:p>
                  </a:txBody>
                  <a:tcPr marL="0" marR="0" marT="381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30"/>
                        </a:spcBef>
                      </a:pPr>
                      <a:endParaRPr sz="850">
                        <a:latin typeface="Times New Roman"/>
                        <a:cs typeface="Times New Roman"/>
                      </a:endParaRPr>
                    </a:p>
                    <a:p>
                      <a:pPr algn="ctr">
                        <a:lnSpc>
                          <a:spcPct val="100000"/>
                        </a:lnSpc>
                      </a:pPr>
                      <a:r>
                        <a:rPr sz="900">
                          <a:latin typeface="宋体"/>
                          <a:cs typeface="宋体"/>
                        </a:rPr>
                        <a:t>食品冷链末端配送作业规范</a:t>
                      </a:r>
                      <a:endParaRPr sz="900">
                        <a:latin typeface="宋体"/>
                        <a:cs typeface="宋体"/>
                      </a:endParaRPr>
                    </a:p>
                  </a:txBody>
                  <a:tcPr marL="0" marR="0" marT="381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30"/>
                        </a:spcBef>
                      </a:pPr>
                      <a:endParaRPr sz="850">
                        <a:latin typeface="Times New Roman"/>
                        <a:cs typeface="Times New Roman"/>
                      </a:endParaRPr>
                    </a:p>
                    <a:p>
                      <a:pPr algn="ctr">
                        <a:lnSpc>
                          <a:spcPct val="100000"/>
                        </a:lnSpc>
                      </a:pPr>
                      <a:r>
                        <a:rPr sz="900" spc="-5">
                          <a:latin typeface="Times New Roman"/>
                          <a:cs typeface="Times New Roman"/>
                        </a:rPr>
                        <a:t>2020-05-11</a:t>
                      </a:r>
                      <a:endParaRPr sz="900">
                        <a:latin typeface="Times New Roman"/>
                        <a:cs typeface="Times New Roman"/>
                      </a:endParaRPr>
                    </a:p>
                  </a:txBody>
                  <a:tcPr marL="0" marR="0" marT="381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30"/>
                        </a:spcBef>
                      </a:pPr>
                      <a:endParaRPr sz="850">
                        <a:latin typeface="Times New Roman"/>
                        <a:cs typeface="Times New Roman"/>
                      </a:endParaRPr>
                    </a:p>
                    <a:p>
                      <a:pPr algn="ctr">
                        <a:lnSpc>
                          <a:spcPct val="100000"/>
                        </a:lnSpc>
                      </a:pPr>
                      <a:r>
                        <a:rPr sz="900" spc="-5">
                          <a:latin typeface="Times New Roman"/>
                          <a:cs typeface="Times New Roman"/>
                        </a:rPr>
                        <a:t>2020-06-01</a:t>
                      </a:r>
                      <a:endParaRPr sz="900">
                        <a:latin typeface="Times New Roman"/>
                        <a:cs typeface="Times New Roman"/>
                      </a:endParaRPr>
                    </a:p>
                  </a:txBody>
                  <a:tcPr marL="0" marR="0" marT="381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a:lnSpc>
                          <a:spcPct val="100000"/>
                        </a:lnSpc>
                        <a:spcBef>
                          <a:spcPts val="225"/>
                        </a:spcBef>
                      </a:pPr>
                      <a:r>
                        <a:rPr sz="900" spc="10">
                          <a:latin typeface="宋体"/>
                          <a:cs typeface="宋体"/>
                        </a:rPr>
                        <a:t>本</a:t>
                      </a:r>
                      <a:r>
                        <a:rPr sz="900">
                          <a:latin typeface="宋体"/>
                          <a:cs typeface="宋体"/>
                        </a:rPr>
                        <a:t>标</a:t>
                      </a:r>
                      <a:r>
                        <a:rPr sz="900" spc="10">
                          <a:latin typeface="宋体"/>
                          <a:cs typeface="宋体"/>
                        </a:rPr>
                        <a:t>准</a:t>
                      </a:r>
                      <a:r>
                        <a:rPr sz="900">
                          <a:latin typeface="宋体"/>
                          <a:cs typeface="宋体"/>
                        </a:rPr>
                        <a:t>规</a:t>
                      </a:r>
                      <a:r>
                        <a:rPr sz="900" spc="10">
                          <a:latin typeface="宋体"/>
                          <a:cs typeface="宋体"/>
                        </a:rPr>
                        <a:t>定了</a:t>
                      </a:r>
                      <a:r>
                        <a:rPr sz="900">
                          <a:latin typeface="宋体"/>
                          <a:cs typeface="宋体"/>
                        </a:rPr>
                        <a:t>食</a:t>
                      </a:r>
                      <a:r>
                        <a:rPr sz="900" spc="10">
                          <a:latin typeface="宋体"/>
                          <a:cs typeface="宋体"/>
                        </a:rPr>
                        <a:t>品冷</a:t>
                      </a:r>
                      <a:r>
                        <a:rPr sz="900">
                          <a:latin typeface="宋体"/>
                          <a:cs typeface="宋体"/>
                        </a:rPr>
                        <a:t>链</a:t>
                      </a:r>
                      <a:r>
                        <a:rPr sz="900" spc="10">
                          <a:latin typeface="宋体"/>
                          <a:cs typeface="宋体"/>
                        </a:rPr>
                        <a:t>末</a:t>
                      </a:r>
                      <a:r>
                        <a:rPr sz="900">
                          <a:latin typeface="宋体"/>
                          <a:cs typeface="宋体"/>
                        </a:rPr>
                        <a:t>端</a:t>
                      </a:r>
                      <a:r>
                        <a:rPr sz="900" spc="10">
                          <a:latin typeface="宋体"/>
                          <a:cs typeface="宋体"/>
                        </a:rPr>
                        <a:t>配送</a:t>
                      </a:r>
                      <a:r>
                        <a:rPr sz="900">
                          <a:latin typeface="宋体"/>
                          <a:cs typeface="宋体"/>
                        </a:rPr>
                        <a:t>的</a:t>
                      </a:r>
                      <a:r>
                        <a:rPr sz="900" spc="10">
                          <a:latin typeface="宋体"/>
                          <a:cs typeface="宋体"/>
                        </a:rPr>
                        <a:t>基本</a:t>
                      </a:r>
                      <a:r>
                        <a:rPr sz="900">
                          <a:latin typeface="宋体"/>
                          <a:cs typeface="宋体"/>
                        </a:rPr>
                        <a:t>要</a:t>
                      </a:r>
                      <a:r>
                        <a:rPr sz="900" spc="10">
                          <a:latin typeface="宋体"/>
                          <a:cs typeface="宋体"/>
                        </a:rPr>
                        <a:t>求</a:t>
                      </a:r>
                      <a:r>
                        <a:rPr sz="900">
                          <a:latin typeface="宋体"/>
                          <a:cs typeface="宋体"/>
                        </a:rPr>
                        <a:t>和</a:t>
                      </a:r>
                      <a:r>
                        <a:rPr sz="900" spc="10">
                          <a:latin typeface="宋体"/>
                          <a:cs typeface="宋体"/>
                        </a:rPr>
                        <a:t>作业</a:t>
                      </a:r>
                      <a:r>
                        <a:rPr sz="900">
                          <a:latin typeface="宋体"/>
                          <a:cs typeface="宋体"/>
                        </a:rPr>
                        <a:t>要</a:t>
                      </a:r>
                      <a:r>
                        <a:rPr sz="900" spc="10">
                          <a:latin typeface="宋体"/>
                          <a:cs typeface="宋体"/>
                        </a:rPr>
                        <a:t>求</a:t>
                      </a:r>
                      <a:r>
                        <a:rPr sz="900">
                          <a:latin typeface="宋体"/>
                          <a:cs typeface="宋体"/>
                        </a:rPr>
                        <a:t>。</a:t>
                      </a:r>
                      <a:r>
                        <a:rPr sz="900" spc="10">
                          <a:latin typeface="宋体"/>
                          <a:cs typeface="宋体"/>
                        </a:rPr>
                        <a:t>本标</a:t>
                      </a:r>
                      <a:r>
                        <a:rPr sz="900">
                          <a:latin typeface="宋体"/>
                          <a:cs typeface="宋体"/>
                        </a:rPr>
                        <a:t>准</a:t>
                      </a:r>
                      <a:r>
                        <a:rPr sz="900" spc="10">
                          <a:latin typeface="宋体"/>
                          <a:cs typeface="宋体"/>
                        </a:rPr>
                        <a:t>适用</a:t>
                      </a:r>
                      <a:r>
                        <a:rPr sz="900">
                          <a:latin typeface="宋体"/>
                          <a:cs typeface="宋体"/>
                        </a:rPr>
                        <a:t>于食</a:t>
                      </a:r>
                      <a:endParaRPr sz="900">
                        <a:latin typeface="宋体"/>
                        <a:cs typeface="宋体"/>
                      </a:endParaRPr>
                    </a:p>
                    <a:p>
                      <a:pPr marL="68580">
                        <a:lnSpc>
                          <a:spcPct val="100000"/>
                        </a:lnSpc>
                        <a:spcBef>
                          <a:spcPts val="480"/>
                        </a:spcBef>
                      </a:pPr>
                      <a:r>
                        <a:rPr sz="900">
                          <a:latin typeface="宋体"/>
                          <a:cs typeface="宋体"/>
                        </a:rPr>
                        <a:t>品冷链末端配送作业和管理。</a:t>
                      </a:r>
                      <a:endParaRPr sz="900">
                        <a:latin typeface="宋体"/>
                        <a:cs typeface="宋体"/>
                      </a:endParaRPr>
                    </a:p>
                  </a:txBody>
                  <a:tcPr marL="0" marR="0" marT="285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600709">
                <a:tc>
                  <a:txBody>
                    <a:bodyPr vert="horz" wrap="square"/>
                    <a:lstStyle/>
                    <a:p>
                      <a:pPr>
                        <a:lnSpc>
                          <a:spcPct val="100000"/>
                        </a:lnSpc>
                      </a:pPr>
                      <a:endParaRPr sz="1000">
                        <a:latin typeface="Times New Roman"/>
                        <a:cs typeface="Times New Roman"/>
                      </a:endParaRPr>
                    </a:p>
                    <a:p>
                      <a:pPr marR="29209" algn="r">
                        <a:lnSpc>
                          <a:spcPct val="100000"/>
                        </a:lnSpc>
                        <a:spcBef>
                          <a:spcPts val="635"/>
                        </a:spcBef>
                      </a:pPr>
                      <a:r>
                        <a:rPr sz="900" spc="5">
                          <a:latin typeface="Times New Roman"/>
                          <a:cs typeface="Times New Roman"/>
                        </a:rPr>
                        <a:t>5</a:t>
                      </a:r>
                      <a:r>
                        <a:rPr sz="900" spc="-10">
                          <a:latin typeface="Times New Roman"/>
                          <a:cs typeface="Times New Roman"/>
                        </a:rPr>
                        <a:t>1</a:t>
                      </a:r>
                      <a:r>
                        <a:rPr sz="900">
                          <a:latin typeface="Times New Roman"/>
                          <a:cs typeface="Times New Roman"/>
                        </a:rPr>
                        <a:t>.</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vMerge="1">
                  <a:txBody>
                    <a:bodyPr vert="horz" wrap="square"/>
                    <a:lstStyle/>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marR="108585" algn="r">
                        <a:lnSpc>
                          <a:spcPct val="100000"/>
                        </a:lnSpc>
                        <a:spcBef>
                          <a:spcPts val="635"/>
                        </a:spcBef>
                      </a:pPr>
                      <a:r>
                        <a:rPr sz="900" spc="-5">
                          <a:latin typeface="Times New Roman"/>
                          <a:cs typeface="Times New Roman"/>
                        </a:rPr>
                        <a:t>YZ/T</a:t>
                      </a:r>
                      <a:r>
                        <a:rPr sz="900" spc="-60">
                          <a:latin typeface="Times New Roman"/>
                          <a:cs typeface="Times New Roman"/>
                        </a:rPr>
                        <a:t> </a:t>
                      </a:r>
                      <a:r>
                        <a:rPr sz="900" spc="-5">
                          <a:latin typeface="Times New Roman"/>
                          <a:cs typeface="Times New Roman"/>
                        </a:rPr>
                        <a:t>0162-2017</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900">
                        <a:latin typeface="Times New Roman"/>
                        <a:cs typeface="Times New Roman"/>
                      </a:endParaRPr>
                    </a:p>
                    <a:p>
                      <a:pPr algn="ctr">
                        <a:lnSpc>
                          <a:spcPct val="100000"/>
                        </a:lnSpc>
                        <a:spcBef>
                          <a:spcPts val="750"/>
                        </a:spcBef>
                      </a:pPr>
                      <a:r>
                        <a:rPr sz="900">
                          <a:latin typeface="宋体"/>
                          <a:cs typeface="宋体"/>
                        </a:rPr>
                        <a:t>冷链快递服务</a:t>
                      </a:r>
                      <a:endParaRPr sz="900">
                        <a:latin typeface="宋体"/>
                        <a:cs typeface="宋体"/>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35"/>
                        </a:spcBef>
                      </a:pPr>
                      <a:r>
                        <a:rPr sz="900" spc="-5">
                          <a:latin typeface="Times New Roman"/>
                          <a:cs typeface="Times New Roman"/>
                        </a:rPr>
                        <a:t>2017-12-20</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35"/>
                        </a:spcBef>
                      </a:pPr>
                      <a:r>
                        <a:rPr sz="900" spc="-5">
                          <a:latin typeface="Times New Roman"/>
                          <a:cs typeface="Times New Roman"/>
                        </a:rPr>
                        <a:t>2018-03-01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a:lnSpc>
                          <a:spcPct val="100000"/>
                        </a:lnSpc>
                        <a:spcBef>
                          <a:spcPts val="225"/>
                        </a:spcBef>
                      </a:pPr>
                      <a:r>
                        <a:rPr sz="900">
                          <a:latin typeface="宋体"/>
                          <a:cs typeface="宋体"/>
                        </a:rPr>
                        <a:t>本标准规定了冷链快递服务的服务分类</a:t>
                      </a:r>
                      <a:r>
                        <a:rPr sz="900" spc="-85">
                          <a:latin typeface="宋体"/>
                          <a:cs typeface="宋体"/>
                        </a:rPr>
                        <a:t>、</a:t>
                      </a:r>
                      <a:r>
                        <a:rPr sz="900">
                          <a:latin typeface="宋体"/>
                          <a:cs typeface="宋体"/>
                        </a:rPr>
                        <a:t>基本要求</a:t>
                      </a:r>
                      <a:r>
                        <a:rPr sz="900" spc="-75">
                          <a:latin typeface="宋体"/>
                          <a:cs typeface="宋体"/>
                        </a:rPr>
                        <a:t>、</a:t>
                      </a:r>
                      <a:r>
                        <a:rPr sz="900">
                          <a:latin typeface="宋体"/>
                          <a:cs typeface="宋体"/>
                        </a:rPr>
                        <a:t>服务条件</a:t>
                      </a:r>
                      <a:r>
                        <a:rPr sz="900" spc="-75">
                          <a:latin typeface="宋体"/>
                          <a:cs typeface="宋体"/>
                        </a:rPr>
                        <a:t>、</a:t>
                      </a:r>
                      <a:r>
                        <a:rPr sz="900">
                          <a:latin typeface="宋体"/>
                          <a:cs typeface="宋体"/>
                        </a:rPr>
                        <a:t>服务环节、</a:t>
                      </a:r>
                      <a:endParaRPr sz="900">
                        <a:latin typeface="宋体"/>
                        <a:cs typeface="宋体"/>
                      </a:endParaRPr>
                    </a:p>
                    <a:p>
                      <a:pPr marL="68580" marR="60325">
                        <a:lnSpc>
                          <a:spcPct val="144400"/>
                        </a:lnSpc>
                      </a:pPr>
                      <a:r>
                        <a:rPr sz="900">
                          <a:latin typeface="宋体"/>
                          <a:cs typeface="宋体"/>
                        </a:rPr>
                        <a:t>服务质量评价与改进等内容。</a:t>
                      </a:r>
                      <a:r>
                        <a:rPr sz="900" spc="-320">
                          <a:latin typeface="宋体"/>
                          <a:cs typeface="宋体"/>
                        </a:rPr>
                        <a:t> </a:t>
                      </a:r>
                      <a:r>
                        <a:rPr sz="900">
                          <a:latin typeface="宋体"/>
                          <a:cs typeface="宋体"/>
                        </a:rPr>
                        <a:t>本标准适用于提供冷链快递服务的组织和人 员，药品冷链快递除外。</a:t>
                      </a:r>
                      <a:endParaRPr sz="900">
                        <a:latin typeface="宋体"/>
                        <a:cs typeface="宋体"/>
                      </a:endParaRPr>
                    </a:p>
                  </a:txBody>
                  <a:tcPr marL="0" marR="0" marT="285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600710">
                <a:tc>
                  <a:txBody>
                    <a:bodyPr vert="horz" wrap="square"/>
                    <a:lstStyle/>
                    <a:p>
                      <a:pPr>
                        <a:lnSpc>
                          <a:spcPct val="100000"/>
                        </a:lnSpc>
                      </a:pPr>
                      <a:endParaRPr sz="1000">
                        <a:latin typeface="Times New Roman"/>
                        <a:cs typeface="Times New Roman"/>
                      </a:endParaRPr>
                    </a:p>
                    <a:p>
                      <a:pPr marR="29209" algn="r">
                        <a:lnSpc>
                          <a:spcPct val="100000"/>
                        </a:lnSpc>
                        <a:spcBef>
                          <a:spcPts val="635"/>
                        </a:spcBef>
                      </a:pPr>
                      <a:r>
                        <a:rPr sz="900" spc="5">
                          <a:latin typeface="Times New Roman"/>
                          <a:cs typeface="Times New Roman"/>
                        </a:rPr>
                        <a:t>5</a:t>
                      </a:r>
                      <a:r>
                        <a:rPr sz="900" spc="-10">
                          <a:latin typeface="Times New Roman"/>
                          <a:cs typeface="Times New Roman"/>
                        </a:rPr>
                        <a:t>2</a:t>
                      </a:r>
                      <a:r>
                        <a:rPr sz="900">
                          <a:latin typeface="Times New Roman"/>
                          <a:cs typeface="Times New Roman"/>
                        </a:rPr>
                        <a:t>.</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rowSpan="4">
                  <a:txBody>
                    <a:bodyPr vert="horz" wrap="square"/>
                    <a:lstStyle/>
                    <a:p>
                      <a:pPr>
                        <a:lnSpc>
                          <a:spcPct val="100000"/>
                        </a:lnSpc>
                      </a:pPr>
                      <a:endParaRPr sz="900">
                        <a:latin typeface="Times New Roman"/>
                        <a:cs typeface="Times New Roman"/>
                      </a:endParaRPr>
                    </a:p>
                    <a:p>
                      <a:pPr>
                        <a:lnSpc>
                          <a:spcPct val="100000"/>
                        </a:lnSpc>
                      </a:pPr>
                      <a:endParaRPr sz="900">
                        <a:latin typeface="Times New Roman"/>
                        <a:cs typeface="Times New Roman"/>
                      </a:endParaRPr>
                    </a:p>
                    <a:p>
                      <a:pPr>
                        <a:lnSpc>
                          <a:spcPct val="100000"/>
                        </a:lnSpc>
                      </a:pPr>
                      <a:endParaRPr sz="900">
                        <a:latin typeface="Times New Roman"/>
                        <a:cs typeface="Times New Roman"/>
                      </a:endParaRPr>
                    </a:p>
                    <a:p>
                      <a:pPr>
                        <a:lnSpc>
                          <a:spcPct val="100000"/>
                        </a:lnSpc>
                      </a:pPr>
                      <a:endParaRPr sz="900">
                        <a:latin typeface="Times New Roman"/>
                        <a:cs typeface="Times New Roman"/>
                      </a:endParaRPr>
                    </a:p>
                    <a:p>
                      <a:pPr>
                        <a:lnSpc>
                          <a:spcPct val="100000"/>
                        </a:lnSpc>
                      </a:pPr>
                      <a:endParaRPr sz="900">
                        <a:latin typeface="Times New Roman"/>
                        <a:cs typeface="Times New Roman"/>
                      </a:endParaRPr>
                    </a:p>
                    <a:p>
                      <a:pPr>
                        <a:lnSpc>
                          <a:spcPct val="100000"/>
                        </a:lnSpc>
                        <a:spcBef>
                          <a:spcPts val="30"/>
                        </a:spcBef>
                      </a:pPr>
                      <a:endParaRPr sz="750">
                        <a:latin typeface="Times New Roman"/>
                        <a:cs typeface="Times New Roman"/>
                      </a:endParaRPr>
                    </a:p>
                    <a:p>
                      <a:pPr marL="191770" marR="69850" indent="-116205">
                        <a:lnSpc>
                          <a:spcPct val="144400"/>
                        </a:lnSpc>
                      </a:pPr>
                      <a:r>
                        <a:rPr sz="900" b="1">
                          <a:latin typeface="宋体"/>
                          <a:cs typeface="宋体"/>
                        </a:rPr>
                        <a:t>速</a:t>
                      </a:r>
                      <a:r>
                        <a:rPr sz="900" b="1" spc="10">
                          <a:latin typeface="宋体"/>
                          <a:cs typeface="宋体"/>
                        </a:rPr>
                        <a:t>冻</a:t>
                      </a:r>
                      <a:r>
                        <a:rPr sz="900" b="1">
                          <a:latin typeface="宋体"/>
                          <a:cs typeface="宋体"/>
                        </a:rPr>
                        <a:t>食 </a:t>
                      </a:r>
                      <a:r>
                        <a:rPr sz="900" b="1" spc="-5">
                          <a:latin typeface="宋体"/>
                          <a:cs typeface="宋体"/>
                        </a:rPr>
                        <a:t>品</a:t>
                      </a:r>
                      <a:endParaRPr sz="900">
                        <a:latin typeface="宋体"/>
                        <a:cs typeface="宋体"/>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marL="135255">
                        <a:lnSpc>
                          <a:spcPct val="100000"/>
                        </a:lnSpc>
                        <a:spcBef>
                          <a:spcPts val="635"/>
                        </a:spcBef>
                      </a:pPr>
                      <a:r>
                        <a:rPr sz="900" spc="-5">
                          <a:latin typeface="Times New Roman"/>
                          <a:cs typeface="Times New Roman"/>
                        </a:rPr>
                        <a:t>GB</a:t>
                      </a:r>
                      <a:r>
                        <a:rPr sz="900" spc="-15">
                          <a:latin typeface="Times New Roman"/>
                          <a:cs typeface="Times New Roman"/>
                        </a:rPr>
                        <a:t> </a:t>
                      </a:r>
                      <a:r>
                        <a:rPr sz="900" spc="-5">
                          <a:latin typeface="Times New Roman"/>
                          <a:cs typeface="Times New Roman"/>
                        </a:rPr>
                        <a:t>31646-2018</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32460" marR="81915" indent="-542925">
                        <a:lnSpc>
                          <a:spcPct val="144400"/>
                        </a:lnSpc>
                        <a:spcBef>
                          <a:spcPts val="535"/>
                        </a:spcBef>
                      </a:pPr>
                      <a:r>
                        <a:rPr sz="900">
                          <a:latin typeface="宋体"/>
                          <a:cs typeface="宋体"/>
                        </a:rPr>
                        <a:t>食品安全国家标准</a:t>
                      </a:r>
                      <a:r>
                        <a:rPr sz="900" spc="-110">
                          <a:latin typeface="宋体"/>
                          <a:cs typeface="宋体"/>
                        </a:rPr>
                        <a:t> </a:t>
                      </a:r>
                      <a:r>
                        <a:rPr sz="900">
                          <a:latin typeface="宋体"/>
                          <a:cs typeface="宋体"/>
                        </a:rPr>
                        <a:t>速冻食品生产和 经营卫生规范</a:t>
                      </a:r>
                      <a:endParaRPr sz="900">
                        <a:latin typeface="宋体"/>
                        <a:cs typeface="宋体"/>
                      </a:endParaRPr>
                    </a:p>
                  </a:txBody>
                  <a:tcPr marL="0" marR="0" marT="6794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35"/>
                        </a:spcBef>
                      </a:pPr>
                      <a:r>
                        <a:rPr sz="900" spc="-5">
                          <a:latin typeface="Times New Roman"/>
                          <a:cs typeface="Times New Roman"/>
                        </a:rPr>
                        <a:t>2018-06-21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35"/>
                        </a:spcBef>
                      </a:pPr>
                      <a:r>
                        <a:rPr sz="900" spc="-5">
                          <a:latin typeface="Times New Roman"/>
                          <a:cs typeface="Times New Roman"/>
                        </a:rPr>
                        <a:t>2019-06-21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a:lnSpc>
                          <a:spcPct val="100000"/>
                        </a:lnSpc>
                        <a:spcBef>
                          <a:spcPts val="235"/>
                        </a:spcBef>
                      </a:pPr>
                      <a:r>
                        <a:rPr sz="900">
                          <a:latin typeface="宋体"/>
                          <a:cs typeface="宋体"/>
                        </a:rPr>
                        <a:t>本标准规定了速冻食品原料采购、加工、包裝、贮存、运输和销售等环节</a:t>
                      </a:r>
                      <a:endParaRPr sz="900">
                        <a:latin typeface="宋体"/>
                        <a:cs typeface="宋体"/>
                      </a:endParaRPr>
                    </a:p>
                    <a:p>
                      <a:pPr marL="68580" marR="89535">
                        <a:lnSpc>
                          <a:spcPct val="144400"/>
                        </a:lnSpc>
                      </a:pPr>
                      <a:r>
                        <a:rPr sz="900">
                          <a:latin typeface="宋体"/>
                          <a:cs typeface="宋体"/>
                        </a:rPr>
                        <a:t>的场所、设施与设备、人员的基本要求和管理准则。本标准适用于速冻食 品，不适用于冷冻饮品。</a:t>
                      </a:r>
                      <a:endParaRPr sz="900">
                        <a:latin typeface="宋体"/>
                        <a:cs typeface="宋体"/>
                      </a:endParaRPr>
                    </a:p>
                  </a:txBody>
                  <a:tcPr marL="0" marR="0" marT="2984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402589">
                <a:tc>
                  <a:txBody>
                    <a:bodyPr vert="horz" wrap="square"/>
                    <a:lstStyle/>
                    <a:p>
                      <a:pPr>
                        <a:lnSpc>
                          <a:spcPct val="100000"/>
                        </a:lnSpc>
                        <a:spcBef>
                          <a:spcPts val="20"/>
                        </a:spcBef>
                      </a:pPr>
                      <a:endParaRPr sz="850">
                        <a:latin typeface="Times New Roman"/>
                        <a:cs typeface="Times New Roman"/>
                      </a:endParaRPr>
                    </a:p>
                    <a:p>
                      <a:pPr marR="29209" algn="r">
                        <a:lnSpc>
                          <a:spcPct val="100000"/>
                        </a:lnSpc>
                        <a:spcBef>
                          <a:spcPts val="5"/>
                        </a:spcBef>
                      </a:pPr>
                      <a:r>
                        <a:rPr sz="900" spc="5">
                          <a:latin typeface="Times New Roman"/>
                          <a:cs typeface="Times New Roman"/>
                        </a:rPr>
                        <a:t>5</a:t>
                      </a:r>
                      <a:r>
                        <a:rPr sz="900" spc="-10">
                          <a:latin typeface="Times New Roman"/>
                          <a:cs typeface="Times New Roman"/>
                        </a:rPr>
                        <a:t>3</a:t>
                      </a:r>
                      <a:r>
                        <a:rPr sz="900">
                          <a:latin typeface="Times New Roman"/>
                          <a:cs typeface="Times New Roman"/>
                        </a:rPr>
                        <a:t>.</a:t>
                      </a:r>
                      <a:endParaRPr sz="900">
                        <a:latin typeface="Times New Roman"/>
                        <a:cs typeface="Times New Roman"/>
                      </a:endParaRPr>
                    </a:p>
                  </a:txBody>
                  <a:tcPr marL="0" marR="0" marT="254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vMerge="1">
                  <a:txBody>
                    <a:bodyPr vert="horz" wrap="square"/>
                    <a:lstStyle/>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20"/>
                        </a:spcBef>
                      </a:pPr>
                      <a:endParaRPr sz="850">
                        <a:latin typeface="Times New Roman"/>
                        <a:cs typeface="Times New Roman"/>
                      </a:endParaRPr>
                    </a:p>
                    <a:p>
                      <a:pPr marL="135255">
                        <a:lnSpc>
                          <a:spcPct val="100000"/>
                        </a:lnSpc>
                        <a:spcBef>
                          <a:spcPts val="5"/>
                        </a:spcBef>
                      </a:pPr>
                      <a:r>
                        <a:rPr sz="900" spc="-5">
                          <a:latin typeface="Times New Roman"/>
                          <a:cs typeface="Times New Roman"/>
                        </a:rPr>
                        <a:t>GB</a:t>
                      </a:r>
                      <a:r>
                        <a:rPr sz="900" spc="-15">
                          <a:latin typeface="Times New Roman"/>
                          <a:cs typeface="Times New Roman"/>
                        </a:rPr>
                        <a:t> </a:t>
                      </a:r>
                      <a:r>
                        <a:rPr sz="900" spc="-5">
                          <a:latin typeface="Times New Roman"/>
                          <a:cs typeface="Times New Roman"/>
                        </a:rPr>
                        <a:t>19295-2021</a:t>
                      </a:r>
                      <a:endParaRPr sz="900">
                        <a:latin typeface="Times New Roman"/>
                        <a:cs typeface="Times New Roman"/>
                      </a:endParaRPr>
                    </a:p>
                  </a:txBody>
                  <a:tcPr marL="0" marR="0" marT="254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229"/>
                        </a:spcBef>
                      </a:pPr>
                      <a:r>
                        <a:rPr sz="900">
                          <a:latin typeface="宋体"/>
                          <a:cs typeface="宋体"/>
                        </a:rPr>
                        <a:t>食品安全国家标准</a:t>
                      </a:r>
                      <a:r>
                        <a:rPr sz="900" spc="-50">
                          <a:latin typeface="宋体"/>
                          <a:cs typeface="宋体"/>
                        </a:rPr>
                        <a:t> </a:t>
                      </a:r>
                      <a:r>
                        <a:rPr sz="900">
                          <a:latin typeface="宋体"/>
                          <a:cs typeface="宋体"/>
                        </a:rPr>
                        <a:t>速冻面米与调制</a:t>
                      </a:r>
                      <a:endParaRPr sz="900">
                        <a:latin typeface="宋体"/>
                        <a:cs typeface="宋体"/>
                      </a:endParaRPr>
                    </a:p>
                    <a:p>
                      <a:pPr algn="ctr">
                        <a:lnSpc>
                          <a:spcPct val="100000"/>
                        </a:lnSpc>
                        <a:spcBef>
                          <a:spcPts val="480"/>
                        </a:spcBef>
                      </a:pPr>
                      <a:r>
                        <a:rPr sz="900">
                          <a:latin typeface="宋体"/>
                          <a:cs typeface="宋体"/>
                        </a:rPr>
                        <a:t>食品</a:t>
                      </a:r>
                      <a:endParaRPr sz="900">
                        <a:latin typeface="宋体"/>
                        <a:cs typeface="宋体"/>
                      </a:endParaRPr>
                    </a:p>
                  </a:txBody>
                  <a:tcPr marL="0" marR="0" marT="29209"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20"/>
                        </a:spcBef>
                      </a:pPr>
                      <a:endParaRPr sz="850">
                        <a:latin typeface="Times New Roman"/>
                        <a:cs typeface="Times New Roman"/>
                      </a:endParaRPr>
                    </a:p>
                    <a:p>
                      <a:pPr algn="ctr">
                        <a:lnSpc>
                          <a:spcPct val="100000"/>
                        </a:lnSpc>
                        <a:spcBef>
                          <a:spcPts val="5"/>
                        </a:spcBef>
                      </a:pPr>
                      <a:r>
                        <a:rPr sz="900" spc="-5">
                          <a:latin typeface="Times New Roman"/>
                          <a:cs typeface="Times New Roman"/>
                        </a:rPr>
                        <a:t>2021-09-07</a:t>
                      </a:r>
                      <a:endParaRPr sz="900">
                        <a:latin typeface="Times New Roman"/>
                        <a:cs typeface="Times New Roman"/>
                      </a:endParaRPr>
                    </a:p>
                  </a:txBody>
                  <a:tcPr marL="0" marR="0" marT="254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20"/>
                        </a:spcBef>
                      </a:pPr>
                      <a:endParaRPr sz="850">
                        <a:latin typeface="Times New Roman"/>
                        <a:cs typeface="Times New Roman"/>
                      </a:endParaRPr>
                    </a:p>
                    <a:p>
                      <a:pPr algn="ctr">
                        <a:lnSpc>
                          <a:spcPct val="100000"/>
                        </a:lnSpc>
                        <a:spcBef>
                          <a:spcPts val="5"/>
                        </a:spcBef>
                      </a:pPr>
                      <a:r>
                        <a:rPr sz="900" spc="-5">
                          <a:latin typeface="Times New Roman"/>
                          <a:cs typeface="Times New Roman"/>
                        </a:rPr>
                        <a:t>2022-03-07</a:t>
                      </a:r>
                      <a:endParaRPr sz="900">
                        <a:latin typeface="Times New Roman"/>
                        <a:cs typeface="Times New Roman"/>
                      </a:endParaRPr>
                    </a:p>
                  </a:txBody>
                  <a:tcPr marL="0" marR="0" marT="254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35"/>
                        </a:spcBef>
                      </a:pPr>
                      <a:endParaRPr sz="850">
                        <a:latin typeface="Times New Roman"/>
                        <a:cs typeface="Times New Roman"/>
                      </a:endParaRPr>
                    </a:p>
                    <a:p>
                      <a:pPr marL="68580">
                        <a:lnSpc>
                          <a:spcPct val="100000"/>
                        </a:lnSpc>
                      </a:pPr>
                      <a:r>
                        <a:rPr sz="900">
                          <a:latin typeface="宋体"/>
                          <a:cs typeface="宋体"/>
                        </a:rPr>
                        <a:t>本标准适用于速冻面米和速冻调制食品</a:t>
                      </a:r>
                      <a:r>
                        <a:rPr sz="900" spc="-10">
                          <a:latin typeface="宋体"/>
                          <a:cs typeface="宋体"/>
                        </a:rPr>
                        <a:t>,</a:t>
                      </a:r>
                      <a:r>
                        <a:rPr sz="900">
                          <a:latin typeface="宋体"/>
                          <a:cs typeface="宋体"/>
                        </a:rPr>
                        <a:t>不适用于速冻动物性水产制品。</a:t>
                      </a:r>
                      <a:endParaRPr sz="900">
                        <a:latin typeface="宋体"/>
                        <a:cs typeface="宋体"/>
                      </a:endParaRPr>
                    </a:p>
                  </a:txBody>
                  <a:tcPr marL="0" marR="0" marT="444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600710">
                <a:tc>
                  <a:txBody>
                    <a:bodyPr vert="horz" wrap="square"/>
                    <a:lstStyle/>
                    <a:p>
                      <a:pPr>
                        <a:lnSpc>
                          <a:spcPct val="100000"/>
                        </a:lnSpc>
                      </a:pPr>
                      <a:endParaRPr sz="1000">
                        <a:latin typeface="Times New Roman"/>
                        <a:cs typeface="Times New Roman"/>
                      </a:endParaRPr>
                    </a:p>
                    <a:p>
                      <a:pPr marR="29209" algn="r">
                        <a:lnSpc>
                          <a:spcPct val="100000"/>
                        </a:lnSpc>
                        <a:spcBef>
                          <a:spcPts val="630"/>
                        </a:spcBef>
                      </a:pPr>
                      <a:r>
                        <a:rPr sz="900" spc="5">
                          <a:latin typeface="Times New Roman"/>
                          <a:cs typeface="Times New Roman"/>
                        </a:rPr>
                        <a:t>5</a:t>
                      </a:r>
                      <a:r>
                        <a:rPr sz="900" spc="-10">
                          <a:latin typeface="Times New Roman"/>
                          <a:cs typeface="Times New Roman"/>
                        </a:rPr>
                        <a:t>4</a:t>
                      </a:r>
                      <a:r>
                        <a:rPr sz="900">
                          <a:latin typeface="Times New Roman"/>
                          <a:cs typeface="Times New Roman"/>
                        </a:rPr>
                        <a:t>.</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vMerge="1">
                  <a:txBody>
                    <a:bodyPr vert="horz" wrap="square"/>
                    <a:lstStyle/>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marR="78105" algn="r">
                        <a:lnSpc>
                          <a:spcPct val="100000"/>
                        </a:lnSpc>
                        <a:spcBef>
                          <a:spcPts val="630"/>
                        </a:spcBef>
                      </a:pPr>
                      <a:r>
                        <a:rPr sz="900" spc="-5">
                          <a:latin typeface="Times New Roman"/>
                          <a:cs typeface="Times New Roman"/>
                        </a:rPr>
                        <a:t>GB/T</a:t>
                      </a:r>
                      <a:r>
                        <a:rPr sz="900" spc="-70">
                          <a:latin typeface="Times New Roman"/>
                          <a:cs typeface="Times New Roman"/>
                        </a:rPr>
                        <a:t> </a:t>
                      </a:r>
                      <a:r>
                        <a:rPr sz="900" spc="-5">
                          <a:latin typeface="Times New Roman"/>
                          <a:cs typeface="Times New Roman"/>
                        </a:rPr>
                        <a:t>31273-2014</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900">
                        <a:latin typeface="Times New Roman"/>
                        <a:cs typeface="Times New Roman"/>
                      </a:endParaRPr>
                    </a:p>
                    <a:p>
                      <a:pPr algn="ctr">
                        <a:lnSpc>
                          <a:spcPct val="100000"/>
                        </a:lnSpc>
                        <a:spcBef>
                          <a:spcPts val="755"/>
                        </a:spcBef>
                      </a:pPr>
                      <a:r>
                        <a:rPr sz="900">
                          <a:latin typeface="宋体"/>
                          <a:cs typeface="宋体"/>
                        </a:rPr>
                        <a:t>速冻水果和速冻蔬菜生产管理规范</a:t>
                      </a:r>
                      <a:endParaRPr sz="900">
                        <a:latin typeface="宋体"/>
                        <a:cs typeface="宋体"/>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30"/>
                        </a:spcBef>
                      </a:pPr>
                      <a:r>
                        <a:rPr sz="900" spc="-5">
                          <a:latin typeface="Times New Roman"/>
                          <a:cs typeface="Times New Roman"/>
                        </a:rPr>
                        <a:t>2014-10-10</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30"/>
                        </a:spcBef>
                      </a:pPr>
                      <a:r>
                        <a:rPr sz="900" spc="-5">
                          <a:latin typeface="Times New Roman"/>
                          <a:cs typeface="Times New Roman"/>
                        </a:rPr>
                        <a:t>2015-03-11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a:lnSpc>
                          <a:spcPct val="100000"/>
                        </a:lnSpc>
                        <a:spcBef>
                          <a:spcPts val="229"/>
                        </a:spcBef>
                      </a:pPr>
                      <a:r>
                        <a:rPr sz="900">
                          <a:latin typeface="宋体"/>
                          <a:cs typeface="宋体"/>
                        </a:rPr>
                        <a:t>本标准规定了速冻水果和速冻蔬菜生产管理规范的术语和定义，总则、文</a:t>
                      </a:r>
                      <a:endParaRPr sz="900">
                        <a:latin typeface="宋体"/>
                        <a:cs typeface="宋体"/>
                      </a:endParaRPr>
                    </a:p>
                    <a:p>
                      <a:pPr marL="68580" marR="89535">
                        <a:lnSpc>
                          <a:spcPct val="144400"/>
                        </a:lnSpc>
                      </a:pPr>
                      <a:r>
                        <a:rPr sz="900">
                          <a:latin typeface="宋体"/>
                          <a:cs typeface="宋体"/>
                        </a:rPr>
                        <a:t>件要求、原料要求、厂房、设施和设备、人员要求、卫生管理、生产过程 的控制和质量管理等的要求。本标准适用于速冻水果和蔬菜的生产管理。</a:t>
                      </a:r>
                      <a:endParaRPr sz="900">
                        <a:latin typeface="宋体"/>
                        <a:cs typeface="宋体"/>
                      </a:endParaRPr>
                    </a:p>
                  </a:txBody>
                  <a:tcPr marL="0" marR="0" marT="29209"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401320">
                <a:tc>
                  <a:txBody>
                    <a:bodyPr vert="horz" wrap="square"/>
                    <a:lstStyle/>
                    <a:p>
                      <a:pPr>
                        <a:lnSpc>
                          <a:spcPct val="100000"/>
                        </a:lnSpc>
                        <a:spcBef>
                          <a:spcPts val="30"/>
                        </a:spcBef>
                      </a:pPr>
                      <a:endParaRPr sz="850">
                        <a:latin typeface="Times New Roman"/>
                        <a:cs typeface="Times New Roman"/>
                      </a:endParaRPr>
                    </a:p>
                    <a:p>
                      <a:pPr marR="29209" algn="r">
                        <a:lnSpc>
                          <a:spcPct val="100000"/>
                        </a:lnSpc>
                      </a:pPr>
                      <a:r>
                        <a:rPr sz="900" spc="5">
                          <a:latin typeface="Times New Roman"/>
                          <a:cs typeface="Times New Roman"/>
                        </a:rPr>
                        <a:t>5</a:t>
                      </a:r>
                      <a:r>
                        <a:rPr sz="900" spc="-10">
                          <a:latin typeface="Times New Roman"/>
                          <a:cs typeface="Times New Roman"/>
                        </a:rPr>
                        <a:t>5</a:t>
                      </a:r>
                      <a:r>
                        <a:rPr sz="900">
                          <a:latin typeface="Times New Roman"/>
                          <a:cs typeface="Times New Roman"/>
                        </a:rPr>
                        <a:t>.</a:t>
                      </a:r>
                      <a:endParaRPr sz="900">
                        <a:latin typeface="Times New Roman"/>
                        <a:cs typeface="Times New Roman"/>
                      </a:endParaRPr>
                    </a:p>
                  </a:txBody>
                  <a:tcPr marL="0" marR="0" marT="381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vMerge="1">
                  <a:txBody>
                    <a:bodyPr vert="horz" wrap="square"/>
                    <a:lstStyle/>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30"/>
                        </a:spcBef>
                      </a:pPr>
                      <a:endParaRPr sz="850">
                        <a:latin typeface="Times New Roman"/>
                        <a:cs typeface="Times New Roman"/>
                      </a:endParaRPr>
                    </a:p>
                    <a:p>
                      <a:pPr marR="78105" algn="r">
                        <a:lnSpc>
                          <a:spcPct val="100000"/>
                        </a:lnSpc>
                      </a:pPr>
                      <a:r>
                        <a:rPr sz="900" spc="-5">
                          <a:latin typeface="Times New Roman"/>
                          <a:cs typeface="Times New Roman"/>
                        </a:rPr>
                        <a:t>GB/T</a:t>
                      </a:r>
                      <a:r>
                        <a:rPr sz="900" spc="-70">
                          <a:latin typeface="Times New Roman"/>
                          <a:cs typeface="Times New Roman"/>
                        </a:rPr>
                        <a:t> </a:t>
                      </a:r>
                      <a:r>
                        <a:rPr sz="900" spc="-5">
                          <a:latin typeface="Times New Roman"/>
                          <a:cs typeface="Times New Roman"/>
                        </a:rPr>
                        <a:t>34317-2017</a:t>
                      </a:r>
                      <a:endParaRPr sz="900">
                        <a:latin typeface="Times New Roman"/>
                        <a:cs typeface="Times New Roman"/>
                      </a:endParaRPr>
                    </a:p>
                  </a:txBody>
                  <a:tcPr marL="0" marR="0" marT="381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30"/>
                        </a:spcBef>
                      </a:pPr>
                      <a:endParaRPr sz="850">
                        <a:latin typeface="Times New Roman"/>
                        <a:cs typeface="Times New Roman"/>
                      </a:endParaRPr>
                    </a:p>
                    <a:p>
                      <a:pPr algn="ctr">
                        <a:lnSpc>
                          <a:spcPct val="100000"/>
                        </a:lnSpc>
                      </a:pPr>
                      <a:r>
                        <a:rPr sz="900">
                          <a:latin typeface="宋体"/>
                          <a:cs typeface="宋体"/>
                        </a:rPr>
                        <a:t>食用菌速冻品流通规范</a:t>
                      </a:r>
                      <a:endParaRPr sz="900">
                        <a:latin typeface="宋体"/>
                        <a:cs typeface="宋体"/>
                      </a:endParaRPr>
                    </a:p>
                  </a:txBody>
                  <a:tcPr marL="0" marR="0" marT="381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30"/>
                        </a:spcBef>
                      </a:pPr>
                      <a:endParaRPr sz="850">
                        <a:latin typeface="Times New Roman"/>
                        <a:cs typeface="Times New Roman"/>
                      </a:endParaRPr>
                    </a:p>
                    <a:p>
                      <a:pPr algn="ctr">
                        <a:lnSpc>
                          <a:spcPct val="100000"/>
                        </a:lnSpc>
                      </a:pPr>
                      <a:r>
                        <a:rPr sz="900" spc="-5">
                          <a:latin typeface="Times New Roman"/>
                          <a:cs typeface="Times New Roman"/>
                        </a:rPr>
                        <a:t>2017-09-07</a:t>
                      </a:r>
                      <a:endParaRPr sz="900">
                        <a:latin typeface="Times New Roman"/>
                        <a:cs typeface="Times New Roman"/>
                      </a:endParaRPr>
                    </a:p>
                  </a:txBody>
                  <a:tcPr marL="0" marR="0" marT="381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30"/>
                        </a:spcBef>
                      </a:pPr>
                      <a:endParaRPr sz="850">
                        <a:latin typeface="Times New Roman"/>
                        <a:cs typeface="Times New Roman"/>
                      </a:endParaRPr>
                    </a:p>
                    <a:p>
                      <a:pPr algn="ctr">
                        <a:lnSpc>
                          <a:spcPct val="100000"/>
                        </a:lnSpc>
                      </a:pPr>
                      <a:r>
                        <a:rPr sz="900" spc="-5">
                          <a:latin typeface="Times New Roman"/>
                          <a:cs typeface="Times New Roman"/>
                        </a:rPr>
                        <a:t>2018-04-01</a:t>
                      </a:r>
                      <a:endParaRPr sz="900">
                        <a:latin typeface="Times New Roman"/>
                        <a:cs typeface="Times New Roman"/>
                      </a:endParaRPr>
                    </a:p>
                  </a:txBody>
                  <a:tcPr marL="0" marR="0" marT="381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a:lnSpc>
                          <a:spcPct val="100000"/>
                        </a:lnSpc>
                        <a:spcBef>
                          <a:spcPts val="229"/>
                        </a:spcBef>
                      </a:pPr>
                      <a:r>
                        <a:rPr sz="900" spc="10">
                          <a:latin typeface="宋体"/>
                          <a:cs typeface="宋体"/>
                        </a:rPr>
                        <a:t>本</a:t>
                      </a:r>
                      <a:r>
                        <a:rPr sz="900">
                          <a:latin typeface="宋体"/>
                          <a:cs typeface="宋体"/>
                        </a:rPr>
                        <a:t>标</a:t>
                      </a:r>
                      <a:r>
                        <a:rPr sz="900" spc="10">
                          <a:latin typeface="宋体"/>
                          <a:cs typeface="宋体"/>
                        </a:rPr>
                        <a:t>准</a:t>
                      </a:r>
                      <a:r>
                        <a:rPr sz="900">
                          <a:latin typeface="宋体"/>
                          <a:cs typeface="宋体"/>
                        </a:rPr>
                        <a:t>规</a:t>
                      </a:r>
                      <a:r>
                        <a:rPr sz="900" spc="10">
                          <a:latin typeface="宋体"/>
                          <a:cs typeface="宋体"/>
                        </a:rPr>
                        <a:t>定了</a:t>
                      </a:r>
                      <a:r>
                        <a:rPr sz="900">
                          <a:latin typeface="宋体"/>
                          <a:cs typeface="宋体"/>
                        </a:rPr>
                        <a:t>食</a:t>
                      </a:r>
                      <a:r>
                        <a:rPr sz="900" spc="10">
                          <a:latin typeface="宋体"/>
                          <a:cs typeface="宋体"/>
                        </a:rPr>
                        <a:t>用菌</a:t>
                      </a:r>
                      <a:r>
                        <a:rPr sz="900">
                          <a:latin typeface="宋体"/>
                          <a:cs typeface="宋体"/>
                        </a:rPr>
                        <a:t>速</a:t>
                      </a:r>
                      <a:r>
                        <a:rPr sz="900" spc="10">
                          <a:latin typeface="宋体"/>
                          <a:cs typeface="宋体"/>
                        </a:rPr>
                        <a:t>冻</a:t>
                      </a:r>
                      <a:r>
                        <a:rPr sz="900">
                          <a:latin typeface="宋体"/>
                          <a:cs typeface="宋体"/>
                        </a:rPr>
                        <a:t>品</a:t>
                      </a:r>
                      <a:r>
                        <a:rPr sz="900" spc="10">
                          <a:latin typeface="宋体"/>
                          <a:cs typeface="宋体"/>
                        </a:rPr>
                        <a:t>流通</a:t>
                      </a:r>
                      <a:r>
                        <a:rPr sz="900">
                          <a:latin typeface="宋体"/>
                          <a:cs typeface="宋体"/>
                        </a:rPr>
                        <a:t>的</a:t>
                      </a:r>
                      <a:r>
                        <a:rPr sz="900" spc="10">
                          <a:latin typeface="宋体"/>
                          <a:cs typeface="宋体"/>
                        </a:rPr>
                        <a:t>基本</a:t>
                      </a:r>
                      <a:r>
                        <a:rPr sz="900">
                          <a:latin typeface="宋体"/>
                          <a:cs typeface="宋体"/>
                        </a:rPr>
                        <a:t>要</a:t>
                      </a:r>
                      <a:r>
                        <a:rPr sz="900" spc="10">
                          <a:latin typeface="宋体"/>
                          <a:cs typeface="宋体"/>
                        </a:rPr>
                        <a:t>求</a:t>
                      </a:r>
                      <a:r>
                        <a:rPr sz="900">
                          <a:latin typeface="宋体"/>
                          <a:cs typeface="宋体"/>
                        </a:rPr>
                        <a:t>、</a:t>
                      </a:r>
                      <a:r>
                        <a:rPr sz="900" spc="10">
                          <a:latin typeface="宋体"/>
                          <a:cs typeface="宋体"/>
                        </a:rPr>
                        <a:t>包装</a:t>
                      </a:r>
                      <a:r>
                        <a:rPr sz="900">
                          <a:latin typeface="宋体"/>
                          <a:cs typeface="宋体"/>
                        </a:rPr>
                        <a:t>、</a:t>
                      </a:r>
                      <a:r>
                        <a:rPr sz="900" spc="10">
                          <a:latin typeface="宋体"/>
                          <a:cs typeface="宋体"/>
                        </a:rPr>
                        <a:t>贮</a:t>
                      </a:r>
                      <a:r>
                        <a:rPr sz="900">
                          <a:latin typeface="宋体"/>
                          <a:cs typeface="宋体"/>
                        </a:rPr>
                        <a:t>存</a:t>
                      </a:r>
                      <a:r>
                        <a:rPr sz="900" spc="10">
                          <a:latin typeface="宋体"/>
                          <a:cs typeface="宋体"/>
                        </a:rPr>
                        <a:t>、运</a:t>
                      </a:r>
                      <a:r>
                        <a:rPr sz="900">
                          <a:latin typeface="宋体"/>
                          <a:cs typeface="宋体"/>
                        </a:rPr>
                        <a:t>输</a:t>
                      </a:r>
                      <a:r>
                        <a:rPr sz="900" spc="10">
                          <a:latin typeface="宋体"/>
                          <a:cs typeface="宋体"/>
                        </a:rPr>
                        <a:t>、销</a:t>
                      </a:r>
                      <a:r>
                        <a:rPr sz="900">
                          <a:latin typeface="宋体"/>
                          <a:cs typeface="宋体"/>
                        </a:rPr>
                        <a:t>售、</a:t>
                      </a:r>
                      <a:endParaRPr sz="900">
                        <a:latin typeface="宋体"/>
                        <a:cs typeface="宋体"/>
                      </a:endParaRPr>
                    </a:p>
                    <a:p>
                      <a:pPr marL="68580">
                        <a:lnSpc>
                          <a:spcPct val="100000"/>
                        </a:lnSpc>
                        <a:spcBef>
                          <a:spcPts val="480"/>
                        </a:spcBef>
                      </a:pPr>
                      <a:r>
                        <a:rPr sz="900">
                          <a:latin typeface="宋体"/>
                          <a:cs typeface="宋体"/>
                        </a:rPr>
                        <a:t>召回等内容。本标准适用于食用菌速冻品。</a:t>
                      </a:r>
                      <a:endParaRPr sz="900">
                        <a:latin typeface="宋体"/>
                        <a:cs typeface="宋体"/>
                      </a:endParaRPr>
                    </a:p>
                  </a:txBody>
                  <a:tcPr marL="0" marR="0" marT="29209"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bl>
          </a:graphicData>
        </a:graphic>
      </p:graphicFrame>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object 3"/>
          <p:cNvSpPr txBox="1">
            <a:spLocks noGrp="1"/>
          </p:cNvSpPr>
          <p:nvPr>
            <p:ph type="sldNum" sz="quarter" idx="7"/>
          </p:nvPr>
        </p:nvSpPr>
        <p:spPr>
          <a:prstGeom prst="rect">
            <a:avLst/>
          </a:prstGeom>
        </p:spPr>
        <p:txBody>
          <a:bodyPr vert="horz" wrap="square" lIns="0" tIns="1905" rIns="0" bIns="0" rtlCol="0">
            <a:spAutoFit/>
          </a:bodyPr>
          <a:lstStyle/>
          <a:p>
            <a:pPr marL="12700">
              <a:lnSpc>
                <a:spcPct val="100000"/>
              </a:lnSpc>
              <a:spcBef>
                <a:spcPts val="15"/>
              </a:spcBef>
            </a:pPr>
            <a:r>
              <a:rPr>
                <a:latin typeface="宋体"/>
                <a:cs typeface="宋体"/>
              </a:rPr>
              <a:t>第 </a:t>
            </a:r>
            <a:r>
              <a:rPr/>
              <a:t>21</a:t>
            </a:r>
            <a:r>
              <a:rPr spc="125"/>
              <a:t> </a:t>
            </a:r>
            <a:r>
              <a:rPr>
                <a:latin typeface="宋体"/>
                <a:cs typeface="宋体"/>
              </a:rPr>
              <a:t>页</a:t>
            </a:r>
          </a:p>
        </p:txBody>
      </p:sp>
      <p:sp>
        <p:nvSpPr>
          <p:cNvPr id="4" name="object 4"/>
          <p:cNvSpPr txBox="1">
            <a:spLocks noGrp="1"/>
          </p:cNvSpPr>
          <p:nvPr>
            <p:ph type="ftr" sz="quarter" idx="5"/>
          </p:nvPr>
        </p:nvSpPr>
        <p:spPr>
          <a:prstGeom prst="rect">
            <a:avLst/>
          </a:prstGeom>
        </p:spPr>
        <p:txBody>
          <a:bodyPr vert="horz" wrap="square" lIns="0" tIns="0" rIns="0" bIns="0" rtlCol="0">
            <a:spAutoFit/>
          </a:bodyPr>
          <a:lstStyle/>
          <a:p>
            <a:pPr marL="12700">
              <a:lnSpc>
                <a:spcPct val="100000"/>
              </a:lnSpc>
            </a:pPr>
            <a:r>
              <a:rPr>
                <a:latin typeface="宋体"/>
                <a:cs typeface="宋体"/>
              </a:rPr>
              <a:t>共 </a:t>
            </a:r>
            <a:r>
              <a:rPr/>
              <a:t>51</a:t>
            </a:r>
            <a:r>
              <a:rPr spc="130"/>
              <a:t> </a:t>
            </a:r>
            <a:r>
              <a:rPr>
                <a:latin typeface="宋体"/>
                <a:cs typeface="宋体"/>
              </a:rPr>
              <a:t>页</a:t>
            </a:r>
          </a:p>
        </p:txBody>
      </p:sp>
      <p:graphicFrame>
        <p:nvGraphicFramePr>
          <p:cNvPr id="2" name="object 2"/>
          <p:cNvGraphicFramePr>
            <a:graphicFrameLocks noGrp="1"/>
          </p:cNvGraphicFramePr>
          <p:nvPr/>
        </p:nvGraphicFramePr>
        <p:xfrm>
          <a:off x="842772" y="1141094"/>
          <a:ext cx="9032875" cy="5099685"/>
        </p:xfrm>
        <a:graphic>
          <a:graphicData uri="http://schemas.openxmlformats.org/drawingml/2006/table">
            <a:tbl>
              <a:tblPr firstRow="1" bandRow="1">
                <a:tableStyleId>{2D5ABB26-0587-4C30-8999-92F81FD0307C}</a:tableStyleId>
              </a:tblPr>
              <a:tblGrid>
                <a:gridCol w="381000"/>
                <a:gridCol w="498475"/>
                <a:gridCol w="1011555"/>
                <a:gridCol w="1950720"/>
                <a:gridCol w="676275"/>
                <a:gridCol w="681354"/>
                <a:gridCol w="3823970"/>
              </a:tblGrid>
              <a:tr h="397509">
                <a:tc>
                  <a:txBody>
                    <a:bodyPr vert="horz" wrap="square"/>
                    <a:lstStyle/>
                    <a:p>
                      <a:pPr>
                        <a:lnSpc>
                          <a:spcPct val="100000"/>
                        </a:lnSpc>
                        <a:spcBef>
                          <a:spcPts val="10"/>
                        </a:spcBef>
                      </a:pPr>
                      <a:endParaRPr sz="850">
                        <a:latin typeface="Times New Roman"/>
                        <a:cs typeface="Times New Roman"/>
                      </a:endParaRPr>
                    </a:p>
                    <a:p>
                      <a:pPr marR="69215" algn="r">
                        <a:lnSpc>
                          <a:spcPct val="100000"/>
                        </a:lnSpc>
                        <a:spcBef>
                          <a:spcPts val="5"/>
                        </a:spcBef>
                      </a:pPr>
                      <a:r>
                        <a:rPr sz="900" b="1">
                          <a:latin typeface="宋体"/>
                          <a:cs typeface="宋体"/>
                        </a:rPr>
                        <a:t>序号</a:t>
                      </a:r>
                      <a:endParaRPr sz="900">
                        <a:latin typeface="宋体"/>
                        <a:cs typeface="宋体"/>
                      </a:endParaRPr>
                    </a:p>
                  </a:txBody>
                  <a:tcPr marL="0" marR="0" marT="127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10"/>
                        </a:spcBef>
                      </a:pPr>
                      <a:endParaRPr sz="850">
                        <a:latin typeface="Times New Roman"/>
                        <a:cs typeface="Times New Roman"/>
                      </a:endParaRPr>
                    </a:p>
                    <a:p>
                      <a:pPr algn="ctr">
                        <a:lnSpc>
                          <a:spcPct val="100000"/>
                        </a:lnSpc>
                        <a:spcBef>
                          <a:spcPts val="5"/>
                        </a:spcBef>
                      </a:pPr>
                      <a:r>
                        <a:rPr sz="900" b="1" spc="-5">
                          <a:latin typeface="宋体"/>
                          <a:cs typeface="宋体"/>
                        </a:rPr>
                        <a:t>标</a:t>
                      </a:r>
                      <a:r>
                        <a:rPr sz="900" b="1" spc="5">
                          <a:latin typeface="宋体"/>
                          <a:cs typeface="宋体"/>
                        </a:rPr>
                        <a:t>准</a:t>
                      </a:r>
                      <a:r>
                        <a:rPr sz="900" b="1" spc="-5">
                          <a:latin typeface="宋体"/>
                          <a:cs typeface="宋体"/>
                        </a:rPr>
                        <a:t>编号</a:t>
                      </a:r>
                      <a:endParaRPr sz="900">
                        <a:latin typeface="宋体"/>
                        <a:cs typeface="宋体"/>
                      </a:endParaRPr>
                    </a:p>
                  </a:txBody>
                  <a:tcPr marL="0" marR="0" marT="127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10"/>
                        </a:spcBef>
                      </a:pPr>
                      <a:endParaRPr sz="850">
                        <a:latin typeface="Times New Roman"/>
                        <a:cs typeface="Times New Roman"/>
                      </a:endParaRPr>
                    </a:p>
                    <a:p>
                      <a:pPr algn="ctr">
                        <a:lnSpc>
                          <a:spcPct val="100000"/>
                        </a:lnSpc>
                        <a:spcBef>
                          <a:spcPts val="5"/>
                        </a:spcBef>
                      </a:pPr>
                      <a:r>
                        <a:rPr sz="900" b="1" spc="-5">
                          <a:latin typeface="宋体"/>
                          <a:cs typeface="宋体"/>
                        </a:rPr>
                        <a:t>标</a:t>
                      </a:r>
                      <a:r>
                        <a:rPr sz="900" b="1" spc="5">
                          <a:latin typeface="宋体"/>
                          <a:cs typeface="宋体"/>
                        </a:rPr>
                        <a:t>准</a:t>
                      </a:r>
                      <a:r>
                        <a:rPr sz="900" b="1" spc="-5">
                          <a:latin typeface="宋体"/>
                          <a:cs typeface="宋体"/>
                        </a:rPr>
                        <a:t>名称</a:t>
                      </a:r>
                      <a:endParaRPr sz="900">
                        <a:latin typeface="宋体"/>
                        <a:cs typeface="宋体"/>
                      </a:endParaRPr>
                    </a:p>
                  </a:txBody>
                  <a:tcPr marL="0" marR="0" marT="127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10"/>
                        </a:spcBef>
                      </a:pPr>
                      <a:endParaRPr sz="850">
                        <a:latin typeface="Times New Roman"/>
                        <a:cs typeface="Times New Roman"/>
                      </a:endParaRPr>
                    </a:p>
                    <a:p>
                      <a:pPr algn="ctr">
                        <a:lnSpc>
                          <a:spcPct val="100000"/>
                        </a:lnSpc>
                        <a:spcBef>
                          <a:spcPts val="5"/>
                        </a:spcBef>
                      </a:pPr>
                      <a:r>
                        <a:rPr sz="900" b="1" spc="-5">
                          <a:latin typeface="宋体"/>
                          <a:cs typeface="宋体"/>
                        </a:rPr>
                        <a:t>发</a:t>
                      </a:r>
                      <a:r>
                        <a:rPr sz="900" b="1" spc="5">
                          <a:latin typeface="宋体"/>
                          <a:cs typeface="宋体"/>
                        </a:rPr>
                        <a:t>布</a:t>
                      </a:r>
                      <a:r>
                        <a:rPr sz="900" b="1" spc="-5">
                          <a:latin typeface="宋体"/>
                          <a:cs typeface="宋体"/>
                        </a:rPr>
                        <a:t>日期</a:t>
                      </a:r>
                      <a:endParaRPr sz="900">
                        <a:latin typeface="宋体"/>
                        <a:cs typeface="宋体"/>
                      </a:endParaRPr>
                    </a:p>
                  </a:txBody>
                  <a:tcPr marL="0" marR="0" marT="127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10"/>
                        </a:spcBef>
                      </a:pPr>
                      <a:endParaRPr sz="850">
                        <a:latin typeface="Times New Roman"/>
                        <a:cs typeface="Times New Roman"/>
                      </a:endParaRPr>
                    </a:p>
                    <a:p>
                      <a:pPr algn="ctr">
                        <a:lnSpc>
                          <a:spcPct val="100000"/>
                        </a:lnSpc>
                        <a:spcBef>
                          <a:spcPts val="5"/>
                        </a:spcBef>
                      </a:pPr>
                      <a:r>
                        <a:rPr sz="900" b="1" spc="-5">
                          <a:latin typeface="宋体"/>
                          <a:cs typeface="宋体"/>
                        </a:rPr>
                        <a:t>实</a:t>
                      </a:r>
                      <a:r>
                        <a:rPr sz="900" b="1" spc="5">
                          <a:latin typeface="宋体"/>
                          <a:cs typeface="宋体"/>
                        </a:rPr>
                        <a:t>施</a:t>
                      </a:r>
                      <a:r>
                        <a:rPr sz="900" b="1" spc="-5">
                          <a:latin typeface="宋体"/>
                          <a:cs typeface="宋体"/>
                        </a:rPr>
                        <a:t>日期</a:t>
                      </a:r>
                      <a:endParaRPr sz="900">
                        <a:latin typeface="宋体"/>
                        <a:cs typeface="宋体"/>
                      </a:endParaRPr>
                    </a:p>
                  </a:txBody>
                  <a:tcPr marL="0" marR="0" marT="127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10"/>
                        </a:spcBef>
                      </a:pPr>
                      <a:endParaRPr sz="850">
                        <a:latin typeface="Times New Roman"/>
                        <a:cs typeface="Times New Roman"/>
                      </a:endParaRPr>
                    </a:p>
                    <a:p>
                      <a:pPr algn="ctr">
                        <a:lnSpc>
                          <a:spcPct val="100000"/>
                        </a:lnSpc>
                        <a:spcBef>
                          <a:spcPts val="5"/>
                        </a:spcBef>
                      </a:pPr>
                      <a:r>
                        <a:rPr sz="900" b="1" spc="-5">
                          <a:latin typeface="宋体"/>
                          <a:cs typeface="宋体"/>
                        </a:rPr>
                        <a:t>规</a:t>
                      </a:r>
                      <a:r>
                        <a:rPr sz="900" b="1" spc="5">
                          <a:latin typeface="宋体"/>
                          <a:cs typeface="宋体"/>
                        </a:rPr>
                        <a:t>定</a:t>
                      </a:r>
                      <a:r>
                        <a:rPr sz="900" b="1" spc="-5">
                          <a:latin typeface="宋体"/>
                          <a:cs typeface="宋体"/>
                        </a:rPr>
                        <a:t>范围</a:t>
                      </a:r>
                      <a:endParaRPr sz="900">
                        <a:latin typeface="宋体"/>
                        <a:cs typeface="宋体"/>
                      </a:endParaRPr>
                    </a:p>
                  </a:txBody>
                  <a:tcPr marL="0" marR="0" marT="127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663575">
                <a:tc>
                  <a:txBody>
                    <a:bodyPr vert="horz" wrap="square"/>
                    <a:lstStyle/>
                    <a:p>
                      <a:pPr>
                        <a:lnSpc>
                          <a:spcPct val="100000"/>
                        </a:lnSpc>
                      </a:pPr>
                      <a:endParaRPr sz="1000">
                        <a:latin typeface="Times New Roman"/>
                        <a:cs typeface="Times New Roman"/>
                      </a:endParaRPr>
                    </a:p>
                    <a:p>
                      <a:pPr marR="29209" algn="r">
                        <a:lnSpc>
                          <a:spcPct val="100000"/>
                        </a:lnSpc>
                        <a:spcBef>
                          <a:spcPts val="875"/>
                        </a:spcBef>
                      </a:pPr>
                      <a:r>
                        <a:rPr sz="900" spc="5">
                          <a:latin typeface="Times New Roman"/>
                          <a:cs typeface="Times New Roman"/>
                        </a:rPr>
                        <a:t>5</a:t>
                      </a:r>
                      <a:r>
                        <a:rPr sz="900" spc="-10">
                          <a:latin typeface="Times New Roman"/>
                          <a:cs typeface="Times New Roman"/>
                        </a:rPr>
                        <a:t>6</a:t>
                      </a:r>
                      <a:r>
                        <a:rPr sz="900">
                          <a:latin typeface="Times New Roman"/>
                          <a:cs typeface="Times New Roman"/>
                        </a:rPr>
                        <a:t>.</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rowSpan="5">
                  <a:txBody>
                    <a:bodyPr vert="horz" wrap="square"/>
                    <a:lstStyle/>
                    <a:p>
                      <a:pPr>
                        <a:lnSpc>
                          <a:spcPct val="100000"/>
                        </a:lnSpc>
                      </a:pPr>
                      <a:endParaRPr sz="900">
                        <a:latin typeface="Times New Roman"/>
                        <a:cs typeface="Times New Roman"/>
                      </a:endParaRPr>
                    </a:p>
                    <a:p>
                      <a:pPr>
                        <a:lnSpc>
                          <a:spcPct val="100000"/>
                        </a:lnSpc>
                      </a:pPr>
                      <a:endParaRPr sz="900">
                        <a:latin typeface="Times New Roman"/>
                        <a:cs typeface="Times New Roman"/>
                      </a:endParaRPr>
                    </a:p>
                    <a:p>
                      <a:pPr>
                        <a:lnSpc>
                          <a:spcPct val="100000"/>
                        </a:lnSpc>
                      </a:pPr>
                      <a:endParaRPr sz="900">
                        <a:latin typeface="Times New Roman"/>
                        <a:cs typeface="Times New Roman"/>
                      </a:endParaRPr>
                    </a:p>
                    <a:p>
                      <a:pPr>
                        <a:lnSpc>
                          <a:spcPct val="100000"/>
                        </a:lnSpc>
                      </a:pPr>
                      <a:endParaRPr sz="900">
                        <a:latin typeface="Times New Roman"/>
                        <a:cs typeface="Times New Roman"/>
                      </a:endParaRPr>
                    </a:p>
                    <a:p>
                      <a:pPr>
                        <a:lnSpc>
                          <a:spcPct val="100000"/>
                        </a:lnSpc>
                      </a:pPr>
                      <a:endParaRPr sz="900">
                        <a:latin typeface="Times New Roman"/>
                        <a:cs typeface="Times New Roman"/>
                      </a:endParaRPr>
                    </a:p>
                    <a:p>
                      <a:pPr>
                        <a:lnSpc>
                          <a:spcPct val="100000"/>
                        </a:lnSpc>
                      </a:pPr>
                      <a:endParaRPr sz="900">
                        <a:latin typeface="Times New Roman"/>
                        <a:cs typeface="Times New Roman"/>
                      </a:endParaRPr>
                    </a:p>
                    <a:p>
                      <a:pPr>
                        <a:lnSpc>
                          <a:spcPct val="100000"/>
                        </a:lnSpc>
                      </a:pPr>
                      <a:endParaRPr sz="900">
                        <a:latin typeface="Times New Roman"/>
                        <a:cs typeface="Times New Roman"/>
                      </a:endParaRPr>
                    </a:p>
                    <a:p>
                      <a:pPr>
                        <a:lnSpc>
                          <a:spcPct val="100000"/>
                        </a:lnSpc>
                      </a:pPr>
                      <a:endParaRPr sz="900">
                        <a:latin typeface="Times New Roman"/>
                        <a:cs typeface="Times New Roman"/>
                      </a:endParaRPr>
                    </a:p>
                    <a:p>
                      <a:pPr>
                        <a:lnSpc>
                          <a:spcPct val="100000"/>
                        </a:lnSpc>
                      </a:pPr>
                      <a:endParaRPr sz="900">
                        <a:latin typeface="Times New Roman"/>
                        <a:cs typeface="Times New Roman"/>
                      </a:endParaRPr>
                    </a:p>
                    <a:p>
                      <a:pPr>
                        <a:lnSpc>
                          <a:spcPct val="100000"/>
                        </a:lnSpc>
                      </a:pPr>
                      <a:endParaRPr sz="900">
                        <a:latin typeface="Times New Roman"/>
                        <a:cs typeface="Times New Roman"/>
                      </a:endParaRPr>
                    </a:p>
                    <a:p>
                      <a:pPr>
                        <a:lnSpc>
                          <a:spcPct val="100000"/>
                        </a:lnSpc>
                        <a:spcBef>
                          <a:spcPts val="50"/>
                        </a:spcBef>
                      </a:pPr>
                      <a:endParaRPr sz="950">
                        <a:latin typeface="Times New Roman"/>
                        <a:cs typeface="Times New Roman"/>
                      </a:endParaRPr>
                    </a:p>
                    <a:p>
                      <a:pPr marL="191770" marR="69850" indent="-116205">
                        <a:lnSpc>
                          <a:spcPct val="144400"/>
                        </a:lnSpc>
                      </a:pPr>
                      <a:r>
                        <a:rPr sz="900" b="1">
                          <a:latin typeface="宋体"/>
                          <a:cs typeface="宋体"/>
                        </a:rPr>
                        <a:t>速</a:t>
                      </a:r>
                      <a:r>
                        <a:rPr sz="900" b="1" spc="10">
                          <a:latin typeface="宋体"/>
                          <a:cs typeface="宋体"/>
                        </a:rPr>
                        <a:t>冻</a:t>
                      </a:r>
                      <a:r>
                        <a:rPr sz="900" b="1">
                          <a:latin typeface="宋体"/>
                          <a:cs typeface="宋体"/>
                        </a:rPr>
                        <a:t>食 </a:t>
                      </a:r>
                      <a:r>
                        <a:rPr sz="900" b="1" spc="-5">
                          <a:latin typeface="宋体"/>
                          <a:cs typeface="宋体"/>
                        </a:rPr>
                        <a:t>品</a:t>
                      </a:r>
                      <a:endParaRPr sz="900">
                        <a:latin typeface="宋体"/>
                        <a:cs typeface="宋体"/>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marL="635" algn="ctr">
                        <a:lnSpc>
                          <a:spcPct val="100000"/>
                        </a:lnSpc>
                        <a:spcBef>
                          <a:spcPts val="875"/>
                        </a:spcBef>
                      </a:pPr>
                      <a:r>
                        <a:rPr sz="900" spc="-5">
                          <a:latin typeface="Times New Roman"/>
                          <a:cs typeface="Times New Roman"/>
                        </a:rPr>
                        <a:t>LY/T</a:t>
                      </a:r>
                      <a:r>
                        <a:rPr sz="900" spc="-10">
                          <a:latin typeface="Times New Roman"/>
                          <a:cs typeface="Times New Roman"/>
                        </a:rPr>
                        <a:t> </a:t>
                      </a:r>
                      <a:r>
                        <a:rPr sz="900" spc="-5">
                          <a:latin typeface="Times New Roman"/>
                          <a:cs typeface="Times New Roman"/>
                        </a:rPr>
                        <a:t>3096-2019</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900">
                        <a:latin typeface="Times New Roman"/>
                        <a:cs typeface="Times New Roman"/>
                      </a:endParaRPr>
                    </a:p>
                    <a:p>
                      <a:pPr>
                        <a:lnSpc>
                          <a:spcPct val="100000"/>
                        </a:lnSpc>
                        <a:spcBef>
                          <a:spcPts val="25"/>
                        </a:spcBef>
                      </a:pPr>
                      <a:endParaRPr sz="850">
                        <a:latin typeface="Times New Roman"/>
                        <a:cs typeface="Times New Roman"/>
                      </a:endParaRPr>
                    </a:p>
                    <a:p>
                      <a:pPr algn="ctr">
                        <a:lnSpc>
                          <a:spcPct val="100000"/>
                        </a:lnSpc>
                      </a:pPr>
                      <a:r>
                        <a:rPr sz="900">
                          <a:latin typeface="宋体"/>
                          <a:cs typeface="宋体"/>
                        </a:rPr>
                        <a:t>速冻山野菜</a:t>
                      </a:r>
                      <a:endParaRPr sz="900">
                        <a:latin typeface="宋体"/>
                        <a:cs typeface="宋体"/>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875"/>
                        </a:spcBef>
                      </a:pPr>
                      <a:r>
                        <a:rPr sz="900" spc="-5">
                          <a:latin typeface="Times New Roman"/>
                          <a:cs typeface="Times New Roman"/>
                        </a:rPr>
                        <a:t>2019-10-23</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875"/>
                        </a:spcBef>
                      </a:pPr>
                      <a:r>
                        <a:rPr sz="900" spc="-5">
                          <a:latin typeface="Times New Roman"/>
                          <a:cs typeface="Times New Roman"/>
                        </a:rPr>
                        <a:t>2020-04-01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marR="89535" algn="just">
                        <a:lnSpc>
                          <a:spcPts val="1560"/>
                        </a:lnSpc>
                        <a:spcBef>
                          <a:spcPts val="130"/>
                        </a:spcBef>
                      </a:pPr>
                      <a:r>
                        <a:rPr sz="900">
                          <a:latin typeface="宋体"/>
                          <a:cs typeface="宋体"/>
                        </a:rPr>
                        <a:t>本标准规定了速冻山野菜的要求、试验方法、检验规则及标志、标签、包 装、运输和贮存。本标准适用于以山野菜鲜品为原料，经漂烫、速冻加工 制成的速冻山野菜产品。</a:t>
                      </a:r>
                      <a:endParaRPr sz="900">
                        <a:latin typeface="宋体"/>
                        <a:cs typeface="宋体"/>
                      </a:endParaRPr>
                    </a:p>
                  </a:txBody>
                  <a:tcPr marL="0" marR="0" marT="1651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663575">
                <a:tc>
                  <a:txBody>
                    <a:bodyPr vert="horz" wrap="square"/>
                    <a:lstStyle/>
                    <a:p>
                      <a:pPr>
                        <a:lnSpc>
                          <a:spcPct val="100000"/>
                        </a:lnSpc>
                      </a:pPr>
                      <a:endParaRPr sz="1000">
                        <a:latin typeface="Times New Roman"/>
                        <a:cs typeface="Times New Roman"/>
                      </a:endParaRPr>
                    </a:p>
                    <a:p>
                      <a:pPr marR="29209" algn="r">
                        <a:lnSpc>
                          <a:spcPct val="100000"/>
                        </a:lnSpc>
                        <a:spcBef>
                          <a:spcPts val="880"/>
                        </a:spcBef>
                      </a:pPr>
                      <a:r>
                        <a:rPr sz="900" spc="5">
                          <a:latin typeface="Times New Roman"/>
                          <a:cs typeface="Times New Roman"/>
                        </a:rPr>
                        <a:t>5</a:t>
                      </a:r>
                      <a:r>
                        <a:rPr sz="900" spc="-10">
                          <a:latin typeface="Times New Roman"/>
                          <a:cs typeface="Times New Roman"/>
                        </a:rPr>
                        <a:t>7</a:t>
                      </a:r>
                      <a:r>
                        <a:rPr sz="900">
                          <a:latin typeface="Times New Roman"/>
                          <a:cs typeface="Times New Roman"/>
                        </a:rPr>
                        <a:t>.</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vMerge="1">
                  <a:txBody>
                    <a:bodyPr vert="horz" wrap="square"/>
                    <a:lstStyle/>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880"/>
                        </a:spcBef>
                      </a:pPr>
                      <a:r>
                        <a:rPr sz="900" spc="-5">
                          <a:latin typeface="Times New Roman"/>
                          <a:cs typeface="Times New Roman"/>
                        </a:rPr>
                        <a:t>SB/T</a:t>
                      </a:r>
                      <a:r>
                        <a:rPr sz="900" spc="-25">
                          <a:latin typeface="Times New Roman"/>
                          <a:cs typeface="Times New Roman"/>
                        </a:rPr>
                        <a:t> </a:t>
                      </a:r>
                      <a:r>
                        <a:rPr sz="900" spc="-5">
                          <a:latin typeface="Times New Roman"/>
                          <a:cs typeface="Times New Roman"/>
                        </a:rPr>
                        <a:t>10379-2012</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900">
                        <a:latin typeface="Times New Roman"/>
                        <a:cs typeface="Times New Roman"/>
                      </a:endParaRPr>
                    </a:p>
                    <a:p>
                      <a:pPr>
                        <a:lnSpc>
                          <a:spcPct val="100000"/>
                        </a:lnSpc>
                        <a:spcBef>
                          <a:spcPts val="20"/>
                        </a:spcBef>
                      </a:pPr>
                      <a:endParaRPr sz="850">
                        <a:latin typeface="Times New Roman"/>
                        <a:cs typeface="Times New Roman"/>
                      </a:endParaRPr>
                    </a:p>
                    <a:p>
                      <a:pPr algn="ctr">
                        <a:lnSpc>
                          <a:spcPct val="100000"/>
                        </a:lnSpc>
                      </a:pPr>
                      <a:r>
                        <a:rPr sz="900">
                          <a:latin typeface="宋体"/>
                          <a:cs typeface="宋体"/>
                        </a:rPr>
                        <a:t>速冻调制食品</a:t>
                      </a:r>
                      <a:endParaRPr sz="900">
                        <a:latin typeface="宋体"/>
                        <a:cs typeface="宋体"/>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880"/>
                        </a:spcBef>
                      </a:pPr>
                      <a:r>
                        <a:rPr sz="900" spc="-5">
                          <a:latin typeface="Times New Roman"/>
                          <a:cs typeface="Times New Roman"/>
                        </a:rPr>
                        <a:t>2012-12-20</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880"/>
                        </a:spcBef>
                      </a:pPr>
                      <a:r>
                        <a:rPr sz="900" spc="-5">
                          <a:latin typeface="Times New Roman"/>
                          <a:cs typeface="Times New Roman"/>
                        </a:rPr>
                        <a:t>2013-06-01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marR="3810">
                        <a:lnSpc>
                          <a:spcPts val="1560"/>
                        </a:lnSpc>
                        <a:spcBef>
                          <a:spcPts val="125"/>
                        </a:spcBef>
                      </a:pPr>
                      <a:r>
                        <a:rPr sz="900">
                          <a:latin typeface="宋体"/>
                          <a:cs typeface="宋体"/>
                        </a:rPr>
                        <a:t>本标准规定了速冻调制食品的术语和定义</a:t>
                      </a:r>
                      <a:r>
                        <a:rPr sz="900" spc="-85">
                          <a:latin typeface="宋体"/>
                          <a:cs typeface="宋体"/>
                        </a:rPr>
                        <a:t>、</a:t>
                      </a:r>
                      <a:r>
                        <a:rPr sz="900">
                          <a:latin typeface="宋体"/>
                          <a:cs typeface="宋体"/>
                        </a:rPr>
                        <a:t>分类</a:t>
                      </a:r>
                      <a:r>
                        <a:rPr sz="900" spc="-75">
                          <a:latin typeface="宋体"/>
                          <a:cs typeface="宋体"/>
                        </a:rPr>
                        <a:t>、</a:t>
                      </a:r>
                      <a:r>
                        <a:rPr sz="900">
                          <a:latin typeface="宋体"/>
                          <a:cs typeface="宋体"/>
                        </a:rPr>
                        <a:t>原料和辅料</a:t>
                      </a:r>
                      <a:r>
                        <a:rPr sz="900" spc="-75">
                          <a:latin typeface="宋体"/>
                          <a:cs typeface="宋体"/>
                        </a:rPr>
                        <a:t>、</a:t>
                      </a:r>
                      <a:r>
                        <a:rPr sz="900">
                          <a:latin typeface="宋体"/>
                          <a:cs typeface="宋体"/>
                        </a:rPr>
                        <a:t>技术要求、 检验方法、判定规则、标签、标志、包装、运输和贮存以及销售和召回的 要求。本标准适用于</a:t>
                      </a:r>
                      <a:r>
                        <a:rPr sz="900" spc="-240">
                          <a:latin typeface="宋体"/>
                          <a:cs typeface="宋体"/>
                        </a:rPr>
                        <a:t> </a:t>
                      </a:r>
                      <a:r>
                        <a:rPr sz="900" spc="-5">
                          <a:latin typeface="宋体"/>
                          <a:cs typeface="宋体"/>
                        </a:rPr>
                        <a:t>3.1</a:t>
                      </a:r>
                      <a:r>
                        <a:rPr sz="900" spc="-225">
                          <a:latin typeface="宋体"/>
                          <a:cs typeface="宋体"/>
                        </a:rPr>
                        <a:t> </a:t>
                      </a:r>
                      <a:r>
                        <a:rPr sz="900">
                          <a:latin typeface="宋体"/>
                          <a:cs typeface="宋体"/>
                        </a:rPr>
                        <a:t>定义产品的生产、检验和销售。</a:t>
                      </a:r>
                      <a:endParaRPr sz="900">
                        <a:latin typeface="宋体"/>
                        <a:cs typeface="宋体"/>
                      </a:endParaRPr>
                    </a:p>
                  </a:txBody>
                  <a:tcPr marL="0" marR="0" marT="158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798830">
                <a:tc>
                  <a:txBody>
                    <a:bodyPr vert="horz" wrap="square"/>
                    <a:lstStyle/>
                    <a:p>
                      <a:pPr>
                        <a:lnSpc>
                          <a:spcPct val="100000"/>
                        </a:lnSpc>
                      </a:pPr>
                      <a:endParaRPr sz="1000">
                        <a:latin typeface="Times New Roman"/>
                        <a:cs typeface="Times New Roman"/>
                      </a:endParaRPr>
                    </a:p>
                    <a:p>
                      <a:pPr>
                        <a:lnSpc>
                          <a:spcPct val="100000"/>
                        </a:lnSpc>
                        <a:spcBef>
                          <a:spcPts val="35"/>
                        </a:spcBef>
                      </a:pPr>
                      <a:endParaRPr sz="1200">
                        <a:latin typeface="Times New Roman"/>
                        <a:cs typeface="Times New Roman"/>
                      </a:endParaRPr>
                    </a:p>
                    <a:p>
                      <a:pPr marR="29209" algn="r">
                        <a:lnSpc>
                          <a:spcPct val="100000"/>
                        </a:lnSpc>
                      </a:pPr>
                      <a:r>
                        <a:rPr sz="900" spc="5">
                          <a:latin typeface="Times New Roman"/>
                          <a:cs typeface="Times New Roman"/>
                        </a:rPr>
                        <a:t>5</a:t>
                      </a:r>
                      <a:r>
                        <a:rPr sz="900" spc="-10">
                          <a:latin typeface="Times New Roman"/>
                          <a:cs typeface="Times New Roman"/>
                        </a:rPr>
                        <a:t>8</a:t>
                      </a:r>
                      <a:r>
                        <a:rPr sz="900">
                          <a:latin typeface="Times New Roman"/>
                          <a:cs typeface="Times New Roman"/>
                        </a:rPr>
                        <a:t>.</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vMerge="1">
                  <a:txBody>
                    <a:bodyPr vert="horz" wrap="square"/>
                    <a:lstStyle/>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nSpc>
                          <a:spcPct val="100000"/>
                        </a:lnSpc>
                        <a:spcBef>
                          <a:spcPts val="35"/>
                        </a:spcBef>
                      </a:pPr>
                      <a:endParaRPr sz="1200">
                        <a:latin typeface="Times New Roman"/>
                        <a:cs typeface="Times New Roman"/>
                      </a:endParaRPr>
                    </a:p>
                    <a:p>
                      <a:pPr algn="ctr">
                        <a:lnSpc>
                          <a:spcPct val="100000"/>
                        </a:lnSpc>
                      </a:pPr>
                      <a:r>
                        <a:rPr sz="900" spc="-5">
                          <a:latin typeface="Times New Roman"/>
                          <a:cs typeface="Times New Roman"/>
                        </a:rPr>
                        <a:t>SB/T</a:t>
                      </a:r>
                      <a:r>
                        <a:rPr sz="900" spc="-25">
                          <a:latin typeface="Times New Roman"/>
                          <a:cs typeface="Times New Roman"/>
                        </a:rPr>
                        <a:t> </a:t>
                      </a:r>
                      <a:r>
                        <a:rPr sz="900" spc="-5">
                          <a:latin typeface="Times New Roman"/>
                          <a:cs typeface="Times New Roman"/>
                        </a:rPr>
                        <a:t>10699-2012</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900">
                        <a:latin typeface="Times New Roman"/>
                        <a:cs typeface="Times New Roman"/>
                      </a:endParaRPr>
                    </a:p>
                    <a:p>
                      <a:pPr>
                        <a:lnSpc>
                          <a:spcPct val="100000"/>
                        </a:lnSpc>
                        <a:spcBef>
                          <a:spcPts val="35"/>
                        </a:spcBef>
                      </a:pPr>
                      <a:endParaRPr sz="1300">
                        <a:latin typeface="Times New Roman"/>
                        <a:cs typeface="Times New Roman"/>
                      </a:endParaRPr>
                    </a:p>
                    <a:p>
                      <a:pPr marL="58419" algn="ctr">
                        <a:lnSpc>
                          <a:spcPct val="100000"/>
                        </a:lnSpc>
                      </a:pPr>
                      <a:r>
                        <a:rPr sz="900">
                          <a:latin typeface="宋体"/>
                          <a:cs typeface="宋体"/>
                        </a:rPr>
                        <a:t>速冻食品生产管理规范</a:t>
                      </a:r>
                      <a:endParaRPr sz="900">
                        <a:latin typeface="宋体"/>
                        <a:cs typeface="宋体"/>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nSpc>
                          <a:spcPct val="100000"/>
                        </a:lnSpc>
                        <a:spcBef>
                          <a:spcPts val="35"/>
                        </a:spcBef>
                      </a:pPr>
                      <a:endParaRPr sz="1200">
                        <a:latin typeface="Times New Roman"/>
                        <a:cs typeface="Times New Roman"/>
                      </a:endParaRPr>
                    </a:p>
                    <a:p>
                      <a:pPr algn="ctr">
                        <a:lnSpc>
                          <a:spcPct val="100000"/>
                        </a:lnSpc>
                      </a:pPr>
                      <a:r>
                        <a:rPr sz="900" spc="-5">
                          <a:latin typeface="Times New Roman"/>
                          <a:cs typeface="Times New Roman"/>
                        </a:rPr>
                        <a:t>2012-03-15</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nSpc>
                          <a:spcPct val="100000"/>
                        </a:lnSpc>
                        <a:spcBef>
                          <a:spcPts val="35"/>
                        </a:spcBef>
                      </a:pPr>
                      <a:endParaRPr sz="1200">
                        <a:latin typeface="Times New Roman"/>
                        <a:cs typeface="Times New Roman"/>
                      </a:endParaRPr>
                    </a:p>
                    <a:p>
                      <a:pPr algn="ctr">
                        <a:lnSpc>
                          <a:spcPct val="100000"/>
                        </a:lnSpc>
                      </a:pPr>
                      <a:r>
                        <a:rPr sz="900" spc="-5">
                          <a:latin typeface="Times New Roman"/>
                          <a:cs typeface="Times New Roman"/>
                        </a:rPr>
                        <a:t>2012-06-01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a:lnSpc>
                          <a:spcPct val="100000"/>
                        </a:lnSpc>
                        <a:spcBef>
                          <a:spcPts val="225"/>
                        </a:spcBef>
                      </a:pPr>
                      <a:r>
                        <a:rPr sz="900">
                          <a:latin typeface="宋体"/>
                          <a:cs typeface="宋体"/>
                        </a:rPr>
                        <a:t>本标准规定了速冻食品生产管理规范的术语和定义、总则、文件要求、原</a:t>
                      </a:r>
                      <a:endParaRPr sz="900">
                        <a:latin typeface="宋体"/>
                        <a:cs typeface="宋体"/>
                      </a:endParaRPr>
                    </a:p>
                    <a:p>
                      <a:pPr marL="68580" marR="3810">
                        <a:lnSpc>
                          <a:spcPct val="144400"/>
                        </a:lnSpc>
                      </a:pPr>
                      <a:r>
                        <a:rPr sz="900">
                          <a:latin typeface="宋体"/>
                          <a:cs typeface="宋体"/>
                        </a:rPr>
                        <a:t>辅料及食品添加剂要求、厂房和设施、人员要求及管理、卫生管理、生产 过程的关键控制、质量管理和标识的要求。本标准适用于</a:t>
                      </a:r>
                      <a:r>
                        <a:rPr sz="900" spc="-280">
                          <a:latin typeface="宋体"/>
                          <a:cs typeface="宋体"/>
                        </a:rPr>
                        <a:t> </a:t>
                      </a:r>
                      <a:r>
                        <a:rPr sz="900">
                          <a:latin typeface="Times New Roman"/>
                          <a:cs typeface="Times New Roman"/>
                        </a:rPr>
                        <a:t>3.3</a:t>
                      </a:r>
                      <a:r>
                        <a:rPr sz="900" spc="-50">
                          <a:latin typeface="Times New Roman"/>
                          <a:cs typeface="Times New Roman"/>
                        </a:rPr>
                        <a:t> </a:t>
                      </a:r>
                      <a:r>
                        <a:rPr sz="900">
                          <a:latin typeface="宋体"/>
                          <a:cs typeface="宋体"/>
                        </a:rPr>
                        <a:t>产品的生产、 检验、运输和售后服务。</a:t>
                      </a:r>
                      <a:endParaRPr sz="900">
                        <a:latin typeface="宋体"/>
                        <a:cs typeface="宋体"/>
                      </a:endParaRPr>
                    </a:p>
                  </a:txBody>
                  <a:tcPr marL="0" marR="0" marT="285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659129">
                <a:tc>
                  <a:txBody>
                    <a:bodyPr vert="horz" wrap="square"/>
                    <a:lstStyle/>
                    <a:p>
                      <a:pPr>
                        <a:lnSpc>
                          <a:spcPct val="100000"/>
                        </a:lnSpc>
                      </a:pPr>
                      <a:endParaRPr sz="1000">
                        <a:latin typeface="Times New Roman"/>
                        <a:cs typeface="Times New Roman"/>
                      </a:endParaRPr>
                    </a:p>
                    <a:p>
                      <a:pPr marR="29209" algn="r">
                        <a:lnSpc>
                          <a:spcPct val="100000"/>
                        </a:lnSpc>
                        <a:spcBef>
                          <a:spcPts val="865"/>
                        </a:spcBef>
                      </a:pPr>
                      <a:r>
                        <a:rPr sz="900" spc="5">
                          <a:latin typeface="Times New Roman"/>
                          <a:cs typeface="Times New Roman"/>
                        </a:rPr>
                        <a:t>5</a:t>
                      </a:r>
                      <a:r>
                        <a:rPr sz="900" spc="-10">
                          <a:latin typeface="Times New Roman"/>
                          <a:cs typeface="Times New Roman"/>
                        </a:rPr>
                        <a:t>9</a:t>
                      </a:r>
                      <a:r>
                        <a:rPr sz="900">
                          <a:latin typeface="Times New Roman"/>
                          <a:cs typeface="Times New Roman"/>
                        </a:rPr>
                        <a:t>.</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vMerge="1">
                  <a:txBody>
                    <a:bodyPr vert="horz" wrap="square"/>
                    <a:lstStyle/>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865"/>
                        </a:spcBef>
                      </a:pPr>
                      <a:r>
                        <a:rPr sz="900" spc="-5">
                          <a:latin typeface="Times New Roman"/>
                          <a:cs typeface="Times New Roman"/>
                        </a:rPr>
                        <a:t>SB/T</a:t>
                      </a:r>
                      <a:r>
                        <a:rPr sz="900" spc="-25">
                          <a:latin typeface="Times New Roman"/>
                          <a:cs typeface="Times New Roman"/>
                        </a:rPr>
                        <a:t> </a:t>
                      </a:r>
                      <a:r>
                        <a:rPr sz="900" spc="-5">
                          <a:latin typeface="Times New Roman"/>
                          <a:cs typeface="Times New Roman"/>
                        </a:rPr>
                        <a:t>10824-2012</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917575" marR="110489" indent="-800100">
                        <a:lnSpc>
                          <a:spcPct val="144400"/>
                        </a:lnSpc>
                        <a:spcBef>
                          <a:spcPts val="765"/>
                        </a:spcBef>
                      </a:pPr>
                      <a:r>
                        <a:rPr sz="900">
                          <a:latin typeface="宋体"/>
                          <a:cs typeface="宋体"/>
                        </a:rPr>
                        <a:t>速冻食品二维条码识别追溯技术规 范</a:t>
                      </a:r>
                      <a:endParaRPr sz="900">
                        <a:latin typeface="宋体"/>
                        <a:cs typeface="宋体"/>
                      </a:endParaRPr>
                    </a:p>
                  </a:txBody>
                  <a:tcPr marL="0" marR="0" marT="9715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865"/>
                        </a:spcBef>
                      </a:pPr>
                      <a:r>
                        <a:rPr sz="900" spc="-5">
                          <a:latin typeface="Times New Roman"/>
                          <a:cs typeface="Times New Roman"/>
                        </a:rPr>
                        <a:t>2012-12-20</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865"/>
                        </a:spcBef>
                      </a:pPr>
                      <a:r>
                        <a:rPr sz="900" spc="-5">
                          <a:latin typeface="Times New Roman"/>
                          <a:cs typeface="Times New Roman"/>
                        </a:rPr>
                        <a:t>2013-06-01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marR="89535" algn="just">
                        <a:lnSpc>
                          <a:spcPts val="1560"/>
                        </a:lnSpc>
                        <a:spcBef>
                          <a:spcPts val="114"/>
                        </a:spcBef>
                      </a:pPr>
                      <a:r>
                        <a:rPr sz="900">
                          <a:latin typeface="宋体"/>
                          <a:cs typeface="宋体"/>
                        </a:rPr>
                        <a:t>本标准规定了速冻食品二维条码识别追溯规范的术语和定义、追溯的原则 和目标、系统功能、追溯信息的要求。本标准适用于对速冻食品原辅料选 用、加工、储运、配送及销售过程信息的可追溯管理。</a:t>
                      </a:r>
                      <a:endParaRPr sz="900">
                        <a:latin typeface="宋体"/>
                        <a:cs typeface="宋体"/>
                      </a:endParaRPr>
                    </a:p>
                  </a:txBody>
                  <a:tcPr marL="0" marR="0" marT="14604"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600710">
                <a:tc>
                  <a:txBody>
                    <a:bodyPr vert="horz" wrap="square"/>
                    <a:lstStyle/>
                    <a:p>
                      <a:pPr>
                        <a:lnSpc>
                          <a:spcPct val="100000"/>
                        </a:lnSpc>
                      </a:pPr>
                      <a:endParaRPr sz="1000">
                        <a:latin typeface="Times New Roman"/>
                        <a:cs typeface="Times New Roman"/>
                      </a:endParaRPr>
                    </a:p>
                    <a:p>
                      <a:pPr marR="29209" algn="r">
                        <a:lnSpc>
                          <a:spcPct val="100000"/>
                        </a:lnSpc>
                        <a:spcBef>
                          <a:spcPts val="630"/>
                        </a:spcBef>
                      </a:pPr>
                      <a:r>
                        <a:rPr sz="900" spc="5">
                          <a:latin typeface="Times New Roman"/>
                          <a:cs typeface="Times New Roman"/>
                        </a:rPr>
                        <a:t>6</a:t>
                      </a:r>
                      <a:r>
                        <a:rPr sz="900" spc="-10">
                          <a:latin typeface="Times New Roman"/>
                          <a:cs typeface="Times New Roman"/>
                        </a:rPr>
                        <a:t>0</a:t>
                      </a:r>
                      <a:r>
                        <a:rPr sz="900">
                          <a:latin typeface="Times New Roman"/>
                          <a:cs typeface="Times New Roman"/>
                        </a:rPr>
                        <a:t>.</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vMerge="1">
                  <a:txBody>
                    <a:bodyPr vert="horz" wrap="square"/>
                    <a:lstStyle/>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30"/>
                        </a:spcBef>
                      </a:pPr>
                      <a:r>
                        <a:rPr sz="900" spc="-5">
                          <a:latin typeface="Times New Roman"/>
                          <a:cs typeface="Times New Roman"/>
                        </a:rPr>
                        <a:t>SB/T</a:t>
                      </a:r>
                      <a:r>
                        <a:rPr sz="900" spc="-25">
                          <a:latin typeface="Times New Roman"/>
                          <a:cs typeface="Times New Roman"/>
                        </a:rPr>
                        <a:t> </a:t>
                      </a:r>
                      <a:r>
                        <a:rPr sz="900" spc="-5">
                          <a:latin typeface="Times New Roman"/>
                          <a:cs typeface="Times New Roman"/>
                        </a:rPr>
                        <a:t>10827-2012</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900">
                        <a:latin typeface="Times New Roman"/>
                        <a:cs typeface="Times New Roman"/>
                      </a:endParaRPr>
                    </a:p>
                    <a:p>
                      <a:pPr algn="ctr">
                        <a:lnSpc>
                          <a:spcPct val="100000"/>
                        </a:lnSpc>
                        <a:spcBef>
                          <a:spcPts val="755"/>
                        </a:spcBef>
                      </a:pPr>
                      <a:r>
                        <a:rPr sz="900">
                          <a:latin typeface="宋体"/>
                          <a:cs typeface="宋体"/>
                        </a:rPr>
                        <a:t>速冻食品物流规范</a:t>
                      </a:r>
                      <a:endParaRPr sz="900">
                        <a:latin typeface="宋体"/>
                        <a:cs typeface="宋体"/>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30"/>
                        </a:spcBef>
                      </a:pPr>
                      <a:r>
                        <a:rPr sz="900" spc="-5">
                          <a:latin typeface="Times New Roman"/>
                          <a:cs typeface="Times New Roman"/>
                        </a:rPr>
                        <a:t>2012-12-20</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30"/>
                        </a:spcBef>
                      </a:pPr>
                      <a:r>
                        <a:rPr sz="900" spc="-5">
                          <a:latin typeface="Times New Roman"/>
                          <a:cs typeface="Times New Roman"/>
                        </a:rPr>
                        <a:t>2013-06-01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a:lnSpc>
                          <a:spcPct val="100000"/>
                        </a:lnSpc>
                        <a:spcBef>
                          <a:spcPts val="229"/>
                        </a:spcBef>
                      </a:pPr>
                      <a:r>
                        <a:rPr sz="900">
                          <a:latin typeface="宋体"/>
                          <a:cs typeface="宋体"/>
                        </a:rPr>
                        <a:t>本标准规定了速冻食品物流规范的术语和定义、速冻食品物流流程、速冻</a:t>
                      </a:r>
                      <a:endParaRPr sz="900">
                        <a:latin typeface="宋体"/>
                        <a:cs typeface="宋体"/>
                      </a:endParaRPr>
                    </a:p>
                    <a:p>
                      <a:pPr marL="68580" marR="89535">
                        <a:lnSpc>
                          <a:spcPct val="144400"/>
                        </a:lnSpc>
                      </a:pPr>
                      <a:r>
                        <a:rPr sz="900">
                          <a:latin typeface="宋体"/>
                          <a:cs typeface="宋体"/>
                        </a:rPr>
                        <a:t>食品品质要求、包装、标签与标志、运输和储藏、配送、销售和召回的要 求。本标准适用于速冻食品的流通环节。</a:t>
                      </a:r>
                      <a:endParaRPr sz="900">
                        <a:latin typeface="宋体"/>
                        <a:cs typeface="宋体"/>
                      </a:endParaRPr>
                    </a:p>
                  </a:txBody>
                  <a:tcPr marL="0" marR="0" marT="29209"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655319">
                <a:tc>
                  <a:txBody>
                    <a:bodyPr vert="horz" wrap="square"/>
                    <a:lstStyle/>
                    <a:p>
                      <a:pPr>
                        <a:lnSpc>
                          <a:spcPct val="100000"/>
                        </a:lnSpc>
                      </a:pPr>
                      <a:endParaRPr sz="1000">
                        <a:latin typeface="Times New Roman"/>
                        <a:cs typeface="Times New Roman"/>
                      </a:endParaRPr>
                    </a:p>
                    <a:p>
                      <a:pPr marR="29209" algn="r">
                        <a:lnSpc>
                          <a:spcPct val="100000"/>
                        </a:lnSpc>
                        <a:spcBef>
                          <a:spcPts val="855"/>
                        </a:spcBef>
                      </a:pPr>
                      <a:r>
                        <a:rPr sz="900" spc="5">
                          <a:latin typeface="Times New Roman"/>
                          <a:cs typeface="Times New Roman"/>
                        </a:rPr>
                        <a:t>6</a:t>
                      </a:r>
                      <a:r>
                        <a:rPr sz="900" spc="-10">
                          <a:latin typeface="Times New Roman"/>
                          <a:cs typeface="Times New Roman"/>
                        </a:rPr>
                        <a:t>1</a:t>
                      </a:r>
                      <a:r>
                        <a:rPr sz="900">
                          <a:latin typeface="Times New Roman"/>
                          <a:cs typeface="Times New Roman"/>
                        </a:rPr>
                        <a:t>.</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rowSpan="2">
                  <a:txBody>
                    <a:bodyPr vert="horz" wrap="square"/>
                    <a:lstStyle/>
                    <a:p>
                      <a:pPr>
                        <a:lnSpc>
                          <a:spcPct val="100000"/>
                        </a:lnSpc>
                      </a:pPr>
                      <a:endParaRPr sz="900">
                        <a:latin typeface="Times New Roman"/>
                        <a:cs typeface="Times New Roman"/>
                      </a:endParaRPr>
                    </a:p>
                    <a:p>
                      <a:pPr>
                        <a:lnSpc>
                          <a:spcPct val="100000"/>
                        </a:lnSpc>
                      </a:pPr>
                      <a:endParaRPr sz="900">
                        <a:latin typeface="Times New Roman"/>
                        <a:cs typeface="Times New Roman"/>
                      </a:endParaRPr>
                    </a:p>
                    <a:p>
                      <a:pPr>
                        <a:lnSpc>
                          <a:spcPct val="100000"/>
                        </a:lnSpc>
                      </a:pPr>
                      <a:endParaRPr sz="900">
                        <a:latin typeface="Times New Roman"/>
                        <a:cs typeface="Times New Roman"/>
                      </a:endParaRPr>
                    </a:p>
                    <a:p>
                      <a:pPr>
                        <a:lnSpc>
                          <a:spcPct val="100000"/>
                        </a:lnSpc>
                        <a:spcBef>
                          <a:spcPts val="40"/>
                        </a:spcBef>
                      </a:pPr>
                      <a:endParaRPr sz="1250">
                        <a:latin typeface="Times New Roman"/>
                        <a:cs typeface="Times New Roman"/>
                      </a:endParaRPr>
                    </a:p>
                    <a:p>
                      <a:pPr marL="76200">
                        <a:lnSpc>
                          <a:spcPct val="100000"/>
                        </a:lnSpc>
                      </a:pPr>
                      <a:r>
                        <a:rPr sz="900" b="1" spc="-5">
                          <a:latin typeface="宋体"/>
                          <a:cs typeface="宋体"/>
                        </a:rPr>
                        <a:t>乳</a:t>
                      </a:r>
                      <a:r>
                        <a:rPr sz="900" b="1" spc="5">
                          <a:latin typeface="宋体"/>
                          <a:cs typeface="宋体"/>
                        </a:rPr>
                        <a:t>制</a:t>
                      </a:r>
                      <a:r>
                        <a:rPr sz="900" b="1" spc="-5">
                          <a:latin typeface="宋体"/>
                          <a:cs typeface="宋体"/>
                        </a:rPr>
                        <a:t>品</a:t>
                      </a:r>
                      <a:endParaRPr sz="900">
                        <a:latin typeface="宋体"/>
                        <a:cs typeface="宋体"/>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855"/>
                        </a:spcBef>
                      </a:pPr>
                      <a:r>
                        <a:rPr sz="900" spc="-5">
                          <a:latin typeface="Times New Roman"/>
                          <a:cs typeface="Times New Roman"/>
                        </a:rPr>
                        <a:t>GB</a:t>
                      </a:r>
                      <a:r>
                        <a:rPr sz="900" spc="-15">
                          <a:latin typeface="Times New Roman"/>
                          <a:cs typeface="Times New Roman"/>
                        </a:rPr>
                        <a:t> </a:t>
                      </a:r>
                      <a:r>
                        <a:rPr sz="900" spc="-5">
                          <a:latin typeface="Times New Roman"/>
                          <a:cs typeface="Times New Roman"/>
                        </a:rPr>
                        <a:t>12693-2023</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861060" marR="81915" indent="-771525">
                        <a:lnSpc>
                          <a:spcPct val="144400"/>
                        </a:lnSpc>
                        <a:spcBef>
                          <a:spcPts val="745"/>
                        </a:spcBef>
                      </a:pPr>
                      <a:r>
                        <a:rPr sz="900">
                          <a:latin typeface="宋体"/>
                          <a:cs typeface="宋体"/>
                        </a:rPr>
                        <a:t>食品安全国家标准</a:t>
                      </a:r>
                      <a:r>
                        <a:rPr sz="900" spc="-110">
                          <a:latin typeface="宋体"/>
                          <a:cs typeface="宋体"/>
                        </a:rPr>
                        <a:t> </a:t>
                      </a:r>
                      <a:r>
                        <a:rPr sz="900">
                          <a:latin typeface="宋体"/>
                          <a:cs typeface="宋体"/>
                        </a:rPr>
                        <a:t>乳制品良好生产 规范</a:t>
                      </a:r>
                      <a:endParaRPr sz="900">
                        <a:latin typeface="宋体"/>
                        <a:cs typeface="宋体"/>
                      </a:endParaRPr>
                    </a:p>
                  </a:txBody>
                  <a:tcPr marL="0" marR="0" marT="9461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855"/>
                        </a:spcBef>
                      </a:pPr>
                      <a:r>
                        <a:rPr sz="900" spc="-5">
                          <a:latin typeface="Times New Roman"/>
                          <a:cs typeface="Times New Roman"/>
                        </a:rPr>
                        <a:t>2023-09-06</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855"/>
                        </a:spcBef>
                      </a:pPr>
                      <a:r>
                        <a:rPr sz="900" spc="-5">
                          <a:latin typeface="Times New Roman"/>
                          <a:cs typeface="Times New Roman"/>
                        </a:rPr>
                        <a:t>2024-09-06</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marR="89535" algn="just">
                        <a:lnSpc>
                          <a:spcPts val="1560"/>
                        </a:lnSpc>
                        <a:spcBef>
                          <a:spcPts val="95"/>
                        </a:spcBef>
                      </a:pPr>
                      <a:r>
                        <a:rPr sz="900">
                          <a:latin typeface="宋体"/>
                          <a:cs typeface="宋体"/>
                        </a:rPr>
                        <a:t>本标准规定了乳制品生产过程中原料采购、加工、包装、贮存和运输等环 节的场所、设施、人员的基本要求和管理准则。本标准适用于以生乳及其 加工制品等为主要原料加工的乳制品的生产。</a:t>
                      </a:r>
                      <a:endParaRPr sz="900">
                        <a:latin typeface="宋体"/>
                        <a:cs typeface="宋体"/>
                      </a:endParaRPr>
                    </a:p>
                  </a:txBody>
                  <a:tcPr marL="0" marR="0" marT="1206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654685">
                <a:tc>
                  <a:txBody>
                    <a:bodyPr vert="horz" wrap="square"/>
                    <a:lstStyle/>
                    <a:p>
                      <a:pPr>
                        <a:lnSpc>
                          <a:spcPct val="100000"/>
                        </a:lnSpc>
                      </a:pPr>
                      <a:endParaRPr sz="1000">
                        <a:latin typeface="Times New Roman"/>
                        <a:cs typeface="Times New Roman"/>
                      </a:endParaRPr>
                    </a:p>
                    <a:p>
                      <a:pPr marR="29209" algn="r">
                        <a:lnSpc>
                          <a:spcPct val="100000"/>
                        </a:lnSpc>
                        <a:spcBef>
                          <a:spcPts val="845"/>
                        </a:spcBef>
                      </a:pPr>
                      <a:r>
                        <a:rPr sz="900" spc="5">
                          <a:latin typeface="Times New Roman"/>
                          <a:cs typeface="Times New Roman"/>
                        </a:rPr>
                        <a:t>6</a:t>
                      </a:r>
                      <a:r>
                        <a:rPr sz="900" spc="-10">
                          <a:latin typeface="Times New Roman"/>
                          <a:cs typeface="Times New Roman"/>
                        </a:rPr>
                        <a:t>2</a:t>
                      </a:r>
                      <a:r>
                        <a:rPr sz="900">
                          <a:latin typeface="Times New Roman"/>
                          <a:cs typeface="Times New Roman"/>
                        </a:rPr>
                        <a:t>.</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vMerge="1">
                  <a:txBody>
                    <a:bodyPr vert="horz" wrap="square"/>
                    <a:lstStyle/>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marL="635" algn="ctr">
                        <a:lnSpc>
                          <a:spcPct val="100000"/>
                        </a:lnSpc>
                        <a:spcBef>
                          <a:spcPts val="845"/>
                        </a:spcBef>
                      </a:pPr>
                      <a:r>
                        <a:rPr sz="900" spc="-5">
                          <a:latin typeface="Times New Roman"/>
                          <a:cs typeface="Times New Roman"/>
                        </a:rPr>
                        <a:t>NY/T</a:t>
                      </a:r>
                      <a:r>
                        <a:rPr sz="900" spc="-25">
                          <a:latin typeface="Times New Roman"/>
                          <a:cs typeface="Times New Roman"/>
                        </a:rPr>
                        <a:t> </a:t>
                      </a:r>
                      <a:r>
                        <a:rPr sz="900" spc="-5">
                          <a:latin typeface="Times New Roman"/>
                          <a:cs typeface="Times New Roman"/>
                        </a:rPr>
                        <a:t>1172-2006</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900">
                        <a:latin typeface="Times New Roman"/>
                        <a:cs typeface="Times New Roman"/>
                      </a:endParaRPr>
                    </a:p>
                    <a:p>
                      <a:pPr>
                        <a:lnSpc>
                          <a:spcPct val="100000"/>
                        </a:lnSpc>
                        <a:spcBef>
                          <a:spcPts val="50"/>
                        </a:spcBef>
                      </a:pPr>
                      <a:endParaRPr sz="800">
                        <a:latin typeface="Times New Roman"/>
                        <a:cs typeface="Times New Roman"/>
                      </a:endParaRPr>
                    </a:p>
                    <a:p>
                      <a:pPr algn="ctr">
                        <a:lnSpc>
                          <a:spcPct val="100000"/>
                        </a:lnSpc>
                      </a:pPr>
                      <a:r>
                        <a:rPr sz="900">
                          <a:latin typeface="宋体"/>
                          <a:cs typeface="宋体"/>
                        </a:rPr>
                        <a:t>生鲜牛乳质量管理规范</a:t>
                      </a:r>
                      <a:endParaRPr sz="900">
                        <a:latin typeface="宋体"/>
                        <a:cs typeface="宋体"/>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845"/>
                        </a:spcBef>
                      </a:pPr>
                      <a:r>
                        <a:rPr sz="900" spc="-5">
                          <a:latin typeface="Times New Roman"/>
                          <a:cs typeface="Times New Roman"/>
                        </a:rPr>
                        <a:t>2006-07-10</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845"/>
                        </a:spcBef>
                      </a:pPr>
                      <a:r>
                        <a:rPr sz="900" spc="-5">
                          <a:latin typeface="Times New Roman"/>
                          <a:cs typeface="Times New Roman"/>
                        </a:rPr>
                        <a:t>2006-10-01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marR="89535" algn="just">
                        <a:lnSpc>
                          <a:spcPts val="1560"/>
                        </a:lnSpc>
                        <a:spcBef>
                          <a:spcPts val="95"/>
                        </a:spcBef>
                      </a:pPr>
                      <a:r>
                        <a:rPr sz="900">
                          <a:latin typeface="宋体"/>
                          <a:cs typeface="宋体"/>
                        </a:rPr>
                        <a:t>本标准规定了生鲜牛乳的质量标准、生产要求、销售、收乳、检验方法、 检验规则和法律责任。本标准适用于所有奶牛养殖场、生鲜牛乳收购站、 乳制品加工企业、第三方质检机构。</a:t>
                      </a:r>
                      <a:endParaRPr sz="900">
                        <a:latin typeface="宋体"/>
                        <a:cs typeface="宋体"/>
                      </a:endParaRPr>
                    </a:p>
                  </a:txBody>
                  <a:tcPr marL="0" marR="0" marT="1206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bl>
          </a:graphicData>
        </a:graphic>
      </p:graphicFrame>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object 3"/>
          <p:cNvSpPr txBox="1">
            <a:spLocks noGrp="1"/>
          </p:cNvSpPr>
          <p:nvPr>
            <p:ph type="sldNum" sz="quarter" idx="7"/>
          </p:nvPr>
        </p:nvSpPr>
        <p:spPr>
          <a:prstGeom prst="rect">
            <a:avLst/>
          </a:prstGeom>
        </p:spPr>
        <p:txBody>
          <a:bodyPr vert="horz" wrap="square" lIns="0" tIns="1905" rIns="0" bIns="0" rtlCol="0">
            <a:spAutoFit/>
          </a:bodyPr>
          <a:lstStyle/>
          <a:p>
            <a:pPr marL="12700">
              <a:lnSpc>
                <a:spcPct val="100000"/>
              </a:lnSpc>
              <a:spcBef>
                <a:spcPts val="15"/>
              </a:spcBef>
            </a:pPr>
            <a:r>
              <a:rPr>
                <a:latin typeface="宋体"/>
                <a:cs typeface="宋体"/>
              </a:rPr>
              <a:t>第 </a:t>
            </a:r>
            <a:r>
              <a:rPr/>
              <a:t>22</a:t>
            </a:r>
            <a:r>
              <a:rPr spc="125"/>
              <a:t> </a:t>
            </a:r>
            <a:r>
              <a:rPr>
                <a:latin typeface="宋体"/>
                <a:cs typeface="宋体"/>
              </a:rPr>
              <a:t>页</a:t>
            </a:r>
          </a:p>
        </p:txBody>
      </p:sp>
      <p:sp>
        <p:nvSpPr>
          <p:cNvPr id="4" name="object 4"/>
          <p:cNvSpPr txBox="1">
            <a:spLocks noGrp="1"/>
          </p:cNvSpPr>
          <p:nvPr>
            <p:ph type="ftr" sz="quarter" idx="5"/>
          </p:nvPr>
        </p:nvSpPr>
        <p:spPr>
          <a:prstGeom prst="rect">
            <a:avLst/>
          </a:prstGeom>
        </p:spPr>
        <p:txBody>
          <a:bodyPr vert="horz" wrap="square" lIns="0" tIns="0" rIns="0" bIns="0" rtlCol="0">
            <a:spAutoFit/>
          </a:bodyPr>
          <a:lstStyle/>
          <a:p>
            <a:pPr marL="12700">
              <a:lnSpc>
                <a:spcPct val="100000"/>
              </a:lnSpc>
            </a:pPr>
            <a:r>
              <a:rPr>
                <a:latin typeface="宋体"/>
                <a:cs typeface="宋体"/>
              </a:rPr>
              <a:t>共 </a:t>
            </a:r>
            <a:r>
              <a:rPr/>
              <a:t>51</a:t>
            </a:r>
            <a:r>
              <a:rPr spc="130"/>
              <a:t> </a:t>
            </a:r>
            <a:r>
              <a:rPr>
                <a:latin typeface="宋体"/>
                <a:cs typeface="宋体"/>
              </a:rPr>
              <a:t>页</a:t>
            </a:r>
          </a:p>
        </p:txBody>
      </p:sp>
      <p:graphicFrame>
        <p:nvGraphicFramePr>
          <p:cNvPr id="2" name="object 2"/>
          <p:cNvGraphicFramePr>
            <a:graphicFrameLocks noGrp="1"/>
          </p:cNvGraphicFramePr>
          <p:nvPr/>
        </p:nvGraphicFramePr>
        <p:xfrm>
          <a:off x="842772" y="1141094"/>
          <a:ext cx="9032875" cy="4939030"/>
        </p:xfrm>
        <a:graphic>
          <a:graphicData uri="http://schemas.openxmlformats.org/drawingml/2006/table">
            <a:tbl>
              <a:tblPr firstRow="1" bandRow="1">
                <a:tableStyleId>{2D5ABB26-0587-4C30-8999-92F81FD0307C}</a:tableStyleId>
              </a:tblPr>
              <a:tblGrid>
                <a:gridCol w="381000"/>
                <a:gridCol w="498475"/>
                <a:gridCol w="1011555"/>
                <a:gridCol w="1950720"/>
                <a:gridCol w="676275"/>
                <a:gridCol w="681354"/>
                <a:gridCol w="3823970"/>
              </a:tblGrid>
              <a:tr h="325119">
                <a:tc>
                  <a:txBody>
                    <a:bodyPr vert="horz" wrap="square"/>
                    <a:lstStyle/>
                    <a:p>
                      <a:pPr marR="69215" algn="r">
                        <a:lnSpc>
                          <a:spcPct val="100000"/>
                        </a:lnSpc>
                        <a:spcBef>
                          <a:spcPts val="700"/>
                        </a:spcBef>
                      </a:pPr>
                      <a:r>
                        <a:rPr sz="900" b="1">
                          <a:latin typeface="宋体"/>
                          <a:cs typeface="宋体"/>
                        </a:rPr>
                        <a:t>序号</a:t>
                      </a:r>
                      <a:endParaRPr sz="900">
                        <a:latin typeface="宋体"/>
                        <a:cs typeface="宋体"/>
                      </a:endParaRPr>
                    </a:p>
                  </a:txBody>
                  <a:tcPr marL="0" marR="0" marT="8890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133985">
                        <a:lnSpc>
                          <a:spcPct val="100000"/>
                        </a:lnSpc>
                        <a:spcBef>
                          <a:spcPts val="700"/>
                        </a:spcBef>
                      </a:pPr>
                      <a:r>
                        <a:rPr sz="900" b="1" spc="-5">
                          <a:latin typeface="宋体"/>
                          <a:cs typeface="宋体"/>
                        </a:rPr>
                        <a:t>分类</a:t>
                      </a:r>
                      <a:endParaRPr sz="900">
                        <a:latin typeface="宋体"/>
                        <a:cs typeface="宋体"/>
                      </a:endParaRPr>
                    </a:p>
                  </a:txBody>
                  <a:tcPr marL="0" marR="0" marT="8890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275590">
                        <a:lnSpc>
                          <a:spcPct val="100000"/>
                        </a:lnSpc>
                        <a:spcBef>
                          <a:spcPts val="700"/>
                        </a:spcBef>
                      </a:pPr>
                      <a:r>
                        <a:rPr sz="900" b="1" spc="-5">
                          <a:latin typeface="宋体"/>
                          <a:cs typeface="宋体"/>
                        </a:rPr>
                        <a:t>标</a:t>
                      </a:r>
                      <a:r>
                        <a:rPr sz="900" b="1" spc="5">
                          <a:latin typeface="宋体"/>
                          <a:cs typeface="宋体"/>
                        </a:rPr>
                        <a:t>准</a:t>
                      </a:r>
                      <a:r>
                        <a:rPr sz="900" b="1" spc="-5">
                          <a:latin typeface="宋体"/>
                          <a:cs typeface="宋体"/>
                        </a:rPr>
                        <a:t>编号</a:t>
                      </a:r>
                      <a:endParaRPr sz="900">
                        <a:latin typeface="宋体"/>
                        <a:cs typeface="宋体"/>
                      </a:endParaRPr>
                    </a:p>
                  </a:txBody>
                  <a:tcPr marL="0" marR="0" marT="8890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700"/>
                        </a:spcBef>
                      </a:pPr>
                      <a:r>
                        <a:rPr sz="900" b="1" spc="-5">
                          <a:latin typeface="宋体"/>
                          <a:cs typeface="宋体"/>
                        </a:rPr>
                        <a:t>标</a:t>
                      </a:r>
                      <a:r>
                        <a:rPr sz="900" b="1" spc="5">
                          <a:latin typeface="宋体"/>
                          <a:cs typeface="宋体"/>
                        </a:rPr>
                        <a:t>准</a:t>
                      </a:r>
                      <a:r>
                        <a:rPr sz="900" b="1" spc="-5">
                          <a:latin typeface="宋体"/>
                          <a:cs typeface="宋体"/>
                        </a:rPr>
                        <a:t>名称</a:t>
                      </a:r>
                      <a:endParaRPr sz="900">
                        <a:latin typeface="宋体"/>
                        <a:cs typeface="宋体"/>
                      </a:endParaRPr>
                    </a:p>
                  </a:txBody>
                  <a:tcPr marL="0" marR="0" marT="8890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700"/>
                        </a:spcBef>
                      </a:pPr>
                      <a:r>
                        <a:rPr sz="900" b="1" spc="-5">
                          <a:latin typeface="宋体"/>
                          <a:cs typeface="宋体"/>
                        </a:rPr>
                        <a:t>发</a:t>
                      </a:r>
                      <a:r>
                        <a:rPr sz="900" b="1" spc="5">
                          <a:latin typeface="宋体"/>
                          <a:cs typeface="宋体"/>
                        </a:rPr>
                        <a:t>布</a:t>
                      </a:r>
                      <a:r>
                        <a:rPr sz="900" b="1" spc="-5">
                          <a:latin typeface="宋体"/>
                          <a:cs typeface="宋体"/>
                        </a:rPr>
                        <a:t>日期</a:t>
                      </a:r>
                      <a:endParaRPr sz="900">
                        <a:latin typeface="宋体"/>
                        <a:cs typeface="宋体"/>
                      </a:endParaRPr>
                    </a:p>
                  </a:txBody>
                  <a:tcPr marL="0" marR="0" marT="8890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700"/>
                        </a:spcBef>
                      </a:pPr>
                      <a:r>
                        <a:rPr sz="900" b="1" spc="-5">
                          <a:latin typeface="宋体"/>
                          <a:cs typeface="宋体"/>
                        </a:rPr>
                        <a:t>实</a:t>
                      </a:r>
                      <a:r>
                        <a:rPr sz="900" b="1" spc="5">
                          <a:latin typeface="宋体"/>
                          <a:cs typeface="宋体"/>
                        </a:rPr>
                        <a:t>施</a:t>
                      </a:r>
                      <a:r>
                        <a:rPr sz="900" b="1" spc="-5">
                          <a:latin typeface="宋体"/>
                          <a:cs typeface="宋体"/>
                        </a:rPr>
                        <a:t>日期</a:t>
                      </a:r>
                      <a:endParaRPr sz="900">
                        <a:latin typeface="宋体"/>
                        <a:cs typeface="宋体"/>
                      </a:endParaRPr>
                    </a:p>
                  </a:txBody>
                  <a:tcPr marL="0" marR="0" marT="8890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700"/>
                        </a:spcBef>
                      </a:pPr>
                      <a:r>
                        <a:rPr sz="900" b="1" spc="-5">
                          <a:latin typeface="宋体"/>
                          <a:cs typeface="宋体"/>
                        </a:rPr>
                        <a:t>规</a:t>
                      </a:r>
                      <a:r>
                        <a:rPr sz="900" b="1" spc="5">
                          <a:latin typeface="宋体"/>
                          <a:cs typeface="宋体"/>
                        </a:rPr>
                        <a:t>定</a:t>
                      </a:r>
                      <a:r>
                        <a:rPr sz="900" b="1" spc="-5">
                          <a:latin typeface="宋体"/>
                          <a:cs typeface="宋体"/>
                        </a:rPr>
                        <a:t>范围</a:t>
                      </a:r>
                      <a:endParaRPr sz="900">
                        <a:latin typeface="宋体"/>
                        <a:cs typeface="宋体"/>
                      </a:endParaRPr>
                    </a:p>
                  </a:txBody>
                  <a:tcPr marL="0" marR="0" marT="8890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600710">
                <a:tc>
                  <a:txBody>
                    <a:bodyPr vert="horz" wrap="square"/>
                    <a:lstStyle/>
                    <a:p>
                      <a:pPr>
                        <a:lnSpc>
                          <a:spcPct val="100000"/>
                        </a:lnSpc>
                      </a:pPr>
                      <a:endParaRPr sz="1000">
                        <a:latin typeface="Times New Roman"/>
                        <a:cs typeface="Times New Roman"/>
                      </a:endParaRPr>
                    </a:p>
                    <a:p>
                      <a:pPr marR="29209" algn="r">
                        <a:lnSpc>
                          <a:spcPct val="100000"/>
                        </a:lnSpc>
                        <a:spcBef>
                          <a:spcPts val="630"/>
                        </a:spcBef>
                      </a:pPr>
                      <a:r>
                        <a:rPr sz="900" spc="5">
                          <a:latin typeface="Times New Roman"/>
                          <a:cs typeface="Times New Roman"/>
                        </a:rPr>
                        <a:t>6</a:t>
                      </a:r>
                      <a:r>
                        <a:rPr sz="900" spc="-10">
                          <a:latin typeface="Times New Roman"/>
                          <a:cs typeface="Times New Roman"/>
                        </a:rPr>
                        <a:t>3</a:t>
                      </a:r>
                      <a:r>
                        <a:rPr sz="900">
                          <a:latin typeface="Times New Roman"/>
                          <a:cs typeface="Times New Roman"/>
                        </a:rPr>
                        <a:t>.</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rowSpan="5">
                  <a:txBody>
                    <a:bodyPr vert="horz" wrap="square"/>
                    <a:lstStyle/>
                    <a:p>
                      <a:pPr>
                        <a:lnSpc>
                          <a:spcPct val="100000"/>
                        </a:lnSpc>
                      </a:pPr>
                      <a:endParaRPr sz="900">
                        <a:latin typeface="Times New Roman"/>
                        <a:cs typeface="Times New Roman"/>
                      </a:endParaRPr>
                    </a:p>
                    <a:p>
                      <a:pPr>
                        <a:lnSpc>
                          <a:spcPct val="100000"/>
                        </a:lnSpc>
                      </a:pPr>
                      <a:endParaRPr sz="900">
                        <a:latin typeface="Times New Roman"/>
                        <a:cs typeface="Times New Roman"/>
                      </a:endParaRPr>
                    </a:p>
                    <a:p>
                      <a:pPr>
                        <a:lnSpc>
                          <a:spcPct val="100000"/>
                        </a:lnSpc>
                      </a:pPr>
                      <a:endParaRPr sz="900">
                        <a:latin typeface="Times New Roman"/>
                        <a:cs typeface="Times New Roman"/>
                      </a:endParaRPr>
                    </a:p>
                    <a:p>
                      <a:pPr>
                        <a:lnSpc>
                          <a:spcPct val="100000"/>
                        </a:lnSpc>
                      </a:pPr>
                      <a:endParaRPr sz="900">
                        <a:latin typeface="Times New Roman"/>
                        <a:cs typeface="Times New Roman"/>
                      </a:endParaRPr>
                    </a:p>
                    <a:p>
                      <a:pPr>
                        <a:lnSpc>
                          <a:spcPct val="100000"/>
                        </a:lnSpc>
                      </a:pPr>
                      <a:endParaRPr sz="900">
                        <a:latin typeface="Times New Roman"/>
                        <a:cs typeface="Times New Roman"/>
                      </a:endParaRPr>
                    </a:p>
                    <a:p>
                      <a:pPr>
                        <a:lnSpc>
                          <a:spcPct val="100000"/>
                        </a:lnSpc>
                      </a:pPr>
                      <a:endParaRPr sz="900">
                        <a:latin typeface="Times New Roman"/>
                        <a:cs typeface="Times New Roman"/>
                      </a:endParaRPr>
                    </a:p>
                    <a:p>
                      <a:pPr>
                        <a:lnSpc>
                          <a:spcPct val="100000"/>
                        </a:lnSpc>
                      </a:pPr>
                      <a:endParaRPr sz="900">
                        <a:latin typeface="Times New Roman"/>
                        <a:cs typeface="Times New Roman"/>
                      </a:endParaRPr>
                    </a:p>
                    <a:p>
                      <a:pPr>
                        <a:lnSpc>
                          <a:spcPct val="100000"/>
                        </a:lnSpc>
                      </a:pPr>
                      <a:endParaRPr sz="900">
                        <a:latin typeface="Times New Roman"/>
                        <a:cs typeface="Times New Roman"/>
                      </a:endParaRPr>
                    </a:p>
                    <a:p>
                      <a:pPr>
                        <a:lnSpc>
                          <a:spcPct val="100000"/>
                        </a:lnSpc>
                      </a:pPr>
                      <a:endParaRPr sz="900">
                        <a:latin typeface="Times New Roman"/>
                        <a:cs typeface="Times New Roman"/>
                      </a:endParaRPr>
                    </a:p>
                    <a:p>
                      <a:pPr>
                        <a:lnSpc>
                          <a:spcPct val="100000"/>
                        </a:lnSpc>
                      </a:pPr>
                      <a:endParaRPr sz="1000">
                        <a:latin typeface="Times New Roman"/>
                        <a:cs typeface="Times New Roman"/>
                      </a:endParaRPr>
                    </a:p>
                    <a:p>
                      <a:pPr marL="68580">
                        <a:lnSpc>
                          <a:spcPct val="100000"/>
                        </a:lnSpc>
                      </a:pPr>
                      <a:r>
                        <a:rPr sz="900" b="1" spc="-5">
                          <a:latin typeface="宋体"/>
                          <a:cs typeface="宋体"/>
                        </a:rPr>
                        <a:t>乳</a:t>
                      </a:r>
                      <a:r>
                        <a:rPr sz="900" b="1" spc="5">
                          <a:latin typeface="宋体"/>
                          <a:cs typeface="宋体"/>
                        </a:rPr>
                        <a:t>制</a:t>
                      </a:r>
                      <a:r>
                        <a:rPr sz="900" b="1" spc="-5">
                          <a:latin typeface="宋体"/>
                          <a:cs typeface="宋体"/>
                        </a:rPr>
                        <a:t>品</a:t>
                      </a:r>
                      <a:endParaRPr sz="900">
                        <a:latin typeface="宋体"/>
                        <a:cs typeface="宋体"/>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marR="102235" algn="r">
                        <a:lnSpc>
                          <a:spcPct val="100000"/>
                        </a:lnSpc>
                        <a:spcBef>
                          <a:spcPts val="630"/>
                        </a:spcBef>
                      </a:pPr>
                      <a:r>
                        <a:rPr sz="900" spc="-5">
                          <a:latin typeface="Times New Roman"/>
                          <a:cs typeface="Times New Roman"/>
                        </a:rPr>
                        <a:t>NY/T</a:t>
                      </a:r>
                      <a:r>
                        <a:rPr sz="900" spc="-65">
                          <a:latin typeface="Times New Roman"/>
                          <a:cs typeface="Times New Roman"/>
                        </a:rPr>
                        <a:t> </a:t>
                      </a:r>
                      <a:r>
                        <a:rPr sz="900" spc="-5">
                          <a:latin typeface="Times New Roman"/>
                          <a:cs typeface="Times New Roman"/>
                        </a:rPr>
                        <a:t>2362-2013</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900">
                        <a:latin typeface="Times New Roman"/>
                        <a:cs typeface="Times New Roman"/>
                      </a:endParaRPr>
                    </a:p>
                    <a:p>
                      <a:pPr algn="ctr">
                        <a:lnSpc>
                          <a:spcPct val="100000"/>
                        </a:lnSpc>
                        <a:spcBef>
                          <a:spcPts val="755"/>
                        </a:spcBef>
                      </a:pPr>
                      <a:r>
                        <a:rPr sz="900">
                          <a:latin typeface="宋体"/>
                          <a:cs typeface="宋体"/>
                        </a:rPr>
                        <a:t>生乳贮运技术规范</a:t>
                      </a:r>
                      <a:endParaRPr sz="900">
                        <a:latin typeface="宋体"/>
                        <a:cs typeface="宋体"/>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30"/>
                        </a:spcBef>
                      </a:pPr>
                      <a:r>
                        <a:rPr sz="900" spc="-5">
                          <a:latin typeface="Times New Roman"/>
                          <a:cs typeface="Times New Roman"/>
                        </a:rPr>
                        <a:t>2013-05-02</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30"/>
                        </a:spcBef>
                      </a:pPr>
                      <a:r>
                        <a:rPr sz="900" spc="-5">
                          <a:latin typeface="Times New Roman"/>
                          <a:cs typeface="Times New Roman"/>
                        </a:rPr>
                        <a:t>2013-08-01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a:lnSpc>
                          <a:spcPct val="100000"/>
                        </a:lnSpc>
                        <a:spcBef>
                          <a:spcPts val="229"/>
                        </a:spcBef>
                      </a:pPr>
                      <a:r>
                        <a:rPr sz="900">
                          <a:latin typeface="宋体"/>
                          <a:cs typeface="宋体"/>
                        </a:rPr>
                        <a:t>本标准规定了生乳贮存和运输的术语和定义、贮运工具、贮运工具的清洗</a:t>
                      </a:r>
                      <a:endParaRPr sz="900">
                        <a:latin typeface="宋体"/>
                        <a:cs typeface="宋体"/>
                      </a:endParaRPr>
                    </a:p>
                    <a:p>
                      <a:pPr marL="68580" marR="89535">
                        <a:lnSpc>
                          <a:spcPct val="144400"/>
                        </a:lnSpc>
                      </a:pPr>
                      <a:r>
                        <a:rPr sz="900">
                          <a:latin typeface="宋体"/>
                          <a:cs typeface="宋体"/>
                        </a:rPr>
                        <a:t>消毒、生乳贮存和生乳运输。适用于生鲜乳收购站、牧场、奶牛养殖合作 社和生乳运输部门。</a:t>
                      </a:r>
                      <a:endParaRPr sz="900">
                        <a:latin typeface="宋体"/>
                        <a:cs typeface="宋体"/>
                      </a:endParaRPr>
                    </a:p>
                  </a:txBody>
                  <a:tcPr marL="0" marR="0" marT="29209"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600709">
                <a:tc>
                  <a:txBody>
                    <a:bodyPr vert="horz" wrap="square"/>
                    <a:lstStyle/>
                    <a:p>
                      <a:pPr>
                        <a:lnSpc>
                          <a:spcPct val="100000"/>
                        </a:lnSpc>
                      </a:pPr>
                      <a:endParaRPr sz="1000">
                        <a:latin typeface="Times New Roman"/>
                        <a:cs typeface="Times New Roman"/>
                      </a:endParaRPr>
                    </a:p>
                    <a:p>
                      <a:pPr marR="29209" algn="r">
                        <a:lnSpc>
                          <a:spcPct val="100000"/>
                        </a:lnSpc>
                        <a:spcBef>
                          <a:spcPts val="640"/>
                        </a:spcBef>
                      </a:pPr>
                      <a:r>
                        <a:rPr sz="900" spc="5">
                          <a:latin typeface="Times New Roman"/>
                          <a:cs typeface="Times New Roman"/>
                        </a:rPr>
                        <a:t>6</a:t>
                      </a:r>
                      <a:r>
                        <a:rPr sz="900" spc="-10">
                          <a:latin typeface="Times New Roman"/>
                          <a:cs typeface="Times New Roman"/>
                        </a:rPr>
                        <a:t>4</a:t>
                      </a:r>
                      <a:r>
                        <a:rPr sz="900">
                          <a:latin typeface="Times New Roman"/>
                          <a:cs typeface="Times New Roman"/>
                        </a:rPr>
                        <a:t>.</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vMerge="1">
                  <a:txBody>
                    <a:bodyPr vert="horz" wrap="square"/>
                    <a:lstStyle/>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marR="102235" algn="r">
                        <a:lnSpc>
                          <a:spcPct val="100000"/>
                        </a:lnSpc>
                        <a:spcBef>
                          <a:spcPts val="640"/>
                        </a:spcBef>
                      </a:pPr>
                      <a:r>
                        <a:rPr sz="900" spc="-5">
                          <a:latin typeface="Times New Roman"/>
                          <a:cs typeface="Times New Roman"/>
                        </a:rPr>
                        <a:t>NY/T</a:t>
                      </a:r>
                      <a:r>
                        <a:rPr sz="900" spc="-65">
                          <a:latin typeface="Times New Roman"/>
                          <a:cs typeface="Times New Roman"/>
                        </a:rPr>
                        <a:t> </a:t>
                      </a:r>
                      <a:r>
                        <a:rPr sz="900" spc="-5">
                          <a:latin typeface="Times New Roman"/>
                          <a:cs typeface="Times New Roman"/>
                        </a:rPr>
                        <a:t>3818-2020</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803275" marR="81915" indent="-713740">
                        <a:lnSpc>
                          <a:spcPct val="144400"/>
                        </a:lnSpc>
                        <a:spcBef>
                          <a:spcPts val="530"/>
                        </a:spcBef>
                      </a:pPr>
                      <a:r>
                        <a:rPr sz="900">
                          <a:latin typeface="宋体"/>
                          <a:cs typeface="宋体"/>
                        </a:rPr>
                        <a:t>农产品质量安全追溯操作规程</a:t>
                      </a:r>
                      <a:r>
                        <a:rPr sz="900" spc="-110">
                          <a:latin typeface="宋体"/>
                          <a:cs typeface="宋体"/>
                        </a:rPr>
                        <a:t> </a:t>
                      </a:r>
                      <a:r>
                        <a:rPr sz="900">
                          <a:latin typeface="宋体"/>
                          <a:cs typeface="宋体"/>
                        </a:rPr>
                        <a:t>乳与 乳制品</a:t>
                      </a:r>
                      <a:endParaRPr sz="900">
                        <a:latin typeface="宋体"/>
                        <a:cs typeface="宋体"/>
                      </a:endParaRPr>
                    </a:p>
                  </a:txBody>
                  <a:tcPr marL="0" marR="0" marT="6731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40"/>
                        </a:spcBef>
                      </a:pPr>
                      <a:r>
                        <a:rPr sz="900" spc="-5">
                          <a:latin typeface="Times New Roman"/>
                          <a:cs typeface="Times New Roman"/>
                        </a:rPr>
                        <a:t>2020-11-12</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40"/>
                        </a:spcBef>
                      </a:pPr>
                      <a:r>
                        <a:rPr sz="900" spc="-5">
                          <a:latin typeface="Times New Roman"/>
                          <a:cs typeface="Times New Roman"/>
                        </a:rPr>
                        <a:t>2021-04-01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a:lnSpc>
                          <a:spcPct val="100000"/>
                        </a:lnSpc>
                        <a:spcBef>
                          <a:spcPts val="229"/>
                        </a:spcBef>
                      </a:pPr>
                      <a:r>
                        <a:rPr sz="900">
                          <a:latin typeface="宋体"/>
                          <a:cs typeface="宋体"/>
                        </a:rPr>
                        <a:t>本标准规定了乳与乳制品质址安全追溯术语和定义、要求、追溯码编码、</a:t>
                      </a:r>
                      <a:endParaRPr sz="900">
                        <a:latin typeface="宋体"/>
                        <a:cs typeface="宋体"/>
                      </a:endParaRPr>
                    </a:p>
                    <a:p>
                      <a:pPr marL="68580" marR="89535">
                        <a:lnSpc>
                          <a:spcPct val="144400"/>
                        </a:lnSpc>
                      </a:pPr>
                      <a:r>
                        <a:rPr sz="900">
                          <a:latin typeface="宋体"/>
                          <a:cs typeface="宋体"/>
                        </a:rPr>
                        <a:t>追溯精度、信息采集、信息管理、追溯标识、体系运行自查和质量安全问 题处置。本标准适用于乳与乳制品质量安全追溯操作和管理。</a:t>
                      </a:r>
                      <a:endParaRPr sz="900">
                        <a:latin typeface="宋体"/>
                        <a:cs typeface="宋体"/>
                      </a:endParaRPr>
                    </a:p>
                  </a:txBody>
                  <a:tcPr marL="0" marR="0" marT="29209"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600710">
                <a:tc>
                  <a:txBody>
                    <a:bodyPr vert="horz" wrap="square"/>
                    <a:lstStyle/>
                    <a:p>
                      <a:pPr>
                        <a:lnSpc>
                          <a:spcPct val="100000"/>
                        </a:lnSpc>
                      </a:pPr>
                      <a:endParaRPr sz="1000">
                        <a:latin typeface="Times New Roman"/>
                        <a:cs typeface="Times New Roman"/>
                      </a:endParaRPr>
                    </a:p>
                    <a:p>
                      <a:pPr marR="29209" algn="r">
                        <a:lnSpc>
                          <a:spcPct val="100000"/>
                        </a:lnSpc>
                        <a:spcBef>
                          <a:spcPts val="635"/>
                        </a:spcBef>
                      </a:pPr>
                      <a:r>
                        <a:rPr sz="900" spc="5">
                          <a:latin typeface="Times New Roman"/>
                          <a:cs typeface="Times New Roman"/>
                        </a:rPr>
                        <a:t>6</a:t>
                      </a:r>
                      <a:r>
                        <a:rPr sz="900" spc="-10">
                          <a:latin typeface="Times New Roman"/>
                          <a:cs typeface="Times New Roman"/>
                        </a:rPr>
                        <a:t>5</a:t>
                      </a:r>
                      <a:r>
                        <a:rPr sz="900">
                          <a:latin typeface="Times New Roman"/>
                          <a:cs typeface="Times New Roman"/>
                        </a:rPr>
                        <a:t>.</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vMerge="1">
                  <a:txBody>
                    <a:bodyPr vert="horz" wrap="square"/>
                    <a:lstStyle/>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marL="138430">
                        <a:lnSpc>
                          <a:spcPct val="100000"/>
                        </a:lnSpc>
                        <a:spcBef>
                          <a:spcPts val="635"/>
                        </a:spcBef>
                      </a:pPr>
                      <a:r>
                        <a:rPr sz="900" spc="-5">
                          <a:latin typeface="Times New Roman"/>
                          <a:cs typeface="Times New Roman"/>
                        </a:rPr>
                        <a:t>NY/T</a:t>
                      </a:r>
                      <a:r>
                        <a:rPr sz="900" spc="-10">
                          <a:latin typeface="Times New Roman"/>
                          <a:cs typeface="Times New Roman"/>
                        </a:rPr>
                        <a:t> </a:t>
                      </a:r>
                      <a:r>
                        <a:rPr sz="900" spc="-5">
                          <a:latin typeface="Times New Roman"/>
                          <a:cs typeface="Times New Roman"/>
                        </a:rPr>
                        <a:t>657-2021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900">
                        <a:latin typeface="Times New Roman"/>
                        <a:cs typeface="Times New Roman"/>
                      </a:endParaRPr>
                    </a:p>
                    <a:p>
                      <a:pPr algn="ctr">
                        <a:lnSpc>
                          <a:spcPct val="100000"/>
                        </a:lnSpc>
                        <a:spcBef>
                          <a:spcPts val="750"/>
                        </a:spcBef>
                      </a:pPr>
                      <a:r>
                        <a:rPr sz="900">
                          <a:latin typeface="宋体"/>
                          <a:cs typeface="宋体"/>
                        </a:rPr>
                        <a:t>绿色食品</a:t>
                      </a:r>
                      <a:r>
                        <a:rPr sz="900" spc="-25">
                          <a:latin typeface="宋体"/>
                          <a:cs typeface="宋体"/>
                        </a:rPr>
                        <a:t> </a:t>
                      </a:r>
                      <a:r>
                        <a:rPr sz="900">
                          <a:latin typeface="宋体"/>
                          <a:cs typeface="宋体"/>
                        </a:rPr>
                        <a:t>乳与乳制品</a:t>
                      </a:r>
                      <a:endParaRPr sz="900">
                        <a:latin typeface="宋体"/>
                        <a:cs typeface="宋体"/>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35"/>
                        </a:spcBef>
                      </a:pPr>
                      <a:r>
                        <a:rPr sz="900" spc="-5">
                          <a:latin typeface="Times New Roman"/>
                          <a:cs typeface="Times New Roman"/>
                        </a:rPr>
                        <a:t>2021-05-07</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35"/>
                        </a:spcBef>
                      </a:pPr>
                      <a:r>
                        <a:rPr sz="900" spc="-5">
                          <a:latin typeface="Times New Roman"/>
                          <a:cs typeface="Times New Roman"/>
                        </a:rPr>
                        <a:t>2021-11-01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a:lnSpc>
                          <a:spcPct val="100000"/>
                        </a:lnSpc>
                        <a:spcBef>
                          <a:spcPts val="225"/>
                        </a:spcBef>
                      </a:pPr>
                      <a:r>
                        <a:rPr sz="900">
                          <a:latin typeface="宋体"/>
                          <a:cs typeface="宋体"/>
                        </a:rPr>
                        <a:t>本文件规定了绿色食品乳与乳制品的要求</a:t>
                      </a:r>
                      <a:r>
                        <a:rPr sz="900" spc="-10">
                          <a:latin typeface="Times New Roman"/>
                          <a:cs typeface="Times New Roman"/>
                        </a:rPr>
                        <a:t>,</a:t>
                      </a:r>
                      <a:r>
                        <a:rPr sz="900">
                          <a:latin typeface="宋体"/>
                          <a:cs typeface="宋体"/>
                        </a:rPr>
                        <a:t>检验规则</a:t>
                      </a:r>
                      <a:r>
                        <a:rPr sz="900">
                          <a:latin typeface="Times New Roman"/>
                          <a:cs typeface="Times New Roman"/>
                        </a:rPr>
                        <a:t>,</a:t>
                      </a:r>
                      <a:r>
                        <a:rPr sz="900">
                          <a:latin typeface="宋体"/>
                          <a:cs typeface="宋体"/>
                        </a:rPr>
                        <a:t>标签</a:t>
                      </a:r>
                      <a:r>
                        <a:rPr sz="900" spc="-110">
                          <a:latin typeface="宋体"/>
                          <a:cs typeface="宋体"/>
                        </a:rPr>
                        <a:t>、</a:t>
                      </a:r>
                      <a:r>
                        <a:rPr sz="900">
                          <a:latin typeface="宋体"/>
                          <a:cs typeface="宋体"/>
                        </a:rPr>
                        <a:t>包装</a:t>
                      </a:r>
                      <a:r>
                        <a:rPr sz="900" spc="-110">
                          <a:latin typeface="宋体"/>
                          <a:cs typeface="宋体"/>
                        </a:rPr>
                        <a:t>、</a:t>
                      </a:r>
                      <a:r>
                        <a:rPr sz="900">
                          <a:latin typeface="宋体"/>
                          <a:cs typeface="宋体"/>
                        </a:rPr>
                        <a:t>运输和储</a:t>
                      </a:r>
                      <a:endParaRPr sz="900">
                        <a:latin typeface="宋体"/>
                        <a:cs typeface="宋体"/>
                      </a:endParaRPr>
                    </a:p>
                    <a:p>
                      <a:pPr marL="68580" marR="60960">
                        <a:lnSpc>
                          <a:spcPct val="144400"/>
                        </a:lnSpc>
                      </a:pPr>
                      <a:r>
                        <a:rPr sz="900">
                          <a:latin typeface="宋体"/>
                          <a:cs typeface="宋体"/>
                        </a:rPr>
                        <a:t>存</a:t>
                      </a:r>
                      <a:r>
                        <a:rPr sz="900" spc="-229">
                          <a:latin typeface="宋体"/>
                          <a:cs typeface="宋体"/>
                        </a:rPr>
                        <a:t>。</a:t>
                      </a:r>
                      <a:r>
                        <a:rPr sz="900">
                          <a:latin typeface="宋体"/>
                          <a:cs typeface="宋体"/>
                        </a:rPr>
                        <a:t>本文件适用于绿色食品牛羊乳及其制品</a:t>
                      </a:r>
                      <a:r>
                        <a:rPr sz="900">
                          <a:latin typeface="Times New Roman"/>
                          <a:cs typeface="Times New Roman"/>
                        </a:rPr>
                        <a:t>,</a:t>
                      </a:r>
                      <a:r>
                        <a:rPr sz="900">
                          <a:latin typeface="宋体"/>
                          <a:cs typeface="宋体"/>
                        </a:rPr>
                        <a:t>包括生乳</a:t>
                      </a:r>
                      <a:r>
                        <a:rPr sz="900" spc="-10">
                          <a:latin typeface="Times New Roman"/>
                          <a:cs typeface="Times New Roman"/>
                        </a:rPr>
                        <a:t>,</a:t>
                      </a:r>
                      <a:r>
                        <a:rPr sz="900">
                          <a:latin typeface="宋体"/>
                          <a:cs typeface="宋体"/>
                        </a:rPr>
                        <a:t>巴氏杀菌乳</a:t>
                      </a:r>
                      <a:r>
                        <a:rPr sz="900" spc="-220">
                          <a:latin typeface="宋体"/>
                          <a:cs typeface="宋体"/>
                        </a:rPr>
                        <a:t>、</a:t>
                      </a:r>
                      <a:r>
                        <a:rPr sz="900">
                          <a:latin typeface="宋体"/>
                          <a:cs typeface="宋体"/>
                        </a:rPr>
                        <a:t>灭菌乳</a:t>
                      </a:r>
                      <a:r>
                        <a:rPr sz="900">
                          <a:latin typeface="Times New Roman"/>
                          <a:cs typeface="Times New Roman"/>
                        </a:rPr>
                        <a:t>, </a:t>
                      </a:r>
                      <a:r>
                        <a:rPr sz="900">
                          <a:latin typeface="宋体"/>
                          <a:cs typeface="宋体"/>
                        </a:rPr>
                        <a:t>调制乳、发酵乳、炼乳</a:t>
                      </a:r>
                      <a:r>
                        <a:rPr sz="900" spc="-10">
                          <a:latin typeface="Times New Roman"/>
                          <a:cs typeface="Times New Roman"/>
                        </a:rPr>
                        <a:t>.</a:t>
                      </a:r>
                      <a:r>
                        <a:rPr sz="900">
                          <a:latin typeface="宋体"/>
                          <a:cs typeface="宋体"/>
                        </a:rPr>
                        <a:t>乳粉、干酪、再制干酪和奶油。</a:t>
                      </a:r>
                      <a:endParaRPr sz="900">
                        <a:latin typeface="宋体"/>
                        <a:cs typeface="宋体"/>
                      </a:endParaRPr>
                    </a:p>
                  </a:txBody>
                  <a:tcPr marL="0" marR="0" marT="285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402590">
                <a:tc>
                  <a:txBody>
                    <a:bodyPr vert="horz" wrap="square"/>
                    <a:lstStyle/>
                    <a:p>
                      <a:pPr>
                        <a:lnSpc>
                          <a:spcPct val="100000"/>
                        </a:lnSpc>
                        <a:spcBef>
                          <a:spcPts val="25"/>
                        </a:spcBef>
                      </a:pPr>
                      <a:endParaRPr sz="850">
                        <a:latin typeface="Times New Roman"/>
                        <a:cs typeface="Times New Roman"/>
                      </a:endParaRPr>
                    </a:p>
                    <a:p>
                      <a:pPr marR="29209" algn="r">
                        <a:lnSpc>
                          <a:spcPct val="100000"/>
                        </a:lnSpc>
                      </a:pPr>
                      <a:r>
                        <a:rPr sz="900" spc="5">
                          <a:latin typeface="Times New Roman"/>
                          <a:cs typeface="Times New Roman"/>
                        </a:rPr>
                        <a:t>6</a:t>
                      </a:r>
                      <a:r>
                        <a:rPr sz="900" spc="-10">
                          <a:latin typeface="Times New Roman"/>
                          <a:cs typeface="Times New Roman"/>
                        </a:rPr>
                        <a:t>6</a:t>
                      </a:r>
                      <a:r>
                        <a:rPr sz="900">
                          <a:latin typeface="Times New Roman"/>
                          <a:cs typeface="Times New Roman"/>
                        </a:rPr>
                        <a:t>.</a:t>
                      </a:r>
                      <a:endParaRPr sz="900">
                        <a:latin typeface="Times New Roman"/>
                        <a:cs typeface="Times New Roman"/>
                      </a:endParaRPr>
                    </a:p>
                  </a:txBody>
                  <a:tcPr marL="0" marR="0" marT="31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vMerge="1">
                  <a:txBody>
                    <a:bodyPr vert="horz" wrap="square"/>
                    <a:lstStyle/>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25"/>
                        </a:spcBef>
                      </a:pPr>
                      <a:endParaRPr sz="850">
                        <a:latin typeface="Times New Roman"/>
                        <a:cs typeface="Times New Roman"/>
                      </a:endParaRPr>
                    </a:p>
                    <a:p>
                      <a:pPr marR="102235" algn="r">
                        <a:lnSpc>
                          <a:spcPct val="100000"/>
                        </a:lnSpc>
                      </a:pPr>
                      <a:r>
                        <a:rPr sz="900" spc="-5">
                          <a:latin typeface="Times New Roman"/>
                          <a:cs typeface="Times New Roman"/>
                        </a:rPr>
                        <a:t>NY/T</a:t>
                      </a:r>
                      <a:r>
                        <a:rPr sz="900" spc="-65">
                          <a:latin typeface="Times New Roman"/>
                          <a:cs typeface="Times New Roman"/>
                        </a:rPr>
                        <a:t> </a:t>
                      </a:r>
                      <a:r>
                        <a:rPr sz="900" spc="-5">
                          <a:latin typeface="Times New Roman"/>
                          <a:cs typeface="Times New Roman"/>
                        </a:rPr>
                        <a:t>4054-2021</a:t>
                      </a:r>
                      <a:endParaRPr sz="900">
                        <a:latin typeface="Times New Roman"/>
                        <a:cs typeface="Times New Roman"/>
                      </a:endParaRPr>
                    </a:p>
                  </a:txBody>
                  <a:tcPr marL="0" marR="0" marT="31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25"/>
                        </a:spcBef>
                      </a:pPr>
                      <a:endParaRPr sz="850">
                        <a:latin typeface="Times New Roman"/>
                        <a:cs typeface="Times New Roman"/>
                      </a:endParaRPr>
                    </a:p>
                    <a:p>
                      <a:pPr algn="ctr">
                        <a:lnSpc>
                          <a:spcPct val="100000"/>
                        </a:lnSpc>
                      </a:pPr>
                      <a:r>
                        <a:rPr sz="900">
                          <a:latin typeface="宋体"/>
                          <a:cs typeface="宋体"/>
                        </a:rPr>
                        <a:t>生牛乳质量分级</a:t>
                      </a:r>
                      <a:endParaRPr sz="900">
                        <a:latin typeface="宋体"/>
                        <a:cs typeface="宋体"/>
                      </a:endParaRPr>
                    </a:p>
                  </a:txBody>
                  <a:tcPr marL="0" marR="0" marT="31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25"/>
                        </a:spcBef>
                      </a:pPr>
                      <a:endParaRPr sz="850">
                        <a:latin typeface="Times New Roman"/>
                        <a:cs typeface="Times New Roman"/>
                      </a:endParaRPr>
                    </a:p>
                    <a:p>
                      <a:pPr algn="ctr">
                        <a:lnSpc>
                          <a:spcPct val="100000"/>
                        </a:lnSpc>
                      </a:pPr>
                      <a:r>
                        <a:rPr sz="900" spc="-5">
                          <a:latin typeface="Times New Roman"/>
                          <a:cs typeface="Times New Roman"/>
                        </a:rPr>
                        <a:t>2021-12-15</a:t>
                      </a:r>
                      <a:endParaRPr sz="900">
                        <a:latin typeface="Times New Roman"/>
                        <a:cs typeface="Times New Roman"/>
                      </a:endParaRPr>
                    </a:p>
                  </a:txBody>
                  <a:tcPr marL="0" marR="0" marT="31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25"/>
                        </a:spcBef>
                      </a:pPr>
                      <a:endParaRPr sz="850">
                        <a:latin typeface="Times New Roman"/>
                        <a:cs typeface="Times New Roman"/>
                      </a:endParaRPr>
                    </a:p>
                    <a:p>
                      <a:pPr algn="ctr">
                        <a:lnSpc>
                          <a:spcPct val="100000"/>
                        </a:lnSpc>
                      </a:pPr>
                      <a:r>
                        <a:rPr sz="900" spc="-5">
                          <a:latin typeface="Times New Roman"/>
                          <a:cs typeface="Times New Roman"/>
                        </a:rPr>
                        <a:t>2022-06-01</a:t>
                      </a:r>
                      <a:endParaRPr sz="900">
                        <a:latin typeface="Times New Roman"/>
                        <a:cs typeface="Times New Roman"/>
                      </a:endParaRPr>
                    </a:p>
                  </a:txBody>
                  <a:tcPr marL="0" marR="0" marT="31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a:lnSpc>
                          <a:spcPct val="100000"/>
                        </a:lnSpc>
                        <a:spcBef>
                          <a:spcPts val="225"/>
                        </a:spcBef>
                      </a:pPr>
                      <a:r>
                        <a:rPr sz="900">
                          <a:latin typeface="宋体"/>
                          <a:cs typeface="宋体"/>
                        </a:rPr>
                        <a:t>本文件规定了生牛乳质址分级的术语和定义、技术要求、取样、检验方法</a:t>
                      </a:r>
                      <a:endParaRPr sz="900">
                        <a:latin typeface="宋体"/>
                        <a:cs typeface="宋体"/>
                      </a:endParaRPr>
                    </a:p>
                    <a:p>
                      <a:pPr marL="68580">
                        <a:lnSpc>
                          <a:spcPct val="100000"/>
                        </a:lnSpc>
                        <a:spcBef>
                          <a:spcPts val="480"/>
                        </a:spcBef>
                      </a:pPr>
                      <a:r>
                        <a:rPr sz="900">
                          <a:latin typeface="宋体"/>
                          <a:cs typeface="宋体"/>
                        </a:rPr>
                        <a:t>和检验规则。本文件适用于生牛乳质量分级。</a:t>
                      </a:r>
                      <a:endParaRPr sz="900">
                        <a:latin typeface="宋体"/>
                        <a:cs typeface="宋体"/>
                      </a:endParaRPr>
                    </a:p>
                  </a:txBody>
                  <a:tcPr marL="0" marR="0" marT="285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600709">
                <a:tc>
                  <a:txBody>
                    <a:bodyPr vert="horz" wrap="square"/>
                    <a:lstStyle/>
                    <a:p>
                      <a:pPr>
                        <a:lnSpc>
                          <a:spcPct val="100000"/>
                        </a:lnSpc>
                      </a:pPr>
                      <a:endParaRPr sz="1000">
                        <a:latin typeface="Times New Roman"/>
                        <a:cs typeface="Times New Roman"/>
                      </a:endParaRPr>
                    </a:p>
                    <a:p>
                      <a:pPr marR="29209" algn="r">
                        <a:lnSpc>
                          <a:spcPct val="100000"/>
                        </a:lnSpc>
                        <a:spcBef>
                          <a:spcPts val="635"/>
                        </a:spcBef>
                      </a:pPr>
                      <a:r>
                        <a:rPr sz="900" spc="5">
                          <a:latin typeface="Times New Roman"/>
                          <a:cs typeface="Times New Roman"/>
                        </a:rPr>
                        <a:t>6</a:t>
                      </a:r>
                      <a:r>
                        <a:rPr sz="900" spc="-10">
                          <a:latin typeface="Times New Roman"/>
                          <a:cs typeface="Times New Roman"/>
                        </a:rPr>
                        <a:t>7</a:t>
                      </a:r>
                      <a:r>
                        <a:rPr sz="900">
                          <a:latin typeface="Times New Roman"/>
                          <a:cs typeface="Times New Roman"/>
                        </a:rPr>
                        <a:t>.</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vMerge="1">
                  <a:txBody>
                    <a:bodyPr vert="horz" wrap="square"/>
                    <a:lstStyle/>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marR="68580" algn="r">
                        <a:lnSpc>
                          <a:spcPct val="100000"/>
                        </a:lnSpc>
                        <a:spcBef>
                          <a:spcPts val="635"/>
                        </a:spcBef>
                      </a:pPr>
                      <a:r>
                        <a:rPr sz="900" spc="-5">
                          <a:latin typeface="Times New Roman"/>
                          <a:cs typeface="Times New Roman"/>
                        </a:rPr>
                        <a:t>SN/T</a:t>
                      </a:r>
                      <a:r>
                        <a:rPr sz="900" spc="-45">
                          <a:latin typeface="Times New Roman"/>
                          <a:cs typeface="Times New Roman"/>
                        </a:rPr>
                        <a:t> </a:t>
                      </a:r>
                      <a:r>
                        <a:rPr sz="900" spc="-5">
                          <a:latin typeface="Times New Roman"/>
                          <a:cs typeface="Times New Roman"/>
                        </a:rPr>
                        <a:t>1881.1-2007</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403860" marR="110489" indent="-287020">
                        <a:lnSpc>
                          <a:spcPct val="144400"/>
                        </a:lnSpc>
                        <a:spcBef>
                          <a:spcPts val="535"/>
                        </a:spcBef>
                      </a:pPr>
                      <a:r>
                        <a:rPr sz="900">
                          <a:latin typeface="宋体"/>
                          <a:cs typeface="宋体"/>
                        </a:rPr>
                        <a:t>进出口易腐食品货架贮存卫生规范 第</a:t>
                      </a:r>
                      <a:r>
                        <a:rPr sz="900" spc="-235">
                          <a:latin typeface="宋体"/>
                          <a:cs typeface="宋体"/>
                        </a:rPr>
                        <a:t> </a:t>
                      </a:r>
                      <a:r>
                        <a:rPr sz="900">
                          <a:latin typeface="宋体"/>
                          <a:cs typeface="宋体"/>
                        </a:rPr>
                        <a:t>1</a:t>
                      </a:r>
                      <a:r>
                        <a:rPr sz="900" spc="-240">
                          <a:latin typeface="宋体"/>
                          <a:cs typeface="宋体"/>
                        </a:rPr>
                        <a:t> </a:t>
                      </a:r>
                      <a:r>
                        <a:rPr sz="900">
                          <a:latin typeface="宋体"/>
                          <a:cs typeface="宋体"/>
                        </a:rPr>
                        <a:t>部分：液态乳制品</a:t>
                      </a:r>
                      <a:endParaRPr sz="900">
                        <a:latin typeface="宋体"/>
                        <a:cs typeface="宋体"/>
                      </a:endParaRPr>
                    </a:p>
                  </a:txBody>
                  <a:tcPr marL="0" marR="0" marT="6794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35"/>
                        </a:spcBef>
                      </a:pPr>
                      <a:r>
                        <a:rPr sz="900" spc="-5">
                          <a:latin typeface="Times New Roman"/>
                          <a:cs typeface="Times New Roman"/>
                        </a:rPr>
                        <a:t>2007-04-06</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35"/>
                        </a:spcBef>
                      </a:pPr>
                      <a:r>
                        <a:rPr sz="900" spc="-5">
                          <a:latin typeface="Times New Roman"/>
                          <a:cs typeface="Times New Roman"/>
                        </a:rPr>
                        <a:t>2007-10-16</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a:lnSpc>
                          <a:spcPct val="100000"/>
                        </a:lnSpc>
                        <a:spcBef>
                          <a:spcPts val="235"/>
                        </a:spcBef>
                      </a:pPr>
                      <a:r>
                        <a:rPr sz="900">
                          <a:latin typeface="宋体"/>
                          <a:cs typeface="宋体"/>
                        </a:rPr>
                        <a:t>本部分适用于以鲜乳或乳粉、植物蛋白乳（粉）、果蔬汁或糖类为原料，</a:t>
                      </a:r>
                      <a:endParaRPr sz="900">
                        <a:latin typeface="宋体"/>
                        <a:cs typeface="宋体"/>
                      </a:endParaRPr>
                    </a:p>
                    <a:p>
                      <a:pPr marL="68580" marR="89535">
                        <a:lnSpc>
                          <a:spcPct val="144400"/>
                        </a:lnSpc>
                      </a:pPr>
                      <a:r>
                        <a:rPr sz="900">
                          <a:latin typeface="宋体"/>
                          <a:cs typeface="宋体"/>
                        </a:rPr>
                        <a:t>添加或不添加食品添加剂与辅料，经杀菌、冷却、接种乳酸菌发酵剂、培 养发酵、稀释而制成的活性或非活性饮料运输和货架贮存。</a:t>
                      </a:r>
                      <a:endParaRPr sz="900">
                        <a:latin typeface="宋体"/>
                        <a:cs typeface="宋体"/>
                      </a:endParaRPr>
                    </a:p>
                  </a:txBody>
                  <a:tcPr marL="0" marR="0" marT="2984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600710">
                <a:tc>
                  <a:txBody>
                    <a:bodyPr vert="horz" wrap="square"/>
                    <a:lstStyle/>
                    <a:p>
                      <a:pPr>
                        <a:lnSpc>
                          <a:spcPct val="100000"/>
                        </a:lnSpc>
                      </a:pPr>
                      <a:endParaRPr sz="1000">
                        <a:latin typeface="Times New Roman"/>
                        <a:cs typeface="Times New Roman"/>
                      </a:endParaRPr>
                    </a:p>
                    <a:p>
                      <a:pPr marR="29209" algn="r">
                        <a:lnSpc>
                          <a:spcPct val="100000"/>
                        </a:lnSpc>
                        <a:spcBef>
                          <a:spcPts val="630"/>
                        </a:spcBef>
                      </a:pPr>
                      <a:r>
                        <a:rPr sz="900" spc="5">
                          <a:latin typeface="Times New Roman"/>
                          <a:cs typeface="Times New Roman"/>
                        </a:rPr>
                        <a:t>6</a:t>
                      </a:r>
                      <a:r>
                        <a:rPr sz="900" spc="-10">
                          <a:latin typeface="Times New Roman"/>
                          <a:cs typeface="Times New Roman"/>
                        </a:rPr>
                        <a:t>8</a:t>
                      </a:r>
                      <a:r>
                        <a:rPr sz="900">
                          <a:latin typeface="Times New Roman"/>
                          <a:cs typeface="Times New Roman"/>
                        </a:rPr>
                        <a:t>.</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rowSpan="3">
                  <a:txBody>
                    <a:bodyPr vert="horz" wrap="square"/>
                    <a:lstStyle/>
                    <a:p>
                      <a:pPr>
                        <a:lnSpc>
                          <a:spcPct val="100000"/>
                        </a:lnSpc>
                      </a:pPr>
                      <a:endParaRPr sz="900">
                        <a:latin typeface="Times New Roman"/>
                        <a:cs typeface="Times New Roman"/>
                      </a:endParaRPr>
                    </a:p>
                    <a:p>
                      <a:pPr>
                        <a:lnSpc>
                          <a:spcPct val="100000"/>
                        </a:lnSpc>
                      </a:pPr>
                      <a:endParaRPr sz="900">
                        <a:latin typeface="Times New Roman"/>
                        <a:cs typeface="Times New Roman"/>
                      </a:endParaRPr>
                    </a:p>
                    <a:p>
                      <a:pPr>
                        <a:lnSpc>
                          <a:spcPct val="100000"/>
                        </a:lnSpc>
                      </a:pPr>
                      <a:endParaRPr sz="900">
                        <a:latin typeface="Times New Roman"/>
                        <a:cs typeface="Times New Roman"/>
                      </a:endParaRPr>
                    </a:p>
                    <a:p>
                      <a:pPr>
                        <a:lnSpc>
                          <a:spcPct val="100000"/>
                        </a:lnSpc>
                      </a:pPr>
                      <a:endParaRPr sz="900">
                        <a:latin typeface="Times New Roman"/>
                        <a:cs typeface="Times New Roman"/>
                      </a:endParaRPr>
                    </a:p>
                    <a:p>
                      <a:pPr>
                        <a:lnSpc>
                          <a:spcPct val="100000"/>
                        </a:lnSpc>
                      </a:pPr>
                      <a:endParaRPr sz="900">
                        <a:latin typeface="Times New Roman"/>
                        <a:cs typeface="Times New Roman"/>
                      </a:endParaRPr>
                    </a:p>
                    <a:p>
                      <a:pPr>
                        <a:lnSpc>
                          <a:spcPct val="100000"/>
                        </a:lnSpc>
                        <a:spcBef>
                          <a:spcPts val="10"/>
                        </a:spcBef>
                      </a:pPr>
                      <a:endParaRPr sz="900">
                        <a:latin typeface="Times New Roman"/>
                        <a:cs typeface="Times New Roman"/>
                      </a:endParaRPr>
                    </a:p>
                    <a:p>
                      <a:pPr marL="68580">
                        <a:lnSpc>
                          <a:spcPct val="100000"/>
                        </a:lnSpc>
                      </a:pPr>
                      <a:r>
                        <a:rPr sz="900" b="1" spc="-5">
                          <a:latin typeface="宋体"/>
                          <a:cs typeface="宋体"/>
                        </a:rPr>
                        <a:t>水</a:t>
                      </a:r>
                      <a:r>
                        <a:rPr sz="900" b="1" spc="5">
                          <a:latin typeface="宋体"/>
                          <a:cs typeface="宋体"/>
                        </a:rPr>
                        <a:t>产</a:t>
                      </a:r>
                      <a:r>
                        <a:rPr sz="900" b="1" spc="-5">
                          <a:latin typeface="宋体"/>
                          <a:cs typeface="宋体"/>
                        </a:rPr>
                        <a:t>品</a:t>
                      </a:r>
                      <a:endParaRPr sz="900">
                        <a:latin typeface="宋体"/>
                        <a:cs typeface="宋体"/>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marL="135255">
                        <a:lnSpc>
                          <a:spcPct val="100000"/>
                        </a:lnSpc>
                        <a:spcBef>
                          <a:spcPts val="630"/>
                        </a:spcBef>
                      </a:pPr>
                      <a:r>
                        <a:rPr sz="900" spc="-5">
                          <a:latin typeface="Times New Roman"/>
                          <a:cs typeface="Times New Roman"/>
                        </a:rPr>
                        <a:t>GB</a:t>
                      </a:r>
                      <a:r>
                        <a:rPr sz="900" spc="-15">
                          <a:latin typeface="Times New Roman"/>
                          <a:cs typeface="Times New Roman"/>
                        </a:rPr>
                        <a:t> </a:t>
                      </a:r>
                      <a:r>
                        <a:rPr sz="900" spc="-5">
                          <a:latin typeface="Times New Roman"/>
                          <a:cs typeface="Times New Roman"/>
                        </a:rPr>
                        <a:t>20941-2016</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803275" marR="81915" indent="-713740">
                        <a:lnSpc>
                          <a:spcPct val="144400"/>
                        </a:lnSpc>
                        <a:spcBef>
                          <a:spcPts val="535"/>
                        </a:spcBef>
                      </a:pPr>
                      <a:r>
                        <a:rPr sz="900">
                          <a:latin typeface="宋体"/>
                          <a:cs typeface="宋体"/>
                        </a:rPr>
                        <a:t>食品安全国家标准</a:t>
                      </a:r>
                      <a:r>
                        <a:rPr sz="900" spc="-110">
                          <a:latin typeface="宋体"/>
                          <a:cs typeface="宋体"/>
                        </a:rPr>
                        <a:t> </a:t>
                      </a:r>
                      <a:r>
                        <a:rPr sz="900">
                          <a:latin typeface="宋体"/>
                          <a:cs typeface="宋体"/>
                        </a:rPr>
                        <a:t>水产制品生产卫 生规范</a:t>
                      </a:r>
                      <a:endParaRPr sz="900">
                        <a:latin typeface="宋体"/>
                        <a:cs typeface="宋体"/>
                      </a:endParaRPr>
                    </a:p>
                  </a:txBody>
                  <a:tcPr marL="0" marR="0" marT="6794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30"/>
                        </a:spcBef>
                      </a:pPr>
                      <a:r>
                        <a:rPr sz="900" spc="-5">
                          <a:latin typeface="Times New Roman"/>
                          <a:cs typeface="Times New Roman"/>
                        </a:rPr>
                        <a:t>2016-12-23</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30"/>
                        </a:spcBef>
                      </a:pPr>
                      <a:r>
                        <a:rPr sz="900" spc="-5">
                          <a:latin typeface="Times New Roman"/>
                          <a:cs typeface="Times New Roman"/>
                        </a:rPr>
                        <a:t>2017-12-23</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a:lnSpc>
                          <a:spcPct val="100000"/>
                        </a:lnSpc>
                        <a:spcBef>
                          <a:spcPts val="234"/>
                        </a:spcBef>
                      </a:pPr>
                      <a:r>
                        <a:rPr sz="900" spc="10">
                          <a:latin typeface="宋体"/>
                          <a:cs typeface="宋体"/>
                        </a:rPr>
                        <a:t>本</a:t>
                      </a:r>
                      <a:r>
                        <a:rPr sz="900">
                          <a:latin typeface="宋体"/>
                          <a:cs typeface="宋体"/>
                        </a:rPr>
                        <a:t>标</a:t>
                      </a:r>
                      <a:r>
                        <a:rPr sz="900" spc="10">
                          <a:latin typeface="宋体"/>
                          <a:cs typeface="宋体"/>
                        </a:rPr>
                        <a:t>准</a:t>
                      </a:r>
                      <a:r>
                        <a:rPr sz="900">
                          <a:latin typeface="宋体"/>
                          <a:cs typeface="宋体"/>
                        </a:rPr>
                        <a:t>规</a:t>
                      </a:r>
                      <a:r>
                        <a:rPr sz="900" spc="10">
                          <a:latin typeface="宋体"/>
                          <a:cs typeface="宋体"/>
                        </a:rPr>
                        <a:t>定了</a:t>
                      </a:r>
                      <a:r>
                        <a:rPr sz="900">
                          <a:latin typeface="宋体"/>
                          <a:cs typeface="宋体"/>
                        </a:rPr>
                        <a:t>水</a:t>
                      </a:r>
                      <a:r>
                        <a:rPr sz="900" spc="10">
                          <a:latin typeface="宋体"/>
                          <a:cs typeface="宋体"/>
                        </a:rPr>
                        <a:t>产制</a:t>
                      </a:r>
                      <a:r>
                        <a:rPr sz="900">
                          <a:latin typeface="宋体"/>
                          <a:cs typeface="宋体"/>
                        </a:rPr>
                        <a:t>品</a:t>
                      </a:r>
                      <a:r>
                        <a:rPr sz="900" spc="10">
                          <a:latin typeface="宋体"/>
                          <a:cs typeface="宋体"/>
                        </a:rPr>
                        <a:t>生</a:t>
                      </a:r>
                      <a:r>
                        <a:rPr sz="900">
                          <a:latin typeface="宋体"/>
                          <a:cs typeface="宋体"/>
                        </a:rPr>
                        <a:t>产</a:t>
                      </a:r>
                      <a:r>
                        <a:rPr sz="900" spc="10">
                          <a:latin typeface="宋体"/>
                          <a:cs typeface="宋体"/>
                        </a:rPr>
                        <a:t>过程</a:t>
                      </a:r>
                      <a:r>
                        <a:rPr sz="900">
                          <a:latin typeface="宋体"/>
                          <a:cs typeface="宋体"/>
                        </a:rPr>
                        <a:t>中</a:t>
                      </a:r>
                      <a:r>
                        <a:rPr sz="900" spc="10">
                          <a:latin typeface="宋体"/>
                          <a:cs typeface="宋体"/>
                        </a:rPr>
                        <a:t>原料</a:t>
                      </a:r>
                      <a:r>
                        <a:rPr sz="900">
                          <a:latin typeface="宋体"/>
                          <a:cs typeface="宋体"/>
                        </a:rPr>
                        <a:t>采</a:t>
                      </a:r>
                      <a:r>
                        <a:rPr sz="900" spc="10">
                          <a:latin typeface="宋体"/>
                          <a:cs typeface="宋体"/>
                        </a:rPr>
                        <a:t>购</a:t>
                      </a:r>
                      <a:r>
                        <a:rPr sz="900">
                          <a:latin typeface="宋体"/>
                          <a:cs typeface="宋体"/>
                        </a:rPr>
                        <a:t>、</a:t>
                      </a:r>
                      <a:r>
                        <a:rPr sz="900" spc="10">
                          <a:latin typeface="宋体"/>
                          <a:cs typeface="宋体"/>
                        </a:rPr>
                        <a:t>验收</a:t>
                      </a:r>
                      <a:r>
                        <a:rPr sz="900">
                          <a:latin typeface="宋体"/>
                          <a:cs typeface="宋体"/>
                        </a:rPr>
                        <a:t>、</a:t>
                      </a:r>
                      <a:r>
                        <a:rPr sz="900" spc="10">
                          <a:latin typeface="宋体"/>
                          <a:cs typeface="宋体"/>
                        </a:rPr>
                        <a:t>加</a:t>
                      </a:r>
                      <a:r>
                        <a:rPr sz="900">
                          <a:latin typeface="宋体"/>
                          <a:cs typeface="宋体"/>
                        </a:rPr>
                        <a:t>工</a:t>
                      </a:r>
                      <a:r>
                        <a:rPr sz="900" spc="10">
                          <a:latin typeface="宋体"/>
                          <a:cs typeface="宋体"/>
                        </a:rPr>
                        <a:t>、包</a:t>
                      </a:r>
                      <a:r>
                        <a:rPr sz="900">
                          <a:latin typeface="宋体"/>
                          <a:cs typeface="宋体"/>
                        </a:rPr>
                        <a:t>装</a:t>
                      </a:r>
                      <a:r>
                        <a:rPr sz="900" spc="10">
                          <a:latin typeface="宋体"/>
                          <a:cs typeface="宋体"/>
                        </a:rPr>
                        <a:t>、贮</a:t>
                      </a:r>
                      <a:r>
                        <a:rPr sz="900">
                          <a:latin typeface="宋体"/>
                          <a:cs typeface="宋体"/>
                        </a:rPr>
                        <a:t>存和</a:t>
                      </a:r>
                      <a:endParaRPr sz="900">
                        <a:latin typeface="宋体"/>
                        <a:cs typeface="宋体"/>
                      </a:endParaRPr>
                    </a:p>
                    <a:p>
                      <a:pPr marL="68580" marR="60325">
                        <a:lnSpc>
                          <a:spcPct val="144400"/>
                        </a:lnSpc>
                      </a:pPr>
                      <a:r>
                        <a:rPr sz="900" spc="10">
                          <a:latin typeface="宋体"/>
                          <a:cs typeface="宋体"/>
                        </a:rPr>
                        <a:t>运</a:t>
                      </a:r>
                      <a:r>
                        <a:rPr sz="900">
                          <a:latin typeface="宋体"/>
                          <a:cs typeface="宋体"/>
                        </a:rPr>
                        <a:t>输</a:t>
                      </a:r>
                      <a:r>
                        <a:rPr sz="900" spc="10">
                          <a:latin typeface="宋体"/>
                          <a:cs typeface="宋体"/>
                        </a:rPr>
                        <a:t>等</a:t>
                      </a:r>
                      <a:r>
                        <a:rPr sz="900">
                          <a:latin typeface="宋体"/>
                          <a:cs typeface="宋体"/>
                        </a:rPr>
                        <a:t>环</a:t>
                      </a:r>
                      <a:r>
                        <a:rPr sz="900" spc="10">
                          <a:latin typeface="宋体"/>
                          <a:cs typeface="宋体"/>
                        </a:rPr>
                        <a:t>节的</a:t>
                      </a:r>
                      <a:r>
                        <a:rPr sz="900">
                          <a:latin typeface="宋体"/>
                          <a:cs typeface="宋体"/>
                        </a:rPr>
                        <a:t>场</a:t>
                      </a:r>
                      <a:r>
                        <a:rPr sz="900" spc="10">
                          <a:latin typeface="宋体"/>
                          <a:cs typeface="宋体"/>
                        </a:rPr>
                        <a:t>所、</a:t>
                      </a:r>
                      <a:r>
                        <a:rPr sz="900">
                          <a:latin typeface="宋体"/>
                          <a:cs typeface="宋体"/>
                        </a:rPr>
                        <a:t>设</a:t>
                      </a:r>
                      <a:r>
                        <a:rPr sz="900" spc="10">
                          <a:latin typeface="宋体"/>
                          <a:cs typeface="宋体"/>
                        </a:rPr>
                        <a:t>施</a:t>
                      </a:r>
                      <a:r>
                        <a:rPr sz="900">
                          <a:latin typeface="宋体"/>
                          <a:cs typeface="宋体"/>
                        </a:rPr>
                        <a:t>、</a:t>
                      </a:r>
                      <a:r>
                        <a:rPr sz="900" spc="10">
                          <a:latin typeface="宋体"/>
                          <a:cs typeface="宋体"/>
                        </a:rPr>
                        <a:t>人员</a:t>
                      </a:r>
                      <a:r>
                        <a:rPr sz="900">
                          <a:latin typeface="宋体"/>
                          <a:cs typeface="宋体"/>
                        </a:rPr>
                        <a:t>的</a:t>
                      </a:r>
                      <a:r>
                        <a:rPr sz="900" spc="10">
                          <a:latin typeface="宋体"/>
                          <a:cs typeface="宋体"/>
                        </a:rPr>
                        <a:t>基本</a:t>
                      </a:r>
                      <a:r>
                        <a:rPr sz="900">
                          <a:latin typeface="宋体"/>
                          <a:cs typeface="宋体"/>
                        </a:rPr>
                        <a:t>要</a:t>
                      </a:r>
                      <a:r>
                        <a:rPr sz="900" spc="10">
                          <a:latin typeface="宋体"/>
                          <a:cs typeface="宋体"/>
                        </a:rPr>
                        <a:t>求</a:t>
                      </a:r>
                      <a:r>
                        <a:rPr sz="900">
                          <a:latin typeface="宋体"/>
                          <a:cs typeface="宋体"/>
                        </a:rPr>
                        <a:t>和</a:t>
                      </a:r>
                      <a:r>
                        <a:rPr sz="900" spc="10">
                          <a:latin typeface="宋体"/>
                          <a:cs typeface="宋体"/>
                        </a:rPr>
                        <a:t>管理</a:t>
                      </a:r>
                      <a:r>
                        <a:rPr sz="900">
                          <a:latin typeface="宋体"/>
                          <a:cs typeface="宋体"/>
                        </a:rPr>
                        <a:t>准</a:t>
                      </a:r>
                      <a:r>
                        <a:rPr sz="900" spc="10">
                          <a:latin typeface="宋体"/>
                          <a:cs typeface="宋体"/>
                        </a:rPr>
                        <a:t>则</a:t>
                      </a:r>
                      <a:r>
                        <a:rPr sz="900">
                          <a:latin typeface="宋体"/>
                          <a:cs typeface="宋体"/>
                        </a:rPr>
                        <a:t>。</a:t>
                      </a:r>
                      <a:r>
                        <a:rPr sz="900" spc="10">
                          <a:latin typeface="宋体"/>
                          <a:cs typeface="宋体"/>
                        </a:rPr>
                        <a:t>本标</a:t>
                      </a:r>
                      <a:r>
                        <a:rPr sz="900">
                          <a:latin typeface="宋体"/>
                          <a:cs typeface="宋体"/>
                        </a:rPr>
                        <a:t>准</a:t>
                      </a:r>
                      <a:r>
                        <a:rPr sz="900" spc="10">
                          <a:latin typeface="宋体"/>
                          <a:cs typeface="宋体"/>
                        </a:rPr>
                        <a:t>适用</a:t>
                      </a:r>
                      <a:r>
                        <a:rPr sz="900">
                          <a:latin typeface="宋体"/>
                          <a:cs typeface="宋体"/>
                        </a:rPr>
                        <a:t>于水 产制品的生产。</a:t>
                      </a:r>
                      <a:endParaRPr sz="900">
                        <a:latin typeface="宋体"/>
                        <a:cs typeface="宋体"/>
                      </a:endParaRPr>
                    </a:p>
                  </a:txBody>
                  <a:tcPr marL="0" marR="0" marT="29844"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798830">
                <a:tc>
                  <a:txBody>
                    <a:bodyPr vert="horz" wrap="square"/>
                    <a:lstStyle/>
                    <a:p>
                      <a:pPr>
                        <a:lnSpc>
                          <a:spcPct val="100000"/>
                        </a:lnSpc>
                      </a:pPr>
                      <a:endParaRPr sz="1000">
                        <a:latin typeface="Times New Roman"/>
                        <a:cs typeface="Times New Roman"/>
                      </a:endParaRPr>
                    </a:p>
                    <a:p>
                      <a:pPr>
                        <a:lnSpc>
                          <a:spcPct val="100000"/>
                        </a:lnSpc>
                        <a:spcBef>
                          <a:spcPts val="30"/>
                        </a:spcBef>
                      </a:pPr>
                      <a:endParaRPr sz="1200">
                        <a:latin typeface="Times New Roman"/>
                        <a:cs typeface="Times New Roman"/>
                      </a:endParaRPr>
                    </a:p>
                    <a:p>
                      <a:pPr marR="29209" algn="r">
                        <a:lnSpc>
                          <a:spcPct val="100000"/>
                        </a:lnSpc>
                      </a:pPr>
                      <a:r>
                        <a:rPr sz="900" spc="5">
                          <a:latin typeface="Times New Roman"/>
                          <a:cs typeface="Times New Roman"/>
                        </a:rPr>
                        <a:t>6</a:t>
                      </a:r>
                      <a:r>
                        <a:rPr sz="900" spc="-10">
                          <a:latin typeface="Times New Roman"/>
                          <a:cs typeface="Times New Roman"/>
                        </a:rPr>
                        <a:t>9</a:t>
                      </a:r>
                      <a:r>
                        <a:rPr sz="900">
                          <a:latin typeface="Times New Roman"/>
                          <a:cs typeface="Times New Roman"/>
                        </a:rPr>
                        <a:t>.</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vMerge="1">
                  <a:txBody>
                    <a:bodyPr vert="horz" wrap="square"/>
                    <a:lstStyle/>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nSpc>
                          <a:spcPct val="100000"/>
                        </a:lnSpc>
                        <a:spcBef>
                          <a:spcPts val="30"/>
                        </a:spcBef>
                      </a:pPr>
                      <a:endParaRPr sz="1200">
                        <a:latin typeface="Times New Roman"/>
                        <a:cs typeface="Times New Roman"/>
                      </a:endParaRPr>
                    </a:p>
                    <a:p>
                      <a:pPr marR="78105" algn="r">
                        <a:lnSpc>
                          <a:spcPct val="100000"/>
                        </a:lnSpc>
                      </a:pPr>
                      <a:r>
                        <a:rPr sz="900" spc="-5">
                          <a:latin typeface="Times New Roman"/>
                          <a:cs typeface="Times New Roman"/>
                        </a:rPr>
                        <a:t>GB/T</a:t>
                      </a:r>
                      <a:r>
                        <a:rPr sz="900" spc="-70">
                          <a:latin typeface="Times New Roman"/>
                          <a:cs typeface="Times New Roman"/>
                        </a:rPr>
                        <a:t> </a:t>
                      </a:r>
                      <a:r>
                        <a:rPr sz="900" spc="-5">
                          <a:latin typeface="Times New Roman"/>
                          <a:cs typeface="Times New Roman"/>
                        </a:rPr>
                        <a:t>23498-2009</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900">
                        <a:latin typeface="Times New Roman"/>
                        <a:cs typeface="Times New Roman"/>
                      </a:endParaRPr>
                    </a:p>
                    <a:p>
                      <a:pPr>
                        <a:lnSpc>
                          <a:spcPct val="100000"/>
                        </a:lnSpc>
                        <a:spcBef>
                          <a:spcPts val="40"/>
                        </a:spcBef>
                      </a:pPr>
                      <a:endParaRPr sz="1300">
                        <a:latin typeface="Times New Roman"/>
                        <a:cs typeface="Times New Roman"/>
                      </a:endParaRPr>
                    </a:p>
                    <a:p>
                      <a:pPr algn="ctr">
                        <a:lnSpc>
                          <a:spcPct val="100000"/>
                        </a:lnSpc>
                      </a:pPr>
                      <a:r>
                        <a:rPr sz="900">
                          <a:latin typeface="宋体"/>
                          <a:cs typeface="宋体"/>
                        </a:rPr>
                        <a:t>海产品餐饮加工操作规范</a:t>
                      </a:r>
                      <a:endParaRPr sz="900">
                        <a:latin typeface="宋体"/>
                        <a:cs typeface="宋体"/>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nSpc>
                          <a:spcPct val="100000"/>
                        </a:lnSpc>
                        <a:spcBef>
                          <a:spcPts val="30"/>
                        </a:spcBef>
                      </a:pPr>
                      <a:endParaRPr sz="1200">
                        <a:latin typeface="Times New Roman"/>
                        <a:cs typeface="Times New Roman"/>
                      </a:endParaRPr>
                    </a:p>
                    <a:p>
                      <a:pPr algn="ctr">
                        <a:lnSpc>
                          <a:spcPct val="100000"/>
                        </a:lnSpc>
                      </a:pPr>
                      <a:r>
                        <a:rPr sz="900" spc="-5">
                          <a:latin typeface="Times New Roman"/>
                          <a:cs typeface="Times New Roman"/>
                        </a:rPr>
                        <a:t>2009-04-27</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nSpc>
                          <a:spcPct val="100000"/>
                        </a:lnSpc>
                        <a:spcBef>
                          <a:spcPts val="30"/>
                        </a:spcBef>
                      </a:pPr>
                      <a:endParaRPr sz="1200">
                        <a:latin typeface="Times New Roman"/>
                        <a:cs typeface="Times New Roman"/>
                      </a:endParaRPr>
                    </a:p>
                    <a:p>
                      <a:pPr algn="ctr">
                        <a:lnSpc>
                          <a:spcPct val="100000"/>
                        </a:lnSpc>
                      </a:pPr>
                      <a:r>
                        <a:rPr sz="900" spc="-5">
                          <a:latin typeface="Times New Roman"/>
                          <a:cs typeface="Times New Roman"/>
                        </a:rPr>
                        <a:t>2009-12-01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a:lnSpc>
                          <a:spcPct val="100000"/>
                        </a:lnSpc>
                        <a:spcBef>
                          <a:spcPts val="229"/>
                        </a:spcBef>
                      </a:pPr>
                      <a:r>
                        <a:rPr sz="900">
                          <a:latin typeface="宋体"/>
                          <a:cs typeface="宋体"/>
                        </a:rPr>
                        <a:t>本标准规定了海产品餐饮加工操作的原料和辅料要求及加工经营场所、加</a:t>
                      </a:r>
                      <a:endParaRPr sz="900">
                        <a:latin typeface="宋体"/>
                        <a:cs typeface="宋体"/>
                      </a:endParaRPr>
                    </a:p>
                    <a:p>
                      <a:pPr marL="68580" marR="89535" algn="just">
                        <a:lnSpc>
                          <a:spcPct val="144400"/>
                        </a:lnSpc>
                      </a:pPr>
                      <a:r>
                        <a:rPr sz="900">
                          <a:latin typeface="宋体"/>
                          <a:cs typeface="宋体"/>
                        </a:rPr>
                        <a:t>工过程管理、卫生管理要求。本标准适用于大中型餐饮企业、集体食堂活 集体用餐配送单位的海产品餐饮加工操作。其他加工海产品的餐饮企业可 参照执行。</a:t>
                      </a:r>
                      <a:endParaRPr sz="900">
                        <a:latin typeface="宋体"/>
                        <a:cs typeface="宋体"/>
                      </a:endParaRPr>
                    </a:p>
                  </a:txBody>
                  <a:tcPr marL="0" marR="0" marT="29209"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402589">
                <a:tc>
                  <a:txBody>
                    <a:bodyPr vert="horz" wrap="square"/>
                    <a:lstStyle/>
                    <a:p>
                      <a:pPr>
                        <a:lnSpc>
                          <a:spcPct val="100000"/>
                        </a:lnSpc>
                        <a:spcBef>
                          <a:spcPts val="30"/>
                        </a:spcBef>
                      </a:pPr>
                      <a:endParaRPr sz="850">
                        <a:latin typeface="Times New Roman"/>
                        <a:cs typeface="Times New Roman"/>
                      </a:endParaRPr>
                    </a:p>
                    <a:p>
                      <a:pPr marR="29209" algn="r">
                        <a:lnSpc>
                          <a:spcPct val="100000"/>
                        </a:lnSpc>
                      </a:pPr>
                      <a:r>
                        <a:rPr sz="900" spc="5">
                          <a:latin typeface="Times New Roman"/>
                          <a:cs typeface="Times New Roman"/>
                        </a:rPr>
                        <a:t>7</a:t>
                      </a:r>
                      <a:r>
                        <a:rPr sz="900" spc="-10">
                          <a:latin typeface="Times New Roman"/>
                          <a:cs typeface="Times New Roman"/>
                        </a:rPr>
                        <a:t>0</a:t>
                      </a:r>
                      <a:r>
                        <a:rPr sz="900">
                          <a:latin typeface="Times New Roman"/>
                          <a:cs typeface="Times New Roman"/>
                        </a:rPr>
                        <a:t>.</a:t>
                      </a:r>
                      <a:endParaRPr sz="900">
                        <a:latin typeface="Times New Roman"/>
                        <a:cs typeface="Times New Roman"/>
                      </a:endParaRPr>
                    </a:p>
                  </a:txBody>
                  <a:tcPr marL="0" marR="0" marT="381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vMerge="1">
                  <a:txBody>
                    <a:bodyPr vert="horz" wrap="square"/>
                    <a:lstStyle/>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30"/>
                        </a:spcBef>
                      </a:pPr>
                      <a:endParaRPr sz="850">
                        <a:latin typeface="Times New Roman"/>
                        <a:cs typeface="Times New Roman"/>
                      </a:endParaRPr>
                    </a:p>
                    <a:p>
                      <a:pPr marR="78105" algn="r">
                        <a:lnSpc>
                          <a:spcPct val="100000"/>
                        </a:lnSpc>
                      </a:pPr>
                      <a:r>
                        <a:rPr sz="900" spc="-5">
                          <a:latin typeface="Times New Roman"/>
                          <a:cs typeface="Times New Roman"/>
                        </a:rPr>
                        <a:t>GB/T</a:t>
                      </a:r>
                      <a:r>
                        <a:rPr sz="900" spc="-70">
                          <a:latin typeface="Times New Roman"/>
                          <a:cs typeface="Times New Roman"/>
                        </a:rPr>
                        <a:t> </a:t>
                      </a:r>
                      <a:r>
                        <a:rPr sz="900" spc="-5">
                          <a:latin typeface="Times New Roman"/>
                          <a:cs typeface="Times New Roman"/>
                        </a:rPr>
                        <a:t>24861-2010</a:t>
                      </a:r>
                      <a:endParaRPr sz="900">
                        <a:latin typeface="Times New Roman"/>
                        <a:cs typeface="Times New Roman"/>
                      </a:endParaRPr>
                    </a:p>
                  </a:txBody>
                  <a:tcPr marL="0" marR="0" marT="381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30"/>
                        </a:spcBef>
                      </a:pPr>
                      <a:endParaRPr sz="850">
                        <a:latin typeface="Times New Roman"/>
                        <a:cs typeface="Times New Roman"/>
                      </a:endParaRPr>
                    </a:p>
                    <a:p>
                      <a:pPr algn="ctr">
                        <a:lnSpc>
                          <a:spcPct val="100000"/>
                        </a:lnSpc>
                      </a:pPr>
                      <a:r>
                        <a:rPr sz="900">
                          <a:latin typeface="宋体"/>
                          <a:cs typeface="宋体"/>
                        </a:rPr>
                        <a:t>水产品流通管理技术规范</a:t>
                      </a:r>
                      <a:endParaRPr sz="900">
                        <a:latin typeface="宋体"/>
                        <a:cs typeface="宋体"/>
                      </a:endParaRPr>
                    </a:p>
                  </a:txBody>
                  <a:tcPr marL="0" marR="0" marT="381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30"/>
                        </a:spcBef>
                      </a:pPr>
                      <a:endParaRPr sz="850">
                        <a:latin typeface="Times New Roman"/>
                        <a:cs typeface="Times New Roman"/>
                      </a:endParaRPr>
                    </a:p>
                    <a:p>
                      <a:pPr algn="ctr">
                        <a:lnSpc>
                          <a:spcPct val="100000"/>
                        </a:lnSpc>
                      </a:pPr>
                      <a:r>
                        <a:rPr sz="900" spc="-5">
                          <a:latin typeface="Times New Roman"/>
                          <a:cs typeface="Times New Roman"/>
                        </a:rPr>
                        <a:t>2010-06-30</a:t>
                      </a:r>
                      <a:endParaRPr sz="900">
                        <a:latin typeface="Times New Roman"/>
                        <a:cs typeface="Times New Roman"/>
                      </a:endParaRPr>
                    </a:p>
                  </a:txBody>
                  <a:tcPr marL="0" marR="0" marT="381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30"/>
                        </a:spcBef>
                      </a:pPr>
                      <a:endParaRPr sz="850">
                        <a:latin typeface="Times New Roman"/>
                        <a:cs typeface="Times New Roman"/>
                      </a:endParaRPr>
                    </a:p>
                    <a:p>
                      <a:pPr algn="ctr">
                        <a:lnSpc>
                          <a:spcPct val="100000"/>
                        </a:lnSpc>
                      </a:pPr>
                      <a:r>
                        <a:rPr sz="900" spc="-5">
                          <a:latin typeface="Times New Roman"/>
                          <a:cs typeface="Times New Roman"/>
                        </a:rPr>
                        <a:t>2011-01-01</a:t>
                      </a:r>
                      <a:endParaRPr sz="900">
                        <a:latin typeface="Times New Roman"/>
                        <a:cs typeface="Times New Roman"/>
                      </a:endParaRPr>
                    </a:p>
                  </a:txBody>
                  <a:tcPr marL="0" marR="0" marT="381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a:lnSpc>
                          <a:spcPct val="100000"/>
                        </a:lnSpc>
                        <a:spcBef>
                          <a:spcPts val="229"/>
                        </a:spcBef>
                      </a:pPr>
                      <a:r>
                        <a:rPr sz="900">
                          <a:latin typeface="宋体"/>
                          <a:cs typeface="宋体"/>
                        </a:rPr>
                        <a:t>本标准规定了对水产品流通过程采购、运输、贮存、批发、销售环节和对</a:t>
                      </a:r>
                      <a:endParaRPr sz="900">
                        <a:latin typeface="宋体"/>
                        <a:cs typeface="宋体"/>
                      </a:endParaRPr>
                    </a:p>
                    <a:p>
                      <a:pPr marL="68580">
                        <a:lnSpc>
                          <a:spcPct val="100000"/>
                        </a:lnSpc>
                        <a:spcBef>
                          <a:spcPts val="480"/>
                        </a:spcBef>
                      </a:pPr>
                      <a:r>
                        <a:rPr sz="900">
                          <a:latin typeface="宋体"/>
                          <a:cs typeface="宋体"/>
                        </a:rPr>
                        <a:t>相关从业人员的要求。本标准适用于鲜、活和冷冻动物性水产品的流通。</a:t>
                      </a:r>
                      <a:endParaRPr sz="900">
                        <a:latin typeface="宋体"/>
                        <a:cs typeface="宋体"/>
                      </a:endParaRPr>
                    </a:p>
                  </a:txBody>
                  <a:tcPr marL="0" marR="0" marT="29209"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bl>
          </a:graphicData>
        </a:graphic>
      </p:graphicFrame>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object 3"/>
          <p:cNvSpPr txBox="1">
            <a:spLocks noGrp="1"/>
          </p:cNvSpPr>
          <p:nvPr>
            <p:ph type="sldNum" sz="quarter" idx="7"/>
          </p:nvPr>
        </p:nvSpPr>
        <p:spPr>
          <a:prstGeom prst="rect">
            <a:avLst/>
          </a:prstGeom>
        </p:spPr>
        <p:txBody>
          <a:bodyPr vert="horz" wrap="square" lIns="0" tIns="1905" rIns="0" bIns="0" rtlCol="0">
            <a:spAutoFit/>
          </a:bodyPr>
          <a:lstStyle/>
          <a:p>
            <a:pPr marL="12700">
              <a:lnSpc>
                <a:spcPct val="100000"/>
              </a:lnSpc>
              <a:spcBef>
                <a:spcPts val="15"/>
              </a:spcBef>
            </a:pPr>
            <a:r>
              <a:rPr>
                <a:latin typeface="宋体"/>
                <a:cs typeface="宋体"/>
              </a:rPr>
              <a:t>第 </a:t>
            </a:r>
            <a:r>
              <a:rPr/>
              <a:t>23</a:t>
            </a:r>
            <a:r>
              <a:rPr spc="125"/>
              <a:t> </a:t>
            </a:r>
            <a:r>
              <a:rPr>
                <a:latin typeface="宋体"/>
                <a:cs typeface="宋体"/>
              </a:rPr>
              <a:t>页</a:t>
            </a:r>
          </a:p>
        </p:txBody>
      </p:sp>
      <p:sp>
        <p:nvSpPr>
          <p:cNvPr id="4" name="object 4"/>
          <p:cNvSpPr txBox="1">
            <a:spLocks noGrp="1"/>
          </p:cNvSpPr>
          <p:nvPr>
            <p:ph type="ftr" sz="quarter" idx="5"/>
          </p:nvPr>
        </p:nvSpPr>
        <p:spPr>
          <a:prstGeom prst="rect">
            <a:avLst/>
          </a:prstGeom>
        </p:spPr>
        <p:txBody>
          <a:bodyPr vert="horz" wrap="square" lIns="0" tIns="0" rIns="0" bIns="0" rtlCol="0">
            <a:spAutoFit/>
          </a:bodyPr>
          <a:lstStyle/>
          <a:p>
            <a:pPr marL="12700">
              <a:lnSpc>
                <a:spcPct val="100000"/>
              </a:lnSpc>
            </a:pPr>
            <a:r>
              <a:rPr>
                <a:latin typeface="宋体"/>
                <a:cs typeface="宋体"/>
              </a:rPr>
              <a:t>共 </a:t>
            </a:r>
            <a:r>
              <a:rPr/>
              <a:t>51</a:t>
            </a:r>
            <a:r>
              <a:rPr spc="130"/>
              <a:t> </a:t>
            </a:r>
            <a:r>
              <a:rPr>
                <a:latin typeface="宋体"/>
                <a:cs typeface="宋体"/>
              </a:rPr>
              <a:t>页</a:t>
            </a:r>
          </a:p>
        </p:txBody>
      </p:sp>
      <p:graphicFrame>
        <p:nvGraphicFramePr>
          <p:cNvPr id="2" name="object 2"/>
          <p:cNvGraphicFramePr>
            <a:graphicFrameLocks noGrp="1"/>
          </p:cNvGraphicFramePr>
          <p:nvPr/>
        </p:nvGraphicFramePr>
        <p:xfrm>
          <a:off x="842772" y="1141094"/>
          <a:ext cx="9032875" cy="5134610"/>
        </p:xfrm>
        <a:graphic>
          <a:graphicData uri="http://schemas.openxmlformats.org/drawingml/2006/table">
            <a:tbl>
              <a:tblPr firstRow="1" bandRow="1">
                <a:tableStyleId>{2D5ABB26-0587-4C30-8999-92F81FD0307C}</a:tableStyleId>
              </a:tblPr>
              <a:tblGrid>
                <a:gridCol w="381000"/>
                <a:gridCol w="498475"/>
                <a:gridCol w="1011555"/>
                <a:gridCol w="1950720"/>
                <a:gridCol w="676275"/>
                <a:gridCol w="681354"/>
                <a:gridCol w="3823970"/>
              </a:tblGrid>
              <a:tr h="285114">
                <a:tc>
                  <a:txBody>
                    <a:bodyPr vert="horz" wrap="square"/>
                    <a:lstStyle/>
                    <a:p>
                      <a:pPr marR="69215" algn="r">
                        <a:lnSpc>
                          <a:spcPct val="100000"/>
                        </a:lnSpc>
                        <a:spcBef>
                          <a:spcPts val="545"/>
                        </a:spcBef>
                      </a:pPr>
                      <a:r>
                        <a:rPr sz="900" b="1">
                          <a:latin typeface="宋体"/>
                          <a:cs typeface="宋体"/>
                        </a:rPr>
                        <a:t>序号</a:t>
                      </a:r>
                      <a:endParaRPr sz="900">
                        <a:latin typeface="宋体"/>
                        <a:cs typeface="宋体"/>
                      </a:endParaRPr>
                    </a:p>
                  </a:txBody>
                  <a:tcPr marL="0" marR="0" marT="6921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133985">
                        <a:lnSpc>
                          <a:spcPct val="100000"/>
                        </a:lnSpc>
                        <a:spcBef>
                          <a:spcPts val="545"/>
                        </a:spcBef>
                      </a:pPr>
                      <a:r>
                        <a:rPr sz="900" b="1" spc="-5">
                          <a:latin typeface="宋体"/>
                          <a:cs typeface="宋体"/>
                        </a:rPr>
                        <a:t>分类</a:t>
                      </a:r>
                      <a:endParaRPr sz="900">
                        <a:latin typeface="宋体"/>
                        <a:cs typeface="宋体"/>
                      </a:endParaRPr>
                    </a:p>
                  </a:txBody>
                  <a:tcPr marL="0" marR="0" marT="6921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545"/>
                        </a:spcBef>
                      </a:pPr>
                      <a:r>
                        <a:rPr sz="900" b="1" spc="-5">
                          <a:latin typeface="宋体"/>
                          <a:cs typeface="宋体"/>
                        </a:rPr>
                        <a:t>标</a:t>
                      </a:r>
                      <a:r>
                        <a:rPr sz="900" b="1" spc="5">
                          <a:latin typeface="宋体"/>
                          <a:cs typeface="宋体"/>
                        </a:rPr>
                        <a:t>准</a:t>
                      </a:r>
                      <a:r>
                        <a:rPr sz="900" b="1" spc="-5">
                          <a:latin typeface="宋体"/>
                          <a:cs typeface="宋体"/>
                        </a:rPr>
                        <a:t>编号</a:t>
                      </a:r>
                      <a:endParaRPr sz="900">
                        <a:latin typeface="宋体"/>
                        <a:cs typeface="宋体"/>
                      </a:endParaRPr>
                    </a:p>
                  </a:txBody>
                  <a:tcPr marL="0" marR="0" marT="6921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545"/>
                        </a:spcBef>
                      </a:pPr>
                      <a:r>
                        <a:rPr sz="900" b="1" spc="-5">
                          <a:latin typeface="宋体"/>
                          <a:cs typeface="宋体"/>
                        </a:rPr>
                        <a:t>标</a:t>
                      </a:r>
                      <a:r>
                        <a:rPr sz="900" b="1" spc="5">
                          <a:latin typeface="宋体"/>
                          <a:cs typeface="宋体"/>
                        </a:rPr>
                        <a:t>准</a:t>
                      </a:r>
                      <a:r>
                        <a:rPr sz="900" b="1" spc="-5">
                          <a:latin typeface="宋体"/>
                          <a:cs typeface="宋体"/>
                        </a:rPr>
                        <a:t>名称</a:t>
                      </a:r>
                      <a:endParaRPr sz="900">
                        <a:latin typeface="宋体"/>
                        <a:cs typeface="宋体"/>
                      </a:endParaRPr>
                    </a:p>
                  </a:txBody>
                  <a:tcPr marL="0" marR="0" marT="6921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545"/>
                        </a:spcBef>
                      </a:pPr>
                      <a:r>
                        <a:rPr sz="900" b="1" spc="-5">
                          <a:latin typeface="宋体"/>
                          <a:cs typeface="宋体"/>
                        </a:rPr>
                        <a:t>发</a:t>
                      </a:r>
                      <a:r>
                        <a:rPr sz="900" b="1" spc="5">
                          <a:latin typeface="宋体"/>
                          <a:cs typeface="宋体"/>
                        </a:rPr>
                        <a:t>布</a:t>
                      </a:r>
                      <a:r>
                        <a:rPr sz="900" b="1" spc="-5">
                          <a:latin typeface="宋体"/>
                          <a:cs typeface="宋体"/>
                        </a:rPr>
                        <a:t>日期</a:t>
                      </a:r>
                      <a:endParaRPr sz="900">
                        <a:latin typeface="宋体"/>
                        <a:cs typeface="宋体"/>
                      </a:endParaRPr>
                    </a:p>
                  </a:txBody>
                  <a:tcPr marL="0" marR="0" marT="6921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545"/>
                        </a:spcBef>
                      </a:pPr>
                      <a:r>
                        <a:rPr sz="900" b="1" spc="-5">
                          <a:latin typeface="宋体"/>
                          <a:cs typeface="宋体"/>
                        </a:rPr>
                        <a:t>实</a:t>
                      </a:r>
                      <a:r>
                        <a:rPr sz="900" b="1" spc="5">
                          <a:latin typeface="宋体"/>
                          <a:cs typeface="宋体"/>
                        </a:rPr>
                        <a:t>施</a:t>
                      </a:r>
                      <a:r>
                        <a:rPr sz="900" b="1" spc="-5">
                          <a:latin typeface="宋体"/>
                          <a:cs typeface="宋体"/>
                        </a:rPr>
                        <a:t>日期</a:t>
                      </a:r>
                      <a:endParaRPr sz="900">
                        <a:latin typeface="宋体"/>
                        <a:cs typeface="宋体"/>
                      </a:endParaRPr>
                    </a:p>
                  </a:txBody>
                  <a:tcPr marL="0" marR="0" marT="6921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545"/>
                        </a:spcBef>
                      </a:pPr>
                      <a:r>
                        <a:rPr sz="900" b="1" spc="-5">
                          <a:latin typeface="宋体"/>
                          <a:cs typeface="宋体"/>
                        </a:rPr>
                        <a:t>规</a:t>
                      </a:r>
                      <a:r>
                        <a:rPr sz="900" b="1" spc="5">
                          <a:latin typeface="宋体"/>
                          <a:cs typeface="宋体"/>
                        </a:rPr>
                        <a:t>定</a:t>
                      </a:r>
                      <a:r>
                        <a:rPr sz="900" b="1" spc="-5">
                          <a:latin typeface="宋体"/>
                          <a:cs typeface="宋体"/>
                        </a:rPr>
                        <a:t>范围</a:t>
                      </a:r>
                      <a:endParaRPr sz="900">
                        <a:latin typeface="宋体"/>
                        <a:cs typeface="宋体"/>
                      </a:endParaRPr>
                    </a:p>
                  </a:txBody>
                  <a:tcPr marL="0" marR="0" marT="6921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402589">
                <a:tc>
                  <a:txBody>
                    <a:bodyPr vert="horz" wrap="square"/>
                    <a:lstStyle/>
                    <a:p>
                      <a:pPr>
                        <a:lnSpc>
                          <a:spcPct val="100000"/>
                        </a:lnSpc>
                        <a:spcBef>
                          <a:spcPts val="25"/>
                        </a:spcBef>
                      </a:pPr>
                      <a:endParaRPr sz="850">
                        <a:latin typeface="Times New Roman"/>
                        <a:cs typeface="Times New Roman"/>
                      </a:endParaRPr>
                    </a:p>
                    <a:p>
                      <a:pPr marR="29209" algn="r">
                        <a:lnSpc>
                          <a:spcPct val="100000"/>
                        </a:lnSpc>
                      </a:pPr>
                      <a:r>
                        <a:rPr sz="900" spc="5">
                          <a:latin typeface="Times New Roman"/>
                          <a:cs typeface="Times New Roman"/>
                        </a:rPr>
                        <a:t>7</a:t>
                      </a:r>
                      <a:r>
                        <a:rPr sz="900" spc="-10">
                          <a:latin typeface="Times New Roman"/>
                          <a:cs typeface="Times New Roman"/>
                        </a:rPr>
                        <a:t>1</a:t>
                      </a:r>
                      <a:r>
                        <a:rPr sz="900">
                          <a:latin typeface="Times New Roman"/>
                          <a:cs typeface="Times New Roman"/>
                        </a:rPr>
                        <a:t>.</a:t>
                      </a:r>
                      <a:endParaRPr sz="900">
                        <a:latin typeface="Times New Roman"/>
                        <a:cs typeface="Times New Roman"/>
                      </a:endParaRPr>
                    </a:p>
                  </a:txBody>
                  <a:tcPr marL="0" marR="0" marT="31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rowSpan="9">
                  <a:txBody>
                    <a:bodyPr vert="horz" wrap="square"/>
                    <a:lstStyle/>
                    <a:p>
                      <a:pPr>
                        <a:lnSpc>
                          <a:spcPct val="100000"/>
                        </a:lnSpc>
                      </a:pPr>
                      <a:endParaRPr sz="900">
                        <a:latin typeface="Times New Roman"/>
                        <a:cs typeface="Times New Roman"/>
                      </a:endParaRPr>
                    </a:p>
                    <a:p>
                      <a:pPr>
                        <a:lnSpc>
                          <a:spcPct val="100000"/>
                        </a:lnSpc>
                      </a:pPr>
                      <a:endParaRPr sz="900">
                        <a:latin typeface="Times New Roman"/>
                        <a:cs typeface="Times New Roman"/>
                      </a:endParaRPr>
                    </a:p>
                    <a:p>
                      <a:pPr>
                        <a:lnSpc>
                          <a:spcPct val="100000"/>
                        </a:lnSpc>
                      </a:pPr>
                      <a:endParaRPr sz="900">
                        <a:latin typeface="Times New Roman"/>
                        <a:cs typeface="Times New Roman"/>
                      </a:endParaRPr>
                    </a:p>
                    <a:p>
                      <a:pPr>
                        <a:lnSpc>
                          <a:spcPct val="100000"/>
                        </a:lnSpc>
                      </a:pPr>
                      <a:endParaRPr sz="900">
                        <a:latin typeface="Times New Roman"/>
                        <a:cs typeface="Times New Roman"/>
                      </a:endParaRPr>
                    </a:p>
                    <a:p>
                      <a:pPr>
                        <a:lnSpc>
                          <a:spcPct val="100000"/>
                        </a:lnSpc>
                      </a:pPr>
                      <a:endParaRPr sz="900">
                        <a:latin typeface="Times New Roman"/>
                        <a:cs typeface="Times New Roman"/>
                      </a:endParaRPr>
                    </a:p>
                    <a:p>
                      <a:pPr>
                        <a:lnSpc>
                          <a:spcPct val="100000"/>
                        </a:lnSpc>
                      </a:pPr>
                      <a:endParaRPr sz="900">
                        <a:latin typeface="Times New Roman"/>
                        <a:cs typeface="Times New Roman"/>
                      </a:endParaRPr>
                    </a:p>
                    <a:p>
                      <a:pPr>
                        <a:lnSpc>
                          <a:spcPct val="100000"/>
                        </a:lnSpc>
                      </a:pPr>
                      <a:endParaRPr sz="900">
                        <a:latin typeface="Times New Roman"/>
                        <a:cs typeface="Times New Roman"/>
                      </a:endParaRPr>
                    </a:p>
                    <a:p>
                      <a:pPr>
                        <a:lnSpc>
                          <a:spcPct val="100000"/>
                        </a:lnSpc>
                      </a:pPr>
                      <a:endParaRPr sz="900">
                        <a:latin typeface="Times New Roman"/>
                        <a:cs typeface="Times New Roman"/>
                      </a:endParaRPr>
                    </a:p>
                    <a:p>
                      <a:pPr>
                        <a:lnSpc>
                          <a:spcPct val="100000"/>
                        </a:lnSpc>
                      </a:pPr>
                      <a:endParaRPr sz="900">
                        <a:latin typeface="Times New Roman"/>
                        <a:cs typeface="Times New Roman"/>
                      </a:endParaRPr>
                    </a:p>
                    <a:p>
                      <a:pPr>
                        <a:lnSpc>
                          <a:spcPct val="100000"/>
                        </a:lnSpc>
                      </a:pPr>
                      <a:endParaRPr sz="900">
                        <a:latin typeface="Times New Roman"/>
                        <a:cs typeface="Times New Roman"/>
                      </a:endParaRPr>
                    </a:p>
                    <a:p>
                      <a:pPr>
                        <a:lnSpc>
                          <a:spcPct val="100000"/>
                        </a:lnSpc>
                      </a:pPr>
                      <a:endParaRPr sz="900">
                        <a:latin typeface="Times New Roman"/>
                        <a:cs typeface="Times New Roman"/>
                      </a:endParaRPr>
                    </a:p>
                    <a:p>
                      <a:pPr>
                        <a:lnSpc>
                          <a:spcPct val="100000"/>
                        </a:lnSpc>
                      </a:pPr>
                      <a:endParaRPr sz="900">
                        <a:latin typeface="Times New Roman"/>
                        <a:cs typeface="Times New Roman"/>
                      </a:endParaRPr>
                    </a:p>
                    <a:p>
                      <a:pPr>
                        <a:lnSpc>
                          <a:spcPct val="100000"/>
                        </a:lnSpc>
                      </a:pPr>
                      <a:endParaRPr sz="900">
                        <a:latin typeface="Times New Roman"/>
                        <a:cs typeface="Times New Roman"/>
                      </a:endParaRPr>
                    </a:p>
                    <a:p>
                      <a:pPr>
                        <a:lnSpc>
                          <a:spcPct val="100000"/>
                        </a:lnSpc>
                      </a:pPr>
                      <a:endParaRPr sz="900">
                        <a:latin typeface="Times New Roman"/>
                        <a:cs typeface="Times New Roman"/>
                      </a:endParaRPr>
                    </a:p>
                    <a:p>
                      <a:pPr>
                        <a:lnSpc>
                          <a:spcPct val="100000"/>
                        </a:lnSpc>
                      </a:pPr>
                      <a:endParaRPr sz="900">
                        <a:latin typeface="Times New Roman"/>
                        <a:cs typeface="Times New Roman"/>
                      </a:endParaRPr>
                    </a:p>
                    <a:p>
                      <a:pPr>
                        <a:lnSpc>
                          <a:spcPct val="100000"/>
                        </a:lnSpc>
                      </a:pPr>
                      <a:endParaRPr sz="900">
                        <a:latin typeface="Times New Roman"/>
                        <a:cs typeface="Times New Roman"/>
                      </a:endParaRPr>
                    </a:p>
                    <a:p>
                      <a:pPr>
                        <a:lnSpc>
                          <a:spcPct val="100000"/>
                        </a:lnSpc>
                      </a:pPr>
                      <a:endParaRPr sz="900">
                        <a:latin typeface="Times New Roman"/>
                        <a:cs typeface="Times New Roman"/>
                      </a:endParaRPr>
                    </a:p>
                    <a:p>
                      <a:pPr>
                        <a:lnSpc>
                          <a:spcPct val="100000"/>
                        </a:lnSpc>
                        <a:spcBef>
                          <a:spcPts val="40"/>
                        </a:spcBef>
                      </a:pPr>
                      <a:endParaRPr sz="750">
                        <a:latin typeface="Times New Roman"/>
                        <a:cs typeface="Times New Roman"/>
                      </a:endParaRPr>
                    </a:p>
                    <a:p>
                      <a:pPr marL="76200">
                        <a:lnSpc>
                          <a:spcPct val="100000"/>
                        </a:lnSpc>
                      </a:pPr>
                      <a:r>
                        <a:rPr sz="900" b="1" spc="-5">
                          <a:latin typeface="宋体"/>
                          <a:cs typeface="宋体"/>
                        </a:rPr>
                        <a:t>水</a:t>
                      </a:r>
                      <a:r>
                        <a:rPr sz="900" b="1" spc="5">
                          <a:latin typeface="宋体"/>
                          <a:cs typeface="宋体"/>
                        </a:rPr>
                        <a:t>产</a:t>
                      </a:r>
                      <a:r>
                        <a:rPr sz="900" b="1" spc="-5">
                          <a:latin typeface="宋体"/>
                          <a:cs typeface="宋体"/>
                        </a:rPr>
                        <a:t>品</a:t>
                      </a:r>
                      <a:endParaRPr sz="900">
                        <a:latin typeface="宋体"/>
                        <a:cs typeface="宋体"/>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25"/>
                        </a:spcBef>
                      </a:pPr>
                      <a:endParaRPr sz="850">
                        <a:latin typeface="Times New Roman"/>
                        <a:cs typeface="Times New Roman"/>
                      </a:endParaRPr>
                    </a:p>
                    <a:p>
                      <a:pPr algn="ctr">
                        <a:lnSpc>
                          <a:spcPct val="100000"/>
                        </a:lnSpc>
                      </a:pPr>
                      <a:r>
                        <a:rPr sz="900" spc="-5">
                          <a:latin typeface="Times New Roman"/>
                          <a:cs typeface="Times New Roman"/>
                        </a:rPr>
                        <a:t>GB/T</a:t>
                      </a:r>
                      <a:r>
                        <a:rPr sz="900" spc="-25">
                          <a:latin typeface="Times New Roman"/>
                          <a:cs typeface="Times New Roman"/>
                        </a:rPr>
                        <a:t> </a:t>
                      </a:r>
                      <a:r>
                        <a:rPr sz="900" spc="-5">
                          <a:latin typeface="Times New Roman"/>
                          <a:cs typeface="Times New Roman"/>
                        </a:rPr>
                        <a:t>26544-2011</a:t>
                      </a:r>
                      <a:endParaRPr sz="900">
                        <a:latin typeface="Times New Roman"/>
                        <a:cs typeface="Times New Roman"/>
                      </a:endParaRPr>
                    </a:p>
                  </a:txBody>
                  <a:tcPr marL="0" marR="0" marT="31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35"/>
                        </a:spcBef>
                      </a:pPr>
                      <a:endParaRPr sz="850">
                        <a:latin typeface="Times New Roman"/>
                        <a:cs typeface="Times New Roman"/>
                      </a:endParaRPr>
                    </a:p>
                    <a:p>
                      <a:pPr algn="ctr">
                        <a:lnSpc>
                          <a:spcPct val="100000"/>
                        </a:lnSpc>
                      </a:pPr>
                      <a:r>
                        <a:rPr sz="900">
                          <a:latin typeface="宋体"/>
                          <a:cs typeface="宋体"/>
                        </a:rPr>
                        <a:t>水产品航空运输包装通用要求</a:t>
                      </a:r>
                      <a:endParaRPr sz="900">
                        <a:latin typeface="宋体"/>
                        <a:cs typeface="宋体"/>
                      </a:endParaRPr>
                    </a:p>
                  </a:txBody>
                  <a:tcPr marL="0" marR="0" marT="444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25"/>
                        </a:spcBef>
                      </a:pPr>
                      <a:endParaRPr sz="850">
                        <a:latin typeface="Times New Roman"/>
                        <a:cs typeface="Times New Roman"/>
                      </a:endParaRPr>
                    </a:p>
                    <a:p>
                      <a:pPr algn="ctr">
                        <a:lnSpc>
                          <a:spcPct val="100000"/>
                        </a:lnSpc>
                      </a:pPr>
                      <a:r>
                        <a:rPr sz="900" spc="-5">
                          <a:latin typeface="Times New Roman"/>
                          <a:cs typeface="Times New Roman"/>
                        </a:rPr>
                        <a:t>2011-06-16</a:t>
                      </a:r>
                      <a:endParaRPr sz="900">
                        <a:latin typeface="Times New Roman"/>
                        <a:cs typeface="Times New Roman"/>
                      </a:endParaRPr>
                    </a:p>
                  </a:txBody>
                  <a:tcPr marL="0" marR="0" marT="31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25"/>
                        </a:spcBef>
                      </a:pPr>
                      <a:endParaRPr sz="850">
                        <a:latin typeface="Times New Roman"/>
                        <a:cs typeface="Times New Roman"/>
                      </a:endParaRPr>
                    </a:p>
                    <a:p>
                      <a:pPr algn="ctr">
                        <a:lnSpc>
                          <a:spcPct val="100000"/>
                        </a:lnSpc>
                      </a:pPr>
                      <a:r>
                        <a:rPr sz="900" spc="-5">
                          <a:latin typeface="Times New Roman"/>
                          <a:cs typeface="Times New Roman"/>
                        </a:rPr>
                        <a:t>2012-01-01</a:t>
                      </a:r>
                      <a:endParaRPr sz="900">
                        <a:latin typeface="Times New Roman"/>
                        <a:cs typeface="Times New Roman"/>
                      </a:endParaRPr>
                    </a:p>
                  </a:txBody>
                  <a:tcPr marL="0" marR="0" marT="31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a:lnSpc>
                          <a:spcPct val="100000"/>
                        </a:lnSpc>
                        <a:spcBef>
                          <a:spcPts val="234"/>
                        </a:spcBef>
                      </a:pPr>
                      <a:r>
                        <a:rPr sz="900">
                          <a:latin typeface="宋体"/>
                          <a:cs typeface="宋体"/>
                        </a:rPr>
                        <a:t>标准规定了航空运输水产品包装的基本要求、包装材料、包装容器和包装</a:t>
                      </a:r>
                      <a:endParaRPr sz="900">
                        <a:latin typeface="宋体"/>
                        <a:cs typeface="宋体"/>
                      </a:endParaRPr>
                    </a:p>
                    <a:p>
                      <a:pPr marL="68580">
                        <a:lnSpc>
                          <a:spcPct val="100000"/>
                        </a:lnSpc>
                        <a:spcBef>
                          <a:spcPts val="480"/>
                        </a:spcBef>
                      </a:pPr>
                      <a:r>
                        <a:rPr sz="900">
                          <a:latin typeface="宋体"/>
                          <a:cs typeface="宋体"/>
                        </a:rPr>
                        <a:t>方法。适用于水产品航空运输包装。</a:t>
                      </a:r>
                      <a:r>
                        <a:rPr sz="900" spc="-110">
                          <a:latin typeface="宋体"/>
                          <a:cs typeface="宋体"/>
                        </a:rPr>
                        <a:t> </a:t>
                      </a:r>
                      <a:r>
                        <a:rPr sz="900">
                          <a:latin typeface="宋体"/>
                          <a:cs typeface="宋体"/>
                        </a:rPr>
                        <a:t>不适用于有特殊要求的水产品包装。</a:t>
                      </a:r>
                      <a:endParaRPr sz="900">
                        <a:latin typeface="宋体"/>
                        <a:cs typeface="宋体"/>
                      </a:endParaRPr>
                    </a:p>
                  </a:txBody>
                  <a:tcPr marL="0" marR="0" marT="29844"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600709">
                <a:tc>
                  <a:txBody>
                    <a:bodyPr vert="horz" wrap="square"/>
                    <a:lstStyle/>
                    <a:p>
                      <a:pPr>
                        <a:lnSpc>
                          <a:spcPct val="100000"/>
                        </a:lnSpc>
                      </a:pPr>
                      <a:endParaRPr sz="1000">
                        <a:latin typeface="Times New Roman"/>
                        <a:cs typeface="Times New Roman"/>
                      </a:endParaRPr>
                    </a:p>
                    <a:p>
                      <a:pPr marR="29209" algn="r">
                        <a:lnSpc>
                          <a:spcPct val="100000"/>
                        </a:lnSpc>
                        <a:spcBef>
                          <a:spcPts val="630"/>
                        </a:spcBef>
                      </a:pPr>
                      <a:r>
                        <a:rPr sz="900" spc="5">
                          <a:latin typeface="Times New Roman"/>
                          <a:cs typeface="Times New Roman"/>
                        </a:rPr>
                        <a:t>7</a:t>
                      </a:r>
                      <a:r>
                        <a:rPr sz="900" spc="-10">
                          <a:latin typeface="Times New Roman"/>
                          <a:cs typeface="Times New Roman"/>
                        </a:rPr>
                        <a:t>2</a:t>
                      </a:r>
                      <a:r>
                        <a:rPr sz="900">
                          <a:latin typeface="Times New Roman"/>
                          <a:cs typeface="Times New Roman"/>
                        </a:rPr>
                        <a:t>.</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vMerge="1">
                  <a:txBody>
                    <a:bodyPr vert="horz" wrap="square"/>
                    <a:lstStyle/>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30"/>
                        </a:spcBef>
                      </a:pPr>
                      <a:r>
                        <a:rPr sz="900" spc="-5">
                          <a:latin typeface="Times New Roman"/>
                          <a:cs typeface="Times New Roman"/>
                        </a:rPr>
                        <a:t>GB/T</a:t>
                      </a:r>
                      <a:r>
                        <a:rPr sz="900" spc="-25">
                          <a:latin typeface="Times New Roman"/>
                          <a:cs typeface="Times New Roman"/>
                        </a:rPr>
                        <a:t> </a:t>
                      </a:r>
                      <a:r>
                        <a:rPr sz="900" spc="-5">
                          <a:latin typeface="Times New Roman"/>
                          <a:cs typeface="Times New Roman"/>
                        </a:rPr>
                        <a:t>27638-2011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900">
                        <a:latin typeface="Times New Roman"/>
                        <a:cs typeface="Times New Roman"/>
                      </a:endParaRPr>
                    </a:p>
                    <a:p>
                      <a:pPr algn="ctr">
                        <a:lnSpc>
                          <a:spcPct val="100000"/>
                        </a:lnSpc>
                        <a:spcBef>
                          <a:spcPts val="755"/>
                        </a:spcBef>
                      </a:pPr>
                      <a:r>
                        <a:rPr sz="900">
                          <a:latin typeface="宋体"/>
                          <a:cs typeface="宋体"/>
                        </a:rPr>
                        <a:t>活鱼运输技术规范</a:t>
                      </a:r>
                      <a:endParaRPr sz="900">
                        <a:latin typeface="宋体"/>
                        <a:cs typeface="宋体"/>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30"/>
                        </a:spcBef>
                      </a:pPr>
                      <a:r>
                        <a:rPr sz="900" spc="-5">
                          <a:latin typeface="Times New Roman"/>
                          <a:cs typeface="Times New Roman"/>
                        </a:rPr>
                        <a:t>2011-12-30</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30"/>
                        </a:spcBef>
                      </a:pPr>
                      <a:r>
                        <a:rPr sz="900" spc="-5">
                          <a:latin typeface="Times New Roman"/>
                          <a:cs typeface="Times New Roman"/>
                        </a:rPr>
                        <a:t>2012-04-01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a:lnSpc>
                          <a:spcPct val="100000"/>
                        </a:lnSpc>
                        <a:spcBef>
                          <a:spcPts val="229"/>
                        </a:spcBef>
                      </a:pPr>
                      <a:r>
                        <a:rPr sz="900">
                          <a:latin typeface="宋体"/>
                          <a:cs typeface="宋体"/>
                        </a:rPr>
                        <a:t>标准规定了活鱼运输的术语和定义、基本要求和充氧水运输、保湿无水运</a:t>
                      </a:r>
                      <a:endParaRPr sz="900">
                        <a:latin typeface="宋体"/>
                        <a:cs typeface="宋体"/>
                      </a:endParaRPr>
                    </a:p>
                    <a:p>
                      <a:pPr marL="68580" marR="89535">
                        <a:lnSpc>
                          <a:spcPct val="144400"/>
                        </a:lnSpc>
                      </a:pPr>
                      <a:r>
                        <a:rPr sz="900">
                          <a:latin typeface="宋体"/>
                          <a:cs typeface="宋体"/>
                        </a:rPr>
                        <a:t>输、活水舱运输和暂养管理技术的要求。适用于商品鱼的活体流通运输， 亲鱼、鱼种和鱼苗的运输可参照执行。</a:t>
                      </a:r>
                      <a:endParaRPr sz="900">
                        <a:latin typeface="宋体"/>
                        <a:cs typeface="宋体"/>
                      </a:endParaRPr>
                    </a:p>
                  </a:txBody>
                  <a:tcPr marL="0" marR="0" marT="29209"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402590">
                <a:tc>
                  <a:txBody>
                    <a:bodyPr vert="horz" wrap="square"/>
                    <a:lstStyle/>
                    <a:p>
                      <a:pPr>
                        <a:lnSpc>
                          <a:spcPct val="100000"/>
                        </a:lnSpc>
                        <a:spcBef>
                          <a:spcPts val="30"/>
                        </a:spcBef>
                      </a:pPr>
                      <a:endParaRPr sz="850">
                        <a:latin typeface="Times New Roman"/>
                        <a:cs typeface="Times New Roman"/>
                      </a:endParaRPr>
                    </a:p>
                    <a:p>
                      <a:pPr marR="29209" algn="r">
                        <a:lnSpc>
                          <a:spcPct val="100000"/>
                        </a:lnSpc>
                      </a:pPr>
                      <a:r>
                        <a:rPr sz="900" spc="5">
                          <a:latin typeface="Times New Roman"/>
                          <a:cs typeface="Times New Roman"/>
                        </a:rPr>
                        <a:t>7</a:t>
                      </a:r>
                      <a:r>
                        <a:rPr sz="900" spc="-10">
                          <a:latin typeface="Times New Roman"/>
                          <a:cs typeface="Times New Roman"/>
                        </a:rPr>
                        <a:t>3</a:t>
                      </a:r>
                      <a:r>
                        <a:rPr sz="900">
                          <a:latin typeface="Times New Roman"/>
                          <a:cs typeface="Times New Roman"/>
                        </a:rPr>
                        <a:t>.</a:t>
                      </a:r>
                      <a:endParaRPr sz="900">
                        <a:latin typeface="Times New Roman"/>
                        <a:cs typeface="Times New Roman"/>
                      </a:endParaRPr>
                    </a:p>
                  </a:txBody>
                  <a:tcPr marL="0" marR="0" marT="381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vMerge="1">
                  <a:txBody>
                    <a:bodyPr vert="horz" wrap="square"/>
                    <a:lstStyle/>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229"/>
                        </a:spcBef>
                      </a:pPr>
                      <a:r>
                        <a:rPr sz="900" spc="-5">
                          <a:latin typeface="Times New Roman"/>
                          <a:cs typeface="Times New Roman"/>
                        </a:rPr>
                        <a:t>GB</a:t>
                      </a:r>
                      <a:r>
                        <a:rPr sz="900" spc="-5">
                          <a:latin typeface="宋体"/>
                          <a:cs typeface="宋体"/>
                        </a:rPr>
                        <a:t>/</a:t>
                      </a:r>
                      <a:r>
                        <a:rPr sz="900" spc="-5">
                          <a:latin typeface="Times New Roman"/>
                          <a:cs typeface="Times New Roman"/>
                        </a:rPr>
                        <a:t>T</a:t>
                      </a:r>
                      <a:endParaRPr sz="900">
                        <a:latin typeface="Times New Roman"/>
                        <a:cs typeface="Times New Roman"/>
                      </a:endParaRPr>
                    </a:p>
                    <a:p>
                      <a:pPr algn="ctr">
                        <a:lnSpc>
                          <a:spcPct val="100000"/>
                        </a:lnSpc>
                        <a:spcBef>
                          <a:spcPts val="480"/>
                        </a:spcBef>
                      </a:pPr>
                      <a:r>
                        <a:rPr sz="900" spc="-5">
                          <a:latin typeface="Times New Roman"/>
                          <a:cs typeface="Times New Roman"/>
                        </a:rPr>
                        <a:t>29568</a:t>
                      </a:r>
                      <a:r>
                        <a:rPr sz="900" spc="-5">
                          <a:latin typeface="宋体"/>
                          <a:cs typeface="宋体"/>
                        </a:rPr>
                        <a:t>-</a:t>
                      </a:r>
                      <a:r>
                        <a:rPr sz="900" spc="-5">
                          <a:latin typeface="Times New Roman"/>
                          <a:cs typeface="Times New Roman"/>
                        </a:rPr>
                        <a:t>2013</a:t>
                      </a:r>
                      <a:endParaRPr sz="900">
                        <a:latin typeface="Times New Roman"/>
                        <a:cs typeface="Times New Roman"/>
                      </a:endParaRPr>
                    </a:p>
                  </a:txBody>
                  <a:tcPr marL="0" marR="0" marT="29209"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30"/>
                        </a:spcBef>
                      </a:pPr>
                      <a:endParaRPr sz="850">
                        <a:latin typeface="Times New Roman"/>
                        <a:cs typeface="Times New Roman"/>
                      </a:endParaRPr>
                    </a:p>
                    <a:p>
                      <a:pPr algn="ctr">
                        <a:lnSpc>
                          <a:spcPct val="100000"/>
                        </a:lnSpc>
                      </a:pPr>
                      <a:r>
                        <a:rPr sz="900">
                          <a:latin typeface="宋体"/>
                          <a:cs typeface="宋体"/>
                        </a:rPr>
                        <a:t>农产品追溯要求</a:t>
                      </a:r>
                      <a:r>
                        <a:rPr sz="900" spc="-10">
                          <a:latin typeface="宋体"/>
                          <a:cs typeface="宋体"/>
                        </a:rPr>
                        <a:t> </a:t>
                      </a:r>
                      <a:r>
                        <a:rPr sz="900">
                          <a:latin typeface="宋体"/>
                          <a:cs typeface="宋体"/>
                        </a:rPr>
                        <a:t>水产品</a:t>
                      </a:r>
                      <a:endParaRPr sz="900">
                        <a:latin typeface="宋体"/>
                        <a:cs typeface="宋体"/>
                      </a:endParaRPr>
                    </a:p>
                  </a:txBody>
                  <a:tcPr marL="0" marR="0" marT="381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30"/>
                        </a:spcBef>
                      </a:pPr>
                      <a:endParaRPr sz="850">
                        <a:latin typeface="Times New Roman"/>
                        <a:cs typeface="Times New Roman"/>
                      </a:endParaRPr>
                    </a:p>
                    <a:p>
                      <a:pPr algn="ctr">
                        <a:lnSpc>
                          <a:spcPct val="100000"/>
                        </a:lnSpc>
                      </a:pPr>
                      <a:r>
                        <a:rPr sz="900" spc="-5">
                          <a:latin typeface="Times New Roman"/>
                          <a:cs typeface="Times New Roman"/>
                        </a:rPr>
                        <a:t>2013-07-19</a:t>
                      </a:r>
                      <a:endParaRPr sz="900">
                        <a:latin typeface="Times New Roman"/>
                        <a:cs typeface="Times New Roman"/>
                      </a:endParaRPr>
                    </a:p>
                  </a:txBody>
                  <a:tcPr marL="0" marR="0" marT="381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30"/>
                        </a:spcBef>
                      </a:pPr>
                      <a:endParaRPr sz="850">
                        <a:latin typeface="Times New Roman"/>
                        <a:cs typeface="Times New Roman"/>
                      </a:endParaRPr>
                    </a:p>
                    <a:p>
                      <a:pPr algn="ctr">
                        <a:lnSpc>
                          <a:spcPct val="100000"/>
                        </a:lnSpc>
                      </a:pPr>
                      <a:r>
                        <a:rPr sz="900" spc="-5">
                          <a:latin typeface="Times New Roman"/>
                          <a:cs typeface="Times New Roman"/>
                        </a:rPr>
                        <a:t>2013-12-06</a:t>
                      </a:r>
                      <a:endParaRPr sz="900">
                        <a:latin typeface="Times New Roman"/>
                        <a:cs typeface="Times New Roman"/>
                      </a:endParaRPr>
                    </a:p>
                  </a:txBody>
                  <a:tcPr marL="0" marR="0" marT="381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a:lnSpc>
                          <a:spcPct val="100000"/>
                        </a:lnSpc>
                        <a:spcBef>
                          <a:spcPts val="229"/>
                        </a:spcBef>
                      </a:pPr>
                      <a:r>
                        <a:rPr sz="900">
                          <a:latin typeface="宋体"/>
                          <a:cs typeface="宋体"/>
                        </a:rPr>
                        <a:t>本标准规定了水产品供应链可追溯体系的构建和追溯信息的记录要求。本</a:t>
                      </a:r>
                      <a:endParaRPr sz="900">
                        <a:latin typeface="宋体"/>
                        <a:cs typeface="宋体"/>
                      </a:endParaRPr>
                    </a:p>
                    <a:p>
                      <a:pPr marL="68580">
                        <a:lnSpc>
                          <a:spcPct val="100000"/>
                        </a:lnSpc>
                        <a:spcBef>
                          <a:spcPts val="480"/>
                        </a:spcBef>
                      </a:pPr>
                      <a:r>
                        <a:rPr sz="900">
                          <a:latin typeface="宋体"/>
                          <a:cs typeface="宋体"/>
                        </a:rPr>
                        <a:t>标准适用于水产品供应链中各组织可追溯体系的设计和实施。</a:t>
                      </a:r>
                      <a:endParaRPr sz="900">
                        <a:latin typeface="宋体"/>
                        <a:cs typeface="宋体"/>
                      </a:endParaRPr>
                    </a:p>
                  </a:txBody>
                  <a:tcPr marL="0" marR="0" marT="29209"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798829">
                <a:tc>
                  <a:txBody>
                    <a:bodyPr vert="horz" wrap="square"/>
                    <a:lstStyle/>
                    <a:p>
                      <a:pPr>
                        <a:lnSpc>
                          <a:spcPct val="100000"/>
                        </a:lnSpc>
                      </a:pPr>
                      <a:endParaRPr sz="1000">
                        <a:latin typeface="Times New Roman"/>
                        <a:cs typeface="Times New Roman"/>
                      </a:endParaRPr>
                    </a:p>
                    <a:p>
                      <a:pPr>
                        <a:lnSpc>
                          <a:spcPct val="100000"/>
                        </a:lnSpc>
                        <a:spcBef>
                          <a:spcPts val="35"/>
                        </a:spcBef>
                      </a:pPr>
                      <a:endParaRPr sz="1200">
                        <a:latin typeface="Times New Roman"/>
                        <a:cs typeface="Times New Roman"/>
                      </a:endParaRPr>
                    </a:p>
                    <a:p>
                      <a:pPr marR="29209" algn="r">
                        <a:lnSpc>
                          <a:spcPct val="100000"/>
                        </a:lnSpc>
                        <a:spcBef>
                          <a:spcPts val="5"/>
                        </a:spcBef>
                      </a:pPr>
                      <a:r>
                        <a:rPr sz="900" spc="5">
                          <a:latin typeface="Times New Roman"/>
                          <a:cs typeface="Times New Roman"/>
                        </a:rPr>
                        <a:t>7</a:t>
                      </a:r>
                      <a:r>
                        <a:rPr sz="900" spc="-10">
                          <a:latin typeface="Times New Roman"/>
                          <a:cs typeface="Times New Roman"/>
                        </a:rPr>
                        <a:t>4</a:t>
                      </a:r>
                      <a:r>
                        <a:rPr sz="900">
                          <a:latin typeface="Times New Roman"/>
                          <a:cs typeface="Times New Roman"/>
                        </a:rPr>
                        <a:t>.</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vMerge="1">
                  <a:txBody>
                    <a:bodyPr vert="horz" wrap="square"/>
                    <a:lstStyle/>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nSpc>
                          <a:spcPct val="100000"/>
                        </a:lnSpc>
                        <a:spcBef>
                          <a:spcPts val="35"/>
                        </a:spcBef>
                      </a:pPr>
                      <a:endParaRPr sz="1200">
                        <a:latin typeface="Times New Roman"/>
                        <a:cs typeface="Times New Roman"/>
                      </a:endParaRPr>
                    </a:p>
                    <a:p>
                      <a:pPr algn="ctr">
                        <a:lnSpc>
                          <a:spcPct val="100000"/>
                        </a:lnSpc>
                        <a:spcBef>
                          <a:spcPts val="5"/>
                        </a:spcBef>
                      </a:pPr>
                      <a:r>
                        <a:rPr sz="900" spc="-5">
                          <a:latin typeface="Times New Roman"/>
                          <a:cs typeface="Times New Roman"/>
                        </a:rPr>
                        <a:t>GB/T</a:t>
                      </a:r>
                      <a:r>
                        <a:rPr sz="900" spc="-25">
                          <a:latin typeface="Times New Roman"/>
                          <a:cs typeface="Times New Roman"/>
                        </a:rPr>
                        <a:t> </a:t>
                      </a:r>
                      <a:r>
                        <a:rPr sz="900" spc="-5">
                          <a:latin typeface="Times New Roman"/>
                          <a:cs typeface="Times New Roman"/>
                        </a:rPr>
                        <a:t>31080-2014</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900">
                        <a:latin typeface="Times New Roman"/>
                        <a:cs typeface="Times New Roman"/>
                      </a:endParaRPr>
                    </a:p>
                    <a:p>
                      <a:pPr>
                        <a:lnSpc>
                          <a:spcPct val="100000"/>
                        </a:lnSpc>
                        <a:spcBef>
                          <a:spcPts val="35"/>
                        </a:spcBef>
                      </a:pPr>
                      <a:endParaRPr sz="1300">
                        <a:latin typeface="Times New Roman"/>
                        <a:cs typeface="Times New Roman"/>
                      </a:endParaRPr>
                    </a:p>
                    <a:p>
                      <a:pPr algn="ctr">
                        <a:lnSpc>
                          <a:spcPct val="100000"/>
                        </a:lnSpc>
                        <a:spcBef>
                          <a:spcPts val="5"/>
                        </a:spcBef>
                      </a:pPr>
                      <a:r>
                        <a:rPr sz="900">
                          <a:latin typeface="宋体"/>
                          <a:cs typeface="宋体"/>
                        </a:rPr>
                        <a:t>水产品冷链物流服务规范</a:t>
                      </a:r>
                      <a:endParaRPr sz="900">
                        <a:latin typeface="宋体"/>
                        <a:cs typeface="宋体"/>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nSpc>
                          <a:spcPct val="100000"/>
                        </a:lnSpc>
                        <a:spcBef>
                          <a:spcPts val="35"/>
                        </a:spcBef>
                      </a:pPr>
                      <a:endParaRPr sz="1200">
                        <a:latin typeface="Times New Roman"/>
                        <a:cs typeface="Times New Roman"/>
                      </a:endParaRPr>
                    </a:p>
                    <a:p>
                      <a:pPr algn="ctr">
                        <a:lnSpc>
                          <a:spcPct val="100000"/>
                        </a:lnSpc>
                        <a:spcBef>
                          <a:spcPts val="5"/>
                        </a:spcBef>
                      </a:pPr>
                      <a:r>
                        <a:rPr sz="900" spc="-5">
                          <a:latin typeface="Times New Roman"/>
                          <a:cs typeface="Times New Roman"/>
                        </a:rPr>
                        <a:t>2014-12-22</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nSpc>
                          <a:spcPct val="100000"/>
                        </a:lnSpc>
                        <a:spcBef>
                          <a:spcPts val="35"/>
                        </a:spcBef>
                      </a:pPr>
                      <a:endParaRPr sz="1200">
                        <a:latin typeface="Times New Roman"/>
                        <a:cs typeface="Times New Roman"/>
                      </a:endParaRPr>
                    </a:p>
                    <a:p>
                      <a:pPr algn="ctr">
                        <a:lnSpc>
                          <a:spcPct val="100000"/>
                        </a:lnSpc>
                        <a:spcBef>
                          <a:spcPts val="5"/>
                        </a:spcBef>
                      </a:pPr>
                      <a:r>
                        <a:rPr sz="900" spc="-5">
                          <a:latin typeface="Times New Roman"/>
                          <a:cs typeface="Times New Roman"/>
                        </a:rPr>
                        <a:t>2015-07-01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a:lnSpc>
                          <a:spcPct val="100000"/>
                        </a:lnSpc>
                        <a:spcBef>
                          <a:spcPts val="229"/>
                        </a:spcBef>
                      </a:pPr>
                      <a:r>
                        <a:rPr sz="900">
                          <a:latin typeface="宋体"/>
                          <a:cs typeface="宋体"/>
                        </a:rPr>
                        <a:t>本标准规定了水产品冷链物流服务的基本要求、接收地作业、运输、仓储</a:t>
                      </a:r>
                      <a:endParaRPr sz="900">
                        <a:latin typeface="宋体"/>
                        <a:cs typeface="宋体"/>
                      </a:endParaRPr>
                    </a:p>
                    <a:p>
                      <a:pPr marL="68580" marR="62865" algn="just">
                        <a:lnSpc>
                          <a:spcPct val="144400"/>
                        </a:lnSpc>
                      </a:pPr>
                      <a:r>
                        <a:rPr sz="900">
                          <a:latin typeface="宋体"/>
                          <a:cs typeface="宋体"/>
                        </a:rPr>
                        <a:t>作业</a:t>
                      </a:r>
                      <a:r>
                        <a:rPr sz="900" spc="-85">
                          <a:latin typeface="宋体"/>
                          <a:cs typeface="宋体"/>
                        </a:rPr>
                        <a:t>、</a:t>
                      </a:r>
                      <a:r>
                        <a:rPr sz="900">
                          <a:latin typeface="宋体"/>
                          <a:cs typeface="宋体"/>
                        </a:rPr>
                        <a:t>加工与配送、</a:t>
                      </a:r>
                      <a:r>
                        <a:rPr sz="900" spc="-170">
                          <a:latin typeface="宋体"/>
                          <a:cs typeface="宋体"/>
                        </a:rPr>
                        <a:t> </a:t>
                      </a:r>
                      <a:r>
                        <a:rPr sz="900">
                          <a:latin typeface="宋体"/>
                          <a:cs typeface="宋体"/>
                        </a:rPr>
                        <a:t>货物交接</a:t>
                      </a:r>
                      <a:r>
                        <a:rPr sz="900" spc="-85">
                          <a:latin typeface="宋体"/>
                          <a:cs typeface="宋体"/>
                        </a:rPr>
                        <a:t>、</a:t>
                      </a:r>
                      <a:r>
                        <a:rPr sz="900">
                          <a:latin typeface="宋体"/>
                          <a:cs typeface="宋体"/>
                        </a:rPr>
                        <a:t>包装与标志要求和服务质量的主要评价指 标。本标准适用于鲜、活、冷冻和超低温动物性水产品流通过程中的冷链 物流服务。水产品生产过程中涉及的水产品冷链物流服务可参照执行。</a:t>
                      </a:r>
                      <a:endParaRPr sz="900">
                        <a:latin typeface="宋体"/>
                        <a:cs typeface="宋体"/>
                      </a:endParaRPr>
                    </a:p>
                  </a:txBody>
                  <a:tcPr marL="0" marR="0" marT="29209"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434975">
                <a:tc>
                  <a:txBody>
                    <a:bodyPr vert="horz" wrap="square"/>
                    <a:lstStyle/>
                    <a:p>
                      <a:pPr>
                        <a:lnSpc>
                          <a:spcPct val="100000"/>
                        </a:lnSpc>
                        <a:spcBef>
                          <a:spcPts val="30"/>
                        </a:spcBef>
                      </a:pPr>
                      <a:endParaRPr sz="950">
                        <a:latin typeface="Times New Roman"/>
                        <a:cs typeface="Times New Roman"/>
                      </a:endParaRPr>
                    </a:p>
                    <a:p>
                      <a:pPr marR="29209" algn="r">
                        <a:lnSpc>
                          <a:spcPct val="100000"/>
                        </a:lnSpc>
                        <a:spcBef>
                          <a:spcPts val="5"/>
                        </a:spcBef>
                      </a:pPr>
                      <a:r>
                        <a:rPr sz="900" spc="5">
                          <a:latin typeface="Times New Roman"/>
                          <a:cs typeface="Times New Roman"/>
                        </a:rPr>
                        <a:t>7</a:t>
                      </a:r>
                      <a:r>
                        <a:rPr sz="900" spc="-10">
                          <a:latin typeface="Times New Roman"/>
                          <a:cs typeface="Times New Roman"/>
                        </a:rPr>
                        <a:t>5</a:t>
                      </a:r>
                      <a:r>
                        <a:rPr sz="900">
                          <a:latin typeface="Times New Roman"/>
                          <a:cs typeface="Times New Roman"/>
                        </a:rPr>
                        <a:t>.</a:t>
                      </a:r>
                      <a:endParaRPr sz="900">
                        <a:latin typeface="Times New Roman"/>
                        <a:cs typeface="Times New Roman"/>
                      </a:endParaRPr>
                    </a:p>
                  </a:txBody>
                  <a:tcPr marL="0" marR="0" marT="381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vMerge="1">
                  <a:txBody>
                    <a:bodyPr vert="horz" wrap="square"/>
                    <a:lstStyle/>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30"/>
                        </a:spcBef>
                      </a:pPr>
                      <a:endParaRPr sz="950">
                        <a:latin typeface="Times New Roman"/>
                        <a:cs typeface="Times New Roman"/>
                      </a:endParaRPr>
                    </a:p>
                    <a:p>
                      <a:pPr algn="ctr">
                        <a:lnSpc>
                          <a:spcPct val="100000"/>
                        </a:lnSpc>
                        <a:spcBef>
                          <a:spcPts val="5"/>
                        </a:spcBef>
                      </a:pPr>
                      <a:r>
                        <a:rPr sz="900" spc="-5">
                          <a:latin typeface="Times New Roman"/>
                          <a:cs typeface="Times New Roman"/>
                        </a:rPr>
                        <a:t>GB/T</a:t>
                      </a:r>
                      <a:r>
                        <a:rPr sz="900" spc="-25">
                          <a:latin typeface="Times New Roman"/>
                          <a:cs typeface="Times New Roman"/>
                        </a:rPr>
                        <a:t> </a:t>
                      </a:r>
                      <a:r>
                        <a:rPr sz="900" spc="-5">
                          <a:latin typeface="Times New Roman"/>
                          <a:cs typeface="Times New Roman"/>
                        </a:rPr>
                        <a:t>34767-2017</a:t>
                      </a:r>
                      <a:endParaRPr sz="900">
                        <a:latin typeface="Times New Roman"/>
                        <a:cs typeface="Times New Roman"/>
                      </a:endParaRPr>
                    </a:p>
                  </a:txBody>
                  <a:tcPr marL="0" marR="0" marT="381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45"/>
                        </a:spcBef>
                      </a:pPr>
                      <a:endParaRPr sz="950">
                        <a:latin typeface="Times New Roman"/>
                        <a:cs typeface="Times New Roman"/>
                      </a:endParaRPr>
                    </a:p>
                    <a:p>
                      <a:pPr algn="ctr">
                        <a:lnSpc>
                          <a:spcPct val="100000"/>
                        </a:lnSpc>
                      </a:pPr>
                      <a:r>
                        <a:rPr sz="900">
                          <a:latin typeface="宋体"/>
                          <a:cs typeface="宋体"/>
                        </a:rPr>
                        <a:t>水产品销售与配送良好操作规范</a:t>
                      </a:r>
                      <a:endParaRPr sz="900">
                        <a:latin typeface="宋体"/>
                        <a:cs typeface="宋体"/>
                      </a:endParaRPr>
                    </a:p>
                  </a:txBody>
                  <a:tcPr marL="0" marR="0" marT="571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30"/>
                        </a:spcBef>
                      </a:pPr>
                      <a:endParaRPr sz="950">
                        <a:latin typeface="Times New Roman"/>
                        <a:cs typeface="Times New Roman"/>
                      </a:endParaRPr>
                    </a:p>
                    <a:p>
                      <a:pPr algn="ctr">
                        <a:lnSpc>
                          <a:spcPct val="100000"/>
                        </a:lnSpc>
                        <a:spcBef>
                          <a:spcPts val="5"/>
                        </a:spcBef>
                      </a:pPr>
                      <a:r>
                        <a:rPr sz="900" spc="-5">
                          <a:latin typeface="Times New Roman"/>
                          <a:cs typeface="Times New Roman"/>
                        </a:rPr>
                        <a:t>2017-11-01</a:t>
                      </a:r>
                      <a:endParaRPr sz="900">
                        <a:latin typeface="Times New Roman"/>
                        <a:cs typeface="Times New Roman"/>
                      </a:endParaRPr>
                    </a:p>
                  </a:txBody>
                  <a:tcPr marL="0" marR="0" marT="381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30"/>
                        </a:spcBef>
                      </a:pPr>
                      <a:endParaRPr sz="950">
                        <a:latin typeface="Times New Roman"/>
                        <a:cs typeface="Times New Roman"/>
                      </a:endParaRPr>
                    </a:p>
                    <a:p>
                      <a:pPr algn="ctr">
                        <a:lnSpc>
                          <a:spcPct val="100000"/>
                        </a:lnSpc>
                        <a:spcBef>
                          <a:spcPts val="5"/>
                        </a:spcBef>
                      </a:pPr>
                      <a:r>
                        <a:rPr sz="900" spc="-5">
                          <a:latin typeface="Times New Roman"/>
                          <a:cs typeface="Times New Roman"/>
                        </a:rPr>
                        <a:t>2018-05-01</a:t>
                      </a:r>
                      <a:endParaRPr sz="900">
                        <a:latin typeface="Times New Roman"/>
                        <a:cs typeface="Times New Roman"/>
                      </a:endParaRPr>
                    </a:p>
                  </a:txBody>
                  <a:tcPr marL="0" marR="0" marT="381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marR="89535">
                        <a:lnSpc>
                          <a:spcPts val="1560"/>
                        </a:lnSpc>
                        <a:spcBef>
                          <a:spcPts val="10"/>
                        </a:spcBef>
                      </a:pPr>
                      <a:r>
                        <a:rPr sz="900">
                          <a:latin typeface="宋体"/>
                          <a:cs typeface="宋体"/>
                        </a:rPr>
                        <a:t>本标准规定了水产品销售操作的基本要求、批发要求、配送要求、零售要 求和人员管理。本标准适用于水产品销售与配送活动的质量控制。</a:t>
                      </a:r>
                      <a:endParaRPr sz="900">
                        <a:latin typeface="宋体"/>
                        <a:cs typeface="宋体"/>
                      </a:endParaRPr>
                    </a:p>
                  </a:txBody>
                  <a:tcPr marL="0" marR="0" marT="127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600710">
                <a:tc>
                  <a:txBody>
                    <a:bodyPr vert="horz" wrap="square"/>
                    <a:lstStyle/>
                    <a:p>
                      <a:pPr>
                        <a:lnSpc>
                          <a:spcPct val="100000"/>
                        </a:lnSpc>
                      </a:pPr>
                      <a:endParaRPr sz="1000">
                        <a:latin typeface="Times New Roman"/>
                        <a:cs typeface="Times New Roman"/>
                      </a:endParaRPr>
                    </a:p>
                    <a:p>
                      <a:pPr marR="29209" algn="r">
                        <a:lnSpc>
                          <a:spcPct val="100000"/>
                        </a:lnSpc>
                        <a:spcBef>
                          <a:spcPts val="630"/>
                        </a:spcBef>
                      </a:pPr>
                      <a:r>
                        <a:rPr sz="900" spc="5">
                          <a:latin typeface="Times New Roman"/>
                          <a:cs typeface="Times New Roman"/>
                        </a:rPr>
                        <a:t>7</a:t>
                      </a:r>
                      <a:r>
                        <a:rPr sz="900" spc="-10">
                          <a:latin typeface="Times New Roman"/>
                          <a:cs typeface="Times New Roman"/>
                        </a:rPr>
                        <a:t>6</a:t>
                      </a:r>
                      <a:r>
                        <a:rPr sz="900">
                          <a:latin typeface="Times New Roman"/>
                          <a:cs typeface="Times New Roman"/>
                        </a:rPr>
                        <a:t>.</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vMerge="1">
                  <a:txBody>
                    <a:bodyPr vert="horz" wrap="square"/>
                    <a:lstStyle/>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30"/>
                        </a:spcBef>
                      </a:pPr>
                      <a:r>
                        <a:rPr sz="900" spc="-5">
                          <a:latin typeface="Times New Roman"/>
                          <a:cs typeface="Times New Roman"/>
                        </a:rPr>
                        <a:t>GB/T</a:t>
                      </a:r>
                      <a:r>
                        <a:rPr sz="900" spc="-25">
                          <a:latin typeface="Times New Roman"/>
                          <a:cs typeface="Times New Roman"/>
                        </a:rPr>
                        <a:t> </a:t>
                      </a:r>
                      <a:r>
                        <a:rPr sz="900" spc="-5">
                          <a:latin typeface="Times New Roman"/>
                          <a:cs typeface="Times New Roman"/>
                        </a:rPr>
                        <a:t>34770-2017</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900">
                        <a:latin typeface="Times New Roman"/>
                        <a:cs typeface="Times New Roman"/>
                      </a:endParaRPr>
                    </a:p>
                    <a:p>
                      <a:pPr algn="ctr">
                        <a:lnSpc>
                          <a:spcPct val="100000"/>
                        </a:lnSpc>
                        <a:spcBef>
                          <a:spcPts val="760"/>
                        </a:spcBef>
                      </a:pPr>
                      <a:r>
                        <a:rPr sz="900">
                          <a:latin typeface="宋体"/>
                          <a:cs typeface="宋体"/>
                        </a:rPr>
                        <a:t>水产品批发市场交易技术规范</a:t>
                      </a:r>
                      <a:endParaRPr sz="900">
                        <a:latin typeface="宋体"/>
                        <a:cs typeface="宋体"/>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30"/>
                        </a:spcBef>
                      </a:pPr>
                      <a:r>
                        <a:rPr sz="900" spc="-5">
                          <a:latin typeface="Times New Roman"/>
                          <a:cs typeface="Times New Roman"/>
                        </a:rPr>
                        <a:t>2017-11-01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30"/>
                        </a:spcBef>
                      </a:pPr>
                      <a:r>
                        <a:rPr sz="900" spc="-5">
                          <a:latin typeface="Times New Roman"/>
                          <a:cs typeface="Times New Roman"/>
                        </a:rPr>
                        <a:t>2018-05-01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a:lnSpc>
                          <a:spcPct val="100000"/>
                        </a:lnSpc>
                        <a:spcBef>
                          <a:spcPts val="229"/>
                        </a:spcBef>
                      </a:pPr>
                      <a:r>
                        <a:rPr sz="900">
                          <a:latin typeface="宋体"/>
                          <a:cs typeface="宋体"/>
                        </a:rPr>
                        <a:t>本标准规定了水产品批发市场交易环境要求、交易设施设备、交易要求、</a:t>
                      </a:r>
                      <a:endParaRPr sz="900">
                        <a:latin typeface="宋体"/>
                        <a:cs typeface="宋体"/>
                      </a:endParaRPr>
                    </a:p>
                    <a:p>
                      <a:pPr marL="68580" marR="89535">
                        <a:lnSpc>
                          <a:spcPct val="144400"/>
                        </a:lnSpc>
                        <a:spcBef>
                          <a:spcPts val="5"/>
                        </a:spcBef>
                      </a:pPr>
                      <a:r>
                        <a:rPr sz="900">
                          <a:latin typeface="宋体"/>
                          <a:cs typeface="宋体"/>
                        </a:rPr>
                        <a:t>人员管理要求和记录管理。本标准适用于专业水产品批发市场交易，农产 品批发市场中的水产品交易。</a:t>
                      </a:r>
                      <a:endParaRPr sz="900">
                        <a:latin typeface="宋体"/>
                        <a:cs typeface="宋体"/>
                      </a:endParaRPr>
                    </a:p>
                  </a:txBody>
                  <a:tcPr marL="0" marR="0" marT="29209"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402589">
                <a:tc>
                  <a:txBody>
                    <a:bodyPr vert="horz" wrap="square"/>
                    <a:lstStyle/>
                    <a:p>
                      <a:pPr>
                        <a:lnSpc>
                          <a:spcPct val="100000"/>
                        </a:lnSpc>
                        <a:spcBef>
                          <a:spcPts val="20"/>
                        </a:spcBef>
                      </a:pPr>
                      <a:endParaRPr sz="850">
                        <a:latin typeface="Times New Roman"/>
                        <a:cs typeface="Times New Roman"/>
                      </a:endParaRPr>
                    </a:p>
                    <a:p>
                      <a:pPr marR="29209" algn="r">
                        <a:lnSpc>
                          <a:spcPct val="100000"/>
                        </a:lnSpc>
                      </a:pPr>
                      <a:r>
                        <a:rPr sz="900" spc="5">
                          <a:latin typeface="Times New Roman"/>
                          <a:cs typeface="Times New Roman"/>
                        </a:rPr>
                        <a:t>7</a:t>
                      </a:r>
                      <a:r>
                        <a:rPr sz="900" spc="-10">
                          <a:latin typeface="Times New Roman"/>
                          <a:cs typeface="Times New Roman"/>
                        </a:rPr>
                        <a:t>7</a:t>
                      </a:r>
                      <a:r>
                        <a:rPr sz="900">
                          <a:latin typeface="Times New Roman"/>
                          <a:cs typeface="Times New Roman"/>
                        </a:rPr>
                        <a:t>.</a:t>
                      </a:r>
                      <a:endParaRPr sz="900">
                        <a:latin typeface="Times New Roman"/>
                        <a:cs typeface="Times New Roman"/>
                      </a:endParaRPr>
                    </a:p>
                  </a:txBody>
                  <a:tcPr marL="0" marR="0" marT="254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vMerge="1">
                  <a:txBody>
                    <a:bodyPr vert="horz" wrap="square"/>
                    <a:lstStyle/>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20"/>
                        </a:spcBef>
                      </a:pPr>
                      <a:endParaRPr sz="850">
                        <a:latin typeface="Times New Roman"/>
                        <a:cs typeface="Times New Roman"/>
                      </a:endParaRPr>
                    </a:p>
                    <a:p>
                      <a:pPr algn="ctr">
                        <a:lnSpc>
                          <a:spcPct val="100000"/>
                        </a:lnSpc>
                      </a:pPr>
                      <a:r>
                        <a:rPr sz="900" spc="-5">
                          <a:latin typeface="Times New Roman"/>
                          <a:cs typeface="Times New Roman"/>
                        </a:rPr>
                        <a:t>GB/T</a:t>
                      </a:r>
                      <a:r>
                        <a:rPr sz="900" spc="-25">
                          <a:latin typeface="Times New Roman"/>
                          <a:cs typeface="Times New Roman"/>
                        </a:rPr>
                        <a:t> </a:t>
                      </a:r>
                      <a:r>
                        <a:rPr sz="900" spc="-5">
                          <a:latin typeface="Times New Roman"/>
                          <a:cs typeface="Times New Roman"/>
                        </a:rPr>
                        <a:t>36192-2018</a:t>
                      </a:r>
                      <a:endParaRPr sz="900">
                        <a:latin typeface="Times New Roman"/>
                        <a:cs typeface="Times New Roman"/>
                      </a:endParaRPr>
                    </a:p>
                  </a:txBody>
                  <a:tcPr marL="0" marR="0" marT="254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30"/>
                        </a:spcBef>
                      </a:pPr>
                      <a:endParaRPr sz="850">
                        <a:latin typeface="Times New Roman"/>
                        <a:cs typeface="Times New Roman"/>
                      </a:endParaRPr>
                    </a:p>
                    <a:p>
                      <a:pPr algn="ctr">
                        <a:lnSpc>
                          <a:spcPct val="100000"/>
                        </a:lnSpc>
                        <a:spcBef>
                          <a:spcPts val="5"/>
                        </a:spcBef>
                      </a:pPr>
                      <a:r>
                        <a:rPr sz="900">
                          <a:latin typeface="宋体"/>
                          <a:cs typeface="宋体"/>
                        </a:rPr>
                        <a:t>活水产品运输技术规范</a:t>
                      </a:r>
                      <a:endParaRPr sz="900">
                        <a:latin typeface="宋体"/>
                        <a:cs typeface="宋体"/>
                      </a:endParaRPr>
                    </a:p>
                  </a:txBody>
                  <a:tcPr marL="0" marR="0" marT="381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20"/>
                        </a:spcBef>
                      </a:pPr>
                      <a:endParaRPr sz="850">
                        <a:latin typeface="Times New Roman"/>
                        <a:cs typeface="Times New Roman"/>
                      </a:endParaRPr>
                    </a:p>
                    <a:p>
                      <a:pPr algn="ctr">
                        <a:lnSpc>
                          <a:spcPct val="100000"/>
                        </a:lnSpc>
                      </a:pPr>
                      <a:r>
                        <a:rPr sz="900" spc="-5">
                          <a:latin typeface="Times New Roman"/>
                          <a:cs typeface="Times New Roman"/>
                        </a:rPr>
                        <a:t>2018-05-14</a:t>
                      </a:r>
                      <a:endParaRPr sz="900">
                        <a:latin typeface="Times New Roman"/>
                        <a:cs typeface="Times New Roman"/>
                      </a:endParaRPr>
                    </a:p>
                  </a:txBody>
                  <a:tcPr marL="0" marR="0" marT="254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20"/>
                        </a:spcBef>
                      </a:pPr>
                      <a:endParaRPr sz="850">
                        <a:latin typeface="Times New Roman"/>
                        <a:cs typeface="Times New Roman"/>
                      </a:endParaRPr>
                    </a:p>
                    <a:p>
                      <a:pPr algn="ctr">
                        <a:lnSpc>
                          <a:spcPct val="100000"/>
                        </a:lnSpc>
                      </a:pPr>
                      <a:r>
                        <a:rPr sz="900" spc="-5">
                          <a:latin typeface="Times New Roman"/>
                          <a:cs typeface="Times New Roman"/>
                        </a:rPr>
                        <a:t>2018-12-01</a:t>
                      </a:r>
                      <a:endParaRPr sz="900">
                        <a:latin typeface="Times New Roman"/>
                        <a:cs typeface="Times New Roman"/>
                      </a:endParaRPr>
                    </a:p>
                  </a:txBody>
                  <a:tcPr marL="0" marR="0" marT="254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a:lnSpc>
                          <a:spcPct val="100000"/>
                        </a:lnSpc>
                        <a:spcBef>
                          <a:spcPts val="229"/>
                        </a:spcBef>
                      </a:pPr>
                      <a:r>
                        <a:rPr sz="900">
                          <a:latin typeface="宋体"/>
                          <a:cs typeface="宋体"/>
                        </a:rPr>
                        <a:t>本标准规定了活水产品运输的基本要求、运输工具、运输管理和暂养，适</a:t>
                      </a:r>
                      <a:endParaRPr sz="900">
                        <a:latin typeface="宋体"/>
                        <a:cs typeface="宋体"/>
                      </a:endParaRPr>
                    </a:p>
                    <a:p>
                      <a:pPr marL="68580">
                        <a:lnSpc>
                          <a:spcPct val="100000"/>
                        </a:lnSpc>
                        <a:spcBef>
                          <a:spcPts val="480"/>
                        </a:spcBef>
                      </a:pPr>
                      <a:r>
                        <a:rPr sz="900">
                          <a:latin typeface="宋体"/>
                          <a:cs typeface="宋体"/>
                        </a:rPr>
                        <a:t>用于活鱼、活虾、活贝、活蟹的运输，其他活水产品可参照执行。</a:t>
                      </a:r>
                      <a:endParaRPr sz="900">
                        <a:latin typeface="宋体"/>
                        <a:cs typeface="宋体"/>
                      </a:endParaRPr>
                    </a:p>
                  </a:txBody>
                  <a:tcPr marL="0" marR="0" marT="29209"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600710">
                <a:tc>
                  <a:txBody>
                    <a:bodyPr vert="horz" wrap="square"/>
                    <a:lstStyle/>
                    <a:p>
                      <a:pPr>
                        <a:lnSpc>
                          <a:spcPct val="100000"/>
                        </a:lnSpc>
                      </a:pPr>
                      <a:endParaRPr sz="1000">
                        <a:latin typeface="Times New Roman"/>
                        <a:cs typeface="Times New Roman"/>
                      </a:endParaRPr>
                    </a:p>
                    <a:p>
                      <a:pPr marR="29209" algn="r">
                        <a:lnSpc>
                          <a:spcPct val="100000"/>
                        </a:lnSpc>
                        <a:spcBef>
                          <a:spcPts val="640"/>
                        </a:spcBef>
                      </a:pPr>
                      <a:r>
                        <a:rPr sz="900" spc="5">
                          <a:latin typeface="Times New Roman"/>
                          <a:cs typeface="Times New Roman"/>
                        </a:rPr>
                        <a:t>7</a:t>
                      </a:r>
                      <a:r>
                        <a:rPr sz="900" spc="-10">
                          <a:latin typeface="Times New Roman"/>
                          <a:cs typeface="Times New Roman"/>
                        </a:rPr>
                        <a:t>8</a:t>
                      </a:r>
                      <a:r>
                        <a:rPr sz="900">
                          <a:latin typeface="Times New Roman"/>
                          <a:cs typeface="Times New Roman"/>
                        </a:rPr>
                        <a:t>.</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vMerge="1">
                  <a:txBody>
                    <a:bodyPr vert="horz" wrap="square"/>
                    <a:lstStyle/>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40"/>
                        </a:spcBef>
                      </a:pPr>
                      <a:r>
                        <a:rPr sz="900" spc="-5">
                          <a:latin typeface="Times New Roman"/>
                          <a:cs typeface="Times New Roman"/>
                        </a:rPr>
                        <a:t>GB/T</a:t>
                      </a:r>
                      <a:r>
                        <a:rPr sz="900" spc="-35">
                          <a:latin typeface="Times New Roman"/>
                          <a:cs typeface="Times New Roman"/>
                        </a:rPr>
                        <a:t> </a:t>
                      </a:r>
                      <a:r>
                        <a:rPr sz="900" spc="-5">
                          <a:latin typeface="Times New Roman"/>
                          <a:cs typeface="Times New Roman"/>
                        </a:rPr>
                        <a:t>24402-2021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900">
                        <a:latin typeface="Times New Roman"/>
                        <a:cs typeface="Times New Roman"/>
                      </a:endParaRPr>
                    </a:p>
                    <a:p>
                      <a:pPr algn="ctr">
                        <a:lnSpc>
                          <a:spcPct val="100000"/>
                        </a:lnSpc>
                        <a:spcBef>
                          <a:spcPts val="755"/>
                        </a:spcBef>
                      </a:pPr>
                      <a:r>
                        <a:rPr sz="900">
                          <a:latin typeface="宋体"/>
                          <a:cs typeface="宋体"/>
                        </a:rPr>
                        <a:t>鲮鱼罐头质量通则</a:t>
                      </a:r>
                      <a:endParaRPr sz="900">
                        <a:latin typeface="宋体"/>
                        <a:cs typeface="宋体"/>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40"/>
                        </a:spcBef>
                      </a:pPr>
                      <a:r>
                        <a:rPr sz="900" spc="-5">
                          <a:latin typeface="Times New Roman"/>
                          <a:cs typeface="Times New Roman"/>
                        </a:rPr>
                        <a:t>2021-08-20</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40"/>
                        </a:spcBef>
                      </a:pPr>
                      <a:r>
                        <a:rPr sz="900" spc="-5">
                          <a:latin typeface="Times New Roman"/>
                          <a:cs typeface="Times New Roman"/>
                        </a:rPr>
                        <a:t>2022-03-01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a:lnSpc>
                          <a:spcPct val="100000"/>
                        </a:lnSpc>
                        <a:spcBef>
                          <a:spcPts val="229"/>
                        </a:spcBef>
                      </a:pPr>
                      <a:r>
                        <a:rPr sz="900">
                          <a:latin typeface="宋体"/>
                          <a:cs typeface="宋体"/>
                        </a:rPr>
                        <a:t>本文件规定了鱼罐头的产品分类及代号</a:t>
                      </a:r>
                      <a:r>
                        <a:rPr sz="900" spc="-10">
                          <a:latin typeface="Times New Roman"/>
                          <a:cs typeface="Times New Roman"/>
                        </a:rPr>
                        <a:t>.</a:t>
                      </a:r>
                      <a:r>
                        <a:rPr sz="900">
                          <a:latin typeface="宋体"/>
                          <a:cs typeface="宋体"/>
                        </a:rPr>
                        <a:t>技术要求、试验方法、检验规则和</a:t>
                      </a:r>
                      <a:endParaRPr sz="900">
                        <a:latin typeface="宋体"/>
                        <a:cs typeface="宋体"/>
                      </a:endParaRPr>
                    </a:p>
                    <a:p>
                      <a:pPr marL="68580" marR="3810">
                        <a:lnSpc>
                          <a:spcPct val="144400"/>
                        </a:lnSpc>
                      </a:pPr>
                      <a:r>
                        <a:rPr sz="900">
                          <a:latin typeface="宋体"/>
                          <a:cs typeface="宋体"/>
                        </a:rPr>
                        <a:t>包装</a:t>
                      </a:r>
                      <a:r>
                        <a:rPr sz="900" spc="-60">
                          <a:latin typeface="宋体"/>
                          <a:cs typeface="宋体"/>
                        </a:rPr>
                        <a:t>、</a:t>
                      </a:r>
                      <a:r>
                        <a:rPr sz="900">
                          <a:latin typeface="宋体"/>
                          <a:cs typeface="宋体"/>
                        </a:rPr>
                        <a:t>标志</a:t>
                      </a:r>
                      <a:r>
                        <a:rPr sz="900" spc="-50">
                          <a:latin typeface="宋体"/>
                          <a:cs typeface="宋体"/>
                        </a:rPr>
                        <a:t>、</a:t>
                      </a:r>
                      <a:r>
                        <a:rPr sz="900">
                          <a:latin typeface="宋体"/>
                          <a:cs typeface="宋体"/>
                        </a:rPr>
                        <a:t>运输和贮存</a:t>
                      </a:r>
                      <a:r>
                        <a:rPr sz="900" spc="-40">
                          <a:latin typeface="宋体"/>
                          <a:cs typeface="宋体"/>
                        </a:rPr>
                        <a:t>。</a:t>
                      </a:r>
                      <a:r>
                        <a:rPr sz="900">
                          <a:latin typeface="宋体"/>
                          <a:cs typeface="宋体"/>
                        </a:rPr>
                        <a:t>本文件适用于以鲜</a:t>
                      </a:r>
                      <a:r>
                        <a:rPr sz="900">
                          <a:latin typeface="Times New Roman"/>
                          <a:cs typeface="Times New Roman"/>
                        </a:rPr>
                        <a:t>(</a:t>
                      </a:r>
                      <a:r>
                        <a:rPr sz="900">
                          <a:latin typeface="宋体"/>
                          <a:cs typeface="宋体"/>
                        </a:rPr>
                        <a:t>冻</a:t>
                      </a:r>
                      <a:r>
                        <a:rPr sz="900" spc="-15">
                          <a:latin typeface="Times New Roman"/>
                          <a:cs typeface="Times New Roman"/>
                        </a:rPr>
                        <a:t>)</a:t>
                      </a:r>
                      <a:r>
                        <a:rPr sz="900">
                          <a:latin typeface="宋体"/>
                          <a:cs typeface="宋体"/>
                        </a:rPr>
                        <a:t>鲛鱼为主要原料</a:t>
                      </a:r>
                      <a:r>
                        <a:rPr sz="900">
                          <a:latin typeface="Times New Roman"/>
                          <a:cs typeface="Times New Roman"/>
                        </a:rPr>
                        <a:t>,</a:t>
                      </a:r>
                      <a:r>
                        <a:rPr sz="900">
                          <a:latin typeface="宋体"/>
                          <a:cs typeface="宋体"/>
                        </a:rPr>
                        <a:t>经去鳞、 去头</a:t>
                      </a:r>
                      <a:r>
                        <a:rPr sz="900" spc="-50">
                          <a:latin typeface="宋体"/>
                          <a:cs typeface="宋体"/>
                        </a:rPr>
                        <a:t>、</a:t>
                      </a:r>
                      <a:r>
                        <a:rPr sz="900">
                          <a:latin typeface="宋体"/>
                          <a:cs typeface="宋体"/>
                        </a:rPr>
                        <a:t>去内脏</a:t>
                      </a:r>
                      <a:r>
                        <a:rPr sz="900" spc="-40">
                          <a:latin typeface="宋体"/>
                          <a:cs typeface="宋体"/>
                        </a:rPr>
                        <a:t>、</a:t>
                      </a:r>
                      <a:r>
                        <a:rPr sz="900">
                          <a:latin typeface="宋体"/>
                          <a:cs typeface="宋体"/>
                        </a:rPr>
                        <a:t>油炸等预处理</a:t>
                      </a:r>
                      <a:r>
                        <a:rPr sz="900" spc="-40">
                          <a:latin typeface="宋体"/>
                          <a:cs typeface="宋体"/>
                        </a:rPr>
                        <a:t>、</a:t>
                      </a:r>
                      <a:r>
                        <a:rPr sz="900">
                          <a:latin typeface="宋体"/>
                          <a:cs typeface="宋体"/>
                        </a:rPr>
                        <a:t>装罐</a:t>
                      </a:r>
                      <a:r>
                        <a:rPr sz="900" spc="-40">
                          <a:latin typeface="宋体"/>
                          <a:cs typeface="宋体"/>
                        </a:rPr>
                        <a:t>、</a:t>
                      </a:r>
                      <a:r>
                        <a:rPr sz="900">
                          <a:latin typeface="宋体"/>
                          <a:cs typeface="宋体"/>
                        </a:rPr>
                        <a:t>密封</a:t>
                      </a:r>
                      <a:r>
                        <a:rPr sz="900" spc="-40">
                          <a:latin typeface="宋体"/>
                          <a:cs typeface="宋体"/>
                        </a:rPr>
                        <a:t>、</a:t>
                      </a:r>
                      <a:r>
                        <a:rPr sz="900">
                          <a:latin typeface="宋体"/>
                          <a:cs typeface="宋体"/>
                        </a:rPr>
                        <a:t>杀菌</a:t>
                      </a:r>
                      <a:r>
                        <a:rPr sz="900" spc="-40">
                          <a:latin typeface="宋体"/>
                          <a:cs typeface="宋体"/>
                        </a:rPr>
                        <a:t>、</a:t>
                      </a:r>
                      <a:r>
                        <a:rPr sz="900">
                          <a:latin typeface="宋体"/>
                          <a:cs typeface="宋体"/>
                        </a:rPr>
                        <a:t>冷却制成的上鱼罐头。</a:t>
                      </a:r>
                      <a:endParaRPr sz="900">
                        <a:latin typeface="宋体"/>
                        <a:cs typeface="宋体"/>
                      </a:endParaRPr>
                    </a:p>
                  </a:txBody>
                  <a:tcPr marL="0" marR="0" marT="29209"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599439">
                <a:tc>
                  <a:txBody>
                    <a:bodyPr vert="horz" wrap="square"/>
                    <a:lstStyle/>
                    <a:p>
                      <a:pPr>
                        <a:lnSpc>
                          <a:spcPct val="100000"/>
                        </a:lnSpc>
                      </a:pPr>
                      <a:endParaRPr sz="1000">
                        <a:latin typeface="Times New Roman"/>
                        <a:cs typeface="Times New Roman"/>
                      </a:endParaRPr>
                    </a:p>
                    <a:p>
                      <a:pPr marR="29209" algn="r">
                        <a:lnSpc>
                          <a:spcPct val="100000"/>
                        </a:lnSpc>
                        <a:spcBef>
                          <a:spcPts val="635"/>
                        </a:spcBef>
                      </a:pPr>
                      <a:r>
                        <a:rPr sz="900" spc="5">
                          <a:latin typeface="Times New Roman"/>
                          <a:cs typeface="Times New Roman"/>
                        </a:rPr>
                        <a:t>7</a:t>
                      </a:r>
                      <a:r>
                        <a:rPr sz="900" spc="-10">
                          <a:latin typeface="Times New Roman"/>
                          <a:cs typeface="Times New Roman"/>
                        </a:rPr>
                        <a:t>9</a:t>
                      </a:r>
                      <a:r>
                        <a:rPr sz="900">
                          <a:latin typeface="Times New Roman"/>
                          <a:cs typeface="Times New Roman"/>
                        </a:rPr>
                        <a:t>.</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vMerge="1">
                  <a:txBody>
                    <a:bodyPr vert="horz" wrap="square"/>
                    <a:lstStyle/>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35"/>
                        </a:spcBef>
                      </a:pPr>
                      <a:r>
                        <a:rPr sz="900" spc="-5">
                          <a:latin typeface="Times New Roman"/>
                          <a:cs typeface="Times New Roman"/>
                        </a:rPr>
                        <a:t>GB/T</a:t>
                      </a:r>
                      <a:r>
                        <a:rPr sz="900" spc="-25">
                          <a:latin typeface="Times New Roman"/>
                          <a:cs typeface="Times New Roman"/>
                        </a:rPr>
                        <a:t> </a:t>
                      </a:r>
                      <a:r>
                        <a:rPr sz="900" spc="-5">
                          <a:latin typeface="Times New Roman"/>
                          <a:cs typeface="Times New Roman"/>
                        </a:rPr>
                        <a:t>40745-2021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900">
                        <a:latin typeface="Times New Roman"/>
                        <a:cs typeface="Times New Roman"/>
                      </a:endParaRPr>
                    </a:p>
                    <a:p>
                      <a:pPr algn="ctr">
                        <a:lnSpc>
                          <a:spcPct val="100000"/>
                        </a:lnSpc>
                        <a:spcBef>
                          <a:spcPts val="750"/>
                        </a:spcBef>
                      </a:pPr>
                      <a:r>
                        <a:rPr sz="900">
                          <a:latin typeface="宋体"/>
                          <a:cs typeface="宋体"/>
                        </a:rPr>
                        <a:t>冷冻水产品包冰规范</a:t>
                      </a:r>
                      <a:endParaRPr sz="900">
                        <a:latin typeface="宋体"/>
                        <a:cs typeface="宋体"/>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35"/>
                        </a:spcBef>
                      </a:pPr>
                      <a:r>
                        <a:rPr sz="900" spc="-5">
                          <a:latin typeface="Times New Roman"/>
                          <a:cs typeface="Times New Roman"/>
                        </a:rPr>
                        <a:t>2021-10-11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1000">
                        <a:latin typeface="Times New Roman"/>
                        <a:cs typeface="Times New Roman"/>
                      </a:endParaRPr>
                    </a:p>
                    <a:p>
                      <a:pPr algn="ctr">
                        <a:lnSpc>
                          <a:spcPct val="100000"/>
                        </a:lnSpc>
                        <a:spcBef>
                          <a:spcPts val="635"/>
                        </a:spcBef>
                      </a:pPr>
                      <a:r>
                        <a:rPr sz="900" spc="-5">
                          <a:latin typeface="Times New Roman"/>
                          <a:cs typeface="Times New Roman"/>
                        </a:rPr>
                        <a:t>2022-05-01</a:t>
                      </a: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a:lnSpc>
                          <a:spcPct val="100000"/>
                        </a:lnSpc>
                        <a:spcBef>
                          <a:spcPts val="225"/>
                        </a:spcBef>
                      </a:pPr>
                      <a:r>
                        <a:rPr sz="900" spc="10">
                          <a:latin typeface="宋体"/>
                          <a:cs typeface="宋体"/>
                        </a:rPr>
                        <a:t>本</a:t>
                      </a:r>
                      <a:r>
                        <a:rPr sz="900">
                          <a:latin typeface="宋体"/>
                          <a:cs typeface="宋体"/>
                        </a:rPr>
                        <a:t>文</a:t>
                      </a:r>
                      <a:r>
                        <a:rPr sz="900" spc="10">
                          <a:latin typeface="宋体"/>
                          <a:cs typeface="宋体"/>
                        </a:rPr>
                        <a:t>件</a:t>
                      </a:r>
                      <a:r>
                        <a:rPr sz="900">
                          <a:latin typeface="宋体"/>
                          <a:cs typeface="宋体"/>
                        </a:rPr>
                        <a:t>规</a:t>
                      </a:r>
                      <a:r>
                        <a:rPr sz="900" spc="10">
                          <a:latin typeface="宋体"/>
                          <a:cs typeface="宋体"/>
                        </a:rPr>
                        <a:t>定了</a:t>
                      </a:r>
                      <a:r>
                        <a:rPr sz="900">
                          <a:latin typeface="宋体"/>
                          <a:cs typeface="宋体"/>
                        </a:rPr>
                        <a:t>冷</a:t>
                      </a:r>
                      <a:r>
                        <a:rPr sz="900" spc="10">
                          <a:latin typeface="宋体"/>
                          <a:cs typeface="宋体"/>
                        </a:rPr>
                        <a:t>冻水</a:t>
                      </a:r>
                      <a:r>
                        <a:rPr sz="900">
                          <a:latin typeface="宋体"/>
                          <a:cs typeface="宋体"/>
                        </a:rPr>
                        <a:t>产</a:t>
                      </a:r>
                      <a:r>
                        <a:rPr sz="900" spc="10">
                          <a:latin typeface="宋体"/>
                          <a:cs typeface="宋体"/>
                        </a:rPr>
                        <a:t>品</a:t>
                      </a:r>
                      <a:r>
                        <a:rPr sz="900">
                          <a:latin typeface="宋体"/>
                          <a:cs typeface="宋体"/>
                        </a:rPr>
                        <a:t>的</a:t>
                      </a:r>
                      <a:r>
                        <a:rPr sz="900" spc="10">
                          <a:latin typeface="宋体"/>
                          <a:cs typeface="宋体"/>
                        </a:rPr>
                        <a:t>产品</a:t>
                      </a:r>
                      <a:r>
                        <a:rPr sz="900">
                          <a:latin typeface="宋体"/>
                          <a:cs typeface="宋体"/>
                        </a:rPr>
                        <a:t>规</a:t>
                      </a:r>
                      <a:r>
                        <a:rPr sz="900" spc="10">
                          <a:latin typeface="宋体"/>
                          <a:cs typeface="宋体"/>
                        </a:rPr>
                        <a:t>格分</a:t>
                      </a:r>
                      <a:r>
                        <a:rPr sz="900">
                          <a:latin typeface="宋体"/>
                          <a:cs typeface="宋体"/>
                        </a:rPr>
                        <a:t>类</a:t>
                      </a:r>
                      <a:r>
                        <a:rPr sz="900" spc="10">
                          <a:latin typeface="宋体"/>
                          <a:cs typeface="宋体"/>
                        </a:rPr>
                        <a:t>、</a:t>
                      </a:r>
                      <a:r>
                        <a:rPr sz="900">
                          <a:latin typeface="宋体"/>
                          <a:cs typeface="宋体"/>
                        </a:rPr>
                        <a:t>包</a:t>
                      </a:r>
                      <a:r>
                        <a:rPr sz="900" spc="10">
                          <a:latin typeface="宋体"/>
                          <a:cs typeface="宋体"/>
                        </a:rPr>
                        <a:t>冰技</a:t>
                      </a:r>
                      <a:r>
                        <a:rPr sz="900">
                          <a:latin typeface="宋体"/>
                          <a:cs typeface="宋体"/>
                        </a:rPr>
                        <a:t>术</a:t>
                      </a:r>
                      <a:r>
                        <a:rPr sz="900" spc="10">
                          <a:latin typeface="宋体"/>
                          <a:cs typeface="宋体"/>
                        </a:rPr>
                        <a:t>要</a:t>
                      </a:r>
                      <a:r>
                        <a:rPr sz="900">
                          <a:latin typeface="宋体"/>
                          <a:cs typeface="宋体"/>
                        </a:rPr>
                        <a:t>求</a:t>
                      </a:r>
                      <a:r>
                        <a:rPr sz="900" spc="10">
                          <a:latin typeface="宋体"/>
                          <a:cs typeface="宋体"/>
                        </a:rPr>
                        <a:t>、生</a:t>
                      </a:r>
                      <a:r>
                        <a:rPr sz="900">
                          <a:latin typeface="宋体"/>
                          <a:cs typeface="宋体"/>
                        </a:rPr>
                        <a:t>产</a:t>
                      </a:r>
                      <a:r>
                        <a:rPr sz="900" spc="10">
                          <a:latin typeface="宋体"/>
                          <a:cs typeface="宋体"/>
                        </a:rPr>
                        <a:t>过程</a:t>
                      </a:r>
                      <a:r>
                        <a:rPr sz="900">
                          <a:latin typeface="宋体"/>
                          <a:cs typeface="宋体"/>
                        </a:rPr>
                        <a:t>中冰</a:t>
                      </a:r>
                      <a:endParaRPr sz="900">
                        <a:latin typeface="宋体"/>
                        <a:cs typeface="宋体"/>
                      </a:endParaRPr>
                    </a:p>
                    <a:p>
                      <a:pPr marL="68580" marR="60325">
                        <a:lnSpc>
                          <a:spcPct val="144400"/>
                        </a:lnSpc>
                      </a:pPr>
                      <a:r>
                        <a:rPr sz="900" spc="10">
                          <a:latin typeface="宋体"/>
                          <a:cs typeface="宋体"/>
                        </a:rPr>
                        <a:t>衣</a:t>
                      </a:r>
                      <a:r>
                        <a:rPr sz="900">
                          <a:latin typeface="宋体"/>
                          <a:cs typeface="宋体"/>
                        </a:rPr>
                        <a:t>含</a:t>
                      </a:r>
                      <a:r>
                        <a:rPr sz="900" spc="10">
                          <a:latin typeface="宋体"/>
                          <a:cs typeface="宋体"/>
                        </a:rPr>
                        <a:t>量</a:t>
                      </a:r>
                      <a:r>
                        <a:rPr sz="900">
                          <a:latin typeface="宋体"/>
                          <a:cs typeface="宋体"/>
                        </a:rPr>
                        <a:t>的</a:t>
                      </a:r>
                      <a:r>
                        <a:rPr sz="900" spc="10">
                          <a:latin typeface="宋体"/>
                          <a:cs typeface="宋体"/>
                        </a:rPr>
                        <a:t>监控</a:t>
                      </a:r>
                      <a:r>
                        <a:rPr sz="900">
                          <a:latin typeface="宋体"/>
                          <a:cs typeface="宋体"/>
                        </a:rPr>
                        <a:t>及</a:t>
                      </a:r>
                      <a:r>
                        <a:rPr sz="900" spc="10">
                          <a:latin typeface="宋体"/>
                          <a:cs typeface="宋体"/>
                        </a:rPr>
                        <a:t>生产</a:t>
                      </a:r>
                      <a:r>
                        <a:rPr sz="900">
                          <a:latin typeface="宋体"/>
                          <a:cs typeface="宋体"/>
                        </a:rPr>
                        <a:t>记</a:t>
                      </a:r>
                      <a:r>
                        <a:rPr sz="900" spc="10">
                          <a:latin typeface="宋体"/>
                          <a:cs typeface="宋体"/>
                        </a:rPr>
                        <a:t>录</a:t>
                      </a:r>
                      <a:r>
                        <a:rPr sz="900">
                          <a:latin typeface="宋体"/>
                          <a:cs typeface="宋体"/>
                        </a:rPr>
                        <a:t>。</a:t>
                      </a:r>
                      <a:r>
                        <a:rPr sz="900" spc="10">
                          <a:latin typeface="宋体"/>
                          <a:cs typeface="宋体"/>
                        </a:rPr>
                        <a:t>本文</a:t>
                      </a:r>
                      <a:r>
                        <a:rPr sz="900">
                          <a:latin typeface="宋体"/>
                          <a:cs typeface="宋体"/>
                        </a:rPr>
                        <a:t>件</a:t>
                      </a:r>
                      <a:r>
                        <a:rPr sz="900" spc="10">
                          <a:latin typeface="宋体"/>
                          <a:cs typeface="宋体"/>
                        </a:rPr>
                        <a:t>适用</a:t>
                      </a:r>
                      <a:r>
                        <a:rPr sz="900">
                          <a:latin typeface="宋体"/>
                          <a:cs typeface="宋体"/>
                        </a:rPr>
                        <a:t>于</a:t>
                      </a:r>
                      <a:r>
                        <a:rPr sz="900" spc="10">
                          <a:latin typeface="宋体"/>
                          <a:cs typeface="宋体"/>
                        </a:rPr>
                        <a:t>鱼</a:t>
                      </a:r>
                      <a:r>
                        <a:rPr sz="900">
                          <a:latin typeface="宋体"/>
                          <a:cs typeface="宋体"/>
                        </a:rPr>
                        <a:t>、</a:t>
                      </a:r>
                      <a:r>
                        <a:rPr sz="900" spc="10">
                          <a:latin typeface="宋体"/>
                          <a:cs typeface="宋体"/>
                        </a:rPr>
                        <a:t>虾、</a:t>
                      </a:r>
                      <a:r>
                        <a:rPr sz="900">
                          <a:latin typeface="宋体"/>
                          <a:cs typeface="宋体"/>
                        </a:rPr>
                        <a:t>贝</a:t>
                      </a:r>
                      <a:r>
                        <a:rPr sz="900" spc="10">
                          <a:latin typeface="宋体"/>
                          <a:cs typeface="宋体"/>
                        </a:rPr>
                        <a:t>、</a:t>
                      </a:r>
                      <a:r>
                        <a:rPr sz="900">
                          <a:latin typeface="宋体"/>
                          <a:cs typeface="宋体"/>
                        </a:rPr>
                        <a:t>蟹</a:t>
                      </a:r>
                      <a:r>
                        <a:rPr sz="900" spc="10">
                          <a:latin typeface="宋体"/>
                          <a:cs typeface="宋体"/>
                        </a:rPr>
                        <a:t>、头</a:t>
                      </a:r>
                      <a:r>
                        <a:rPr sz="900">
                          <a:latin typeface="宋体"/>
                          <a:cs typeface="宋体"/>
                        </a:rPr>
                        <a:t>足</a:t>
                      </a:r>
                      <a:r>
                        <a:rPr sz="900" spc="10">
                          <a:latin typeface="宋体"/>
                          <a:cs typeface="宋体"/>
                        </a:rPr>
                        <a:t>类等</a:t>
                      </a:r>
                      <a:r>
                        <a:rPr sz="900">
                          <a:latin typeface="宋体"/>
                          <a:cs typeface="宋体"/>
                        </a:rPr>
                        <a:t>冷冻 水产品及其制品的包冰。</a:t>
                      </a:r>
                      <a:endParaRPr sz="900">
                        <a:latin typeface="宋体"/>
                        <a:cs typeface="宋体"/>
                      </a:endParaRPr>
                    </a:p>
                  </a:txBody>
                  <a:tcPr marL="0" marR="0" marT="285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bl>
          </a:graphicData>
        </a:graphic>
      </p:graphicFrame>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object 3"/>
          <p:cNvSpPr txBox="1">
            <a:spLocks noGrp="1"/>
          </p:cNvSpPr>
          <p:nvPr>
            <p:ph type="sldNum" sz="quarter" idx="7"/>
          </p:nvPr>
        </p:nvSpPr>
        <p:spPr>
          <a:prstGeom prst="rect">
            <a:avLst/>
          </a:prstGeom>
        </p:spPr>
        <p:txBody>
          <a:bodyPr vert="horz" wrap="square" lIns="0" tIns="1905" rIns="0" bIns="0" rtlCol="0">
            <a:spAutoFit/>
          </a:bodyPr>
          <a:lstStyle/>
          <a:p>
            <a:pPr marL="12700">
              <a:lnSpc>
                <a:spcPct val="100000"/>
              </a:lnSpc>
              <a:spcBef>
                <a:spcPts val="15"/>
              </a:spcBef>
            </a:pPr>
            <a:r>
              <a:rPr>
                <a:latin typeface="宋体"/>
                <a:cs typeface="宋体"/>
              </a:rPr>
              <a:t>第 </a:t>
            </a:r>
            <a:r>
              <a:rPr/>
              <a:t>24</a:t>
            </a:r>
            <a:r>
              <a:rPr spc="125"/>
              <a:t> </a:t>
            </a:r>
            <a:r>
              <a:rPr>
                <a:latin typeface="宋体"/>
                <a:cs typeface="宋体"/>
              </a:rPr>
              <a:t>页</a:t>
            </a:r>
          </a:p>
        </p:txBody>
      </p:sp>
      <p:sp>
        <p:nvSpPr>
          <p:cNvPr id="4" name="object 4"/>
          <p:cNvSpPr txBox="1">
            <a:spLocks noGrp="1"/>
          </p:cNvSpPr>
          <p:nvPr>
            <p:ph type="ftr" sz="quarter" idx="5"/>
          </p:nvPr>
        </p:nvSpPr>
        <p:spPr>
          <a:prstGeom prst="rect">
            <a:avLst/>
          </a:prstGeom>
        </p:spPr>
        <p:txBody>
          <a:bodyPr vert="horz" wrap="square" lIns="0" tIns="0" rIns="0" bIns="0" rtlCol="0">
            <a:spAutoFit/>
          </a:bodyPr>
          <a:lstStyle/>
          <a:p>
            <a:pPr marL="12700">
              <a:lnSpc>
                <a:spcPct val="100000"/>
              </a:lnSpc>
            </a:pPr>
            <a:r>
              <a:rPr>
                <a:latin typeface="宋体"/>
                <a:cs typeface="宋体"/>
              </a:rPr>
              <a:t>共 </a:t>
            </a:r>
            <a:r>
              <a:rPr/>
              <a:t>51</a:t>
            </a:r>
            <a:r>
              <a:rPr spc="130"/>
              <a:t> </a:t>
            </a:r>
            <a:r>
              <a:rPr>
                <a:latin typeface="宋体"/>
                <a:cs typeface="宋体"/>
              </a:rPr>
              <a:t>页</a:t>
            </a:r>
          </a:p>
        </p:txBody>
      </p:sp>
      <p:graphicFrame>
        <p:nvGraphicFramePr>
          <p:cNvPr id="2" name="object 2"/>
          <p:cNvGraphicFramePr>
            <a:graphicFrameLocks noGrp="1"/>
          </p:cNvGraphicFramePr>
          <p:nvPr/>
        </p:nvGraphicFramePr>
        <p:xfrm>
          <a:off x="842772" y="1141094"/>
          <a:ext cx="9032875" cy="5112385"/>
        </p:xfrm>
        <a:graphic>
          <a:graphicData uri="http://schemas.openxmlformats.org/drawingml/2006/table">
            <a:tbl>
              <a:tblPr firstRow="1" bandRow="1">
                <a:tableStyleId>{2D5ABB26-0587-4C30-8999-92F81FD0307C}</a:tableStyleId>
              </a:tblPr>
              <a:tblGrid>
                <a:gridCol w="381000"/>
                <a:gridCol w="498475"/>
                <a:gridCol w="1011555"/>
                <a:gridCol w="1950720"/>
                <a:gridCol w="676275"/>
                <a:gridCol w="681354"/>
                <a:gridCol w="3823970"/>
              </a:tblGrid>
              <a:tr h="314325">
                <a:tc>
                  <a:txBody>
                    <a:bodyPr vert="horz" wrap="square"/>
                    <a:lstStyle/>
                    <a:p>
                      <a:pPr marR="69215" algn="r">
                        <a:lnSpc>
                          <a:spcPct val="100000"/>
                        </a:lnSpc>
                        <a:spcBef>
                          <a:spcPts val="655"/>
                        </a:spcBef>
                      </a:pPr>
                      <a:r>
                        <a:rPr sz="900" b="1">
                          <a:latin typeface="宋体"/>
                          <a:cs typeface="宋体"/>
                        </a:rPr>
                        <a:t>序号</a:t>
                      </a:r>
                      <a:endParaRPr sz="900">
                        <a:latin typeface="宋体"/>
                        <a:cs typeface="宋体"/>
                      </a:endParaRPr>
                    </a:p>
                  </a:txBody>
                  <a:tcPr marL="0" marR="0" marT="8318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655"/>
                        </a:spcBef>
                      </a:pPr>
                      <a:r>
                        <a:rPr sz="900" b="1" spc="-5">
                          <a:latin typeface="宋体"/>
                          <a:cs typeface="宋体"/>
                        </a:rPr>
                        <a:t>标</a:t>
                      </a:r>
                      <a:r>
                        <a:rPr sz="900" b="1" spc="5">
                          <a:latin typeface="宋体"/>
                          <a:cs typeface="宋体"/>
                        </a:rPr>
                        <a:t>准</a:t>
                      </a:r>
                      <a:r>
                        <a:rPr sz="900" b="1" spc="-5">
                          <a:latin typeface="宋体"/>
                          <a:cs typeface="宋体"/>
                        </a:rPr>
                        <a:t>编号</a:t>
                      </a:r>
                      <a:endParaRPr sz="900">
                        <a:latin typeface="宋体"/>
                        <a:cs typeface="宋体"/>
                      </a:endParaRPr>
                    </a:p>
                  </a:txBody>
                  <a:tcPr marL="0" marR="0" marT="8318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655"/>
                        </a:spcBef>
                      </a:pPr>
                      <a:r>
                        <a:rPr sz="900" b="1" spc="-5">
                          <a:latin typeface="宋体"/>
                          <a:cs typeface="宋体"/>
                        </a:rPr>
                        <a:t>标</a:t>
                      </a:r>
                      <a:r>
                        <a:rPr sz="900" b="1" spc="5">
                          <a:latin typeface="宋体"/>
                          <a:cs typeface="宋体"/>
                        </a:rPr>
                        <a:t>准</a:t>
                      </a:r>
                      <a:r>
                        <a:rPr sz="900" b="1" spc="-5">
                          <a:latin typeface="宋体"/>
                          <a:cs typeface="宋体"/>
                        </a:rPr>
                        <a:t>名称</a:t>
                      </a:r>
                      <a:endParaRPr sz="900">
                        <a:latin typeface="宋体"/>
                        <a:cs typeface="宋体"/>
                      </a:endParaRPr>
                    </a:p>
                  </a:txBody>
                  <a:tcPr marL="0" marR="0" marT="8318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655"/>
                        </a:spcBef>
                      </a:pPr>
                      <a:r>
                        <a:rPr sz="900" b="1" spc="-5">
                          <a:latin typeface="宋体"/>
                          <a:cs typeface="宋体"/>
                        </a:rPr>
                        <a:t>发</a:t>
                      </a:r>
                      <a:r>
                        <a:rPr sz="900" b="1" spc="5">
                          <a:latin typeface="宋体"/>
                          <a:cs typeface="宋体"/>
                        </a:rPr>
                        <a:t>布</a:t>
                      </a:r>
                      <a:r>
                        <a:rPr sz="900" b="1" spc="-5">
                          <a:latin typeface="宋体"/>
                          <a:cs typeface="宋体"/>
                        </a:rPr>
                        <a:t>日期</a:t>
                      </a:r>
                      <a:endParaRPr sz="900">
                        <a:latin typeface="宋体"/>
                        <a:cs typeface="宋体"/>
                      </a:endParaRPr>
                    </a:p>
                  </a:txBody>
                  <a:tcPr marL="0" marR="0" marT="8318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655"/>
                        </a:spcBef>
                      </a:pPr>
                      <a:r>
                        <a:rPr sz="900" b="1" spc="-5">
                          <a:latin typeface="宋体"/>
                          <a:cs typeface="宋体"/>
                        </a:rPr>
                        <a:t>实</a:t>
                      </a:r>
                      <a:r>
                        <a:rPr sz="900" b="1" spc="5">
                          <a:latin typeface="宋体"/>
                          <a:cs typeface="宋体"/>
                        </a:rPr>
                        <a:t>施</a:t>
                      </a:r>
                      <a:r>
                        <a:rPr sz="900" b="1" spc="-5">
                          <a:latin typeface="宋体"/>
                          <a:cs typeface="宋体"/>
                        </a:rPr>
                        <a:t>日期</a:t>
                      </a:r>
                      <a:endParaRPr sz="900">
                        <a:latin typeface="宋体"/>
                        <a:cs typeface="宋体"/>
                      </a:endParaRPr>
                    </a:p>
                  </a:txBody>
                  <a:tcPr marL="0" marR="0" marT="8318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gn="ctr">
                        <a:lnSpc>
                          <a:spcPct val="100000"/>
                        </a:lnSpc>
                        <a:spcBef>
                          <a:spcPts val="655"/>
                        </a:spcBef>
                      </a:pPr>
                      <a:r>
                        <a:rPr sz="900" b="1" spc="-5">
                          <a:latin typeface="宋体"/>
                          <a:cs typeface="宋体"/>
                        </a:rPr>
                        <a:t>规</a:t>
                      </a:r>
                      <a:r>
                        <a:rPr sz="900" b="1" spc="5">
                          <a:latin typeface="宋体"/>
                          <a:cs typeface="宋体"/>
                        </a:rPr>
                        <a:t>定</a:t>
                      </a:r>
                      <a:r>
                        <a:rPr sz="900" b="1" spc="-5">
                          <a:latin typeface="宋体"/>
                          <a:cs typeface="宋体"/>
                        </a:rPr>
                        <a:t>范围</a:t>
                      </a:r>
                      <a:endParaRPr sz="900">
                        <a:latin typeface="宋体"/>
                        <a:cs typeface="宋体"/>
                      </a:endParaRPr>
                    </a:p>
                  </a:txBody>
                  <a:tcPr marL="0" marR="0" marT="8318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201874">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marL="68580">
                        <a:lnSpc>
                          <a:spcPct val="100000"/>
                        </a:lnSpc>
                        <a:spcBef>
                          <a:spcPts val="229"/>
                        </a:spcBef>
                      </a:pPr>
                      <a:r>
                        <a:rPr sz="900">
                          <a:latin typeface="宋体"/>
                          <a:cs typeface="宋体"/>
                        </a:rPr>
                        <a:t>本文件规定了冻虾仁的术语和定义</a:t>
                      </a:r>
                      <a:r>
                        <a:rPr sz="900" spc="-10">
                          <a:latin typeface="宋体"/>
                          <a:cs typeface="宋体"/>
                        </a:rPr>
                        <a:t>,</a:t>
                      </a:r>
                      <a:r>
                        <a:rPr sz="900">
                          <a:latin typeface="宋体"/>
                          <a:cs typeface="宋体"/>
                        </a:rPr>
                        <a:t>产品分类</a:t>
                      </a:r>
                      <a:r>
                        <a:rPr sz="900" spc="-110">
                          <a:latin typeface="宋体"/>
                          <a:cs typeface="宋体"/>
                        </a:rPr>
                        <a:t>、</a:t>
                      </a:r>
                      <a:r>
                        <a:rPr sz="900">
                          <a:latin typeface="宋体"/>
                          <a:cs typeface="宋体"/>
                        </a:rPr>
                        <a:t>要求</a:t>
                      </a:r>
                      <a:r>
                        <a:rPr sz="900" spc="-110">
                          <a:latin typeface="宋体"/>
                          <a:cs typeface="宋体"/>
                        </a:rPr>
                        <a:t>、</a:t>
                      </a:r>
                      <a:r>
                        <a:rPr sz="900">
                          <a:latin typeface="宋体"/>
                          <a:cs typeface="宋体"/>
                        </a:rPr>
                        <a:t>试验方法</a:t>
                      </a:r>
                      <a:r>
                        <a:rPr sz="900" spc="-10">
                          <a:latin typeface="宋体"/>
                          <a:cs typeface="宋体"/>
                        </a:rPr>
                        <a:t>,</a:t>
                      </a:r>
                      <a:r>
                        <a:rPr sz="900">
                          <a:latin typeface="宋体"/>
                          <a:cs typeface="宋体"/>
                        </a:rPr>
                        <a:t>检验规则、</a:t>
                      </a:r>
                      <a:endParaRPr sz="900">
                        <a:latin typeface="宋体"/>
                        <a:cs typeface="宋体"/>
                      </a:endParaRPr>
                    </a:p>
                  </a:txBody>
                  <a:tcPr marL="0" marR="0" marT="29209" marB="0">
                    <a:lnL w="6350">
                      <a:solidFill>
                        <a:srgbClr val="000000"/>
                      </a:solidFill>
                      <a:prstDash val="solid"/>
                    </a:lnL>
                    <a:lnR w="6350">
                      <a:solidFill>
                        <a:srgbClr val="000000"/>
                      </a:solidFill>
                      <a:prstDash val="solid"/>
                    </a:lnR>
                    <a:lnT w="6350">
                      <a:solidFill>
                        <a:srgbClr val="000000"/>
                      </a:solidFill>
                      <a:prstDash val="solid"/>
                    </a:lnT>
                  </a:tcPr>
                </a:tc>
              </a:tr>
              <a:tr h="198119">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marL="68580">
                        <a:lnSpc>
                          <a:spcPct val="100000"/>
                        </a:lnSpc>
                        <a:spcBef>
                          <a:spcPts val="200"/>
                        </a:spcBef>
                      </a:pPr>
                      <a:r>
                        <a:rPr sz="900">
                          <a:latin typeface="宋体"/>
                          <a:cs typeface="宋体"/>
                        </a:rPr>
                        <a:t>标签、标志、包装、运输和储存。本文件适用于以对虾科</a:t>
                      </a:r>
                      <a:r>
                        <a:rPr sz="900" spc="-5">
                          <a:latin typeface="宋体"/>
                          <a:cs typeface="宋体"/>
                        </a:rPr>
                        <a:t>(Penaeidae),</a:t>
                      </a:r>
                      <a:r>
                        <a:rPr sz="900">
                          <a:latin typeface="宋体"/>
                          <a:cs typeface="宋体"/>
                        </a:rPr>
                        <a:t>长</a:t>
                      </a:r>
                      <a:endParaRPr sz="900">
                        <a:latin typeface="宋体"/>
                        <a:cs typeface="宋体"/>
                      </a:endParaRPr>
                    </a:p>
                  </a:txBody>
                  <a:tcPr marL="0" marR="0" marT="25400" marB="0">
                    <a:lnL w="6350">
                      <a:solidFill>
                        <a:srgbClr val="000000"/>
                      </a:solidFill>
                      <a:prstDash val="solid"/>
                    </a:lnL>
                    <a:lnR w="6350">
                      <a:solidFill>
                        <a:srgbClr val="000000"/>
                      </a:solidFill>
                      <a:prstDash val="solid"/>
                    </a:lnR>
                  </a:tcPr>
                </a:tc>
              </a:tr>
              <a:tr h="396239">
                <a:tc>
                  <a:txBody>
                    <a:bodyPr vert="horz" wrap="square"/>
                    <a:lstStyle/>
                    <a:p>
                      <a:pPr>
                        <a:lnSpc>
                          <a:spcPct val="100000"/>
                        </a:lnSpc>
                        <a:spcBef>
                          <a:spcPts val="50"/>
                        </a:spcBef>
                      </a:pPr>
                      <a:endParaRPr sz="800">
                        <a:latin typeface="Times New Roman"/>
                        <a:cs typeface="Times New Roman"/>
                      </a:endParaRPr>
                    </a:p>
                    <a:p>
                      <a:pPr marR="29209" algn="r">
                        <a:lnSpc>
                          <a:spcPct val="100000"/>
                        </a:lnSpc>
                      </a:pPr>
                      <a:r>
                        <a:rPr sz="900" spc="5">
                          <a:latin typeface="Times New Roman"/>
                          <a:cs typeface="Times New Roman"/>
                        </a:rPr>
                        <a:t>8</a:t>
                      </a:r>
                      <a:r>
                        <a:rPr sz="900" spc="-10">
                          <a:latin typeface="Times New Roman"/>
                          <a:cs typeface="Times New Roman"/>
                        </a:rPr>
                        <a:t>0</a:t>
                      </a:r>
                      <a:r>
                        <a:rPr sz="900">
                          <a:latin typeface="Times New Roman"/>
                          <a:cs typeface="Times New Roman"/>
                        </a:rPr>
                        <a:t>.</a:t>
                      </a:r>
                      <a:endParaRPr sz="900">
                        <a:latin typeface="Times New Roman"/>
                        <a:cs typeface="Times New Roman"/>
                      </a:endParaRPr>
                    </a:p>
                  </a:txBody>
                  <a:tcPr marL="0" marR="0" marT="635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spcBef>
                          <a:spcPts val="50"/>
                        </a:spcBef>
                      </a:pPr>
                      <a:endParaRPr sz="800">
                        <a:latin typeface="Times New Roman"/>
                        <a:cs typeface="Times New Roman"/>
                      </a:endParaRPr>
                    </a:p>
                    <a:p>
                      <a:pPr algn="ctr">
                        <a:lnSpc>
                          <a:spcPct val="100000"/>
                        </a:lnSpc>
                      </a:pPr>
                      <a:r>
                        <a:rPr sz="900" spc="-5">
                          <a:latin typeface="Times New Roman"/>
                          <a:cs typeface="Times New Roman"/>
                        </a:rPr>
                        <a:t>GB/T</a:t>
                      </a:r>
                      <a:r>
                        <a:rPr sz="900" spc="-35">
                          <a:latin typeface="Times New Roman"/>
                          <a:cs typeface="Times New Roman"/>
                        </a:rPr>
                        <a:t> </a:t>
                      </a:r>
                      <a:r>
                        <a:rPr sz="900" spc="-5">
                          <a:latin typeface="Times New Roman"/>
                          <a:cs typeface="Times New Roman"/>
                        </a:rPr>
                        <a:t>40963-2021</a:t>
                      </a:r>
                      <a:endParaRPr sz="900">
                        <a:latin typeface="Times New Roman"/>
                        <a:cs typeface="Times New Roman"/>
                      </a:endParaRPr>
                    </a:p>
                  </a:txBody>
                  <a:tcPr marL="0" marR="0" marT="6350" marB="0">
                    <a:lnL w="6350">
                      <a:solidFill>
                        <a:srgbClr val="000000"/>
                      </a:solidFill>
                      <a:prstDash val="solid"/>
                    </a:lnL>
                    <a:lnR w="6350">
                      <a:solidFill>
                        <a:srgbClr val="000000"/>
                      </a:solidFill>
                      <a:prstDash val="solid"/>
                    </a:lnR>
                  </a:tcPr>
                </a:tc>
                <a:tc>
                  <a:txBody>
                    <a:bodyPr vert="horz" wrap="square"/>
                    <a:lstStyle/>
                    <a:p>
                      <a:pPr>
                        <a:lnSpc>
                          <a:spcPct val="100000"/>
                        </a:lnSpc>
                        <a:spcBef>
                          <a:spcPts val="5"/>
                        </a:spcBef>
                      </a:pPr>
                      <a:endParaRPr sz="850">
                        <a:latin typeface="Times New Roman"/>
                        <a:cs typeface="Times New Roman"/>
                      </a:endParaRPr>
                    </a:p>
                    <a:p>
                      <a:pPr algn="ctr">
                        <a:lnSpc>
                          <a:spcPct val="100000"/>
                        </a:lnSpc>
                      </a:pPr>
                      <a:r>
                        <a:rPr sz="900">
                          <a:latin typeface="宋体"/>
                          <a:cs typeface="宋体"/>
                        </a:rPr>
                        <a:t>冻虾仁</a:t>
                      </a:r>
                      <a:endParaRPr sz="900">
                        <a:latin typeface="宋体"/>
                        <a:cs typeface="宋体"/>
                      </a:endParaRPr>
                    </a:p>
                  </a:txBody>
                  <a:tcPr marL="0" marR="0" marT="635" marB="0">
                    <a:lnL w="6350">
                      <a:solidFill>
                        <a:srgbClr val="000000"/>
                      </a:solidFill>
                      <a:prstDash val="solid"/>
                    </a:lnL>
                    <a:lnR w="6350">
                      <a:solidFill>
                        <a:srgbClr val="000000"/>
                      </a:solidFill>
                      <a:prstDash val="solid"/>
                    </a:lnR>
                  </a:tcPr>
                </a:tc>
                <a:tc>
                  <a:txBody>
                    <a:bodyPr vert="horz" wrap="square"/>
                    <a:lstStyle/>
                    <a:p>
                      <a:pPr>
                        <a:lnSpc>
                          <a:spcPct val="100000"/>
                        </a:lnSpc>
                        <a:spcBef>
                          <a:spcPts val="50"/>
                        </a:spcBef>
                      </a:pPr>
                      <a:endParaRPr sz="800">
                        <a:latin typeface="Times New Roman"/>
                        <a:cs typeface="Times New Roman"/>
                      </a:endParaRPr>
                    </a:p>
                    <a:p>
                      <a:pPr algn="ctr">
                        <a:lnSpc>
                          <a:spcPct val="100000"/>
                        </a:lnSpc>
                      </a:pPr>
                      <a:r>
                        <a:rPr sz="900" spc="-5">
                          <a:latin typeface="Times New Roman"/>
                          <a:cs typeface="Times New Roman"/>
                        </a:rPr>
                        <a:t>2021-11-26</a:t>
                      </a:r>
                      <a:endParaRPr sz="900">
                        <a:latin typeface="Times New Roman"/>
                        <a:cs typeface="Times New Roman"/>
                      </a:endParaRPr>
                    </a:p>
                  </a:txBody>
                  <a:tcPr marL="0" marR="0" marT="6350" marB="0">
                    <a:lnL w="6350">
                      <a:solidFill>
                        <a:srgbClr val="000000"/>
                      </a:solidFill>
                      <a:prstDash val="solid"/>
                    </a:lnL>
                    <a:lnR w="6350">
                      <a:solidFill>
                        <a:srgbClr val="000000"/>
                      </a:solidFill>
                      <a:prstDash val="solid"/>
                    </a:lnR>
                  </a:tcPr>
                </a:tc>
                <a:tc>
                  <a:txBody>
                    <a:bodyPr vert="horz" wrap="square"/>
                    <a:lstStyle/>
                    <a:p>
                      <a:pPr>
                        <a:lnSpc>
                          <a:spcPct val="100000"/>
                        </a:lnSpc>
                        <a:spcBef>
                          <a:spcPts val="50"/>
                        </a:spcBef>
                      </a:pPr>
                      <a:endParaRPr sz="800">
                        <a:latin typeface="Times New Roman"/>
                        <a:cs typeface="Times New Roman"/>
                      </a:endParaRPr>
                    </a:p>
                    <a:p>
                      <a:pPr algn="ctr">
                        <a:lnSpc>
                          <a:spcPct val="100000"/>
                        </a:lnSpc>
                      </a:pPr>
                      <a:r>
                        <a:rPr sz="900" spc="-5">
                          <a:latin typeface="Times New Roman"/>
                          <a:cs typeface="Times New Roman"/>
                        </a:rPr>
                        <a:t>2022-06-01</a:t>
                      </a:r>
                      <a:endParaRPr sz="900">
                        <a:latin typeface="Times New Roman"/>
                        <a:cs typeface="Times New Roman"/>
                      </a:endParaRPr>
                    </a:p>
                  </a:txBody>
                  <a:tcPr marL="0" marR="0" marT="6350" marB="0">
                    <a:lnL w="6350">
                      <a:solidFill>
                        <a:srgbClr val="000000"/>
                      </a:solidFill>
                      <a:prstDash val="solid"/>
                    </a:lnL>
                    <a:lnR w="6350">
                      <a:solidFill>
                        <a:srgbClr val="000000"/>
                      </a:solidFill>
                      <a:prstDash val="solid"/>
                    </a:lnR>
                  </a:tcPr>
                </a:tc>
                <a:tc>
                  <a:txBody>
                    <a:bodyPr vert="horz" wrap="square"/>
                    <a:lstStyle/>
                    <a:p>
                      <a:pPr marL="68580">
                        <a:lnSpc>
                          <a:spcPct val="100000"/>
                        </a:lnSpc>
                        <a:spcBef>
                          <a:spcPts val="200"/>
                        </a:spcBef>
                      </a:pPr>
                      <a:r>
                        <a:rPr sz="900">
                          <a:latin typeface="宋体"/>
                          <a:cs typeface="宋体"/>
                        </a:rPr>
                        <a:t>额虾科</a:t>
                      </a:r>
                      <a:r>
                        <a:rPr sz="900" spc="-5">
                          <a:latin typeface="宋体"/>
                          <a:cs typeface="宋体"/>
                        </a:rPr>
                        <a:t>(Pandalidae),</a:t>
                      </a:r>
                      <a:r>
                        <a:rPr sz="900">
                          <a:latin typeface="宋体"/>
                          <a:cs typeface="宋体"/>
                        </a:rPr>
                        <a:t>褐虾科</a:t>
                      </a:r>
                      <a:r>
                        <a:rPr sz="900" spc="-5">
                          <a:latin typeface="宋体"/>
                          <a:cs typeface="宋体"/>
                        </a:rPr>
                        <a:t>(Crangonidae),</a:t>
                      </a:r>
                      <a:r>
                        <a:rPr sz="900">
                          <a:latin typeface="宋体"/>
                          <a:cs typeface="宋体"/>
                        </a:rPr>
                        <a:t>长臂虾科</a:t>
                      </a:r>
                      <a:r>
                        <a:rPr sz="900" spc="-5">
                          <a:latin typeface="宋体"/>
                          <a:cs typeface="宋体"/>
                        </a:rPr>
                        <a:t>(Pal-aemonidae),</a:t>
                      </a:r>
                      <a:endParaRPr sz="900">
                        <a:latin typeface="宋体"/>
                        <a:cs typeface="宋体"/>
                      </a:endParaRPr>
                    </a:p>
                    <a:p>
                      <a:pPr marL="68580">
                        <a:lnSpc>
                          <a:spcPct val="100000"/>
                        </a:lnSpc>
                        <a:spcBef>
                          <a:spcPts val="480"/>
                        </a:spcBef>
                      </a:pPr>
                      <a:r>
                        <a:rPr sz="900">
                          <a:latin typeface="宋体"/>
                          <a:cs typeface="宋体"/>
                        </a:rPr>
                        <a:t>管鞭虾科</a:t>
                      </a:r>
                      <a:r>
                        <a:rPr sz="900" spc="-5">
                          <a:latin typeface="宋体"/>
                          <a:cs typeface="宋体"/>
                        </a:rPr>
                        <a:t>(Solenoceridae)</a:t>
                      </a:r>
                      <a:r>
                        <a:rPr sz="900">
                          <a:latin typeface="宋体"/>
                          <a:cs typeface="宋体"/>
                        </a:rPr>
                        <a:t>等虾为原料</a:t>
                      </a:r>
                      <a:r>
                        <a:rPr sz="900" spc="5">
                          <a:latin typeface="宋体"/>
                          <a:cs typeface="宋体"/>
                        </a:rPr>
                        <a:t>,</a:t>
                      </a:r>
                      <a:r>
                        <a:rPr sz="900">
                          <a:latin typeface="宋体"/>
                          <a:cs typeface="宋体"/>
                        </a:rPr>
                        <a:t>经清洗</a:t>
                      </a:r>
                      <a:r>
                        <a:rPr sz="900" spc="-120">
                          <a:latin typeface="宋体"/>
                          <a:cs typeface="宋体"/>
                        </a:rPr>
                        <a:t>、</a:t>
                      </a:r>
                      <a:r>
                        <a:rPr sz="900">
                          <a:latin typeface="宋体"/>
                          <a:cs typeface="宋体"/>
                        </a:rPr>
                        <a:t>去头</a:t>
                      </a:r>
                      <a:r>
                        <a:rPr sz="900" spc="-110">
                          <a:latin typeface="宋体"/>
                          <a:cs typeface="宋体"/>
                        </a:rPr>
                        <a:t>、</a:t>
                      </a:r>
                      <a:r>
                        <a:rPr sz="900">
                          <a:latin typeface="宋体"/>
                          <a:cs typeface="宋体"/>
                        </a:rPr>
                        <a:t>去壳</a:t>
                      </a:r>
                      <a:r>
                        <a:rPr sz="900" spc="5">
                          <a:latin typeface="宋体"/>
                          <a:cs typeface="宋体"/>
                        </a:rPr>
                        <a:t>(</a:t>
                      </a:r>
                      <a:r>
                        <a:rPr sz="900">
                          <a:latin typeface="宋体"/>
                          <a:cs typeface="宋体"/>
                        </a:rPr>
                        <a:t>或部分去壳</a:t>
                      </a:r>
                      <a:r>
                        <a:rPr sz="900" spc="-10">
                          <a:latin typeface="宋体"/>
                          <a:cs typeface="宋体"/>
                        </a:rPr>
                        <a:t>)</a:t>
                      </a:r>
                      <a:r>
                        <a:rPr sz="900">
                          <a:latin typeface="宋体"/>
                          <a:cs typeface="宋体"/>
                        </a:rPr>
                        <a:t>、</a:t>
                      </a:r>
                      <a:endParaRPr sz="900">
                        <a:latin typeface="宋体"/>
                        <a:cs typeface="宋体"/>
                      </a:endParaRPr>
                    </a:p>
                  </a:txBody>
                  <a:tcPr marL="0" marR="0" marT="25400" marB="0">
                    <a:lnL w="6350">
                      <a:solidFill>
                        <a:srgbClr val="000000"/>
                      </a:solidFill>
                      <a:prstDash val="solid"/>
                    </a:lnL>
                    <a:lnR w="6350">
                      <a:solidFill>
                        <a:srgbClr val="000000"/>
                      </a:solidFill>
                      <a:prstDash val="solid"/>
                    </a:lnR>
                  </a:tcPr>
                </a:tc>
              </a:tr>
              <a:tr h="198120">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marL="68580">
                        <a:lnSpc>
                          <a:spcPct val="100000"/>
                        </a:lnSpc>
                        <a:spcBef>
                          <a:spcPts val="200"/>
                        </a:spcBef>
                      </a:pPr>
                      <a:r>
                        <a:rPr sz="900">
                          <a:latin typeface="宋体"/>
                          <a:cs typeface="宋体"/>
                        </a:rPr>
                        <a:t>去肠腺</a:t>
                      </a:r>
                      <a:r>
                        <a:rPr sz="900" spc="-10">
                          <a:latin typeface="宋体"/>
                          <a:cs typeface="宋体"/>
                        </a:rPr>
                        <a:t>(</a:t>
                      </a:r>
                      <a:r>
                        <a:rPr sz="900">
                          <a:latin typeface="宋体"/>
                          <a:cs typeface="宋体"/>
                        </a:rPr>
                        <a:t>或不去肠腺</a:t>
                      </a:r>
                      <a:r>
                        <a:rPr sz="900" spc="5">
                          <a:latin typeface="宋体"/>
                          <a:cs typeface="宋体"/>
                        </a:rPr>
                        <a:t>)</a:t>
                      </a:r>
                      <a:r>
                        <a:rPr sz="900">
                          <a:latin typeface="宋体"/>
                          <a:cs typeface="宋体"/>
                        </a:rPr>
                        <a:t>、速冻等工艺得到的产品。以其他品种虾为原料加工</a:t>
                      </a:r>
                      <a:endParaRPr sz="900">
                        <a:latin typeface="宋体"/>
                        <a:cs typeface="宋体"/>
                      </a:endParaRPr>
                    </a:p>
                  </a:txBody>
                  <a:tcPr marL="0" marR="0" marT="25400" marB="0">
                    <a:lnL w="6350">
                      <a:solidFill>
                        <a:srgbClr val="000000"/>
                      </a:solidFill>
                      <a:prstDash val="solid"/>
                    </a:lnL>
                    <a:lnR w="6350">
                      <a:solidFill>
                        <a:srgbClr val="000000"/>
                      </a:solidFill>
                      <a:prstDash val="solid"/>
                    </a:lnR>
                  </a:tcPr>
                </a:tc>
              </a:tr>
              <a:tr h="200715">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marL="68580">
                        <a:lnSpc>
                          <a:spcPct val="100000"/>
                        </a:lnSpc>
                        <a:spcBef>
                          <a:spcPts val="200"/>
                        </a:spcBef>
                      </a:pPr>
                      <a:r>
                        <a:rPr sz="900">
                          <a:latin typeface="宋体"/>
                          <a:cs typeface="宋体"/>
                        </a:rPr>
                        <a:t>的冻虾仁参照执行。</a:t>
                      </a:r>
                      <a:endParaRPr sz="900">
                        <a:latin typeface="宋体"/>
                        <a:cs typeface="宋体"/>
                      </a:endParaRPr>
                    </a:p>
                  </a:txBody>
                  <a:tcPr marL="0" marR="0" marT="25400" marB="0">
                    <a:lnL w="6350">
                      <a:solidFill>
                        <a:srgbClr val="000000"/>
                      </a:solidFill>
                      <a:prstDash val="solid"/>
                    </a:lnL>
                    <a:lnR w="6350">
                      <a:solidFill>
                        <a:srgbClr val="000000"/>
                      </a:solidFill>
                      <a:prstDash val="solid"/>
                    </a:lnR>
                    <a:lnB w="6350">
                      <a:solidFill>
                        <a:srgbClr val="000000"/>
                      </a:solidFill>
                      <a:prstDash val="solid"/>
                    </a:lnB>
                  </a:tcPr>
                </a:tc>
              </a:tr>
              <a:tr h="199806">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marL="68580">
                        <a:lnSpc>
                          <a:spcPct val="100000"/>
                        </a:lnSpc>
                        <a:spcBef>
                          <a:spcPts val="229"/>
                        </a:spcBef>
                      </a:pPr>
                      <a:r>
                        <a:rPr sz="900">
                          <a:latin typeface="宋体"/>
                          <a:cs typeface="宋体"/>
                        </a:rPr>
                        <a:t>本文件规定了冻鱼糜制品的要求</a:t>
                      </a:r>
                      <a:r>
                        <a:rPr sz="900" spc="-180">
                          <a:latin typeface="宋体"/>
                          <a:cs typeface="宋体"/>
                        </a:rPr>
                        <a:t>、</a:t>
                      </a:r>
                      <a:r>
                        <a:rPr sz="900">
                          <a:latin typeface="宋体"/>
                          <a:cs typeface="宋体"/>
                        </a:rPr>
                        <a:t>试验方法</a:t>
                      </a:r>
                      <a:r>
                        <a:rPr sz="900" spc="5">
                          <a:latin typeface="宋体"/>
                          <a:cs typeface="宋体"/>
                        </a:rPr>
                        <a:t>,</a:t>
                      </a:r>
                      <a:r>
                        <a:rPr sz="900">
                          <a:latin typeface="宋体"/>
                          <a:cs typeface="宋体"/>
                        </a:rPr>
                        <a:t>检验规则</a:t>
                      </a:r>
                      <a:r>
                        <a:rPr sz="900" spc="-170">
                          <a:latin typeface="宋体"/>
                          <a:cs typeface="宋体"/>
                        </a:rPr>
                        <a:t>、</a:t>
                      </a:r>
                      <a:r>
                        <a:rPr sz="900">
                          <a:latin typeface="宋体"/>
                          <a:cs typeface="宋体"/>
                        </a:rPr>
                        <a:t>标识</a:t>
                      </a:r>
                      <a:r>
                        <a:rPr sz="900" spc="-170">
                          <a:latin typeface="宋体"/>
                          <a:cs typeface="宋体"/>
                        </a:rPr>
                        <a:t>、</a:t>
                      </a:r>
                      <a:r>
                        <a:rPr sz="900">
                          <a:latin typeface="宋体"/>
                          <a:cs typeface="宋体"/>
                        </a:rPr>
                        <a:t>包装</a:t>
                      </a:r>
                      <a:r>
                        <a:rPr sz="900" spc="-170">
                          <a:latin typeface="宋体"/>
                          <a:cs typeface="宋体"/>
                        </a:rPr>
                        <a:t>、</a:t>
                      </a:r>
                      <a:r>
                        <a:rPr sz="900">
                          <a:latin typeface="宋体"/>
                          <a:cs typeface="宋体"/>
                        </a:rPr>
                        <a:t>运输、</a:t>
                      </a:r>
                      <a:endParaRPr sz="900">
                        <a:latin typeface="宋体"/>
                        <a:cs typeface="宋体"/>
                      </a:endParaRPr>
                    </a:p>
                  </a:txBody>
                  <a:tcPr marL="0" marR="0" marT="29209" marB="0">
                    <a:lnL w="6350">
                      <a:solidFill>
                        <a:srgbClr val="000000"/>
                      </a:solidFill>
                      <a:prstDash val="solid"/>
                    </a:lnL>
                    <a:lnR w="6350">
                      <a:solidFill>
                        <a:srgbClr val="000000"/>
                      </a:solidFill>
                      <a:prstDash val="solid"/>
                    </a:lnR>
                    <a:lnT w="6350">
                      <a:solidFill>
                        <a:srgbClr val="000000"/>
                      </a:solidFill>
                      <a:prstDash val="solid"/>
                    </a:lnT>
                  </a:tcPr>
                </a:tc>
              </a:tr>
              <a:tr h="204259">
                <a:tc>
                  <a:txBody>
                    <a:bodyPr vert="horz" wrap="square"/>
                    <a:lstStyle/>
                    <a:p>
                      <a:pPr marR="29209" algn="r">
                        <a:lnSpc>
                          <a:spcPct val="100000"/>
                        </a:lnSpc>
                        <a:spcBef>
                          <a:spcPts val="215"/>
                        </a:spcBef>
                      </a:pPr>
                      <a:r>
                        <a:rPr sz="900" spc="5">
                          <a:latin typeface="Times New Roman"/>
                          <a:cs typeface="Times New Roman"/>
                        </a:rPr>
                        <a:t>8</a:t>
                      </a:r>
                      <a:r>
                        <a:rPr sz="900" spc="-10">
                          <a:latin typeface="Times New Roman"/>
                          <a:cs typeface="Times New Roman"/>
                        </a:rPr>
                        <a:t>1</a:t>
                      </a:r>
                      <a:r>
                        <a:rPr sz="900">
                          <a:latin typeface="Times New Roman"/>
                          <a:cs typeface="Times New Roman"/>
                        </a:rPr>
                        <a:t>.</a:t>
                      </a:r>
                      <a:endParaRPr sz="900">
                        <a:latin typeface="Times New Roman"/>
                        <a:cs typeface="Times New Roman"/>
                      </a:endParaRPr>
                    </a:p>
                  </a:txBody>
                  <a:tcPr marL="0" marR="0" marT="27305"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15"/>
                        </a:spcBef>
                      </a:pPr>
                      <a:r>
                        <a:rPr sz="900" spc="-5">
                          <a:solidFill>
                            <a:srgbClr val="333333"/>
                          </a:solidFill>
                          <a:latin typeface="Times New Roman"/>
                          <a:cs typeface="Times New Roman"/>
                        </a:rPr>
                        <a:t>GB/T</a:t>
                      </a:r>
                      <a:r>
                        <a:rPr sz="900" spc="-35">
                          <a:solidFill>
                            <a:srgbClr val="333333"/>
                          </a:solidFill>
                          <a:latin typeface="Times New Roman"/>
                          <a:cs typeface="Times New Roman"/>
                        </a:rPr>
                        <a:t> </a:t>
                      </a:r>
                      <a:r>
                        <a:rPr sz="900" spc="-5">
                          <a:solidFill>
                            <a:srgbClr val="333333"/>
                          </a:solidFill>
                          <a:latin typeface="Times New Roman"/>
                          <a:cs typeface="Times New Roman"/>
                        </a:rPr>
                        <a:t>41233</a:t>
                      </a:r>
                      <a:r>
                        <a:rPr sz="900" spc="-5">
                          <a:latin typeface="Times New Roman"/>
                          <a:cs typeface="Times New Roman"/>
                        </a:rPr>
                        <a:t>-2022</a:t>
                      </a:r>
                      <a:endParaRPr sz="900">
                        <a:latin typeface="Times New Roman"/>
                        <a:cs typeface="Times New Roman"/>
                      </a:endParaRPr>
                    </a:p>
                  </a:txBody>
                  <a:tcPr marL="0" marR="0" marT="27305"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15"/>
                        </a:spcBef>
                      </a:pPr>
                      <a:r>
                        <a:rPr sz="900">
                          <a:latin typeface="宋体"/>
                          <a:cs typeface="宋体"/>
                        </a:rPr>
                        <a:t>冻鱼糜制品</a:t>
                      </a:r>
                      <a:endParaRPr sz="900">
                        <a:latin typeface="宋体"/>
                        <a:cs typeface="宋体"/>
                      </a:endParaRPr>
                    </a:p>
                  </a:txBody>
                  <a:tcPr marL="0" marR="0" marT="27305"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15"/>
                        </a:spcBef>
                      </a:pPr>
                      <a:r>
                        <a:rPr sz="900" spc="-5">
                          <a:latin typeface="Times New Roman"/>
                          <a:cs typeface="Times New Roman"/>
                        </a:rPr>
                        <a:t>2022-03-09</a:t>
                      </a:r>
                      <a:endParaRPr sz="900">
                        <a:latin typeface="Times New Roman"/>
                        <a:cs typeface="Times New Roman"/>
                      </a:endParaRPr>
                    </a:p>
                  </a:txBody>
                  <a:tcPr marL="0" marR="0" marT="27305"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15"/>
                        </a:spcBef>
                      </a:pPr>
                      <a:r>
                        <a:rPr sz="900" spc="-5">
                          <a:latin typeface="Times New Roman"/>
                          <a:cs typeface="Times New Roman"/>
                        </a:rPr>
                        <a:t>2022-10-01</a:t>
                      </a:r>
                      <a:endParaRPr sz="900">
                        <a:latin typeface="Times New Roman"/>
                        <a:cs typeface="Times New Roman"/>
                      </a:endParaRPr>
                    </a:p>
                  </a:txBody>
                  <a:tcPr marL="0" marR="0" marT="27305" marB="0">
                    <a:lnL w="6350">
                      <a:solidFill>
                        <a:srgbClr val="000000"/>
                      </a:solidFill>
                      <a:prstDash val="solid"/>
                    </a:lnL>
                    <a:lnR w="6350">
                      <a:solidFill>
                        <a:srgbClr val="000000"/>
                      </a:solidFill>
                      <a:prstDash val="solid"/>
                    </a:lnR>
                  </a:tcPr>
                </a:tc>
                <a:tc>
                  <a:txBody>
                    <a:bodyPr vert="horz" wrap="square"/>
                    <a:lstStyle/>
                    <a:p>
                      <a:pPr marL="68580">
                        <a:lnSpc>
                          <a:spcPct val="100000"/>
                        </a:lnSpc>
                        <a:spcBef>
                          <a:spcPts val="215"/>
                        </a:spcBef>
                      </a:pPr>
                      <a:r>
                        <a:rPr sz="900">
                          <a:latin typeface="宋体"/>
                          <a:cs typeface="宋体"/>
                        </a:rPr>
                        <a:t>贮存。本文件适用于以动物性水产品为主要原料</a:t>
                      </a:r>
                      <a:r>
                        <a:rPr sz="900" spc="-10">
                          <a:latin typeface="宋体"/>
                          <a:cs typeface="宋体"/>
                        </a:rPr>
                        <a:t>,</a:t>
                      </a:r>
                      <a:r>
                        <a:rPr sz="900">
                          <a:latin typeface="宋体"/>
                          <a:cs typeface="宋体"/>
                        </a:rPr>
                        <a:t>添加食用盐和淀粉等辅</a:t>
                      </a:r>
                      <a:endParaRPr sz="900">
                        <a:latin typeface="宋体"/>
                        <a:cs typeface="宋体"/>
                      </a:endParaRPr>
                    </a:p>
                  </a:txBody>
                  <a:tcPr marL="0" marR="0" marT="27305" marB="0">
                    <a:lnL w="6350">
                      <a:solidFill>
                        <a:srgbClr val="000000"/>
                      </a:solidFill>
                      <a:prstDash val="solid"/>
                    </a:lnL>
                    <a:lnR w="6350">
                      <a:solidFill>
                        <a:srgbClr val="000000"/>
                      </a:solidFill>
                      <a:prstDash val="solid"/>
                    </a:lnR>
                  </a:tcPr>
                </a:tc>
              </a:tr>
              <a:tr h="196644">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marL="68580">
                        <a:lnSpc>
                          <a:spcPct val="100000"/>
                        </a:lnSpc>
                        <a:spcBef>
                          <a:spcPts val="170"/>
                        </a:spcBef>
                      </a:pPr>
                      <a:r>
                        <a:rPr sz="900">
                          <a:latin typeface="宋体"/>
                          <a:cs typeface="宋体"/>
                        </a:rPr>
                        <a:t>料，经一定工艺加工制成的非即食的冻鱼糜制品和冻复合鱼糜制品。</a:t>
                      </a:r>
                      <a:endParaRPr sz="900">
                        <a:latin typeface="宋体"/>
                        <a:cs typeface="宋体"/>
                      </a:endParaRPr>
                    </a:p>
                  </a:txBody>
                  <a:tcPr marL="0" marR="0" marT="21590" marB="0">
                    <a:lnL w="6350">
                      <a:solidFill>
                        <a:srgbClr val="000000"/>
                      </a:solidFill>
                      <a:prstDash val="solid"/>
                    </a:lnL>
                    <a:lnR w="6350">
                      <a:solidFill>
                        <a:srgbClr val="000000"/>
                      </a:solidFill>
                      <a:prstDash val="solid"/>
                    </a:lnR>
                    <a:lnB w="6350">
                      <a:solidFill>
                        <a:srgbClr val="000000"/>
                      </a:solidFill>
                      <a:prstDash val="solid"/>
                    </a:lnB>
                  </a:tcPr>
                </a:tc>
              </a:tr>
              <a:tr h="402589">
                <a:tc>
                  <a:txBody>
                    <a:bodyPr vert="horz" wrap="square"/>
                    <a:lstStyle/>
                    <a:p>
                      <a:pPr>
                        <a:lnSpc>
                          <a:spcPct val="100000"/>
                        </a:lnSpc>
                        <a:spcBef>
                          <a:spcPts val="30"/>
                        </a:spcBef>
                      </a:pPr>
                      <a:endParaRPr sz="850">
                        <a:latin typeface="Times New Roman"/>
                        <a:cs typeface="Times New Roman"/>
                      </a:endParaRPr>
                    </a:p>
                    <a:p>
                      <a:pPr marR="29209" algn="r">
                        <a:lnSpc>
                          <a:spcPct val="100000"/>
                        </a:lnSpc>
                      </a:pPr>
                      <a:r>
                        <a:rPr sz="900" spc="5">
                          <a:latin typeface="Times New Roman"/>
                          <a:cs typeface="Times New Roman"/>
                        </a:rPr>
                        <a:t>8</a:t>
                      </a:r>
                      <a:r>
                        <a:rPr sz="900" spc="-10">
                          <a:latin typeface="Times New Roman"/>
                          <a:cs typeface="Times New Roman"/>
                        </a:rPr>
                        <a:t>2</a:t>
                      </a:r>
                      <a:r>
                        <a:rPr sz="900">
                          <a:latin typeface="Times New Roman"/>
                          <a:cs typeface="Times New Roman"/>
                        </a:rPr>
                        <a:t>.</a:t>
                      </a:r>
                      <a:endParaRPr sz="900">
                        <a:latin typeface="Times New Roman"/>
                        <a:cs typeface="Times New Roman"/>
                      </a:endParaRPr>
                    </a:p>
                  </a:txBody>
                  <a:tcPr marL="0" marR="0" marT="381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spcBef>
                          <a:spcPts val="30"/>
                        </a:spcBef>
                      </a:pPr>
                      <a:endParaRPr sz="850">
                        <a:latin typeface="Times New Roman"/>
                        <a:cs typeface="Times New Roman"/>
                      </a:endParaRPr>
                    </a:p>
                    <a:p>
                      <a:pPr algn="ctr">
                        <a:lnSpc>
                          <a:spcPct val="100000"/>
                        </a:lnSpc>
                      </a:pPr>
                      <a:r>
                        <a:rPr sz="900" spc="-5">
                          <a:latin typeface="Times New Roman"/>
                          <a:cs typeface="Times New Roman"/>
                        </a:rPr>
                        <a:t>GB/T</a:t>
                      </a:r>
                      <a:r>
                        <a:rPr sz="900" spc="-35">
                          <a:latin typeface="Times New Roman"/>
                          <a:cs typeface="Times New Roman"/>
                        </a:rPr>
                        <a:t> </a:t>
                      </a:r>
                      <a:r>
                        <a:rPr sz="900" spc="-5">
                          <a:latin typeface="Times New Roman"/>
                          <a:cs typeface="Times New Roman"/>
                        </a:rPr>
                        <a:t>41545-2022</a:t>
                      </a:r>
                      <a:endParaRPr sz="900">
                        <a:latin typeface="Times New Roman"/>
                        <a:cs typeface="Times New Roman"/>
                      </a:endParaRPr>
                    </a:p>
                  </a:txBody>
                  <a:tcPr marL="0" marR="0" marT="381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30"/>
                        </a:spcBef>
                      </a:pPr>
                      <a:endParaRPr sz="850">
                        <a:latin typeface="Times New Roman"/>
                        <a:cs typeface="Times New Roman"/>
                      </a:endParaRPr>
                    </a:p>
                    <a:p>
                      <a:pPr algn="ctr">
                        <a:lnSpc>
                          <a:spcPct val="100000"/>
                        </a:lnSpc>
                      </a:pPr>
                      <a:r>
                        <a:rPr sz="900">
                          <a:latin typeface="宋体"/>
                          <a:cs typeface="宋体"/>
                        </a:rPr>
                        <a:t>水产品及水产加工品分类与名称</a:t>
                      </a:r>
                      <a:endParaRPr sz="900">
                        <a:latin typeface="宋体"/>
                        <a:cs typeface="宋体"/>
                      </a:endParaRPr>
                    </a:p>
                  </a:txBody>
                  <a:tcPr marL="0" marR="0" marT="381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30"/>
                        </a:spcBef>
                      </a:pPr>
                      <a:endParaRPr sz="850">
                        <a:latin typeface="Times New Roman"/>
                        <a:cs typeface="Times New Roman"/>
                      </a:endParaRPr>
                    </a:p>
                    <a:p>
                      <a:pPr marL="1270" algn="ctr">
                        <a:lnSpc>
                          <a:spcPct val="100000"/>
                        </a:lnSpc>
                      </a:pPr>
                      <a:r>
                        <a:rPr sz="900" spc="-5">
                          <a:latin typeface="Times New Roman"/>
                          <a:cs typeface="Times New Roman"/>
                        </a:rPr>
                        <a:t>2022-07-11</a:t>
                      </a:r>
                      <a:endParaRPr sz="900">
                        <a:latin typeface="Times New Roman"/>
                        <a:cs typeface="Times New Roman"/>
                      </a:endParaRPr>
                    </a:p>
                  </a:txBody>
                  <a:tcPr marL="0" marR="0" marT="381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a:lnSpc>
                          <a:spcPct val="100000"/>
                        </a:lnSpc>
                        <a:spcBef>
                          <a:spcPts val="30"/>
                        </a:spcBef>
                      </a:pPr>
                      <a:endParaRPr sz="850">
                        <a:latin typeface="Times New Roman"/>
                        <a:cs typeface="Times New Roman"/>
                      </a:endParaRPr>
                    </a:p>
                    <a:p>
                      <a:pPr algn="ctr">
                        <a:lnSpc>
                          <a:spcPct val="100000"/>
                        </a:lnSpc>
                      </a:pPr>
                      <a:r>
                        <a:rPr sz="900" spc="-5">
                          <a:latin typeface="Times New Roman"/>
                          <a:cs typeface="Times New Roman"/>
                        </a:rPr>
                        <a:t>2023-02-01</a:t>
                      </a:r>
                      <a:endParaRPr sz="900">
                        <a:latin typeface="Times New Roman"/>
                        <a:cs typeface="Times New Roman"/>
                      </a:endParaRPr>
                    </a:p>
                  </a:txBody>
                  <a:tcPr marL="0" marR="0" marT="381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vert="horz" wrap="square"/>
                    <a:lstStyle/>
                    <a:p>
                      <a:pPr marL="68580">
                        <a:lnSpc>
                          <a:spcPct val="100000"/>
                        </a:lnSpc>
                        <a:spcBef>
                          <a:spcPts val="229"/>
                        </a:spcBef>
                      </a:pPr>
                      <a:r>
                        <a:rPr sz="900" spc="10">
                          <a:latin typeface="宋体"/>
                          <a:cs typeface="宋体"/>
                        </a:rPr>
                        <a:t>本</a:t>
                      </a:r>
                      <a:r>
                        <a:rPr sz="900">
                          <a:latin typeface="宋体"/>
                          <a:cs typeface="宋体"/>
                        </a:rPr>
                        <a:t>文</a:t>
                      </a:r>
                      <a:r>
                        <a:rPr sz="900" spc="10">
                          <a:latin typeface="宋体"/>
                          <a:cs typeface="宋体"/>
                        </a:rPr>
                        <a:t>件</a:t>
                      </a:r>
                      <a:r>
                        <a:rPr sz="900">
                          <a:latin typeface="宋体"/>
                          <a:cs typeface="宋体"/>
                        </a:rPr>
                        <a:t>规</a:t>
                      </a:r>
                      <a:r>
                        <a:rPr sz="900" spc="10">
                          <a:latin typeface="宋体"/>
                          <a:cs typeface="宋体"/>
                        </a:rPr>
                        <a:t>定了</a:t>
                      </a:r>
                      <a:r>
                        <a:rPr sz="900">
                          <a:latin typeface="宋体"/>
                          <a:cs typeface="宋体"/>
                        </a:rPr>
                        <a:t>水</a:t>
                      </a:r>
                      <a:r>
                        <a:rPr sz="900" spc="10">
                          <a:latin typeface="宋体"/>
                          <a:cs typeface="宋体"/>
                        </a:rPr>
                        <a:t>产品</a:t>
                      </a:r>
                      <a:r>
                        <a:rPr sz="900">
                          <a:latin typeface="宋体"/>
                          <a:cs typeface="宋体"/>
                        </a:rPr>
                        <a:t>及</a:t>
                      </a:r>
                      <a:r>
                        <a:rPr sz="900" spc="10">
                          <a:latin typeface="宋体"/>
                          <a:cs typeface="宋体"/>
                        </a:rPr>
                        <a:t>水</a:t>
                      </a:r>
                      <a:r>
                        <a:rPr sz="900">
                          <a:latin typeface="宋体"/>
                          <a:cs typeface="宋体"/>
                        </a:rPr>
                        <a:t>产</a:t>
                      </a:r>
                      <a:r>
                        <a:rPr sz="900" spc="10">
                          <a:latin typeface="宋体"/>
                          <a:cs typeface="宋体"/>
                        </a:rPr>
                        <a:t>加工</a:t>
                      </a:r>
                      <a:r>
                        <a:rPr sz="900">
                          <a:latin typeface="宋体"/>
                          <a:cs typeface="宋体"/>
                        </a:rPr>
                        <a:t>品</a:t>
                      </a:r>
                      <a:r>
                        <a:rPr sz="900" spc="10">
                          <a:latin typeface="宋体"/>
                          <a:cs typeface="宋体"/>
                        </a:rPr>
                        <a:t>的分</a:t>
                      </a:r>
                      <a:r>
                        <a:rPr sz="900">
                          <a:latin typeface="宋体"/>
                          <a:cs typeface="宋体"/>
                        </a:rPr>
                        <a:t>类</a:t>
                      </a:r>
                      <a:r>
                        <a:rPr sz="900" spc="10">
                          <a:latin typeface="宋体"/>
                          <a:cs typeface="宋体"/>
                        </a:rPr>
                        <a:t>原</a:t>
                      </a:r>
                      <a:r>
                        <a:rPr sz="900">
                          <a:latin typeface="宋体"/>
                          <a:cs typeface="宋体"/>
                        </a:rPr>
                        <a:t>则</a:t>
                      </a:r>
                      <a:r>
                        <a:rPr sz="900" spc="10">
                          <a:latin typeface="宋体"/>
                          <a:cs typeface="宋体"/>
                        </a:rPr>
                        <a:t>、产</a:t>
                      </a:r>
                      <a:r>
                        <a:rPr sz="900">
                          <a:latin typeface="宋体"/>
                          <a:cs typeface="宋体"/>
                        </a:rPr>
                        <a:t>品</a:t>
                      </a:r>
                      <a:r>
                        <a:rPr sz="900" spc="10">
                          <a:latin typeface="宋体"/>
                          <a:cs typeface="宋体"/>
                        </a:rPr>
                        <a:t>名</a:t>
                      </a:r>
                      <a:r>
                        <a:rPr sz="900">
                          <a:latin typeface="宋体"/>
                          <a:cs typeface="宋体"/>
                        </a:rPr>
                        <a:t>称</a:t>
                      </a:r>
                      <a:r>
                        <a:rPr sz="900" spc="10">
                          <a:latin typeface="宋体"/>
                          <a:cs typeface="宋体"/>
                        </a:rPr>
                        <a:t>使用</a:t>
                      </a:r>
                      <a:r>
                        <a:rPr sz="900">
                          <a:latin typeface="宋体"/>
                          <a:cs typeface="宋体"/>
                        </a:rPr>
                        <a:t>规</a:t>
                      </a:r>
                      <a:r>
                        <a:rPr sz="900" spc="10">
                          <a:latin typeface="宋体"/>
                          <a:cs typeface="宋体"/>
                        </a:rPr>
                        <a:t>则、</a:t>
                      </a:r>
                      <a:r>
                        <a:rPr sz="900">
                          <a:latin typeface="宋体"/>
                          <a:cs typeface="宋体"/>
                        </a:rPr>
                        <a:t>产品</a:t>
                      </a:r>
                      <a:endParaRPr sz="900">
                        <a:latin typeface="宋体"/>
                        <a:cs typeface="宋体"/>
                      </a:endParaRPr>
                    </a:p>
                    <a:p>
                      <a:pPr marL="68580">
                        <a:lnSpc>
                          <a:spcPct val="100000"/>
                        </a:lnSpc>
                        <a:spcBef>
                          <a:spcPts val="475"/>
                        </a:spcBef>
                      </a:pPr>
                      <a:r>
                        <a:rPr sz="900">
                          <a:latin typeface="宋体"/>
                          <a:cs typeface="宋体"/>
                        </a:rPr>
                        <a:t>分类及名称。本文件适用于水产品及水产加工品的统计、生产及流通。</a:t>
                      </a:r>
                      <a:endParaRPr sz="900">
                        <a:latin typeface="宋体"/>
                        <a:cs typeface="宋体"/>
                      </a:endParaRPr>
                    </a:p>
                  </a:txBody>
                  <a:tcPr marL="0" marR="0" marT="29209"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r>
              <a:tr h="399219">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spcBef>
                          <a:spcPts val="5"/>
                        </a:spcBef>
                      </a:pPr>
                      <a:endParaRPr sz="850">
                        <a:latin typeface="Times New Roman"/>
                        <a:cs typeface="Times New Roman"/>
                      </a:endParaRPr>
                    </a:p>
                    <a:p>
                      <a:pPr marL="68580">
                        <a:lnSpc>
                          <a:spcPct val="100000"/>
                        </a:lnSpc>
                      </a:pPr>
                      <a:r>
                        <a:rPr sz="900" b="1" spc="-5">
                          <a:latin typeface="宋体"/>
                          <a:cs typeface="宋体"/>
                        </a:rPr>
                        <a:t>水</a:t>
                      </a:r>
                      <a:r>
                        <a:rPr sz="900" b="1" spc="5">
                          <a:latin typeface="宋体"/>
                          <a:cs typeface="宋体"/>
                        </a:rPr>
                        <a:t>产</a:t>
                      </a:r>
                      <a:r>
                        <a:rPr sz="900" b="1" spc="-5">
                          <a:latin typeface="宋体"/>
                          <a:cs typeface="宋体"/>
                        </a:rPr>
                        <a:t>品</a:t>
                      </a:r>
                      <a:endParaRPr sz="900">
                        <a:latin typeface="宋体"/>
                        <a:cs typeface="宋体"/>
                      </a:endParaRPr>
                    </a:p>
                  </a:txBody>
                  <a:tcPr marL="0" marR="0" marT="635"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marL="68580">
                        <a:lnSpc>
                          <a:spcPct val="100000"/>
                        </a:lnSpc>
                        <a:spcBef>
                          <a:spcPts val="225"/>
                        </a:spcBef>
                      </a:pPr>
                      <a:r>
                        <a:rPr sz="900">
                          <a:latin typeface="宋体"/>
                          <a:cs typeface="宋体"/>
                        </a:rPr>
                        <a:t>本标准规定了绿色食品冷藏</a:t>
                      </a:r>
                      <a:r>
                        <a:rPr sz="900" spc="-85">
                          <a:latin typeface="宋体"/>
                          <a:cs typeface="宋体"/>
                        </a:rPr>
                        <a:t>、</a:t>
                      </a:r>
                      <a:r>
                        <a:rPr sz="900">
                          <a:latin typeface="宋体"/>
                          <a:cs typeface="宋体"/>
                        </a:rPr>
                        <a:t>速冻调制水产品的术语和定义</a:t>
                      </a:r>
                      <a:r>
                        <a:rPr sz="900" spc="-75">
                          <a:latin typeface="宋体"/>
                          <a:cs typeface="宋体"/>
                        </a:rPr>
                        <a:t>、</a:t>
                      </a:r>
                      <a:r>
                        <a:rPr sz="900">
                          <a:latin typeface="宋体"/>
                          <a:cs typeface="宋体"/>
                        </a:rPr>
                        <a:t>分类</a:t>
                      </a:r>
                      <a:r>
                        <a:rPr sz="900" spc="-75">
                          <a:latin typeface="宋体"/>
                          <a:cs typeface="宋体"/>
                        </a:rPr>
                        <a:t>、</a:t>
                      </a:r>
                      <a:r>
                        <a:rPr sz="900">
                          <a:latin typeface="宋体"/>
                          <a:cs typeface="宋体"/>
                        </a:rPr>
                        <a:t>要求、</a:t>
                      </a:r>
                      <a:endParaRPr sz="900">
                        <a:latin typeface="宋体"/>
                        <a:cs typeface="宋体"/>
                      </a:endParaRPr>
                    </a:p>
                    <a:p>
                      <a:pPr marL="68580">
                        <a:lnSpc>
                          <a:spcPct val="100000"/>
                        </a:lnSpc>
                        <a:spcBef>
                          <a:spcPts val="480"/>
                        </a:spcBef>
                      </a:pPr>
                      <a:r>
                        <a:rPr sz="900">
                          <a:latin typeface="宋体"/>
                          <a:cs typeface="宋体"/>
                        </a:rPr>
                        <a:t>检验规则、标签、包装、运输和储存。本标准适用于冷藏或速冻条件下的</a:t>
                      </a:r>
                      <a:endParaRPr sz="900">
                        <a:latin typeface="宋体"/>
                        <a:cs typeface="宋体"/>
                      </a:endParaRPr>
                    </a:p>
                  </a:txBody>
                  <a:tcPr marL="0" marR="0" marT="28575" marB="0">
                    <a:lnL w="6350">
                      <a:solidFill>
                        <a:srgbClr val="000000"/>
                      </a:solidFill>
                      <a:prstDash val="solid"/>
                    </a:lnL>
                    <a:lnR w="6350">
                      <a:solidFill>
                        <a:srgbClr val="000000"/>
                      </a:solidFill>
                      <a:prstDash val="solid"/>
                    </a:lnR>
                    <a:lnT w="6350">
                      <a:solidFill>
                        <a:srgbClr val="000000"/>
                      </a:solidFill>
                      <a:prstDash val="solid"/>
                    </a:lnT>
                  </a:tcPr>
                </a:tc>
              </a:tr>
              <a:tr h="396239">
                <a:tc>
                  <a:txBody>
                    <a:bodyPr vert="horz" wrap="square"/>
                    <a:lstStyle/>
                    <a:p>
                      <a:pPr>
                        <a:lnSpc>
                          <a:spcPct val="100000"/>
                        </a:lnSpc>
                        <a:spcBef>
                          <a:spcPts val="5"/>
                        </a:spcBef>
                      </a:pPr>
                      <a:endParaRPr sz="850">
                        <a:latin typeface="Times New Roman"/>
                        <a:cs typeface="Times New Roman"/>
                      </a:endParaRPr>
                    </a:p>
                    <a:p>
                      <a:pPr marR="29209" algn="r">
                        <a:lnSpc>
                          <a:spcPct val="100000"/>
                        </a:lnSpc>
                      </a:pPr>
                      <a:r>
                        <a:rPr sz="900" spc="5">
                          <a:latin typeface="Times New Roman"/>
                          <a:cs typeface="Times New Roman"/>
                        </a:rPr>
                        <a:t>8</a:t>
                      </a:r>
                      <a:r>
                        <a:rPr sz="900" spc="-10">
                          <a:latin typeface="Times New Roman"/>
                          <a:cs typeface="Times New Roman"/>
                        </a:rPr>
                        <a:t>3</a:t>
                      </a:r>
                      <a:r>
                        <a:rPr sz="900">
                          <a:latin typeface="Times New Roman"/>
                          <a:cs typeface="Times New Roman"/>
                        </a:rPr>
                        <a:t>.</a:t>
                      </a:r>
                      <a:endParaRPr sz="900">
                        <a:latin typeface="Times New Roman"/>
                        <a:cs typeface="Times New Roman"/>
                      </a:endParaRPr>
                    </a:p>
                  </a:txBody>
                  <a:tcPr marL="0" marR="0" marT="635"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spcBef>
                          <a:spcPts val="5"/>
                        </a:spcBef>
                      </a:pPr>
                      <a:endParaRPr sz="850">
                        <a:latin typeface="Times New Roman"/>
                        <a:cs typeface="Times New Roman"/>
                      </a:endParaRPr>
                    </a:p>
                    <a:p>
                      <a:pPr marL="635" algn="ctr">
                        <a:lnSpc>
                          <a:spcPct val="100000"/>
                        </a:lnSpc>
                      </a:pPr>
                      <a:r>
                        <a:rPr sz="900" spc="-5">
                          <a:latin typeface="Times New Roman"/>
                          <a:cs typeface="Times New Roman"/>
                        </a:rPr>
                        <a:t>NY/T</a:t>
                      </a:r>
                      <a:r>
                        <a:rPr sz="900" spc="-25">
                          <a:latin typeface="Times New Roman"/>
                          <a:cs typeface="Times New Roman"/>
                        </a:rPr>
                        <a:t> </a:t>
                      </a:r>
                      <a:r>
                        <a:rPr sz="900" spc="-5">
                          <a:latin typeface="Times New Roman"/>
                          <a:cs typeface="Times New Roman"/>
                        </a:rPr>
                        <a:t>2976-2016</a:t>
                      </a:r>
                      <a:endParaRPr sz="900">
                        <a:latin typeface="Times New Roman"/>
                        <a:cs typeface="Times New Roman"/>
                      </a:endParaRPr>
                    </a:p>
                  </a:txBody>
                  <a:tcPr marL="0" marR="0" marT="635" marB="0">
                    <a:lnL w="6350">
                      <a:solidFill>
                        <a:srgbClr val="000000"/>
                      </a:solidFill>
                      <a:prstDash val="solid"/>
                    </a:lnL>
                    <a:lnR w="6350">
                      <a:solidFill>
                        <a:srgbClr val="000000"/>
                      </a:solidFill>
                      <a:prstDash val="solid"/>
                    </a:lnR>
                  </a:tcPr>
                </a:tc>
                <a:tc>
                  <a:txBody>
                    <a:bodyPr vert="horz" wrap="square"/>
                    <a:lstStyle/>
                    <a:p>
                      <a:pPr>
                        <a:lnSpc>
                          <a:spcPct val="100000"/>
                        </a:lnSpc>
                        <a:spcBef>
                          <a:spcPts val="5"/>
                        </a:spcBef>
                      </a:pPr>
                      <a:endParaRPr sz="850">
                        <a:latin typeface="Times New Roman"/>
                        <a:cs typeface="Times New Roman"/>
                      </a:endParaRPr>
                    </a:p>
                    <a:p>
                      <a:pPr algn="ctr">
                        <a:lnSpc>
                          <a:spcPct val="100000"/>
                        </a:lnSpc>
                      </a:pPr>
                      <a:r>
                        <a:rPr sz="900">
                          <a:latin typeface="宋体"/>
                          <a:cs typeface="宋体"/>
                        </a:rPr>
                        <a:t>绿色食品</a:t>
                      </a:r>
                      <a:r>
                        <a:rPr sz="900" spc="-25">
                          <a:latin typeface="宋体"/>
                          <a:cs typeface="宋体"/>
                        </a:rPr>
                        <a:t> </a:t>
                      </a:r>
                      <a:r>
                        <a:rPr sz="900">
                          <a:latin typeface="宋体"/>
                          <a:cs typeface="宋体"/>
                        </a:rPr>
                        <a:t>冷藏、速冻调制水产品</a:t>
                      </a:r>
                      <a:endParaRPr sz="900">
                        <a:latin typeface="宋体"/>
                        <a:cs typeface="宋体"/>
                      </a:endParaRPr>
                    </a:p>
                  </a:txBody>
                  <a:tcPr marL="0" marR="0" marT="635" marB="0">
                    <a:lnL w="6350">
                      <a:solidFill>
                        <a:srgbClr val="000000"/>
                      </a:solidFill>
                      <a:prstDash val="solid"/>
                    </a:lnL>
                    <a:lnR w="6350">
                      <a:solidFill>
                        <a:srgbClr val="000000"/>
                      </a:solidFill>
                      <a:prstDash val="solid"/>
                    </a:lnR>
                  </a:tcPr>
                </a:tc>
                <a:tc>
                  <a:txBody>
                    <a:bodyPr vert="horz" wrap="square"/>
                    <a:lstStyle/>
                    <a:p>
                      <a:pPr>
                        <a:lnSpc>
                          <a:spcPct val="100000"/>
                        </a:lnSpc>
                        <a:spcBef>
                          <a:spcPts val="5"/>
                        </a:spcBef>
                      </a:pPr>
                      <a:endParaRPr sz="850">
                        <a:latin typeface="Times New Roman"/>
                        <a:cs typeface="Times New Roman"/>
                      </a:endParaRPr>
                    </a:p>
                    <a:p>
                      <a:pPr algn="ctr">
                        <a:lnSpc>
                          <a:spcPct val="100000"/>
                        </a:lnSpc>
                      </a:pPr>
                      <a:r>
                        <a:rPr sz="900" spc="-5">
                          <a:latin typeface="Times New Roman"/>
                          <a:cs typeface="Times New Roman"/>
                        </a:rPr>
                        <a:t>2016-10-26</a:t>
                      </a:r>
                      <a:endParaRPr sz="900">
                        <a:latin typeface="Times New Roman"/>
                        <a:cs typeface="Times New Roman"/>
                      </a:endParaRPr>
                    </a:p>
                  </a:txBody>
                  <a:tcPr marL="0" marR="0" marT="635" marB="0">
                    <a:lnL w="6350">
                      <a:solidFill>
                        <a:srgbClr val="000000"/>
                      </a:solidFill>
                      <a:prstDash val="solid"/>
                    </a:lnL>
                    <a:lnR w="6350">
                      <a:solidFill>
                        <a:srgbClr val="000000"/>
                      </a:solidFill>
                      <a:prstDash val="solid"/>
                    </a:lnR>
                  </a:tcPr>
                </a:tc>
                <a:tc>
                  <a:txBody>
                    <a:bodyPr vert="horz" wrap="square"/>
                    <a:lstStyle/>
                    <a:p>
                      <a:pPr>
                        <a:lnSpc>
                          <a:spcPct val="100000"/>
                        </a:lnSpc>
                        <a:spcBef>
                          <a:spcPts val="5"/>
                        </a:spcBef>
                      </a:pPr>
                      <a:endParaRPr sz="850">
                        <a:latin typeface="Times New Roman"/>
                        <a:cs typeface="Times New Roman"/>
                      </a:endParaRPr>
                    </a:p>
                    <a:p>
                      <a:pPr algn="ctr">
                        <a:lnSpc>
                          <a:spcPct val="100000"/>
                        </a:lnSpc>
                      </a:pPr>
                      <a:r>
                        <a:rPr sz="900" spc="-5">
                          <a:latin typeface="Times New Roman"/>
                          <a:cs typeface="Times New Roman"/>
                        </a:rPr>
                        <a:t>2017-04-01</a:t>
                      </a:r>
                      <a:endParaRPr sz="900">
                        <a:latin typeface="Times New Roman"/>
                        <a:cs typeface="Times New Roman"/>
                      </a:endParaRPr>
                    </a:p>
                  </a:txBody>
                  <a:tcPr marL="0" marR="0" marT="635" marB="0">
                    <a:lnL w="6350">
                      <a:solidFill>
                        <a:srgbClr val="000000"/>
                      </a:solidFill>
                      <a:prstDash val="solid"/>
                    </a:lnL>
                    <a:lnR w="6350">
                      <a:solidFill>
                        <a:srgbClr val="000000"/>
                      </a:solidFill>
                      <a:prstDash val="solid"/>
                    </a:lnR>
                  </a:tcPr>
                </a:tc>
                <a:tc>
                  <a:txBody>
                    <a:bodyPr vert="horz" wrap="square"/>
                    <a:lstStyle/>
                    <a:p>
                      <a:pPr marL="68580">
                        <a:lnSpc>
                          <a:spcPct val="100000"/>
                        </a:lnSpc>
                        <a:spcBef>
                          <a:spcPts val="200"/>
                        </a:spcBef>
                      </a:pPr>
                      <a:r>
                        <a:rPr sz="900">
                          <a:latin typeface="宋体"/>
                          <a:cs typeface="宋体"/>
                        </a:rPr>
                        <a:t>绿色食品调制水产品</a:t>
                      </a:r>
                      <a:r>
                        <a:rPr sz="900" spc="-85">
                          <a:latin typeface="宋体"/>
                          <a:cs typeface="宋体"/>
                        </a:rPr>
                        <a:t>。</a:t>
                      </a:r>
                      <a:r>
                        <a:rPr sz="900">
                          <a:latin typeface="宋体"/>
                          <a:cs typeface="宋体"/>
                        </a:rPr>
                        <a:t>不适用于绿色食品鱼糜制品</a:t>
                      </a:r>
                      <a:r>
                        <a:rPr sz="900" spc="-75">
                          <a:latin typeface="宋体"/>
                          <a:cs typeface="宋体"/>
                        </a:rPr>
                        <a:t>、</a:t>
                      </a:r>
                      <a:r>
                        <a:rPr sz="900">
                          <a:latin typeface="宋体"/>
                          <a:cs typeface="宋体"/>
                        </a:rPr>
                        <a:t>海参制品</a:t>
                      </a:r>
                      <a:r>
                        <a:rPr sz="900" spc="-75">
                          <a:latin typeface="宋体"/>
                          <a:cs typeface="宋体"/>
                        </a:rPr>
                        <a:t>、</a:t>
                      </a:r>
                      <a:r>
                        <a:rPr sz="900">
                          <a:latin typeface="宋体"/>
                          <a:cs typeface="宋体"/>
                        </a:rPr>
                        <a:t>海蜇制品、</a:t>
                      </a:r>
                      <a:endParaRPr sz="900">
                        <a:latin typeface="宋体"/>
                        <a:cs typeface="宋体"/>
                      </a:endParaRPr>
                    </a:p>
                    <a:p>
                      <a:pPr marL="68580">
                        <a:lnSpc>
                          <a:spcPct val="100000"/>
                        </a:lnSpc>
                        <a:spcBef>
                          <a:spcPts val="480"/>
                        </a:spcBef>
                      </a:pPr>
                      <a:r>
                        <a:rPr sz="900">
                          <a:latin typeface="宋体"/>
                          <a:cs typeface="宋体"/>
                        </a:rPr>
                        <a:t>蛙类制品、藻类制品、干制水产品、水产调味品、软体动物休闲食品、水</a:t>
                      </a:r>
                      <a:endParaRPr sz="900">
                        <a:latin typeface="宋体"/>
                        <a:cs typeface="宋体"/>
                      </a:endParaRPr>
                    </a:p>
                  </a:txBody>
                  <a:tcPr marL="0" marR="0" marT="25400" marB="0">
                    <a:lnL w="6350">
                      <a:solidFill>
                        <a:srgbClr val="000000"/>
                      </a:solidFill>
                      <a:prstDash val="solid"/>
                    </a:lnL>
                    <a:lnR w="6350">
                      <a:solidFill>
                        <a:srgbClr val="000000"/>
                      </a:solidFill>
                      <a:prstDash val="solid"/>
                    </a:lnR>
                  </a:tcPr>
                </a:tc>
              </a:tr>
              <a:tr h="198119">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marL="68580">
                        <a:lnSpc>
                          <a:spcPct val="100000"/>
                        </a:lnSpc>
                        <a:spcBef>
                          <a:spcPts val="200"/>
                        </a:spcBef>
                      </a:pPr>
                      <a:r>
                        <a:rPr sz="900">
                          <a:latin typeface="宋体"/>
                          <a:cs typeface="宋体"/>
                        </a:rPr>
                        <a:t>产品罐头</a:t>
                      </a:r>
                      <a:r>
                        <a:rPr sz="900" spc="-85">
                          <a:latin typeface="宋体"/>
                          <a:cs typeface="宋体"/>
                        </a:rPr>
                        <a:t>；</a:t>
                      </a:r>
                      <a:r>
                        <a:rPr sz="900">
                          <a:latin typeface="宋体"/>
                          <a:cs typeface="宋体"/>
                        </a:rPr>
                        <a:t>也不适用于生食调制水产品</a:t>
                      </a:r>
                      <a:r>
                        <a:rPr sz="900" spc="-75">
                          <a:latin typeface="宋体"/>
                          <a:cs typeface="宋体"/>
                        </a:rPr>
                        <a:t>，</a:t>
                      </a:r>
                      <a:r>
                        <a:rPr sz="900">
                          <a:latin typeface="宋体"/>
                          <a:cs typeface="宋体"/>
                        </a:rPr>
                        <a:t>包括生食的酒渍水产</a:t>
                      </a:r>
                      <a:r>
                        <a:rPr sz="900" spc="-75">
                          <a:latin typeface="宋体"/>
                          <a:cs typeface="宋体"/>
                        </a:rPr>
                        <a:t>品</a:t>
                      </a:r>
                      <a:r>
                        <a:rPr sz="900">
                          <a:latin typeface="宋体"/>
                          <a:cs typeface="宋体"/>
                        </a:rPr>
                        <a:t>（如醉虾、</a:t>
                      </a:r>
                      <a:endParaRPr sz="900">
                        <a:latin typeface="宋体"/>
                        <a:cs typeface="宋体"/>
                      </a:endParaRPr>
                    </a:p>
                  </a:txBody>
                  <a:tcPr marL="0" marR="0" marT="25400" marB="0">
                    <a:lnL w="6350">
                      <a:solidFill>
                        <a:srgbClr val="000000"/>
                      </a:solidFill>
                      <a:prstDash val="solid"/>
                    </a:lnL>
                    <a:lnR w="6350">
                      <a:solidFill>
                        <a:srgbClr val="000000"/>
                      </a:solidFill>
                      <a:prstDash val="solid"/>
                    </a:lnR>
                  </a:tcPr>
                </a:tc>
              </a:tr>
              <a:tr h="201490">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marL="68580">
                        <a:lnSpc>
                          <a:spcPct val="100000"/>
                        </a:lnSpc>
                        <a:spcBef>
                          <a:spcPts val="200"/>
                        </a:spcBef>
                      </a:pPr>
                      <a:r>
                        <a:rPr sz="900">
                          <a:latin typeface="宋体"/>
                          <a:cs typeface="宋体"/>
                        </a:rPr>
                        <a:t>醉蟹）和生食的腌制水产品（如生食的腌制虾、蟹、贝和泥螺）。</a:t>
                      </a:r>
                      <a:endParaRPr sz="900">
                        <a:latin typeface="宋体"/>
                        <a:cs typeface="宋体"/>
                      </a:endParaRPr>
                    </a:p>
                  </a:txBody>
                  <a:tcPr marL="0" marR="0" marT="25400" marB="0">
                    <a:lnL w="6350">
                      <a:solidFill>
                        <a:srgbClr val="000000"/>
                      </a:solidFill>
                      <a:prstDash val="solid"/>
                    </a:lnL>
                    <a:lnR w="6350">
                      <a:solidFill>
                        <a:srgbClr val="000000"/>
                      </a:solidFill>
                      <a:prstDash val="solid"/>
                    </a:lnR>
                    <a:lnB w="6350">
                      <a:solidFill>
                        <a:srgbClr val="000000"/>
                      </a:solidFill>
                      <a:prstDash val="solid"/>
                    </a:lnB>
                  </a:tcPr>
                </a:tc>
              </a:tr>
              <a:tr h="200858">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marL="68580">
                        <a:lnSpc>
                          <a:spcPct val="100000"/>
                        </a:lnSpc>
                        <a:spcBef>
                          <a:spcPts val="225"/>
                        </a:spcBef>
                      </a:pPr>
                      <a:r>
                        <a:rPr sz="900">
                          <a:latin typeface="宋体"/>
                          <a:cs typeface="宋体"/>
                        </a:rPr>
                        <a:t>本标准规定了绿色食品虾的要求、检验规则、标签、包装、运输与储存。</a:t>
                      </a:r>
                      <a:endParaRPr sz="900">
                        <a:latin typeface="宋体"/>
                        <a:cs typeface="宋体"/>
                      </a:endParaRPr>
                    </a:p>
                  </a:txBody>
                  <a:tcPr marL="0" marR="0" marT="28575" marB="0">
                    <a:lnL w="6350">
                      <a:solidFill>
                        <a:srgbClr val="000000"/>
                      </a:solidFill>
                      <a:prstDash val="solid"/>
                    </a:lnL>
                    <a:lnR w="6350">
                      <a:solidFill>
                        <a:srgbClr val="000000"/>
                      </a:solidFill>
                      <a:prstDash val="solid"/>
                    </a:lnR>
                    <a:lnT w="6350">
                      <a:solidFill>
                        <a:srgbClr val="000000"/>
                      </a:solidFill>
                      <a:prstDash val="solid"/>
                    </a:lnT>
                  </a:tcPr>
                </a:tc>
              </a:tr>
              <a:tr h="396239">
                <a:tc>
                  <a:txBody>
                    <a:bodyPr vert="horz" wrap="square"/>
                    <a:lstStyle/>
                    <a:p>
                      <a:pPr>
                        <a:lnSpc>
                          <a:spcPct val="100000"/>
                        </a:lnSpc>
                        <a:spcBef>
                          <a:spcPts val="5"/>
                        </a:spcBef>
                      </a:pPr>
                      <a:endParaRPr sz="850">
                        <a:latin typeface="Times New Roman"/>
                        <a:cs typeface="Times New Roman"/>
                      </a:endParaRPr>
                    </a:p>
                    <a:p>
                      <a:pPr marR="29209" algn="r">
                        <a:lnSpc>
                          <a:spcPct val="100000"/>
                        </a:lnSpc>
                      </a:pPr>
                      <a:r>
                        <a:rPr sz="900" spc="5">
                          <a:latin typeface="Times New Roman"/>
                          <a:cs typeface="Times New Roman"/>
                        </a:rPr>
                        <a:t>8</a:t>
                      </a:r>
                      <a:r>
                        <a:rPr sz="900" spc="-10">
                          <a:latin typeface="Times New Roman"/>
                          <a:cs typeface="Times New Roman"/>
                        </a:rPr>
                        <a:t>4</a:t>
                      </a:r>
                      <a:r>
                        <a:rPr sz="900">
                          <a:latin typeface="Times New Roman"/>
                          <a:cs typeface="Times New Roman"/>
                        </a:rPr>
                        <a:t>.</a:t>
                      </a:r>
                      <a:endParaRPr sz="900">
                        <a:latin typeface="Times New Roman"/>
                        <a:cs typeface="Times New Roman"/>
                      </a:endParaRPr>
                    </a:p>
                  </a:txBody>
                  <a:tcPr marL="0" marR="0" marT="635"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spcBef>
                          <a:spcPts val="5"/>
                        </a:spcBef>
                      </a:pPr>
                      <a:endParaRPr sz="850">
                        <a:latin typeface="Times New Roman"/>
                        <a:cs typeface="Times New Roman"/>
                      </a:endParaRPr>
                    </a:p>
                    <a:p>
                      <a:pPr algn="ctr">
                        <a:lnSpc>
                          <a:spcPct val="100000"/>
                        </a:lnSpc>
                      </a:pPr>
                      <a:r>
                        <a:rPr sz="900" spc="-5">
                          <a:latin typeface="Times New Roman"/>
                          <a:cs typeface="Times New Roman"/>
                        </a:rPr>
                        <a:t>NY/T</a:t>
                      </a:r>
                      <a:r>
                        <a:rPr sz="900" spc="-10">
                          <a:latin typeface="Times New Roman"/>
                          <a:cs typeface="Times New Roman"/>
                        </a:rPr>
                        <a:t> </a:t>
                      </a:r>
                      <a:r>
                        <a:rPr sz="900" spc="-5">
                          <a:latin typeface="Times New Roman"/>
                          <a:cs typeface="Times New Roman"/>
                        </a:rPr>
                        <a:t>840-2020</a:t>
                      </a:r>
                      <a:endParaRPr sz="900">
                        <a:latin typeface="Times New Roman"/>
                        <a:cs typeface="Times New Roman"/>
                      </a:endParaRPr>
                    </a:p>
                  </a:txBody>
                  <a:tcPr marL="0" marR="0" marT="635" marB="0">
                    <a:lnL w="6350">
                      <a:solidFill>
                        <a:srgbClr val="000000"/>
                      </a:solidFill>
                      <a:prstDash val="solid"/>
                    </a:lnL>
                    <a:lnR w="6350">
                      <a:solidFill>
                        <a:srgbClr val="000000"/>
                      </a:solidFill>
                      <a:prstDash val="solid"/>
                    </a:lnR>
                  </a:tcPr>
                </a:tc>
                <a:tc>
                  <a:txBody>
                    <a:bodyPr vert="horz" wrap="square"/>
                    <a:lstStyle/>
                    <a:p>
                      <a:pPr>
                        <a:lnSpc>
                          <a:spcPct val="100000"/>
                        </a:lnSpc>
                        <a:spcBef>
                          <a:spcPts val="5"/>
                        </a:spcBef>
                      </a:pPr>
                      <a:endParaRPr sz="850">
                        <a:latin typeface="Times New Roman"/>
                        <a:cs typeface="Times New Roman"/>
                      </a:endParaRPr>
                    </a:p>
                    <a:p>
                      <a:pPr algn="ctr">
                        <a:lnSpc>
                          <a:spcPct val="100000"/>
                        </a:lnSpc>
                      </a:pPr>
                      <a:r>
                        <a:rPr sz="900">
                          <a:latin typeface="宋体"/>
                          <a:cs typeface="宋体"/>
                        </a:rPr>
                        <a:t>绿色食品</a:t>
                      </a:r>
                      <a:r>
                        <a:rPr sz="900" spc="-20">
                          <a:latin typeface="宋体"/>
                          <a:cs typeface="宋体"/>
                        </a:rPr>
                        <a:t> </a:t>
                      </a:r>
                      <a:r>
                        <a:rPr sz="900">
                          <a:latin typeface="宋体"/>
                          <a:cs typeface="宋体"/>
                        </a:rPr>
                        <a:t>虾</a:t>
                      </a:r>
                      <a:endParaRPr sz="900">
                        <a:latin typeface="宋体"/>
                        <a:cs typeface="宋体"/>
                      </a:endParaRPr>
                    </a:p>
                  </a:txBody>
                  <a:tcPr marL="0" marR="0" marT="635" marB="0">
                    <a:lnL w="6350">
                      <a:solidFill>
                        <a:srgbClr val="000000"/>
                      </a:solidFill>
                      <a:prstDash val="solid"/>
                    </a:lnL>
                    <a:lnR w="6350">
                      <a:solidFill>
                        <a:srgbClr val="000000"/>
                      </a:solidFill>
                      <a:prstDash val="solid"/>
                    </a:lnR>
                  </a:tcPr>
                </a:tc>
                <a:tc>
                  <a:txBody>
                    <a:bodyPr vert="horz" wrap="square"/>
                    <a:lstStyle/>
                    <a:p>
                      <a:pPr>
                        <a:lnSpc>
                          <a:spcPct val="100000"/>
                        </a:lnSpc>
                        <a:spcBef>
                          <a:spcPts val="5"/>
                        </a:spcBef>
                      </a:pPr>
                      <a:endParaRPr sz="850">
                        <a:latin typeface="Times New Roman"/>
                        <a:cs typeface="Times New Roman"/>
                      </a:endParaRPr>
                    </a:p>
                    <a:p>
                      <a:pPr algn="ctr">
                        <a:lnSpc>
                          <a:spcPct val="100000"/>
                        </a:lnSpc>
                      </a:pPr>
                      <a:r>
                        <a:rPr sz="900" spc="-5">
                          <a:latin typeface="Times New Roman"/>
                          <a:cs typeface="Times New Roman"/>
                        </a:rPr>
                        <a:t>2020-08-26</a:t>
                      </a:r>
                      <a:endParaRPr sz="900">
                        <a:latin typeface="Times New Roman"/>
                        <a:cs typeface="Times New Roman"/>
                      </a:endParaRPr>
                    </a:p>
                  </a:txBody>
                  <a:tcPr marL="0" marR="0" marT="635" marB="0">
                    <a:lnL w="6350">
                      <a:solidFill>
                        <a:srgbClr val="000000"/>
                      </a:solidFill>
                      <a:prstDash val="solid"/>
                    </a:lnL>
                    <a:lnR w="6350">
                      <a:solidFill>
                        <a:srgbClr val="000000"/>
                      </a:solidFill>
                      <a:prstDash val="solid"/>
                    </a:lnR>
                  </a:tcPr>
                </a:tc>
                <a:tc>
                  <a:txBody>
                    <a:bodyPr vert="horz" wrap="square"/>
                    <a:lstStyle/>
                    <a:p>
                      <a:pPr>
                        <a:lnSpc>
                          <a:spcPct val="100000"/>
                        </a:lnSpc>
                        <a:spcBef>
                          <a:spcPts val="5"/>
                        </a:spcBef>
                      </a:pPr>
                      <a:endParaRPr sz="850">
                        <a:latin typeface="Times New Roman"/>
                        <a:cs typeface="Times New Roman"/>
                      </a:endParaRPr>
                    </a:p>
                    <a:p>
                      <a:pPr algn="ctr">
                        <a:lnSpc>
                          <a:spcPct val="100000"/>
                        </a:lnSpc>
                      </a:pPr>
                      <a:r>
                        <a:rPr sz="900" spc="-5">
                          <a:latin typeface="Times New Roman"/>
                          <a:cs typeface="Times New Roman"/>
                        </a:rPr>
                        <a:t>2021-01-01</a:t>
                      </a:r>
                      <a:endParaRPr sz="900">
                        <a:latin typeface="Times New Roman"/>
                        <a:cs typeface="Times New Roman"/>
                      </a:endParaRPr>
                    </a:p>
                  </a:txBody>
                  <a:tcPr marL="0" marR="0" marT="635" marB="0">
                    <a:lnL w="6350">
                      <a:solidFill>
                        <a:srgbClr val="000000"/>
                      </a:solidFill>
                      <a:prstDash val="solid"/>
                    </a:lnL>
                    <a:lnR w="6350">
                      <a:solidFill>
                        <a:srgbClr val="000000"/>
                      </a:solidFill>
                      <a:prstDash val="solid"/>
                    </a:lnR>
                  </a:tcPr>
                </a:tc>
                <a:tc>
                  <a:txBody>
                    <a:bodyPr vert="horz" wrap="square"/>
                    <a:lstStyle/>
                    <a:p>
                      <a:pPr marL="68580">
                        <a:lnSpc>
                          <a:spcPct val="100000"/>
                        </a:lnSpc>
                        <a:spcBef>
                          <a:spcPts val="200"/>
                        </a:spcBef>
                      </a:pPr>
                      <a:r>
                        <a:rPr sz="900">
                          <a:latin typeface="宋体"/>
                          <a:cs typeface="宋体"/>
                        </a:rPr>
                        <a:t>本标准适用于绿色食品对虾科、长额虾科</a:t>
                      </a:r>
                      <a:r>
                        <a:rPr sz="900" spc="-10">
                          <a:latin typeface="宋体"/>
                          <a:cs typeface="宋体"/>
                        </a:rPr>
                        <a:t>,</a:t>
                      </a:r>
                      <a:r>
                        <a:rPr sz="900">
                          <a:latin typeface="宋体"/>
                          <a:cs typeface="宋体"/>
                        </a:rPr>
                        <a:t>褐虾科</a:t>
                      </a:r>
                      <a:r>
                        <a:rPr sz="900" spc="5">
                          <a:latin typeface="宋体"/>
                          <a:cs typeface="宋体"/>
                        </a:rPr>
                        <a:t>.</a:t>
                      </a:r>
                      <a:r>
                        <a:rPr sz="900">
                          <a:latin typeface="宋体"/>
                          <a:cs typeface="宋体"/>
                        </a:rPr>
                        <a:t>长臂虾科和鳌虾科的活</a:t>
                      </a:r>
                      <a:endParaRPr sz="900">
                        <a:latin typeface="宋体"/>
                        <a:cs typeface="宋体"/>
                      </a:endParaRPr>
                    </a:p>
                    <a:p>
                      <a:pPr marL="68580">
                        <a:lnSpc>
                          <a:spcPct val="100000"/>
                        </a:lnSpc>
                        <a:spcBef>
                          <a:spcPts val="480"/>
                        </a:spcBef>
                      </a:pPr>
                      <a:r>
                        <a:rPr sz="900">
                          <a:latin typeface="宋体"/>
                          <a:cs typeface="宋体"/>
                        </a:rPr>
                        <a:t>虾、鲜虾、速冻生虾</a:t>
                      </a:r>
                      <a:r>
                        <a:rPr sz="900" spc="-10">
                          <a:latin typeface="宋体"/>
                          <a:cs typeface="宋体"/>
                        </a:rPr>
                        <a:t>,</a:t>
                      </a:r>
                      <a:r>
                        <a:rPr sz="900">
                          <a:latin typeface="宋体"/>
                          <a:cs typeface="宋体"/>
                        </a:rPr>
                        <a:t>速冻熟虾。冻虾的产品形式可以是冻全虾、去头虾、</a:t>
                      </a:r>
                      <a:endParaRPr sz="900">
                        <a:latin typeface="宋体"/>
                        <a:cs typeface="宋体"/>
                      </a:endParaRPr>
                    </a:p>
                  </a:txBody>
                  <a:tcPr marL="0" marR="0" marT="25400" marB="0">
                    <a:lnL w="6350">
                      <a:solidFill>
                        <a:srgbClr val="000000"/>
                      </a:solidFill>
                      <a:prstDash val="solid"/>
                    </a:lnL>
                    <a:lnR w="6350">
                      <a:solidFill>
                        <a:srgbClr val="000000"/>
                      </a:solidFill>
                      <a:prstDash val="solid"/>
                    </a:lnR>
                  </a:tcPr>
                </a:tc>
              </a:tr>
              <a:tr h="201731">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marL="68580">
                        <a:lnSpc>
                          <a:spcPct val="100000"/>
                        </a:lnSpc>
                        <a:spcBef>
                          <a:spcPts val="200"/>
                        </a:spcBef>
                      </a:pPr>
                      <a:r>
                        <a:rPr sz="900">
                          <a:latin typeface="宋体"/>
                          <a:cs typeface="宋体"/>
                        </a:rPr>
                        <a:t>带尾虾和虾仁</a:t>
                      </a:r>
                      <a:r>
                        <a:rPr sz="900" spc="-10">
                          <a:latin typeface="宋体"/>
                          <a:cs typeface="宋体"/>
                        </a:rPr>
                        <a:t>,</a:t>
                      </a:r>
                      <a:r>
                        <a:rPr sz="900">
                          <a:latin typeface="宋体"/>
                          <a:cs typeface="宋体"/>
                        </a:rPr>
                        <a:t>不包括虾干制品。</a:t>
                      </a:r>
                      <a:endParaRPr sz="900">
                        <a:latin typeface="宋体"/>
                        <a:cs typeface="宋体"/>
                      </a:endParaRPr>
                    </a:p>
                  </a:txBody>
                  <a:tcPr marL="0" marR="0" marT="25400" marB="0">
                    <a:lnL w="6350">
                      <a:solidFill>
                        <a:srgbClr val="000000"/>
                      </a:solidFill>
                      <a:prstDash val="solid"/>
                    </a:lnL>
                    <a:lnR w="6350">
                      <a:solidFill>
                        <a:srgbClr val="000000"/>
                      </a:solidFill>
                      <a:prstDash val="solid"/>
                    </a:lnR>
                    <a:lnB w="6350">
                      <a:solidFill>
                        <a:srgbClr val="000000"/>
                      </a:solidFill>
                      <a:prstDash val="solid"/>
                    </a:lnB>
                  </a:tcPr>
                </a:tc>
              </a:tr>
              <a:tr h="199552">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tcPr>
                </a:tc>
                <a:tc>
                  <a:txBody>
                    <a:bodyPr vert="horz" wrap="square"/>
                    <a:lstStyle/>
                    <a:p>
                      <a:pPr marL="68580">
                        <a:lnSpc>
                          <a:spcPct val="100000"/>
                        </a:lnSpc>
                        <a:spcBef>
                          <a:spcPts val="235"/>
                        </a:spcBef>
                      </a:pPr>
                      <a:r>
                        <a:rPr sz="900">
                          <a:latin typeface="宋体"/>
                          <a:cs typeface="宋体"/>
                        </a:rPr>
                        <a:t>本标准规定了绿色食品海参及制品的术语和定义、要求</a:t>
                      </a:r>
                      <a:r>
                        <a:rPr sz="900" spc="-10">
                          <a:latin typeface="宋体"/>
                          <a:cs typeface="宋体"/>
                        </a:rPr>
                        <a:t>,</a:t>
                      </a:r>
                      <a:r>
                        <a:rPr sz="900">
                          <a:latin typeface="宋体"/>
                          <a:cs typeface="宋体"/>
                        </a:rPr>
                        <a:t>检验规则</a:t>
                      </a:r>
                      <a:r>
                        <a:rPr sz="900" spc="5">
                          <a:latin typeface="宋体"/>
                          <a:cs typeface="宋体"/>
                        </a:rPr>
                        <a:t>,</a:t>
                      </a:r>
                      <a:r>
                        <a:rPr sz="900">
                          <a:latin typeface="宋体"/>
                          <a:cs typeface="宋体"/>
                        </a:rPr>
                        <a:t>标签、</a:t>
                      </a:r>
                      <a:endParaRPr sz="900">
                        <a:latin typeface="宋体"/>
                        <a:cs typeface="宋体"/>
                      </a:endParaRPr>
                    </a:p>
                  </a:txBody>
                  <a:tcPr marL="0" marR="0" marT="29845" marB="0">
                    <a:lnL w="6350">
                      <a:solidFill>
                        <a:srgbClr val="000000"/>
                      </a:solidFill>
                      <a:prstDash val="solid"/>
                    </a:lnL>
                    <a:lnR w="6350">
                      <a:solidFill>
                        <a:srgbClr val="000000"/>
                      </a:solidFill>
                      <a:prstDash val="solid"/>
                    </a:lnR>
                    <a:lnT w="6350">
                      <a:solidFill>
                        <a:srgbClr val="000000"/>
                      </a:solidFill>
                      <a:prstDash val="solid"/>
                    </a:lnT>
                  </a:tcPr>
                </a:tc>
              </a:tr>
              <a:tr h="204259">
                <a:tc>
                  <a:txBody>
                    <a:bodyPr vert="horz" wrap="square"/>
                    <a:lstStyle/>
                    <a:p>
                      <a:pPr marR="29209" algn="r">
                        <a:lnSpc>
                          <a:spcPct val="100000"/>
                        </a:lnSpc>
                        <a:spcBef>
                          <a:spcPts val="210"/>
                        </a:spcBef>
                      </a:pPr>
                      <a:r>
                        <a:rPr sz="900" spc="5">
                          <a:latin typeface="Times New Roman"/>
                          <a:cs typeface="Times New Roman"/>
                        </a:rPr>
                        <a:t>8</a:t>
                      </a:r>
                      <a:r>
                        <a:rPr sz="900" spc="-10">
                          <a:latin typeface="Times New Roman"/>
                          <a:cs typeface="Times New Roman"/>
                        </a:rPr>
                        <a:t>5</a:t>
                      </a:r>
                      <a:r>
                        <a:rPr sz="900">
                          <a:latin typeface="Times New Roman"/>
                          <a:cs typeface="Times New Roman"/>
                        </a:rPr>
                        <a:t>.</a:t>
                      </a:r>
                      <a:endParaRPr sz="900">
                        <a:latin typeface="Times New Roman"/>
                        <a:cs typeface="Times New Roman"/>
                      </a:endParaRPr>
                    </a:p>
                  </a:txBody>
                  <a:tcPr marL="0" marR="0" marT="26670" marB="0">
                    <a:lnL w="6350">
                      <a:solidFill>
                        <a:srgbClr val="000000"/>
                      </a:solidFill>
                      <a:prstDash val="solid"/>
                    </a:lnL>
                    <a:lnR w="6350">
                      <a:solidFill>
                        <a:srgbClr val="000000"/>
                      </a:solidFill>
                      <a:prstDash val="solid"/>
                    </a:lnR>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tcPr>
                </a:tc>
                <a:tc>
                  <a:txBody>
                    <a:bodyPr vert="horz" wrap="square"/>
                    <a:lstStyle/>
                    <a:p>
                      <a:pPr marL="635" algn="ctr">
                        <a:lnSpc>
                          <a:spcPct val="100000"/>
                        </a:lnSpc>
                        <a:spcBef>
                          <a:spcPts val="210"/>
                        </a:spcBef>
                      </a:pPr>
                      <a:r>
                        <a:rPr sz="900" spc="-5">
                          <a:latin typeface="Times New Roman"/>
                          <a:cs typeface="Times New Roman"/>
                        </a:rPr>
                        <a:t>NY/T</a:t>
                      </a:r>
                      <a:r>
                        <a:rPr sz="900" spc="-25">
                          <a:latin typeface="Times New Roman"/>
                          <a:cs typeface="Times New Roman"/>
                        </a:rPr>
                        <a:t> </a:t>
                      </a:r>
                      <a:r>
                        <a:rPr sz="900" spc="-5">
                          <a:latin typeface="Times New Roman"/>
                          <a:cs typeface="Times New Roman"/>
                        </a:rPr>
                        <a:t>1514-2020</a:t>
                      </a:r>
                      <a:endParaRPr sz="900">
                        <a:latin typeface="Times New Roman"/>
                        <a:cs typeface="Times New Roman"/>
                      </a:endParaRPr>
                    </a:p>
                  </a:txBody>
                  <a:tcPr marL="0" marR="0" marT="26670"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20"/>
                        </a:spcBef>
                      </a:pPr>
                      <a:r>
                        <a:rPr sz="900">
                          <a:latin typeface="宋体"/>
                          <a:cs typeface="宋体"/>
                        </a:rPr>
                        <a:t>绿色食品</a:t>
                      </a:r>
                      <a:r>
                        <a:rPr sz="900" spc="-25">
                          <a:latin typeface="宋体"/>
                          <a:cs typeface="宋体"/>
                        </a:rPr>
                        <a:t> </a:t>
                      </a:r>
                      <a:r>
                        <a:rPr sz="900">
                          <a:latin typeface="宋体"/>
                          <a:cs typeface="宋体"/>
                        </a:rPr>
                        <a:t>海参及制品</a:t>
                      </a:r>
                      <a:endParaRPr sz="900">
                        <a:latin typeface="宋体"/>
                        <a:cs typeface="宋体"/>
                      </a:endParaRPr>
                    </a:p>
                  </a:txBody>
                  <a:tcPr marL="0" marR="0" marT="27940"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10"/>
                        </a:spcBef>
                      </a:pPr>
                      <a:r>
                        <a:rPr sz="900" spc="-5">
                          <a:latin typeface="Times New Roman"/>
                          <a:cs typeface="Times New Roman"/>
                        </a:rPr>
                        <a:t>2020-08-26</a:t>
                      </a:r>
                      <a:endParaRPr sz="900">
                        <a:latin typeface="Times New Roman"/>
                        <a:cs typeface="Times New Roman"/>
                      </a:endParaRPr>
                    </a:p>
                  </a:txBody>
                  <a:tcPr marL="0" marR="0" marT="26670" marB="0">
                    <a:lnL w="6350">
                      <a:solidFill>
                        <a:srgbClr val="000000"/>
                      </a:solidFill>
                      <a:prstDash val="solid"/>
                    </a:lnL>
                    <a:lnR w="6350">
                      <a:solidFill>
                        <a:srgbClr val="000000"/>
                      </a:solidFill>
                      <a:prstDash val="solid"/>
                    </a:lnR>
                  </a:tcPr>
                </a:tc>
                <a:tc>
                  <a:txBody>
                    <a:bodyPr vert="horz" wrap="square"/>
                    <a:lstStyle/>
                    <a:p>
                      <a:pPr algn="ctr">
                        <a:lnSpc>
                          <a:spcPct val="100000"/>
                        </a:lnSpc>
                        <a:spcBef>
                          <a:spcPts val="210"/>
                        </a:spcBef>
                      </a:pPr>
                      <a:r>
                        <a:rPr sz="900" spc="-5">
                          <a:latin typeface="Times New Roman"/>
                          <a:cs typeface="Times New Roman"/>
                        </a:rPr>
                        <a:t>2021-01-01</a:t>
                      </a:r>
                      <a:endParaRPr sz="900">
                        <a:latin typeface="Times New Roman"/>
                        <a:cs typeface="Times New Roman"/>
                      </a:endParaRPr>
                    </a:p>
                  </a:txBody>
                  <a:tcPr marL="0" marR="0" marT="26670" marB="0">
                    <a:lnL w="6350">
                      <a:solidFill>
                        <a:srgbClr val="000000"/>
                      </a:solidFill>
                      <a:prstDash val="solid"/>
                    </a:lnL>
                    <a:lnR w="6350">
                      <a:solidFill>
                        <a:srgbClr val="000000"/>
                      </a:solidFill>
                      <a:prstDash val="solid"/>
                    </a:lnR>
                  </a:tcPr>
                </a:tc>
                <a:tc>
                  <a:txBody>
                    <a:bodyPr vert="horz" wrap="square"/>
                    <a:lstStyle/>
                    <a:p>
                      <a:pPr marL="68580">
                        <a:lnSpc>
                          <a:spcPct val="100000"/>
                        </a:lnSpc>
                        <a:spcBef>
                          <a:spcPts val="220"/>
                        </a:spcBef>
                      </a:pPr>
                      <a:r>
                        <a:rPr sz="900">
                          <a:latin typeface="宋体"/>
                          <a:cs typeface="宋体"/>
                        </a:rPr>
                        <a:t>包装</a:t>
                      </a:r>
                      <a:r>
                        <a:rPr sz="900" spc="-85">
                          <a:latin typeface="宋体"/>
                          <a:cs typeface="宋体"/>
                        </a:rPr>
                        <a:t>、</a:t>
                      </a:r>
                      <a:r>
                        <a:rPr sz="900">
                          <a:latin typeface="宋体"/>
                          <a:cs typeface="宋体"/>
                        </a:rPr>
                        <a:t>运输和储存</a:t>
                      </a:r>
                      <a:r>
                        <a:rPr sz="900" spc="-75">
                          <a:latin typeface="宋体"/>
                          <a:cs typeface="宋体"/>
                        </a:rPr>
                        <a:t>。</a:t>
                      </a:r>
                      <a:r>
                        <a:rPr sz="900">
                          <a:latin typeface="宋体"/>
                          <a:cs typeface="宋体"/>
                        </a:rPr>
                        <a:t>本标准适用于绿色食品海参及制品</a:t>
                      </a:r>
                      <a:r>
                        <a:rPr sz="900" spc="5">
                          <a:latin typeface="宋体"/>
                          <a:cs typeface="宋体"/>
                        </a:rPr>
                        <a:t>,</a:t>
                      </a:r>
                      <a:r>
                        <a:rPr sz="900">
                          <a:latin typeface="宋体"/>
                          <a:cs typeface="宋体"/>
                        </a:rPr>
                        <a:t>包括活海参</a:t>
                      </a:r>
                      <a:r>
                        <a:rPr sz="900" spc="-85">
                          <a:latin typeface="宋体"/>
                          <a:cs typeface="宋体"/>
                        </a:rPr>
                        <a:t>、</a:t>
                      </a:r>
                      <a:r>
                        <a:rPr sz="900">
                          <a:latin typeface="宋体"/>
                          <a:cs typeface="宋体"/>
                        </a:rPr>
                        <a:t>盐渍</a:t>
                      </a:r>
                      <a:endParaRPr sz="900">
                        <a:latin typeface="宋体"/>
                        <a:cs typeface="宋体"/>
                      </a:endParaRPr>
                    </a:p>
                  </a:txBody>
                  <a:tcPr marL="0" marR="0" marT="27940" marB="0">
                    <a:lnL w="6350">
                      <a:solidFill>
                        <a:srgbClr val="000000"/>
                      </a:solidFill>
                      <a:prstDash val="solid"/>
                    </a:lnL>
                    <a:lnR w="6350">
                      <a:solidFill>
                        <a:srgbClr val="000000"/>
                      </a:solidFill>
                      <a:prstDash val="solid"/>
                    </a:lnR>
                  </a:tcPr>
                </a:tc>
              </a:tr>
              <a:tr h="195628">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a:lnSpc>
                          <a:spcPct val="100000"/>
                        </a:lnSpc>
                      </a:pPr>
                      <a:endParaRPr sz="900">
                        <a:latin typeface="Times New Roman"/>
                        <a:cs typeface="Times New Roman"/>
                      </a:endParaRPr>
                    </a:p>
                  </a:txBody>
                  <a:tcPr marL="0" marR="0" marT="0" marB="0">
                    <a:lnL w="6350">
                      <a:solidFill>
                        <a:srgbClr val="000000"/>
                      </a:solidFill>
                      <a:prstDash val="solid"/>
                    </a:lnL>
                    <a:lnR w="6350">
                      <a:solidFill>
                        <a:srgbClr val="000000"/>
                      </a:solidFill>
                      <a:prstDash val="solid"/>
                    </a:lnR>
                    <a:lnB w="6350">
                      <a:solidFill>
                        <a:srgbClr val="000000"/>
                      </a:solidFill>
                      <a:prstDash val="solid"/>
                    </a:lnB>
                  </a:tcPr>
                </a:tc>
                <a:tc>
                  <a:txBody>
                    <a:bodyPr vert="horz" wrap="square"/>
                    <a:lstStyle/>
                    <a:p>
                      <a:pPr marL="68580">
                        <a:lnSpc>
                          <a:spcPct val="100000"/>
                        </a:lnSpc>
                        <a:spcBef>
                          <a:spcPts val="175"/>
                        </a:spcBef>
                      </a:pPr>
                      <a:r>
                        <a:rPr sz="900">
                          <a:latin typeface="宋体"/>
                          <a:cs typeface="宋体"/>
                        </a:rPr>
                        <a:t>海参、干海参、冻干海参和即食海参。</a:t>
                      </a:r>
                      <a:endParaRPr sz="900">
                        <a:latin typeface="宋体"/>
                        <a:cs typeface="宋体"/>
                      </a:endParaRPr>
                    </a:p>
                  </a:txBody>
                  <a:tcPr marL="0" marR="0" marT="22225" marB="0">
                    <a:lnL w="6350">
                      <a:solidFill>
                        <a:srgbClr val="000000"/>
                      </a:solidFill>
                      <a:prstDash val="solid"/>
                    </a:lnL>
                    <a:lnR w="6350">
                      <a:solidFill>
                        <a:srgbClr val="000000"/>
                      </a:solidFill>
                      <a:prstDash val="solid"/>
                    </a:lnR>
                    <a:lnB w="6350">
                      <a:solidFill>
                        <a:srgbClr val="000000"/>
                      </a:solidFill>
                      <a:prstDash val="solid"/>
                    </a:lnB>
                  </a:tcPr>
                </a:tc>
              </a:tr>
            </a:tbl>
          </a:graphicData>
        </a:graphic>
      </p:graphicFrame>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9423400" cy="629285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https://d.book118.com/365120120021011041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00"/>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26</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26</vt:i4>
      </vt:variant>
    </vt:vector>
  </HeadingPairs>
  <TitlesOfParts>
    <vt:vector baseType="lpstr" size="33">
      <vt:lpstr>Arial</vt:lpstr>
      <vt:lpstr>Calibri</vt:lpstr>
      <vt:lpstr>黑体</vt:lpstr>
      <vt:lpstr>Times New Roman</vt:lpstr>
      <vt:lpstr>宋体</vt:lpstr>
      <vt:lpstr>楷体</vt:lpstr>
      <vt:lpstr>Office Theme</vt:lpstr>
      <vt:lpstr>中国冷链物流标准目录手册
（2023 版）</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2024-09-01T12:18:09.117</cp:lastPrinted>
  <dcterms:created xsi:type="dcterms:W3CDTF">2024-09-01T04:18:09Z</dcterms:created>
  <dcterms:modified xsi:type="dcterms:W3CDTF">2024-09-01T04:18:12Z</dcterms:modified>
</cp:coreProperties>
</file>