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DIMMSI+MS-UIGothic"/>
      <p:regular r:id="rId22"/>
    </p:embeddedFont>
    <p:embeddedFont>
      <p:font typeface="TSIKVA+EJUDHT+ArialMT"/>
      <p:regular r:id="rId23"/>
    </p:embeddedFont>
    <p:embeddedFont>
      <p:font typeface="LRQVRF+OALBTR+MicrosoftYaHei-Bold"/>
      <p:regular r:id="rId24"/>
    </p:embeddedFont>
    <p:embeddedFont>
      <p:font typeface="AGCMNW+WPMVSE+MicrosoftYaHei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5B4CC-D2C0-48F2-A9AD-2430F0085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977B7-E154-4435-BC4E-F24C99B92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A7098-3FAB-43BA-9043-D0763F2B3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16707-9463-4D6B-BB21-91C1FBA02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49E64F-FC19-47BF-A6B5-DE1E6B958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3759D-B525-41EC-B45F-21600B992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ECC177-4C5D-49D5-BF61-3283F2621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78D93-39C2-4B24-AC07-A1496EB15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F3B2D-8681-4BCB-B2D2-CB9E845FB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19359-3BEF-46DE-B4D5-DEAF3B42E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DD242-8032-4C8A-B290-34C0F7391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223000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26160" y="1822334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购岗</a:t>
            </a:r>
            <a:r>
              <a:rPr sz="4950">
                <a:solidFill>
                  <a:srgbClr val="000000"/>
                </a:solidFill>
                <a:latin typeface="DIMMSI+MS-UIGothic"/>
                <a:cs typeface="DIMMSI+MS-UIGothic"/>
              </a:rPr>
              <a:t>位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4950">
                <a:solidFill>
                  <a:srgbClr val="000000"/>
                </a:solidFill>
                <a:latin typeface="DIMMSI+MS-UIGothic"/>
                <a:cs typeface="DIMMSI+MS-UIGothic"/>
              </a:rPr>
              <a:t>能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DIMMSI+MS-UIGothic"/>
                <a:cs typeface="DIMMS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899025" y="2075370"/>
            <a:ext cx="2490781" cy="12713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TSIKVA+EJUDHT+ArialMT"/>
                <a:cs typeface="TSIKVA+EJUDHT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DIMMSI+MS-UIGothic"/>
                <a:cs typeface="DIMMSI+MS-UIGothic"/>
              </a:rPr>
              <a:t>采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购岗</a:t>
            </a:r>
            <a:r>
              <a:rPr sz="2400">
                <a:solidFill>
                  <a:srgbClr val="380E00"/>
                </a:solidFill>
                <a:latin typeface="DIMMSI+MS-UIGothic"/>
                <a:cs typeface="DIMMSI+MS-UIGothic"/>
              </a:rPr>
              <a:t>位概述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TSIKVA+EJUDHT+ArialMT"/>
                <a:cs typeface="TSIKVA+EJUDHT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DIMMSI+MS-UIGothic"/>
                <a:cs typeface="DIMMSI+MS-UIGothic"/>
              </a:rPr>
              <a:t>采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380E00"/>
                </a:solidFill>
                <a:latin typeface="DIMMSI+MS-UIGothic"/>
                <a:cs typeface="DIMMSI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18919" y="2308605"/>
            <a:ext cx="2540000" cy="3763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000"/>
              </a:lnSpc>
              <a:spcBef>
                <a:spcPct val="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DIMMSI+MS-UIGothic"/>
                <a:cs typeface="DIMMSI+MS-UIGothic"/>
              </a:rPr>
              <a:t>目</a:t>
            </a:r>
          </a:p>
          <a:p>
            <a:pPr marL="0" marR="0">
              <a:lnSpc>
                <a:spcPts val="8000"/>
              </a:lnSpc>
              <a:spcBef>
                <a:spcPts val="163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99025" y="304882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TSIKVA+EJUDHT+ArialMT"/>
                <a:cs typeface="TSIKVA+EJUDHT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DIMMSI+MS-UIGothic"/>
                <a:cs typeface="DIMMSI+MS-UIGothic"/>
              </a:rPr>
              <a:t>采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380E00"/>
                </a:solidFill>
                <a:latin typeface="DIMMSI+MS-UIGothic"/>
                <a:cs typeface="DIMMSI+MS-UIGothic"/>
              </a:rPr>
              <a:t>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83404" y="2003516"/>
            <a:ext cx="4657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566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LRQVRF+OALBTR+MicrosoftYaHei-Bold"/>
                <a:cs typeface="LRQVRF+OALBTR+MicrosoftYaHei-Bold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购岗</a:t>
            </a:r>
            <a:r>
              <a:rPr sz="4500">
                <a:solidFill>
                  <a:srgbClr val="000000"/>
                </a:solidFill>
                <a:latin typeface="DIMMSI+MS-UIGothic"/>
                <a:cs typeface="DIMMSI+MS-UIGothic"/>
              </a:rPr>
              <a:t>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采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购岗</a:t>
            </a: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位的定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购岗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位是指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位，主要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与供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行沟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通、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判、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签订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合同、跟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收入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等采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流程的工作。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购岗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位通常隶属于企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的供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应链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管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理部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，是企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应链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管理中的重要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采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购岗</a:t>
            </a: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位的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12640" y="1466703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制定采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购计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划和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算，根据企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需求和市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情况制定合理的采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策略。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7240" y="351838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物品的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收入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货处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理等工作，确保采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物品的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符合企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要求。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95640" y="3532358"/>
            <a:ext cx="335030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商的开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估、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建立供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商档案和供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价体系。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6500" y="5201773"/>
            <a:ext cx="335030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购订单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的制作、跟踪和确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，确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保采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物品按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、按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、按量到达企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03540" y="5201773"/>
            <a:ext cx="32193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合同的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判、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签订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行，确保采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合同的合法性和有效性。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采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购岗</a:t>
            </a: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位的重要性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9130" y="1645022"/>
            <a:ext cx="49651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购岗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位是企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应链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管理中的重要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需求的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和管理，保障企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的正常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32319" y="1645022"/>
            <a:ext cx="49651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购岗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位是企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成本控制的重要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合理的采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策略和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的供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商合作，降低企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的采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成本，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提高企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效益。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829934" y="1717968"/>
            <a:ext cx="984250" cy="10007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6F0"/>
                </a:solidFill>
                <a:latin typeface="SimSun"/>
                <a:cs typeface="SimSun"/>
              </a:rPr>
              <a:t>输</a:t>
            </a:r>
            <a:r>
              <a:rPr sz="2100">
                <a:solidFill>
                  <a:srgbClr val="FFF6F0"/>
                </a:solidFill>
                <a:latin typeface="DIMMSI+MS-UIGothic"/>
                <a:cs typeface="DIMMSI+MS-UIGothic"/>
              </a:rPr>
              <a:t>入</a:t>
            </a:r>
          </a:p>
          <a:p>
            <a:pPr marL="37465" marR="0">
              <a:lnSpc>
                <a:spcPts val="1932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LRQVRF+OALBTR+MicrosoftYaHei-Bold"/>
                <a:cs typeface="LRQVRF+OALBTR+MicrosoftYaHei-Bold"/>
              </a:rPr>
              <a:t>02</a:t>
            </a:r>
          </a:p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6F0"/>
                </a:solidFill>
                <a:latin typeface="SimSun"/>
                <a:cs typeface="SimSun"/>
              </a:rPr>
              <a:t>标题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59629" y="2330822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运行。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837304" y="3449334"/>
            <a:ext cx="1008662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LRQVRF+OALBTR+MicrosoftYaHei-Bold"/>
                <a:cs typeface="LRQVRF+OALBTR+MicrosoftYaHei-Bold"/>
              </a:rPr>
              <a:t>01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877809" y="3449334"/>
            <a:ext cx="1008663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LRQVRF+OALBTR+MicrosoftYaHei-Bold"/>
                <a:cs typeface="LRQVRF+OALBTR+MicrosoftYaHei-Bold"/>
              </a:rPr>
              <a:t>03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130" y="4783828"/>
            <a:ext cx="51842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购岗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位是企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与供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商合作的重要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梁，通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建立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良好的供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商关系，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与供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商的双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合作，</a:t>
            </a:r>
          </a:p>
          <a:p>
            <a:pPr marL="2667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展。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132319" y="4783828"/>
            <a:ext cx="49651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购岗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位是企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业质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量保障的重要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与供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的沟通和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，确保采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物品的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量符合企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要求，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提高企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量和市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争力。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867400" y="5022229"/>
            <a:ext cx="1008662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LRQVRF+OALBTR+MicrosoftYaHei-Bold"/>
                <a:cs typeface="LRQVRF+OALBTR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54904" y="2003516"/>
            <a:ext cx="3514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851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LRQVRF+OALBTR+MicrosoftYaHei-Bold"/>
                <a:cs typeface="LRQVRF+OALBTR+MicrosoftYaHei-Bold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4500">
                <a:solidFill>
                  <a:srgbClr val="000000"/>
                </a:solidFill>
                <a:latin typeface="DIMMSI+MS-UIGothic"/>
                <a:cs typeface="DIMMSI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需求分析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明确采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DIMMSI+MS-UIGothic"/>
                <a:cs typeface="DIMMS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需求分析是采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流程的起始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，主要任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是明确采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物品的种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格、数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量要求、采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购时间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等，以确保采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的准确性和及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供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6287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筛选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合适的供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DIMMSI+MS-UIGothic"/>
                <a:cs typeface="DIMMS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是采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流程的重要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，主要任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是通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场调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研、供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等方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式，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筛选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出符合采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需求的供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商，并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估其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量、价格、交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DIMMSI+MS-UIGothic"/>
                <a:cs typeface="DIMMSI+MS-UIGothic"/>
              </a:rPr>
              <a:t>期等方面的能力。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采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购谈</a:t>
            </a: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DIMMSI+MS-UIGothic"/>
                <a:cs typeface="DIMMSI+MS-UIGothic"/>
              </a:rPr>
              <a:t>商采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DIMMSI+MS-UIGothic"/>
                <a:cs typeface="DIMMSI+MS-UIGothic"/>
              </a:rPr>
              <a:t>条件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EB554D"/>
                </a:solidFill>
                <a:latin typeface="DIMMSI+MS-UIGothic"/>
                <a:cs typeface="DIMMS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36669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采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购谈</a:t>
            </a: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判的主要任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是就采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条件与供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商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商，包括价格、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量、交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期、付款方式等，以确保双方达成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一致意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后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的合同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签订</a:t>
            </a: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奠定基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8C1610"/>
                </a:solidFill>
                <a:latin typeface="DIMMSI+MS-UIGothic"/>
                <a:cs typeface="DIMMS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合同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签订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16287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正式确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购协议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DIMMSI+MS-UIGothic"/>
                <a:cs typeface="DIMMS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7666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合同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签订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是采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流程的关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键环节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，主要任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是根据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果，与供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签订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正式的采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合同，明确双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方的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利和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义务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，确保采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的合法性和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范性。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订单</a:t>
            </a: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下达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19716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向供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出采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购订单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EB554D"/>
                </a:solidFill>
                <a:latin typeface="DIMMSI+MS-UIGothic"/>
                <a:cs typeface="DIMMS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1050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订单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下达是采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流程的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，主要任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是根据合同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定，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向供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商下达采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购订单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，明确采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物品的具体要求和交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货时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等，以确保供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完成交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到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货验</a:t>
            </a: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05494" y="2690233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物品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检查验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EB554D"/>
                </a:solidFill>
                <a:latin typeface="DIMMSI+MS-UIGothic"/>
                <a:cs typeface="DIMMS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429497"/>
            <a:ext cx="3505200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货验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收是确保采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物品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量的重要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，主要任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的物品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收，确保其符合合同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定的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量要求和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准，及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付款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95720" y="2755638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完成采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的支付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EB554D"/>
                </a:solidFill>
                <a:latin typeface="DIMMSI+MS-UIGothic"/>
                <a:cs typeface="DIMMS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38220" y="4945753"/>
            <a:ext cx="828717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付款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算是采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流程的收尾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，主要任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是根据合同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票情况，完成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的款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支付，确保采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利完成。同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财务结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算和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IMMSI+MS-UIGothic"/>
                <a:cs typeface="DIMMSI+MS-UIGothic"/>
              </a:rPr>
              <a:t>票管理等工作。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54904" y="2003516"/>
            <a:ext cx="3514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851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LRQVRF+OALBTR+MicrosoftYaHei-Bold"/>
                <a:cs typeface="LRQVRF+OALBTR+MicrosoftYaHei-Bold"/>
              </a:rPr>
              <a:t>03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DIMMSI+MS-UIGothic"/>
                <a:cs typeface="DIMMSI+MS-UIGothic"/>
              </a:rPr>
              <a:t>采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4500">
                <a:solidFill>
                  <a:srgbClr val="000000"/>
                </a:solidFill>
                <a:latin typeface="DIMMSI+MS-UIGothic"/>
                <a:cs typeface="DIMMSI+MS-UIGothic"/>
              </a:rPr>
              <a:t>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供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商管理技巧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DIMMSI+MS-UIGothic"/>
                <a:cs typeface="DIMMSI+MS-UIGothic"/>
              </a:rPr>
              <a:t>供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EB554D"/>
                </a:solidFill>
                <a:latin typeface="DIMMSI+MS-UIGothic"/>
                <a:cs typeface="DIMMSI+MS-UIGothic"/>
              </a:rPr>
              <a:t>商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筛选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DIMMSI+MS-UIGothic"/>
                <a:cs typeface="DIMMSI+MS-UIGothic"/>
              </a:rPr>
              <a:t>供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EB554D"/>
                </a:solidFill>
                <a:latin typeface="DIMMSI+MS-UIGothic"/>
                <a:cs typeface="DIMMSI+MS-UIGothic"/>
              </a:rPr>
              <a:t>商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绩</a:t>
            </a:r>
            <a:r>
              <a:rPr sz="1550" spc="25">
                <a:solidFill>
                  <a:srgbClr val="EB554D"/>
                </a:solidFill>
                <a:latin typeface="DIMMSI+MS-UIGothic"/>
                <a:cs typeface="DIMMSI+MS-UIGothic"/>
              </a:rPr>
              <a:t>效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EB554D"/>
                </a:solidFill>
                <a:latin typeface="DIMMSI+MS-UIGothic"/>
                <a:cs typeface="DIMMSI+MS-UIGothic"/>
              </a:rPr>
              <a:t>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估供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资质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量、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价格和服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到合适</a:t>
            </a:r>
          </a:p>
          <a:p>
            <a:pPr marL="15430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的供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估，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包括交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期、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量、价格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等方面，以确保供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DIMMSI+MS-UIGothic"/>
                <a:cs typeface="DIMMSI+MS-UIGothic"/>
              </a:rPr>
              <a:t>供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EB554D"/>
                </a:solidFill>
                <a:latin typeface="DIMMSI+MS-UIGothic"/>
                <a:cs typeface="DIMMSI+MS-UIGothic"/>
              </a:rPr>
              <a:t>商关系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DIMMSI+MS-UIGothic"/>
                <a:cs typeface="DIMMSI+MS-UIGothic"/>
              </a:rPr>
              <a:t>供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EB554D"/>
                </a:solidFill>
                <a:latin typeface="DIMMSI+MS-UIGothic"/>
                <a:cs typeface="DIMMSI+MS-UIGothic"/>
              </a:rPr>
              <a:t>商多元化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27873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建立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期、互信的供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商关系，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确保供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品和服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了降低供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应风险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与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多个供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商合作，以确保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品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DIMMSI+MS-UIGothic"/>
                <a:cs typeface="DIMMSI+MS-UIGothic"/>
              </a:rPr>
              <a:t>定性和可靠性。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EB554D"/>
                </a:solidFill>
                <a:latin typeface="DIMMSI+MS-UIGothic"/>
                <a:cs typeface="DIMMSI+MS-UIGothic"/>
              </a:rPr>
              <a:t>判技巧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DIMMSI+MS-UIGothic"/>
                <a:cs typeface="DIMMSI+MS-UIGothic"/>
              </a:rPr>
              <a:t>准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2000" spc="25">
                <a:solidFill>
                  <a:srgbClr val="FFFFFF"/>
                </a:solidFill>
                <a:latin typeface="DIMMSI+MS-UIGothic"/>
                <a:cs typeface="DIMMSI+MS-UIGothic"/>
              </a:rPr>
              <a:t>充分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IMMSI+MS-UIGothic"/>
                <a:cs typeface="DIMMSI+MS-UIGothic"/>
              </a:rPr>
              <a:t>灵活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应对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IMMSI+MS-UIGothic"/>
                <a:cs typeface="DIMMSI+MS-UIGothic"/>
              </a:rPr>
              <a:t>掌握技巧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IMMSI+MS-UIGothic"/>
                <a:cs typeface="DIMMSI+MS-UIGothic"/>
              </a:rPr>
              <a:t>达成共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判前要做好充分的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工作，了解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手的情况，明确自己的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和底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程中要灵活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，善于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听和表达，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求双方的共同利益。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01765" y="4839708"/>
            <a:ext cx="22626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掌握一些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判技巧，如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如何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步、如何提出要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求等，以提高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判效果。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束后，要确保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双方达成共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，明确各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自的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任和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义务</a:t>
            </a:r>
            <a:r>
              <a:rPr sz="1500">
                <a:solidFill>
                  <a:srgbClr val="FFFDFD"/>
                </a:solidFill>
                <a:latin typeface="DIMMSI+MS-UIGothic"/>
                <a:cs typeface="DIMMS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https://d.book118.com/365122300024011124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DIMMSI+MS-UIGothic</vt:lpstr>
      <vt:lpstr>SimSun</vt:lpstr>
      <vt:lpstr>TSIKVA+EJUDHT+ArialMT</vt:lpstr>
      <vt:lpstr>Times New Roman</vt:lpstr>
      <vt:lpstr>LRQVRF+OALBTR+MicrosoftYaHei-Bold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2024-09-28T06:46:13.911</cp:lastPrinted>
  <dcterms:created xsi:type="dcterms:W3CDTF">2024-09-27T22:46:13Z</dcterms:created>
  <dcterms:modified xsi:type="dcterms:W3CDTF">2024-09-27T22:46:15Z</dcterms:modified>
</cp:coreProperties>
</file>