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6A34E-98FA-4045-9F4D-F25D847D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88DE6-AEE4-45D8-80DB-DD60DAEA3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CF241-12EF-44E7-B48D-C2C05613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EDAA2-7BB6-49E7-8B11-B5032BCF7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D8A7D-6B05-431A-A7C4-67B87797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C7881-3B5B-475D-A21C-68176626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EF63F-0023-4995-B4A8-2F8BABE7C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D806F-0AE2-46A9-BAED-62E315680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1093F-08C8-4097-A158-C4BE694CC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0D8C4-E5D1-4DDA-A9D0-9B0BC963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BCB95-CD40-45A2-88F0-C901E67A2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newsflash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 panose="02010609060101010101" pitchFamily="49" charset="-122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>
              <a:ea typeface="宋体" panose="02010600030101010101" pitchFamily="2" charset="-122"/>
            </a:endParaRPr>
          </a:p>
        </p:txBody>
      </p:sp>
      <p:sp>
        <p:nvSpPr>
          <p:cNvPr id="1029" name="页脚占位符 1028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 panose="02010609060101010101" pitchFamily="49" charset="-122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ru-RU">
              <a:ea typeface="宋体" panose="02010600030101010101" pitchFamily="2" charset="-122"/>
            </a:endParaRPr>
          </a:p>
        </p:txBody>
      </p:sp>
      <p:sp>
        <p:nvSpPr>
          <p:cNvPr id="1030" name="灯片编号占位符 1029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 panose="02010609060101010101" pitchFamily="49" charset="-122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>
                <a:ea typeface="宋体" panose="02010600030101010101" pitchFamily="2" charset="-122"/>
              </a:rPr>
              <a:t/>
            </a:fld>
            <a:endParaRPr lang="ru-RU" sz="1400" u="none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newsflash/>
  </p:transition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 panose="02010609060101010101" pitchFamily="49" charset="-122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301333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矩形 2049"/>
          <p:cNvSpPr/>
          <p:nvPr/>
        </p:nvSpPr>
        <p:spPr>
          <a:xfrm>
            <a:off x="2124075" y="2133600"/>
            <a:ext cx="5060950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ea typeface="黑体" panose="02010609060101010101" pitchFamily="49" charset="-122"/>
              </a:rPr>
              <a:t>一代枭雄</a:t>
            </a:r>
            <a:r>
              <a:rPr lang="en-US" altLang="zh-CN" sz="4800">
                <a:ea typeface="黑体" panose="02010609060101010101" pitchFamily="49" charset="-122"/>
              </a:rPr>
              <a:t>——</a:t>
            </a:r>
            <a:r>
              <a:rPr lang="zh-CN" altLang="en-US" sz="4800">
                <a:ea typeface="黑体" panose="02010609060101010101" pitchFamily="49" charset="-122"/>
              </a:rPr>
              <a:t>曹操</a:t>
            </a:r>
            <a:endParaRPr lang="zh-CN" altLang="en-US" sz="4800">
              <a:ea typeface="黑体" panose="02010609060101010101" pitchFamily="49" charset="-122"/>
            </a:endParaRPr>
          </a:p>
        </p:txBody>
      </p:sp>
      <p:sp>
        <p:nvSpPr>
          <p:cNvPr id="2051" name="矩形 2050"/>
          <p:cNvSpPr/>
          <p:nvPr/>
        </p:nvSpPr>
        <p:spPr>
          <a:xfrm>
            <a:off x="3276600" y="1557338"/>
            <a:ext cx="9969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0000"/>
                </a:solidFill>
                <a:ea typeface="黑体" panose="02010609060101010101" pitchFamily="49" charset="-122"/>
              </a:rPr>
              <a:t>xiāo</a:t>
            </a:r>
            <a:endParaRPr lang="en-US" altLang="zh-CN" sz="36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2052" name="矩形 2051"/>
          <p:cNvSpPr/>
          <p:nvPr/>
        </p:nvSpPr>
        <p:spPr>
          <a:xfrm>
            <a:off x="3635375" y="2708275"/>
            <a:ext cx="28257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ea typeface="黑体" panose="02010609060101010101" pitchFamily="49" charset="-122"/>
              </a:rPr>
              <a:t>.</a:t>
            </a:r>
            <a:endParaRPr lang="en-US" altLang="zh-CN" b="1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2053" name="TextBox 205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/>
      <p:bldP spid="205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5" name="矩形 2054"/>
          <p:cNvSpPr/>
          <p:nvPr/>
        </p:nvSpPr>
        <p:spPr>
          <a:xfrm>
            <a:off x="663575" y="534988"/>
            <a:ext cx="29273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ea typeface="黑体" panose="02010609060101010101" pitchFamily="49" charset="-122"/>
              </a:rPr>
              <a:t>一、曹操简介</a:t>
            </a:r>
            <a:endParaRPr lang="zh-CN" altLang="en-US" sz="3600">
              <a:ea typeface="黑体" panose="02010609060101010101" pitchFamily="49" charset="-122"/>
            </a:endParaRPr>
          </a:p>
        </p:txBody>
      </p:sp>
      <p:sp>
        <p:nvSpPr>
          <p:cNvPr id="2056" name="矩形 2055"/>
          <p:cNvSpPr/>
          <p:nvPr/>
        </p:nvSpPr>
        <p:spPr>
          <a:xfrm>
            <a:off x="755650" y="1503363"/>
            <a:ext cx="3887788" cy="2227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    </a:t>
            </a:r>
            <a:r>
              <a:rPr lang="zh-CN" altLang="en-US">
                <a:ea typeface="黑体" panose="02010609060101010101" pitchFamily="49" charset="-122"/>
              </a:rPr>
              <a:t>曹操（</a:t>
            </a:r>
            <a:r>
              <a:rPr lang="en-US" altLang="zh-CN">
                <a:ea typeface="黑体" panose="02010609060101010101" pitchFamily="49" charset="-122"/>
              </a:rPr>
              <a:t>155</a:t>
            </a:r>
            <a:r>
              <a:rPr lang="zh-CN" altLang="en-US">
                <a:ea typeface="黑体" panose="02010609060101010101" pitchFamily="49" charset="-122"/>
              </a:rPr>
              <a:t>年</a:t>
            </a:r>
            <a:r>
              <a:rPr lang="en-US" altLang="zh-CN">
                <a:ea typeface="黑体" panose="02010609060101010101" pitchFamily="49" charset="-122"/>
              </a:rPr>
              <a:t>—220</a:t>
            </a:r>
            <a:r>
              <a:rPr lang="zh-CN" altLang="en-US">
                <a:ea typeface="黑体" panose="02010609060101010101" pitchFamily="49" charset="-122"/>
              </a:rPr>
              <a:t>年），字孟德，小字阿瞒，东汉末年著名政治家、军事家、文学家、书法家。</a:t>
            </a:r>
            <a:endParaRPr lang="zh-CN" altLang="en-US">
              <a:ea typeface="黑体" panose="02010609060101010101" pitchFamily="49" charset="-122"/>
            </a:endParaRPr>
          </a:p>
        </p:txBody>
      </p:sp>
      <p:pic>
        <p:nvPicPr>
          <p:cNvPr id="2057" name="图片 20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9338" y="1052513"/>
            <a:ext cx="3690937" cy="39782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newsflash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0" name="矩形 2059"/>
          <p:cNvSpPr/>
          <p:nvPr/>
        </p:nvSpPr>
        <p:spPr>
          <a:xfrm>
            <a:off x="663575" y="534988"/>
            <a:ext cx="29273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ea typeface="黑体" panose="02010609060101010101" pitchFamily="49" charset="-122"/>
              </a:rPr>
              <a:t>二、曹操生平</a:t>
            </a:r>
            <a:endParaRPr lang="zh-CN" altLang="en-US" sz="3600">
              <a:ea typeface="黑体" panose="02010609060101010101" pitchFamily="49" charset="-122"/>
            </a:endParaRPr>
          </a:p>
        </p:txBody>
      </p:sp>
      <p:sp>
        <p:nvSpPr>
          <p:cNvPr id="2061" name="矩形 2060"/>
          <p:cNvSpPr/>
          <p:nvPr/>
        </p:nvSpPr>
        <p:spPr>
          <a:xfrm>
            <a:off x="684213" y="1341438"/>
            <a:ext cx="1192212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1.</a:t>
            </a:r>
            <a:r>
              <a:rPr lang="zh-CN" altLang="en-US">
                <a:ea typeface="黑体" panose="02010609060101010101" pitchFamily="49" charset="-122"/>
              </a:rPr>
              <a:t>早年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62" name="矩形 2061"/>
          <p:cNvSpPr/>
          <p:nvPr/>
        </p:nvSpPr>
        <p:spPr>
          <a:xfrm>
            <a:off x="755650" y="1989138"/>
            <a:ext cx="8064500" cy="8842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    </a:t>
            </a:r>
            <a:r>
              <a:rPr lang="zh-CN" altLang="en-US" sz="2400">
                <a:ea typeface="楷体" panose="02010609060101010101" pitchFamily="49" charset="-122"/>
              </a:rPr>
              <a:t>曹操少时机警过人，行为放荡不羁，以侠义自任，不规规矩矩地谋生做事，爱好武艺，尤其喜欢兵法。</a:t>
            </a:r>
            <a:endParaRPr lang="zh-CN" altLang="en-US" sz="2400">
              <a:ea typeface="楷体" panose="02010609060101010101" pitchFamily="49" charset="-122"/>
            </a:endParaRPr>
          </a:p>
        </p:txBody>
      </p:sp>
      <p:sp>
        <p:nvSpPr>
          <p:cNvPr id="2063" name="矩形 2062"/>
          <p:cNvSpPr/>
          <p:nvPr/>
        </p:nvSpPr>
        <p:spPr>
          <a:xfrm>
            <a:off x="1187450" y="2997200"/>
            <a:ext cx="53657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南阳许劭“治世之能臣，乱世之英雄”</a:t>
            </a:r>
            <a:endParaRPr lang="zh-CN" altLang="en-US" sz="2400">
              <a:solidFill>
                <a:schemeClr val="hlink"/>
              </a:solidFill>
              <a:ea typeface="楷体" panose="02010609060101010101" pitchFamily="49" charset="-122"/>
            </a:endParaRPr>
          </a:p>
        </p:txBody>
      </p:sp>
      <p:sp>
        <p:nvSpPr>
          <p:cNvPr id="2064" name="矩形 2063"/>
          <p:cNvSpPr/>
          <p:nvPr/>
        </p:nvSpPr>
        <p:spPr>
          <a:xfrm>
            <a:off x="755650" y="3573463"/>
            <a:ext cx="7848600" cy="8842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    </a:t>
            </a:r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曾抄录古代诸家兵法韬略编成</a:t>
            </a:r>
            <a:r>
              <a:rPr lang="en-US" altLang="zh-CN" sz="2400">
                <a:solidFill>
                  <a:schemeClr val="hlink"/>
                </a:solidFill>
                <a:ea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兵法要</a:t>
            </a:r>
            <a:r>
              <a:rPr lang="en-US" altLang="zh-CN" sz="2400">
                <a:solidFill>
                  <a:schemeClr val="hlink"/>
                </a:solidFill>
                <a:ea typeface="楷体" panose="02010609060101010101" pitchFamily="49" charset="-122"/>
              </a:rPr>
              <a:t>》</a:t>
            </a:r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，还有注释</a:t>
            </a:r>
            <a:r>
              <a:rPr lang="en-US" altLang="zh-CN" sz="2400">
                <a:solidFill>
                  <a:schemeClr val="hlink"/>
                </a:solidFill>
                <a:ea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孙子兵法</a:t>
            </a:r>
            <a:r>
              <a:rPr lang="en-US" altLang="zh-CN" sz="2400">
                <a:solidFill>
                  <a:schemeClr val="hlink"/>
                </a:solidFill>
                <a:ea typeface="楷体" panose="02010609060101010101" pitchFamily="49" charset="-122"/>
              </a:rPr>
              <a:t>》</a:t>
            </a:r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的</a:t>
            </a:r>
            <a:r>
              <a:rPr lang="en-US" altLang="zh-CN" sz="2400">
                <a:solidFill>
                  <a:schemeClr val="hlink"/>
                </a:solidFill>
                <a:ea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魏武注孙子</a:t>
            </a:r>
            <a:r>
              <a:rPr lang="en-US" altLang="zh-CN" sz="2400">
                <a:solidFill>
                  <a:schemeClr val="hlink"/>
                </a:solidFill>
                <a:ea typeface="楷体" panose="02010609060101010101" pitchFamily="49" charset="-122"/>
              </a:rPr>
              <a:t>》</a:t>
            </a:r>
            <a:r>
              <a:rPr lang="zh-CN" altLang="en-US" sz="2400">
                <a:solidFill>
                  <a:schemeClr val="hlink"/>
                </a:solidFill>
                <a:ea typeface="楷体" panose="02010609060101010101" pitchFamily="49" charset="-122"/>
              </a:rPr>
              <a:t>著作传世。</a:t>
            </a:r>
            <a:endParaRPr lang="zh-CN" altLang="en-US" sz="2400">
              <a:solidFill>
                <a:schemeClr val="hlink"/>
              </a:solidFill>
              <a:ea typeface="楷体" panose="02010609060101010101" pitchFamily="49" charset="-122"/>
            </a:endParaRPr>
          </a:p>
        </p:txBody>
      </p:sp>
      <p:sp>
        <p:nvSpPr>
          <p:cNvPr id="2065" name="矩形 2064"/>
          <p:cNvSpPr/>
          <p:nvPr/>
        </p:nvSpPr>
        <p:spPr>
          <a:xfrm>
            <a:off x="611188" y="4581525"/>
            <a:ext cx="784860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</a:rPr>
              <a:t>  20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岁时，通过察举孝廉成为郎官。朝中宦官专权，多次上书进谏，无法扭转局势。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19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4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2" grpId="0"/>
      <p:bldP spid="2063" grpId="1"/>
      <p:bldP spid="2064" grpId="2"/>
      <p:bldP spid="2065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8" name="图片 20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175" y="1196975"/>
            <a:ext cx="6696075" cy="4829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69" name="矩形 2068"/>
          <p:cNvSpPr/>
          <p:nvPr/>
        </p:nvSpPr>
        <p:spPr>
          <a:xfrm>
            <a:off x="592138" y="423863"/>
            <a:ext cx="125095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ea typeface="黑体" panose="02010609060101010101" pitchFamily="49" charset="-122"/>
              </a:rPr>
              <a:t>十常侍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70" name="矩形 2069"/>
          <p:cNvSpPr/>
          <p:nvPr/>
        </p:nvSpPr>
        <p:spPr>
          <a:xfrm>
            <a:off x="395288" y="1412875"/>
            <a:ext cx="8953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ea typeface="黑体" panose="02010609060101010101" pitchFamily="49" charset="-122"/>
              </a:rPr>
              <a:t>张让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71" name="矩形 2070"/>
          <p:cNvSpPr/>
          <p:nvPr/>
        </p:nvSpPr>
        <p:spPr>
          <a:xfrm>
            <a:off x="395288" y="2276475"/>
            <a:ext cx="8953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ea typeface="黑体" panose="02010609060101010101" pitchFamily="49" charset="-122"/>
              </a:rPr>
              <a:t>赵忠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72" name="矩形 2071"/>
          <p:cNvSpPr/>
          <p:nvPr/>
        </p:nvSpPr>
        <p:spPr>
          <a:xfrm>
            <a:off x="395288" y="3068638"/>
            <a:ext cx="125095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ea typeface="黑体" panose="02010609060101010101" pitchFamily="49" charset="-122"/>
              </a:rPr>
              <a:t>汉灵帝</a:t>
            </a:r>
            <a:endParaRPr lang="zh-CN" altLang="en-US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7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1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9" dur="1000"/>
                                        <p:tgtEl>
                                          <p:spTgt spid="2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6" dur="1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0" grpId="0"/>
      <p:bldP spid="207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5" name="矩形 2074"/>
          <p:cNvSpPr/>
          <p:nvPr/>
        </p:nvSpPr>
        <p:spPr>
          <a:xfrm>
            <a:off x="663575" y="444500"/>
            <a:ext cx="1903413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2.</a:t>
            </a:r>
            <a:r>
              <a:rPr lang="zh-CN" altLang="en-US">
                <a:ea typeface="黑体" panose="02010609060101010101" pitchFamily="49" charset="-122"/>
              </a:rPr>
              <a:t>陈留起兵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76" name="矩形 2075"/>
          <p:cNvSpPr/>
          <p:nvPr/>
        </p:nvSpPr>
        <p:spPr>
          <a:xfrm>
            <a:off x="900113" y="1052513"/>
            <a:ext cx="7651750" cy="8223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</a:rPr>
              <a:t>    184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年，黄巾军农民起义，后西北的边章、韩遂率兵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</a:rPr>
              <a:t>10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余万反叛朝廷，天下纷乱。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77" name="矩形 2076"/>
          <p:cNvSpPr/>
          <p:nvPr/>
        </p:nvSpPr>
        <p:spPr>
          <a:xfrm>
            <a:off x="971550" y="1916113"/>
            <a:ext cx="780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ea typeface="楷体" panose="02010609060101010101" pitchFamily="49" charset="-122"/>
              </a:rPr>
              <a:t>董卓入京，犯上作乱，另立新帝，焚烧皇宫，迁都长安。</a:t>
            </a:r>
            <a:endParaRPr lang="zh-CN" altLang="en-US" sz="2400">
              <a:ea typeface="楷体" panose="02010609060101010101" pitchFamily="49" charset="-122"/>
            </a:endParaRPr>
          </a:p>
        </p:txBody>
      </p:sp>
      <p:sp>
        <p:nvSpPr>
          <p:cNvPr id="2078" name="矩形 2077"/>
          <p:cNvSpPr/>
          <p:nvPr/>
        </p:nvSpPr>
        <p:spPr>
          <a:xfrm>
            <a:off x="900113" y="2492375"/>
            <a:ext cx="7489825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ea typeface="楷体" panose="02010609060101010101" pitchFamily="49" charset="-122"/>
              </a:rPr>
              <a:t>    </a:t>
            </a:r>
            <a:r>
              <a:rPr lang="zh-CN" altLang="en-US" sz="2400">
                <a:ea typeface="楷体" panose="02010609060101010101" pitchFamily="49" charset="-122"/>
              </a:rPr>
              <a:t>此时，曹操回到家乡陈留，散尽家财征募乡勇，讨伐董卓。后各方势力一起反董卓，以袁绍为盟主，曹操为奋武将军。</a:t>
            </a:r>
            <a:endParaRPr lang="zh-CN" altLang="en-US" sz="2400"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1" name="图片 20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404813"/>
            <a:ext cx="7334250" cy="5972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82" name="矩形 2081"/>
          <p:cNvSpPr/>
          <p:nvPr/>
        </p:nvSpPr>
        <p:spPr>
          <a:xfrm>
            <a:off x="8410575" y="1412875"/>
            <a:ext cx="733425" cy="1006475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ea typeface="黑体" panose="02010609060101010101" pitchFamily="49" charset="-122"/>
              </a:rPr>
              <a:t>张角</a:t>
            </a:r>
            <a:endParaRPr lang="zh-CN" altLang="en-US" sz="3600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5" name="矩形 2084"/>
          <p:cNvSpPr/>
          <p:nvPr/>
        </p:nvSpPr>
        <p:spPr>
          <a:xfrm>
            <a:off x="808038" y="444500"/>
            <a:ext cx="5360987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3</a:t>
            </a:r>
            <a:r>
              <a:rPr lang="zh-CN" altLang="en-US">
                <a:ea typeface="黑体" panose="02010609060101010101" pitchFamily="49" charset="-122"/>
              </a:rPr>
              <a:t>、逼降黄巾军，势力逐渐强大。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86" name="矩形 2085"/>
          <p:cNvSpPr/>
          <p:nvPr/>
        </p:nvSpPr>
        <p:spPr>
          <a:xfrm>
            <a:off x="827088" y="1268413"/>
            <a:ext cx="7956550" cy="1552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hlin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192</a:t>
            </a:r>
            <a:r>
              <a:rPr lang="zh-CN" altLang="en-US" sz="2400">
                <a:solidFill>
                  <a:schemeClr val="hlin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，青州的百万黄巾大军入侵兖州。兖州刺史刘岱被杀，曹操担任兖州牧一职。后来历经苦战，终于大破敌军，一路追击至济北，最后逼降黄巾军，收编降卒三十余万并男女百余万口，又从中选出精锐，号称“青州兵”。 </a:t>
            </a:r>
            <a:endParaRPr lang="zh-CN" altLang="en-US" sz="2400">
              <a:solidFill>
                <a:schemeClr val="hlin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9" name="矩形 2088"/>
          <p:cNvSpPr/>
          <p:nvPr/>
        </p:nvSpPr>
        <p:spPr>
          <a:xfrm>
            <a:off x="808038" y="515938"/>
            <a:ext cx="1903412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4.</a:t>
            </a:r>
            <a:r>
              <a:rPr lang="zh-CN" altLang="en-US">
                <a:ea typeface="黑体" panose="02010609060101010101" pitchFamily="49" charset="-122"/>
              </a:rPr>
              <a:t>奉戴天子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90" name="矩形 2089"/>
          <p:cNvSpPr/>
          <p:nvPr/>
        </p:nvSpPr>
        <p:spPr>
          <a:xfrm>
            <a:off x="879475" y="1268413"/>
            <a:ext cx="6432550" cy="8223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</a:rPr>
              <a:t>195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年，汉献帝迁出长安，入驻洛阳，曹操进军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洛阳保卫京城。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91" name="矩形 2090"/>
          <p:cNvSpPr/>
          <p:nvPr/>
        </p:nvSpPr>
        <p:spPr>
          <a:xfrm>
            <a:off x="971550" y="2401888"/>
            <a:ext cx="6584950" cy="8223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ea typeface="楷体" panose="02010609060101010101" pitchFamily="49" charset="-122"/>
              </a:rPr>
              <a:t>任命曹操为大将军、封武平候。袁绍不服，曹操</a:t>
            </a:r>
            <a:endParaRPr lang="zh-CN" altLang="en-US" sz="2400">
              <a:ea typeface="楷体" panose="02010609060101010101" pitchFamily="49" charset="-122"/>
            </a:endParaRPr>
          </a:p>
          <a:p>
            <a:r>
              <a:rPr lang="zh-CN" altLang="en-US" sz="2400">
                <a:ea typeface="楷体" panose="02010609060101010101" pitchFamily="49" charset="-122"/>
              </a:rPr>
              <a:t>把大将军一职让给袁绍。</a:t>
            </a:r>
            <a:endParaRPr lang="zh-CN" altLang="en-US" sz="2400"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4" name="矩形 2093"/>
          <p:cNvSpPr/>
          <p:nvPr/>
        </p:nvSpPr>
        <p:spPr>
          <a:xfrm>
            <a:off x="592138" y="639763"/>
            <a:ext cx="18415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ea typeface="黑体" panose="02010609060101010101" pitchFamily="49" charset="-122"/>
            </a:endParaRPr>
          </a:p>
        </p:txBody>
      </p:sp>
      <p:sp>
        <p:nvSpPr>
          <p:cNvPr id="2095" name="矩形 2094"/>
          <p:cNvSpPr/>
          <p:nvPr/>
        </p:nvSpPr>
        <p:spPr>
          <a:xfrm>
            <a:off x="539750" y="620713"/>
            <a:ext cx="6072188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5</a:t>
            </a:r>
            <a:r>
              <a:rPr lang="zh-CN" altLang="en-US">
                <a:ea typeface="黑体" panose="02010609060101010101" pitchFamily="49" charset="-122"/>
              </a:rPr>
              <a:t>、势力不断扩张，与袁绍两军对峙。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096" name="矩形 2095"/>
          <p:cNvSpPr/>
          <p:nvPr/>
        </p:nvSpPr>
        <p:spPr>
          <a:xfrm>
            <a:off x="900113" y="1484313"/>
            <a:ext cx="161290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ea typeface="黑体" panose="02010609060101010101" pitchFamily="49" charset="-122"/>
              </a:rPr>
              <a:t>官渡之战</a:t>
            </a:r>
            <a:endParaRPr lang="zh-CN" altLang="en-US" b="1">
              <a:ea typeface="黑体" panose="02010609060101010101" pitchFamily="49" charset="-122"/>
            </a:endParaRPr>
          </a:p>
        </p:txBody>
      </p:sp>
      <p:sp>
        <p:nvSpPr>
          <p:cNvPr id="2097" name="矩形 2096"/>
          <p:cNvSpPr/>
          <p:nvPr/>
        </p:nvSpPr>
        <p:spPr>
          <a:xfrm>
            <a:off x="2411413" y="1484313"/>
            <a:ext cx="6256337" cy="9461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ea typeface="黑体" panose="02010609060101010101" pitchFamily="49" charset="-122"/>
              </a:rPr>
              <a:t>——</a:t>
            </a:r>
            <a:r>
              <a:rPr lang="zh-CN" altLang="en-US" b="1">
                <a:ea typeface="黑体" panose="02010609060101010101" pitchFamily="49" charset="-122"/>
              </a:rPr>
              <a:t>历史上著名的以弱胜强的战役之一</a:t>
            </a:r>
            <a:endParaRPr lang="zh-CN" altLang="en-US" b="1">
              <a:ea typeface="黑体" panose="02010609060101010101" pitchFamily="49" charset="-122"/>
            </a:endParaRPr>
          </a:p>
          <a:p>
            <a:endParaRPr lang="zh-CN" altLang="en-US">
              <a:ea typeface="黑体" panose="02010609060101010101" pitchFamily="49" charset="-122"/>
            </a:endParaRPr>
          </a:p>
        </p:txBody>
      </p:sp>
      <p:pic>
        <p:nvPicPr>
          <p:cNvPr id="2098" name="图片 20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2205038"/>
            <a:ext cx="5343525" cy="4391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99" name="矩形 2098"/>
          <p:cNvSpPr/>
          <p:nvPr/>
        </p:nvSpPr>
        <p:spPr>
          <a:xfrm>
            <a:off x="6424613" y="2439988"/>
            <a:ext cx="2540000" cy="137318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hlink"/>
                </a:solidFill>
                <a:ea typeface="黑体" panose="02010609060101010101" pitchFamily="49" charset="-122"/>
              </a:rPr>
              <a:t>兵力对比：</a:t>
            </a:r>
            <a:endParaRPr lang="zh-CN" altLang="en-US">
              <a:solidFill>
                <a:schemeClr val="hlink"/>
              </a:solidFill>
              <a:ea typeface="黑体" panose="02010609060101010101" pitchFamily="49" charset="-122"/>
            </a:endParaRPr>
          </a:p>
          <a:p>
            <a:r>
              <a:rPr lang="zh-CN" altLang="en-US">
                <a:solidFill>
                  <a:schemeClr val="hlink"/>
                </a:solidFill>
                <a:ea typeface="黑体" panose="02010609060101010101" pitchFamily="49" charset="-122"/>
              </a:rPr>
              <a:t>袁绍 </a:t>
            </a:r>
            <a:r>
              <a:rPr lang="en-US" altLang="zh-CN">
                <a:solidFill>
                  <a:schemeClr val="hlink"/>
                </a:solidFill>
                <a:ea typeface="黑体" panose="02010609060101010101" pitchFamily="49" charset="-122"/>
              </a:rPr>
              <a:t>110000</a:t>
            </a:r>
            <a:r>
              <a:rPr lang="zh-CN" altLang="en-US">
                <a:solidFill>
                  <a:schemeClr val="hlink"/>
                </a:solidFill>
                <a:ea typeface="黑体" panose="02010609060101010101" pitchFamily="49" charset="-122"/>
              </a:rPr>
              <a:t>人</a:t>
            </a:r>
            <a:endParaRPr lang="zh-CN" altLang="en-US">
              <a:solidFill>
                <a:schemeClr val="hlink"/>
              </a:solidFill>
              <a:ea typeface="黑体" panose="02010609060101010101" pitchFamily="49" charset="-122"/>
            </a:endParaRPr>
          </a:p>
          <a:p>
            <a:r>
              <a:rPr lang="zh-CN" altLang="en-US">
                <a:solidFill>
                  <a:schemeClr val="hlink"/>
                </a:solidFill>
                <a:ea typeface="黑体" panose="02010609060101010101" pitchFamily="49" charset="-122"/>
              </a:rPr>
              <a:t>曹操 </a:t>
            </a:r>
            <a:r>
              <a:rPr lang="en-US" altLang="zh-CN">
                <a:solidFill>
                  <a:schemeClr val="hlink"/>
                </a:solidFill>
                <a:ea typeface="黑体" panose="02010609060101010101" pitchFamily="49" charset="-122"/>
              </a:rPr>
              <a:t>20000</a:t>
            </a:r>
            <a:r>
              <a:rPr lang="zh-CN" altLang="en-US">
                <a:solidFill>
                  <a:schemeClr val="hlink"/>
                </a:solidFill>
                <a:ea typeface="黑体" panose="02010609060101010101" pitchFamily="49" charset="-122"/>
              </a:rPr>
              <a:t>人</a:t>
            </a:r>
            <a:endParaRPr lang="zh-CN" altLang="en-US">
              <a:solidFill>
                <a:schemeClr val="hlink"/>
              </a:solidFill>
              <a:ea typeface="黑体" panose="02010609060101010101" pitchFamily="49" charset="-122"/>
            </a:endParaRPr>
          </a:p>
        </p:txBody>
      </p:sp>
      <p:sp>
        <p:nvSpPr>
          <p:cNvPr id="2100" name="矩形 2099"/>
          <p:cNvSpPr/>
          <p:nvPr/>
        </p:nvSpPr>
        <p:spPr>
          <a:xfrm>
            <a:off x="6496050" y="3879850"/>
            <a:ext cx="2540000" cy="137318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伤亡人数：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袁绍 </a:t>
            </a:r>
            <a:r>
              <a:rPr lang="en-US" altLang="zh-CN">
                <a:solidFill>
                  <a:srgbClr val="FF0000"/>
                </a:solidFill>
                <a:ea typeface="黑体" panose="02010609060101010101" pitchFamily="49" charset="-122"/>
              </a:rPr>
              <a:t>100000</a:t>
            </a:r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人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曹操  </a:t>
            </a:r>
            <a:r>
              <a:rPr lang="en-US" altLang="zh-CN">
                <a:solidFill>
                  <a:srgbClr val="FF0000"/>
                </a:solidFill>
                <a:ea typeface="黑体" panose="02010609060101010101" pitchFamily="49" charset="-122"/>
              </a:rPr>
              <a:t>8000</a:t>
            </a:r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人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pic>
        <p:nvPicPr>
          <p:cNvPr id="2101" name="图片 21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78050"/>
            <a:ext cx="6372225" cy="46799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4" dur="2000"/>
                                        <p:tgtEl>
                                          <p:spTgt spid="2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19" dur="2000"/>
                                        <p:tgtEl>
                                          <p:spTgt spid="2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24" dur="2000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dur="1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9" dur="1000"/>
                                        <p:tgtEl>
                                          <p:spTgt spid="2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dur="1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6" dur="100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6" grpId="0"/>
      <p:bldP spid="2097" grpId="1"/>
      <p:bldP spid="2099" grpId="2"/>
      <p:bldP spid="2100" grpId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4" name="矩形 2103"/>
          <p:cNvSpPr/>
          <p:nvPr/>
        </p:nvSpPr>
        <p:spPr>
          <a:xfrm>
            <a:off x="879475" y="352425"/>
            <a:ext cx="1841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ea typeface="黑体" panose="02010609060101010101" pitchFamily="49" charset="-122"/>
            </a:endParaRPr>
          </a:p>
        </p:txBody>
      </p:sp>
      <p:sp>
        <p:nvSpPr>
          <p:cNvPr id="2105" name="矩形 2104"/>
          <p:cNvSpPr/>
          <p:nvPr/>
        </p:nvSpPr>
        <p:spPr>
          <a:xfrm>
            <a:off x="735013" y="515938"/>
            <a:ext cx="3681412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6.</a:t>
            </a:r>
            <a:r>
              <a:rPr lang="zh-CN" altLang="en-US">
                <a:ea typeface="黑体" panose="02010609060101010101" pitchFamily="49" charset="-122"/>
              </a:rPr>
              <a:t>三国鼎立开始形成。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106" name="矩形 2105"/>
          <p:cNvSpPr/>
          <p:nvPr/>
        </p:nvSpPr>
        <p:spPr>
          <a:xfrm>
            <a:off x="950913" y="1268413"/>
            <a:ext cx="6737350" cy="8223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</a:rPr>
              <a:t>208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年，曹操亲统大军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</a:rPr>
              <a:t>10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余万南征荆州。企图先灭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刘表，再顺长江东进，击败孙权，以统一天下。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07" name="矩形 2106"/>
          <p:cNvSpPr/>
          <p:nvPr/>
        </p:nvSpPr>
        <p:spPr>
          <a:xfrm>
            <a:off x="1187450" y="2349500"/>
            <a:ext cx="23177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ea typeface="楷体" panose="02010609060101010101" pitchFamily="49" charset="-122"/>
              </a:rPr>
              <a:t>刘备、孙权联盟</a:t>
            </a:r>
            <a:endParaRPr lang="zh-CN" altLang="en-US" sz="2400">
              <a:ea typeface="楷体" panose="02010609060101010101" pitchFamily="49" charset="-122"/>
            </a:endParaRPr>
          </a:p>
        </p:txBody>
      </p:sp>
      <p:sp>
        <p:nvSpPr>
          <p:cNvPr id="2108" name="矩形 2107"/>
          <p:cNvSpPr/>
          <p:nvPr/>
        </p:nvSpPr>
        <p:spPr>
          <a:xfrm>
            <a:off x="1908175" y="3068638"/>
            <a:ext cx="161290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ea typeface="黑体" panose="02010609060101010101" pitchFamily="49" charset="-122"/>
              </a:rPr>
              <a:t>赤壁之战</a:t>
            </a:r>
            <a:endParaRPr lang="zh-CN" altLang="en-US" b="1">
              <a:ea typeface="黑体" panose="02010609060101010101" pitchFamily="49" charset="-122"/>
            </a:endParaRPr>
          </a:p>
        </p:txBody>
      </p:sp>
      <p:sp>
        <p:nvSpPr>
          <p:cNvPr id="2109" name="矩形 2108"/>
          <p:cNvSpPr/>
          <p:nvPr/>
        </p:nvSpPr>
        <p:spPr>
          <a:xfrm>
            <a:off x="3492500" y="3068638"/>
            <a:ext cx="480695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ea typeface="黑体" panose="02010609060101010101" pitchFamily="49" charset="-122"/>
              </a:rPr>
              <a:t>——</a:t>
            </a:r>
            <a:r>
              <a:rPr lang="zh-CN" altLang="en-US">
                <a:ea typeface="黑体" panose="02010609060101010101" pitchFamily="49" charset="-122"/>
              </a:rPr>
              <a:t>又一以弱胜强的著名战役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110" name="矩形 2109"/>
          <p:cNvSpPr/>
          <p:nvPr/>
        </p:nvSpPr>
        <p:spPr>
          <a:xfrm>
            <a:off x="1908175" y="4005263"/>
            <a:ext cx="160655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ea typeface="黑体" panose="02010609060101010101" pitchFamily="49" charset="-122"/>
              </a:rPr>
              <a:t>淝水之战</a:t>
            </a:r>
            <a:endParaRPr lang="zh-CN" altLang="en-US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7" dur="2000"/>
                                        <p:tgtEl>
                                          <p:spTgt spid="2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12" dur="2000"/>
                                        <p:tgtEl>
                                          <p:spTgt spid="2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500"/>
                                        <p:tgtEl>
                                          <p:spTgt spid="2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dur="1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2" dur="1000"/>
                                        <p:tgtEl>
                                          <p:spTgt spid="2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7" grpId="0"/>
      <p:bldP spid="2108" grpId="1"/>
      <p:bldP spid="2109" grpId="2"/>
      <p:bldP spid="2110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3" name="图片 2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450" y="1484313"/>
            <a:ext cx="6769100" cy="48561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14" name="图片 21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1341438"/>
            <a:ext cx="8645525" cy="37004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15" name="矩形 2114"/>
          <p:cNvSpPr/>
          <p:nvPr/>
        </p:nvSpPr>
        <p:spPr>
          <a:xfrm>
            <a:off x="663575" y="300038"/>
            <a:ext cx="7054850" cy="9461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ea typeface="黑体" panose="02010609060101010101" pitchFamily="49" charset="-122"/>
              </a:rPr>
              <a:t>兵力对比：曹操            二十万（称八十万）</a:t>
            </a:r>
            <a:endParaRPr lang="zh-CN" altLang="en-US">
              <a:ea typeface="黑体" panose="02010609060101010101" pitchFamily="49" charset="-122"/>
            </a:endParaRPr>
          </a:p>
          <a:p>
            <a:r>
              <a:rPr lang="zh-CN" altLang="en-US">
                <a:ea typeface="黑体" panose="02010609060101010101" pitchFamily="49" charset="-122"/>
              </a:rPr>
              <a:t>                   孙刘联军    五万</a:t>
            </a:r>
            <a:endParaRPr lang="zh-CN" altLang="en-US">
              <a:ea typeface="黑体" panose="02010609060101010101" pitchFamily="49" charset="-122"/>
            </a:endParaRPr>
          </a:p>
        </p:txBody>
      </p:sp>
      <p:sp>
        <p:nvSpPr>
          <p:cNvPr id="2116" name="矩形 2115"/>
          <p:cNvSpPr/>
          <p:nvPr/>
        </p:nvSpPr>
        <p:spPr>
          <a:xfrm>
            <a:off x="2987675" y="5229225"/>
            <a:ext cx="4467225" cy="9461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伤亡：曹军过半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           联军主要为荆州逃兵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7" dur="2000"/>
                                        <p:tgtEl>
                                          <p:spTgt spid="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 additive="base">
                                        <p:cTn id="11" dur="2000"/>
                                        <p:tgtEl>
                                          <p:spTgt spid="2113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17" dur="2000"/>
                                        <p:tgtEl>
                                          <p:spTgt spid="2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22" dur="500"/>
                                        <p:tgtEl>
                                          <p:spTgt spid="2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27" dur="2000"/>
                                        <p:tgtEl>
                                          <p:spTgt spid="2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5" grpId="0"/>
      <p:bldP spid="211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https://d.book118.com/365130133320011044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宋体</vt:lpstr>
      <vt:lpstr>黑体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2024-09-07T11:23:15.189</cp:lastPrinted>
  <dcterms:created xsi:type="dcterms:W3CDTF">2024-09-07T03:23:15Z</dcterms:created>
  <dcterms:modified xsi:type="dcterms:W3CDTF">2024-09-07T03:23:16Z</dcterms:modified>
</cp:coreProperties>
</file>