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93D2C-E792-4F4B-BD6F-51EBA4C61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355CA-9E54-4601-AFF9-5A62412AF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008BC-3102-4CEA-B976-1D0410BE6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DA350-BE00-4B39-B370-B95D0138F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FE31E8-3E35-4CDE-B6D0-3AC9C631F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0652F6-AFB6-498C-9DDE-69A0548E7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82FB71-4F12-497F-BDD8-7D953431E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BCC3C-0E3F-4763-81FB-D5F127C4E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862AD-30D9-4D70-B16E-4CEBC2A46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691CE-40EC-4636-81A5-FC76C2D2F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2D938-56AB-4A01-93D5-DF9E75E6A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1332432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医疗器械临床试验与评价技术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临床试验设计与实施
 临床数据收集和管理
 临床数据统计和分析
 临床试验结果评价与报告
 临床试验伦理与法规
 临床试验风险管理与安全监测
 临床试验质量保证与控制
 临床试验转移转化和注册申报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临床试验设计与实施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医疗器械临床试验与评价技术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临床试验设计与实施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试验方案的设计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试验目的和假设：明确试验的目的和主要假设，以及次要假设，明确试验的终点和评价指标，详细说明评价指标的定义、测量方法和统计分析方法。</a:t>
            </a:r>
          </a:p>
          <a:p>
            <a:r>
              <a:t>2. 试验设计：选择合适的试验设计，包括试验类型、对照方式、随机化方法、分组方法和盲法方法。</a:t>
            </a:r>
          </a:p>
          <a:p>
            <a:r>
              <a:t>3. 样本量计算：根据试验目的和假设，计算所需的样本量，并考虑样本量的可行性。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受试者入选和排除标准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入选标准：明确界定受试者的入选标准，包括疾病诊断标准、年龄、性别、病情严重程度、既往治疗史、合并症、实验室检查结果等。</a:t>
            </a:r>
          </a:p>
          <a:p>
            <a:r>
              <a:t>2. 排除标准：明确界定受试者的排除标准，包括疾病诊断标准、年龄、性别、病情严重程度、既往治疗史、合并症、实验室检查结果等。</a:t>
            </a:r>
          </a:p>
          <a:p>
            <a:r>
              <a:t>3. 受试者筛选：对受试者进行筛选，确保受试者符合入选标准，排除不符合入选标准的受试者。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临床试验设计与实施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试验药物或器械的给药或使用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给药或使用方案：详细说明试验药物或器械的给药或使用方案，包括给药剂量、给药途径、给药间隔、给药持续时间等。</a:t>
            </a:r>
          </a:p>
          <a:p>
            <a:r>
              <a:t>2. 剂量调整：明确剂量调整方案，包括剂量调整的条件、剂量调整的幅度和剂量调整的方法。</a:t>
            </a:r>
          </a:p>
          <a:p>
            <a:r>
              <a:t>3. 不良事件的处理：明确不良事件的处理方案，包括不良事件的报告、不良事件的评估、不良事件的处理和不良事件的随访。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安全性评价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不良事件的收集：收集所有不良事件的信息，包括不良事件的发生时间、严重程度、与试验药物或器械的关系等。</a:t>
            </a:r>
          </a:p>
          <a:p>
            <a:r>
              <a:t>2. 不良事件的评估：评估不良事件的严重程度，并确定不良事件与试验药物或器械的关系。</a:t>
            </a:r>
          </a:p>
          <a:p>
            <a:r>
              <a:t>3. 不良事件的报告：向有关部门报告不良事件，并及时更新不良事件的信息。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临床试验设计与实施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有效性评价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疗效评价指标：选择合适的疗效评价指标，包括主要疗效评价指标和次要疗效评价指标，明确疗效评价指标的定义、测量方法和统计分析方法。</a:t>
            </a:r>
          </a:p>
          <a:p>
            <a:r>
              <a:t>2. 疗效评价方法：选择合适的疗效评价方法，包括观察性研究、随机对照试验、非随机对照试验、Meta分析等。</a:t>
            </a:r>
          </a:p>
          <a:p>
            <a:r>
              <a:t>3. 疗效评价结果：分析疗效评价结果，并得出结论。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统计学分析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统计学方法的选择：根据试验的目的和设计，选择合适的统计学方法，包括描述性统计学方法、推断统计学方法和多变量统计学方法。</a:t>
            </a:r>
          </a:p>
          <a:p>
            <a:r>
              <a:t>2. 统计学分析的结果：对数据进行统计学分析，并得出结论。</a:t>
            </a:r>
          </a:p>
          <a:p>
            <a:r>
              <a:t>3. 统计学分析的解释：解释统计学分析的结果，并将其与试验目的和假设联系起来。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临床数据收集和管理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医疗器械临床试验与评价技术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临床数据收集和管理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临床数据收集的方法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观察法：通过直接观察或间接观察的方式收集临床数据。</a:t>
            </a:r>
          </a:p>
          <a:p>
            <a:r>
              <a:t>2. 问卷调查法：通过设计问卷，询问受试者的意见和态度。</a:t>
            </a:r>
          </a:p>
          <a:p>
            <a:r>
              <a:t>3. 访谈法：通过与受试者面对面交谈的方式收集临床数据。</a:t>
            </a:r>
          </a:p>
          <a:p>
            <a:r>
              <a:t>4. 病历记录法：从受试者的病历中提取临床数据。</a:t>
            </a:r>
          </a:p>
          <a:p>
            <a:r>
              <a:t>5. 生物标志物法：通过检测受试者的生物标志物来收集临床数据。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临床数据收集的工具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纸质表格：传统的数据收集方式，比较简单方便，但容易出现数据丢失或损坏的情况。</a:t>
            </a:r>
          </a:p>
          <a:p>
            <a:r>
              <a:t>2. 电子数据采集系统（EDC）：利用计算机技术收集临床数据，具有数据安全性高、数据处理速度快等优点。</a:t>
            </a:r>
          </a:p>
          <a:p>
            <a:r>
              <a:t>3. 移动设备：如智能手机或平板电脑，可以方便地在现场收集临床数据。</a:t>
            </a:r>
          </a:p>
          <a:p>
            <a:r>
              <a:t>4. 可穿戴设备：如智能手表或健身追踪器，可以自动收集受试者的生理数据。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临床数据收集和管理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临床数据收集的原则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准确性：收集的数据必须准确可靠，不能出现差错。</a:t>
            </a:r>
          </a:p>
          <a:p>
            <a:r>
              <a:t>2. 完整性：收集的数据必须完整，不能缺失任何重要信息。</a:t>
            </a:r>
          </a:p>
          <a:p>
            <a:r>
              <a:t>3. 及时性：收集的数据必须及时，不能延误。</a:t>
            </a:r>
          </a:p>
          <a:p>
            <a:r>
              <a:t>4. 安全性：收集的数据必须安全保密，不能泄露给无关人员。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临床数据管理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数据清洗：对收集到的临床数据进行清洗，去除其中的错误和不一致的数据。</a:t>
            </a:r>
          </a:p>
          <a:p>
            <a:r>
              <a:t>2. 数据转换：将临床数据转换为标准格式，以便于分析。</a:t>
            </a:r>
          </a:p>
          <a:p>
            <a:r>
              <a:t>3. 数据存储：将临床数据存储在安全可靠的数据库中，以便于检索和使用。</a:t>
            </a:r>
          </a:p>
          <a:p>
            <a:r>
              <a:t>4. 数据分析：对临床数据进行分析，提取有价值的信息。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临床数据收集和管理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临床数据报告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报告格式：临床数据报告应采用统一的格式，以便于阅读和理解。</a:t>
            </a:r>
          </a:p>
          <a:p>
            <a:r>
              <a:t>2. 报告内容：临床数据报告应包括受试者的人口学信息、临床试验方案、临床数据、分析结果等内容。</a:t>
            </a:r>
          </a:p>
          <a:p>
            <a:r>
              <a:t>3. 报告质量：临床数据报告应经过严格的审核，以确保其质量。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临床数据评价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评价标准：临床数据评价应依据预先制定的评价标准进行。</a:t>
            </a:r>
          </a:p>
          <a:p>
            <a:r>
              <a:t>2. 评价方法：临床数据评价可以采用定量和定性相结合的方法。</a:t>
            </a:r>
          </a:p>
          <a:p>
            <a:r>
              <a:t>3. 评价结果：临床数据评价的结果应客观、公正、科学。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临床数据统计和分析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医疗器械临床试验与评价技术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临床数据统计和分析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临床数据统计方法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描述性统计：用于对临床试验数据进行汇总、整理和描述，包括中心趋势、离散趋势、频率分布和图形表示等。</a:t>
            </a:r>
          </a:p>
          <a:p>
            <a:r>
              <a:t>2. 推断性统计：用于从临床试验数据中推断总体特征，包括假设检验、置信区间、相关性和回归分析等。</a:t>
            </a:r>
          </a:p>
          <a:p>
            <a:r>
              <a:t>3. 多变量分析：用于研究多个变量之间相互关系的统计方法，包括方差分析、多元回归分析、因子分析等。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临床数据分析技术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数据预处理：包括数据清理、数据转换和数据归一化等操作，以提高数据的质量和分析的准确性。</a:t>
            </a:r>
          </a:p>
          <a:p>
            <a:r>
              <a:t>2. 数据挖掘：用于从临床试验数据中发现隐藏的模式和趋势，包括聚类分析、关联规则挖掘、决策树等。</a:t>
            </a:r>
          </a:p>
          <a:p>
            <a:r>
              <a:t>3. 机器学习：用于构建能够从数据中学习和预测的模型，包括线性回归、逻辑回归、决策树、支持向量机等。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临床数据统计和分析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数据采集质量控制：包括数据采集过程的标准化、数据采集人员的培训、数据采集工具的验证等。</a:t>
            </a:r>
          </a:p>
          <a:p>
            <a:r>
              <a:t>2. 数据处理质量控制：包括数据输入的准确性、数据转换的正确性、数据分析的合理性等。</a:t>
            </a:r>
          </a:p>
          <a:p>
            <a:r>
              <a:t>3. 数据报告质量控制：包括数据报告的格式规范、数据报告内容的准确性、数据报告结论的合理性等。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临床数据安全保障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数据保密性：确保临床试验数据只能被授权人员访问和使用。</a:t>
            </a:r>
          </a:p>
          <a:p>
            <a:r>
              <a:t>2. 数据完整性：确保临床试验数据在整个生命周期中保持准确、一致和完整。</a:t>
            </a:r>
          </a:p>
          <a:p>
            <a:r>
              <a:t>3. 数据可用性：确保临床试验数据能够在需要时被授权人员快速、轻松地访问和使用。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临床数据质量控制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临床数据统计和分析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临床数据管理系统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数据采集模块：用于收集和存储临床试验数据，包括电子病历系统、数据采集表等。</a:t>
            </a:r>
          </a:p>
          <a:p>
            <a:r>
              <a:t>2. 数据处理模块：用于对临床试验数据进行预处理、分析和报告，包括数据清理、数据转换、数据分析等。</a:t>
            </a:r>
          </a:p>
          <a:p>
            <a:r>
              <a:t>3. 数据安全模块：用于确保临床试验数据的保密性、完整性和可用性，包括数据加密、访问控制、备份和恢复等。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临床数据标准化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数据字典：用于定义临床试验数据的名称、类型、范围和单位等属性。</a:t>
            </a:r>
          </a:p>
          <a:p>
            <a:r>
              <a:t>2. 数据格式：用于定义临床试验数据的存储格式和传输协议。</a:t>
            </a:r>
          </a:p>
          <a:p>
            <a:r>
              <a:t>3. 数据交换标准：用于定义临床试验数据在不同系统之间交换的格式和协议。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临床试验结果评价与报告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医疗器械临床试验与评价技术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临床试验结果评价与报告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统计方法选择：</a:t>
            </a:r>
          </a:p>
          <a:p>
            <a:r>
              <a:t>  - 明确试验目的和假设，选择合适的统计方法。</a:t>
            </a:r>
          </a:p>
          <a:p>
            <a:r>
              <a:t>  - 考虑样本量、数据类型、研究设计等因素。</a:t>
            </a:r>
          </a:p>
          <a:p>
            <a:r>
              <a:t>  - 充分利用统计软件进行数据分析和结果处理。</a:t>
            </a:r>
          </a:p>
          <a:p>
            <a:r>
              <a:t>2. 有效性评价：</a:t>
            </a:r>
          </a:p>
          <a:p>
            <a:r>
              <a:t>  - 比较治疗组和对照组之间的临床结局差异。</a:t>
            </a:r>
          </a:p>
          <a:p>
            <a:r>
              <a:t>  - 计算患者临床获益和总体生存率的改善情况。</a:t>
            </a:r>
          </a:p>
          <a:p>
            <a:r>
              <a:t>  - 根据预先设定的终点评价治疗干预的有效性。</a:t>
            </a:r>
          </a:p>
          <a:p>
            <a:r>
              <a:t>3. 安全性评价：</a:t>
            </a:r>
          </a:p>
          <a:p>
            <a:r>
              <a:t>  - 记录和报告与医学器械使用相关的任何不良事件。</a:t>
            </a:r>
          </a:p>
          <a:p>
            <a:r>
              <a:t>  - 评估不良事件的严重程度、发生率和因果关系。</a:t>
            </a:r>
          </a:p>
          <a:p>
            <a:r>
              <a:t>  - 根据安全性数据评估医学器械的总体风险-收益比。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临床试验结果报告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报告格式和内容：</a:t>
            </a:r>
          </a:p>
          <a:p>
            <a:r>
              <a:t>  - 遵循国际认可的指南和法规要求撰写临床试验报告。</a:t>
            </a:r>
          </a:p>
          <a:p>
            <a:r>
              <a:t>  - 报告应包含试验背景、方法、结果、讨论和结论等主要部分。</a:t>
            </a:r>
          </a:p>
          <a:p>
            <a:r>
              <a:t>  - 使用清晰、简洁和客观的语言撰写报告。</a:t>
            </a:r>
          </a:p>
          <a:p>
            <a:r>
              <a:t>2. 数据完整性和透明度：</a:t>
            </a:r>
          </a:p>
          <a:p>
            <a:r>
              <a:t>  - 确保临床试验数据完整、准确和可溯源。</a:t>
            </a:r>
          </a:p>
          <a:p>
            <a:r>
              <a:t>  - 提供受试者的基本信息、基线特征、治疗方案和随访数据。</a:t>
            </a:r>
          </a:p>
          <a:p>
            <a:r>
              <a:t>  - 公开临床试验结果，提高透明度和可信度。</a:t>
            </a:r>
          </a:p>
          <a:p>
            <a:r>
              <a:t>3. 伦理和监管要求：</a:t>
            </a:r>
          </a:p>
          <a:p>
            <a:r>
              <a:t>  - 遵守伦理原则，保护受试者的权利和福利。</a:t>
            </a:r>
          </a:p>
          <a:p>
            <a:r>
              <a:t>  - 遵守监管机构的规定，确保临床试验符合安全性和有效性要求。</a:t>
            </a:r>
          </a:p>
          <a:p>
            <a:r>
              <a:t>  - 及时向监管机构提交临床试验报告和相关资料。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临床试验结果评价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https://d.book118.com/365133243201011110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临床试验设计与实施</vt:lpstr>
      <vt:lpstr> 临床试验设计与实施</vt:lpstr>
      <vt:lpstr> 临床试验设计与实施</vt:lpstr>
      <vt:lpstr> 临床试验设计与实施</vt:lpstr>
      <vt:lpstr> 临床数据收集和管理</vt:lpstr>
      <vt:lpstr> 临床数据收集和管理</vt:lpstr>
      <vt:lpstr> 临床数据收集和管理</vt:lpstr>
      <vt:lpstr> 临床数据收集和管理</vt:lpstr>
      <vt:lpstr> 临床数据统计和分析</vt:lpstr>
      <vt:lpstr> 临床数据统计和分析</vt:lpstr>
      <vt:lpstr> 临床数据统计和分析</vt:lpstr>
      <vt:lpstr> 临床数据统计和分析</vt:lpstr>
      <vt:lpstr> 临床试验结果评价与报告</vt:lpstr>
      <vt:lpstr> 临床试验结果评价与报告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2024-09-15T19:24:21.917</cp:lastPrinted>
  <dcterms:created xsi:type="dcterms:W3CDTF">2024-09-15T11:24:21Z</dcterms:created>
  <dcterms:modified xsi:type="dcterms:W3CDTF">2024-09-15T11:24:23Z</dcterms:modified>
</cp:coreProperties>
</file>