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0" r:id="rId27"/>
  </p:sldIdLst>
  <p:sldSz cx="9145588" cy="6859588"/>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tags" Target="tags/tag1.xml" /><Relationship Id="rId29" Type="http://schemas.openxmlformats.org/officeDocument/2006/relationships/presProps" Target="presProps.xml" /><Relationship Id="rId3" Type="http://schemas.openxmlformats.org/officeDocument/2006/relationships/slide" Target="slides/slide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6.wmf" /><Relationship Id="rId2" Type="http://schemas.openxmlformats.org/officeDocument/2006/relationships/image" Target="../media/image17.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6.wmf" /><Relationship Id="rId2" Type="http://schemas.openxmlformats.org/officeDocument/2006/relationships/image" Target="../media/image18.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6FBA9A7-A73E-4601-81CF-9B451ABE2A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5CE323-96D5-4615-A320-926B350900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EE0704-20E5-4274-B3FA-57ACB66CB0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2168E83-56B4-40B4-9DD7-CAAEE47697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B002DF-629A-40E5-95D0-F49C2B6BC8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D0A670-0AB7-472F-8C0C-A583ABF690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84C42E-96A4-4D07-AA07-007EAD262F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9EEBBD-3EEE-4EAB-8DAD-700CEC1C16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FFC425-44CA-4785-986D-548B669E27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35849B-A5FD-4CF1-86FC-42F8B346E8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7A3D6C-3431-4FF2-BB6A-E62C430107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marL="0" indent="0" algn="l" defTabSz="995362" rtl="0" eaLnBrk="0" fontAlgn="base" hangingPunct="0">
        <a:lnSpc>
          <a:spcPct val="100000"/>
        </a:lnSpc>
        <a:spcBef>
          <a:spcPct val="0"/>
        </a:spcBef>
        <a:spcAft>
          <a:spcPct val="0"/>
        </a:spcAft>
        <a:buClrTx/>
        <a:buSzTx/>
        <a:buFontTx/>
        <a:buNone/>
        <a:defRPr kumimoji="0" sz="3500" b="1" i="0" u="none" baseline="0">
          <a:solidFill>
            <a:srgbClr val="404040"/>
          </a:solidFill>
          <a:effectLst/>
          <a:latin typeface="Times New Roman" pitchFamily="18" charset="0"/>
          <a:ea typeface="Gulim" pitchFamily="34" charset="-127"/>
        </a:defRPr>
      </a:lvl1pPr>
    </p:titleStyle>
    <p:bodyStyle>
      <a:lvl1pPr marL="373062" indent="-373062" algn="l" defTabSz="995362" rtl="0" eaLnBrk="0" fontAlgn="base" hangingPunct="0">
        <a:lnSpc>
          <a:spcPct val="100000"/>
        </a:lnSpc>
        <a:spcBef>
          <a:spcPct val="20000"/>
        </a:spcBef>
        <a:spcAft>
          <a:spcPct val="0"/>
        </a:spcAft>
        <a:buClrTx/>
        <a:buSzTx/>
        <a:buFontTx/>
        <a:buChar char="•"/>
        <a:defRPr kumimoji="0" sz="3000" b="0" i="0" u="none" baseline="0">
          <a:solidFill>
            <a:schemeClr val="tx1"/>
          </a:solidFill>
          <a:effectLst/>
          <a:latin typeface="Arial" pitchFamily="34" charset="0"/>
          <a:ea typeface="Gulim" pitchFamily="34" charset="-127"/>
        </a:defRPr>
      </a:lvl1pPr>
      <a:lvl2pPr marL="808038" indent="-311150" algn="l" defTabSz="995362" rtl="0" eaLnBrk="0" fontAlgn="base" hangingPunct="0">
        <a:lnSpc>
          <a:spcPct val="100000"/>
        </a:lnSpc>
        <a:spcBef>
          <a:spcPct val="20000"/>
        </a:spcBef>
        <a:spcAft>
          <a:spcPct val="0"/>
        </a:spcAft>
        <a:buClrTx/>
        <a:buSzTx/>
        <a:buFontTx/>
        <a:buChar char="–"/>
        <a:defRPr kumimoji="0" sz="2600" b="1" i="0" u="none" baseline="0">
          <a:solidFill>
            <a:schemeClr val="tx1"/>
          </a:solidFill>
          <a:effectLst/>
          <a:latin typeface="Arial" pitchFamily="34" charset="0"/>
          <a:ea typeface="Gulim" pitchFamily="34" charset="-127"/>
        </a:defRPr>
      </a:lvl2pPr>
      <a:lvl3pPr marL="1243012" indent="-247650" algn="l" defTabSz="995362" rtl="0" eaLnBrk="0" fontAlgn="base" hangingPunct="0">
        <a:lnSpc>
          <a:spcPct val="100000"/>
        </a:lnSpc>
        <a:spcBef>
          <a:spcPct val="20000"/>
        </a:spcBef>
        <a:spcAft>
          <a:spcPct val="0"/>
        </a:spcAft>
        <a:buClrTx/>
        <a:buSzTx/>
        <a:buFontTx/>
        <a:buChar char="•"/>
        <a:defRPr kumimoji="0" sz="2600" b="0" i="0" u="none" baseline="0">
          <a:solidFill>
            <a:schemeClr val="tx1"/>
          </a:solidFill>
          <a:effectLst/>
          <a:latin typeface="Arial" pitchFamily="34" charset="0"/>
          <a:ea typeface="Gulim" pitchFamily="34" charset="-127"/>
        </a:defRPr>
      </a:lvl3pPr>
      <a:lvl4pPr marL="1741488" indent="-249238" algn="l" defTabSz="995362" rtl="0" eaLnBrk="0" fontAlgn="base" hangingPunct="0">
        <a:lnSpc>
          <a:spcPct val="100000"/>
        </a:lnSpc>
        <a:spcBef>
          <a:spcPct val="20000"/>
        </a:spcBef>
        <a:spcAft>
          <a:spcPct val="0"/>
        </a:spcAft>
        <a:buClrTx/>
        <a:buSzTx/>
        <a:buFontTx/>
        <a:buChar char="–"/>
        <a:defRPr kumimoji="0" sz="2200" b="0" i="0" u="none" baseline="0">
          <a:solidFill>
            <a:schemeClr val="tx1"/>
          </a:solidFill>
          <a:effectLst/>
          <a:latin typeface="Arial" pitchFamily="34" charset="0"/>
          <a:ea typeface="Gulim" pitchFamily="34" charset="-127"/>
        </a:defRPr>
      </a:lvl4pPr>
      <a:lvl5pPr marL="2238375" indent="-249238" algn="l" defTabSz="995362" rtl="0" eaLnBrk="0" fontAlgn="base" hangingPunct="0">
        <a:lnSpc>
          <a:spcPct val="100000"/>
        </a:lnSpc>
        <a:spcBef>
          <a:spcPct val="20000"/>
        </a:spcBef>
        <a:spcAft>
          <a:spcPct val="0"/>
        </a:spcAft>
        <a:buClrTx/>
        <a:buSzTx/>
        <a:buFontTx/>
        <a:buChar char="»"/>
        <a:defRPr kumimoji="0" sz="2200" b="0" i="0" u="none" baseline="0">
          <a:solidFill>
            <a:schemeClr val="tx1"/>
          </a:solidFill>
          <a:effectLst/>
          <a:latin typeface="Arial" pitchFamily="34" charset="0"/>
          <a:ea typeface="Gulim" pitchFamily="34" charset="-127"/>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 Id="rId3" Type="http://schemas.openxmlformats.org/officeDocument/2006/relationships/image" Target="0ead2343_4e0c_47cf_b8ad_ff4ce237869d" TargetMode="External" /><Relationship Id="rId4" Type="http://schemas.openxmlformats.org/officeDocument/2006/relationships/image" Target="../media/image3.jpeg" /><Relationship Id="rId5" Type="http://schemas.openxmlformats.org/officeDocument/2006/relationships/image" Target="affecfc9_6929_4c8e_aadf_b03e37b56422" TargetMode="External" /><Relationship Id="rId6" Type="http://schemas.openxmlformats.org/officeDocument/2006/relationships/image" Target="../media/image4.jpeg" /><Relationship Id="rId7"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3-1" TargetMode="External" /><Relationship Id="rId3" Type="http://schemas.openxmlformats.org/officeDocument/2006/relationships/image" Target="../media/image5.png" /><Relationship Id="rId4"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3-2" TargetMode="External" /><Relationship Id="rId3" Type="http://schemas.openxmlformats.org/officeDocument/2006/relationships/image" Target="../media/image6.png" /><Relationship Id="rId4"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png" /><Relationship Id="rId3" Type="http://schemas.openxmlformats.org/officeDocument/2006/relationships/image" Target="6980526f_045e_41b6_9313_396a7e82d4b2" TargetMode="External" /><Relationship Id="rId4" Type="http://schemas.openxmlformats.org/officeDocument/2006/relationships/image" Target="../media/image8.png" /><Relationship Id="rId5"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3-3" TargetMode="External" /><Relationship Id="rId3" Type="http://schemas.openxmlformats.org/officeDocument/2006/relationships/image" Target="../media/image9.png" /><Relationship Id="rId4"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3-4" TargetMode="External" /><Relationship Id="rId3" Type="http://schemas.openxmlformats.org/officeDocument/2006/relationships/image" Target="../media/image10.png" /><Relationship Id="rId4"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1.png"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png" /><Relationship Id="rId3" Type="http://schemas.openxmlformats.org/officeDocument/2006/relationships/image" Target="../media/image13.jpeg" /><Relationship Id="rId4"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ac6001b3_f0b8_4832_8402_fdc49c1a0d4a" TargetMode="External" /><Relationship Id="rId3" Type="http://schemas.openxmlformats.org/officeDocument/2006/relationships/image" Target="../media/image14.png" /><Relationship Id="rId4" Type="http://schemas.openxmlformats.org/officeDocument/2006/relationships/image" Target="448098a9_8808_4d55_9713_58bfcf33d240" TargetMode="External" /><Relationship Id="rId5" Type="http://schemas.openxmlformats.org/officeDocument/2006/relationships/image" Target="../media/image15.png" /><Relationship Id="rId6"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oleObject" Target="../embeddings/oleObject1.bin" TargetMode="Internal" /><Relationship Id="rId3" Type="http://schemas.openxmlformats.org/officeDocument/2006/relationships/image" Target="../media/image16.wmf" /><Relationship Id="rId4" Type="http://schemas.openxmlformats.org/officeDocument/2006/relationships/oleObject" Target="../embeddings/oleObject2.bin" TargetMode="Internal" /><Relationship Id="rId5" Type="http://schemas.openxmlformats.org/officeDocument/2006/relationships/oleObject" Target="../embeddings/oleObject3.bin" TargetMode="Internal" /><Relationship Id="rId6" Type="http://schemas.openxmlformats.org/officeDocument/2006/relationships/image" Target="../media/image17.wmf" /><Relationship Id="rId7" Type="http://schemas.openxmlformats.org/officeDocument/2006/relationships/image" Target="../media/image1.png" /><Relationship Id="rId8" Type="http://schemas.openxmlformats.org/officeDocument/2006/relationships/vmlDrawing" Target="../drawings/vmlDrawing1.v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oleObject" Target="../embeddings/oleObject4.bin" TargetMode="Internal" /><Relationship Id="rId3" Type="http://schemas.openxmlformats.org/officeDocument/2006/relationships/image" Target="../media/image16.wmf" /><Relationship Id="rId4" Type="http://schemas.openxmlformats.org/officeDocument/2006/relationships/oleObject" Target="../embeddings/oleObject5.bin" TargetMode="Internal" /><Relationship Id="rId5" Type="http://schemas.openxmlformats.org/officeDocument/2006/relationships/oleObject" Target="../embeddings/oleObject6.bin" TargetMode="Internal" /><Relationship Id="rId6" Type="http://schemas.openxmlformats.org/officeDocument/2006/relationships/image" Target="../media/image18.wmf" /><Relationship Id="rId7" Type="http://schemas.openxmlformats.org/officeDocument/2006/relationships/image" Target="../media/image1.png" /><Relationship Id="rId8" Type="http://schemas.openxmlformats.org/officeDocument/2006/relationships/vmlDrawing" Target="../drawings/vmlDrawing2.v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png" /><Relationship Id="rId3" Type="http://schemas.openxmlformats.org/officeDocument/2006/relationships/image" Target="../media/image19.png" /><Relationship Id="rId4"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520000431301111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8194" name="WordArt 2"/>
          <p:cNvSpPr/>
          <p:nvPr/>
        </p:nvSpPr>
        <p:spPr>
          <a:xfrm>
            <a:off x="3708400" y="1341438"/>
            <a:ext cx="2520950" cy="541337"/>
          </a:xfrm>
        </p:spPr>
        <p:txBody>
          <a:bodyPr wrap="none"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5400" b="1" kern="10">
                <a:ln w="12700">
                  <a:solidFill>
                    <a:srgbClr val="EAEAEA"/>
                  </a:solidFill>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a:srgbClr val="C0C0C0">
                      <a:alpha val="80000"/>
                    </a:srgbClr>
                  </a:outerShdw>
                </a:effectLst>
                <a:latin typeface="宋体"/>
              </a:rPr>
              <a:t>目录</a:t>
            </a:r>
          </a:p>
        </p:txBody>
      </p:sp>
      <p:sp>
        <p:nvSpPr>
          <p:cNvPr id="8196" name="Chevron 4"/>
          <p:cNvSpPr/>
          <p:nvPr/>
        </p:nvSpPr>
        <p:spPr>
          <a:xfrm>
            <a:off x="1044575" y="2420938"/>
            <a:ext cx="936625" cy="611187"/>
          </a:xfrm>
          <a:prstGeom prst="chevron">
            <a:avLst>
              <a:gd name="adj" fmla="val 38312"/>
            </a:avLst>
          </a:prstGeom>
          <a:solidFill>
            <a:srgbClr val="FF6600"/>
          </a:solidFill>
          <a:ln>
            <a:noFill/>
            <a:miter lim="800000"/>
          </a:ln>
          <a:effectLst>
            <a:prstShdw prst="shdw17" dist="17961" dir="2700000">
              <a:srgbClr val="000000">
                <a:gamma/>
                <a:shade val="60000"/>
                <a:invGamma/>
              </a:srgbClr>
            </a:prstShdw>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a:r>
              <a:rPr lang="zh-CN" altLang="en-US" sz="2200" b="1">
                <a:latin typeface="Verdana" pitchFamily="34" charset="0"/>
                <a:ea typeface="宋体" pitchFamily="2" charset="-122"/>
              </a:rPr>
              <a:t>  </a:t>
            </a:r>
            <a:r>
              <a:rPr lang="en-US" altLang="zh-CN" sz="2200" b="1">
                <a:latin typeface="Verdana" pitchFamily="34" charset="0"/>
              </a:rPr>
              <a:t>3</a:t>
            </a:r>
            <a:r>
              <a:rPr lang="en-US" altLang="zh-CN" sz="2200" b="1">
                <a:latin typeface="Verdana" pitchFamily="34" charset="0"/>
                <a:ea typeface="宋体" pitchFamily="2" charset="-122"/>
              </a:rPr>
              <a:t>.1</a:t>
            </a:r>
            <a:endParaRPr lang="en-US" altLang="ko-KR" sz="2200" b="1">
              <a:latin typeface="Verdana" pitchFamily="34" charset="0"/>
            </a:endParaRPr>
          </a:p>
        </p:txBody>
      </p:sp>
      <p:sp>
        <p:nvSpPr>
          <p:cNvPr id="8197" name="AutoShape 394"/>
          <p:cNvSpPr/>
          <p:nvPr/>
        </p:nvSpPr>
        <p:spPr>
          <a:xfrm>
            <a:off x="2092325" y="2386013"/>
            <a:ext cx="6070600" cy="677862"/>
          </a:xfrm>
          <a:prstGeom prst="roundRect">
            <a:avLst>
              <a:gd name="adj" fmla="val 16667"/>
            </a:avLst>
          </a:prstGeom>
          <a:gradFill rotWithShape="1">
            <a:gsLst>
              <a:gs pos="0">
                <a:srgbClr val="A6A6A6"/>
              </a:gs>
              <a:gs pos="100000">
                <a:srgbClr val="D9D9D9"/>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198" name="AutoShape 413"/>
          <p:cNvSpPr/>
          <p:nvPr/>
        </p:nvSpPr>
        <p:spPr>
          <a:xfrm>
            <a:off x="2124075" y="2420938"/>
            <a:ext cx="6007100" cy="320675"/>
          </a:xfrm>
          <a:prstGeom prst="roundRect">
            <a:avLst>
              <a:gd name="adj" fmla="val 25981"/>
            </a:avLst>
          </a:prstGeom>
          <a:gradFill rotWithShape="1">
            <a:gsLst>
              <a:gs pos="0">
                <a:schemeClr val="bg1">
                  <a:alpha val="50000"/>
                </a:schemeClr>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199" name="Text Box 422"/>
          <p:cNvSpPr txBox="1"/>
          <p:nvPr/>
        </p:nvSpPr>
        <p:spPr>
          <a:xfrm>
            <a:off x="2281238" y="2530475"/>
            <a:ext cx="5748337" cy="403225"/>
          </a:xfrm>
          <a:prstGeom prst="rect">
            <a:avLst/>
          </a:prstGeom>
          <a:noFill/>
          <a:ln>
            <a:noFill/>
            <a:miter lim="800000"/>
          </a:ln>
          <a:effectLst/>
        </p:spPr>
        <p:txBody>
          <a:bodyPr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r>
              <a:rPr lang="zh-CN" altLang="en-US" b="1"/>
              <a:t>　流水线施工的基本概念</a:t>
            </a:r>
            <a:r>
              <a:rPr lang="zh-CN" altLang="en-US"/>
              <a:t> </a:t>
            </a:r>
          </a:p>
        </p:txBody>
      </p:sp>
      <p:sp>
        <p:nvSpPr>
          <p:cNvPr id="8200" name="Chevron 8"/>
          <p:cNvSpPr/>
          <p:nvPr/>
        </p:nvSpPr>
        <p:spPr>
          <a:xfrm>
            <a:off x="1044575" y="3470275"/>
            <a:ext cx="936625" cy="609600"/>
          </a:xfrm>
          <a:prstGeom prst="chevron">
            <a:avLst>
              <a:gd name="adj" fmla="val 38411"/>
            </a:avLst>
          </a:prstGeom>
          <a:solidFill>
            <a:srgbClr val="FF6600"/>
          </a:solidFill>
          <a:ln>
            <a:noFill/>
            <a:miter lim="800000"/>
          </a:ln>
          <a:effectLst>
            <a:prstShdw prst="shdw17" dist="17961" dir="2700000">
              <a:srgbClr val="000000">
                <a:gamma/>
                <a:shade val="60000"/>
                <a:invGamma/>
              </a:srgbClr>
            </a:prstShdw>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a:r>
              <a:rPr lang="zh-CN" altLang="en-US" sz="2200" b="1">
                <a:latin typeface="Verdana" pitchFamily="34" charset="0"/>
                <a:ea typeface="宋体" pitchFamily="2" charset="-122"/>
              </a:rPr>
              <a:t>  </a:t>
            </a:r>
            <a:r>
              <a:rPr lang="en-US" altLang="zh-CN" sz="2200" b="1">
                <a:latin typeface="Verdana" pitchFamily="34" charset="0"/>
              </a:rPr>
              <a:t>3</a:t>
            </a:r>
            <a:r>
              <a:rPr lang="en-US" altLang="zh-CN" sz="2200" b="1">
                <a:latin typeface="Verdana" pitchFamily="34" charset="0"/>
                <a:ea typeface="宋体" pitchFamily="2" charset="-122"/>
              </a:rPr>
              <a:t>.2</a:t>
            </a:r>
            <a:endParaRPr lang="en-US" altLang="ko-KR" sz="2200" b="1">
              <a:latin typeface="Verdana" pitchFamily="34" charset="0"/>
            </a:endParaRPr>
          </a:p>
        </p:txBody>
      </p:sp>
      <p:sp>
        <p:nvSpPr>
          <p:cNvPr id="8201" name="AutoShape 394"/>
          <p:cNvSpPr/>
          <p:nvPr/>
        </p:nvSpPr>
        <p:spPr>
          <a:xfrm>
            <a:off x="2092325" y="3435350"/>
            <a:ext cx="6070600" cy="677863"/>
          </a:xfrm>
          <a:prstGeom prst="roundRect">
            <a:avLst>
              <a:gd name="adj" fmla="val 16667"/>
            </a:avLst>
          </a:prstGeom>
          <a:gradFill rotWithShape="1">
            <a:gsLst>
              <a:gs pos="0">
                <a:srgbClr val="A6A6A6"/>
              </a:gs>
              <a:gs pos="100000">
                <a:srgbClr val="D9D9D9"/>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202" name="AutoShape 413"/>
          <p:cNvSpPr/>
          <p:nvPr/>
        </p:nvSpPr>
        <p:spPr>
          <a:xfrm>
            <a:off x="2124075" y="3470275"/>
            <a:ext cx="6007100" cy="320675"/>
          </a:xfrm>
          <a:prstGeom prst="roundRect">
            <a:avLst>
              <a:gd name="adj" fmla="val 25981"/>
            </a:avLst>
          </a:prstGeom>
          <a:gradFill rotWithShape="1">
            <a:gsLst>
              <a:gs pos="0">
                <a:schemeClr val="bg1">
                  <a:alpha val="50000"/>
                </a:schemeClr>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203" name="Text Box 422"/>
          <p:cNvSpPr txBox="1"/>
          <p:nvPr/>
        </p:nvSpPr>
        <p:spPr>
          <a:xfrm>
            <a:off x="2281238" y="3579813"/>
            <a:ext cx="5748337" cy="403225"/>
          </a:xfrm>
          <a:prstGeom prst="rect">
            <a:avLst/>
          </a:prstGeom>
          <a:noFill/>
          <a:ln>
            <a:noFill/>
            <a:miter lim="800000"/>
          </a:ln>
          <a:effectLst/>
        </p:spPr>
        <p:txBody>
          <a:bodyPr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r>
              <a:rPr lang="zh-CN" altLang="en-US" b="1"/>
              <a:t>  流水线施工的基本参数</a:t>
            </a:r>
            <a:r>
              <a:rPr lang="zh-CN" altLang="en-US"/>
              <a:t> </a:t>
            </a:r>
          </a:p>
        </p:txBody>
      </p:sp>
      <p:sp>
        <p:nvSpPr>
          <p:cNvPr id="8204" name="箭头: V 形 8203"/>
          <p:cNvSpPr/>
          <p:nvPr/>
        </p:nvSpPr>
        <p:spPr>
          <a:xfrm>
            <a:off x="1044575" y="4479925"/>
            <a:ext cx="936625" cy="609600"/>
          </a:xfrm>
          <a:prstGeom prst="chevron">
            <a:avLst>
              <a:gd name="adj" fmla="val 38411"/>
            </a:avLst>
          </a:prstGeom>
          <a:solidFill>
            <a:srgbClr val="FF6600"/>
          </a:solidFill>
          <a:ln>
            <a:noFill/>
            <a:miter lim="800000"/>
          </a:ln>
          <a:effectLst>
            <a:prstShdw prst="shdw17" dist="17961" dir="2700000">
              <a:srgbClr val="000000">
                <a:gamma/>
                <a:shade val="60000"/>
                <a:invGamma/>
              </a:srgbClr>
            </a:prstShdw>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a:r>
              <a:rPr lang="zh-CN" altLang="en-US" sz="2200" b="1">
                <a:latin typeface="Verdana" pitchFamily="34" charset="0"/>
                <a:ea typeface="宋体" pitchFamily="2" charset="-122"/>
              </a:rPr>
              <a:t>  </a:t>
            </a:r>
            <a:r>
              <a:rPr lang="en-US" altLang="zh-CN" sz="2200" b="1">
                <a:latin typeface="Verdana" pitchFamily="34" charset="0"/>
              </a:rPr>
              <a:t>3</a:t>
            </a:r>
            <a:r>
              <a:rPr lang="en-US" altLang="zh-CN" sz="2200" b="1">
                <a:latin typeface="Verdana" pitchFamily="34" charset="0"/>
                <a:ea typeface="宋体" pitchFamily="2" charset="-122"/>
              </a:rPr>
              <a:t>.3</a:t>
            </a:r>
            <a:endParaRPr lang="en-US" altLang="ko-KR" sz="2200" b="1">
              <a:latin typeface="Verdana" pitchFamily="34" charset="0"/>
            </a:endParaRPr>
          </a:p>
        </p:txBody>
      </p:sp>
      <p:sp>
        <p:nvSpPr>
          <p:cNvPr id="8205" name="AutoShape 394"/>
          <p:cNvSpPr/>
          <p:nvPr/>
        </p:nvSpPr>
        <p:spPr>
          <a:xfrm>
            <a:off x="2092325" y="4445000"/>
            <a:ext cx="6070600" cy="677863"/>
          </a:xfrm>
          <a:prstGeom prst="roundRect">
            <a:avLst>
              <a:gd name="adj" fmla="val 16667"/>
            </a:avLst>
          </a:prstGeom>
          <a:gradFill rotWithShape="1">
            <a:gsLst>
              <a:gs pos="0">
                <a:srgbClr val="A6A6A6"/>
              </a:gs>
              <a:gs pos="100000">
                <a:srgbClr val="D9D9D9"/>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206" name="AutoShape 413"/>
          <p:cNvSpPr/>
          <p:nvPr/>
        </p:nvSpPr>
        <p:spPr>
          <a:xfrm>
            <a:off x="2124075" y="4479925"/>
            <a:ext cx="6007100" cy="320675"/>
          </a:xfrm>
          <a:prstGeom prst="roundRect">
            <a:avLst>
              <a:gd name="adj" fmla="val 25981"/>
            </a:avLst>
          </a:prstGeom>
          <a:gradFill rotWithShape="1">
            <a:gsLst>
              <a:gs pos="0">
                <a:schemeClr val="bg1">
                  <a:alpha val="50000"/>
                </a:schemeClr>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8207" name="Text Box 422"/>
          <p:cNvSpPr txBox="1"/>
          <p:nvPr/>
        </p:nvSpPr>
        <p:spPr>
          <a:xfrm>
            <a:off x="2281238" y="4589463"/>
            <a:ext cx="5748337" cy="403225"/>
          </a:xfrm>
          <a:prstGeom prst="rect">
            <a:avLst/>
          </a:prstGeom>
          <a:noFill/>
          <a:ln>
            <a:noFill/>
            <a:miter lim="800000"/>
          </a:ln>
          <a:effectLst/>
        </p:spPr>
        <p:txBody>
          <a:bodyPr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r>
              <a:rPr lang="zh-CN" altLang="en-US" b="1"/>
              <a:t>  流水线施工的组织方法</a:t>
            </a:r>
            <a:r>
              <a:rPr lang="zh-CN" altLang="en-US"/>
              <a:t> </a:t>
            </a:r>
          </a:p>
        </p:txBody>
      </p:sp>
      <p:sp>
        <p:nvSpPr>
          <p:cNvPr id="8212" name="WordArt 14"/>
          <p:cNvSpPr/>
          <p:nvPr/>
        </p:nvSpPr>
        <p:spPr>
          <a:xfrm>
            <a:off x="1557338" y="117475"/>
            <a:ext cx="6832600" cy="534988"/>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99CCFF"/>
                  </a:solidFill>
                </a:ln>
                <a:solidFill>
                  <a:srgbClr val="0066CC"/>
                </a:solidFill>
                <a:effectLst>
                  <a:outerShdw dist="35921" dir="2700000" algn="ctr">
                    <a:srgbClr val="990000"/>
                  </a:outerShdw>
                </a:effectLst>
                <a:latin typeface="华文行楷"/>
              </a:rPr>
              <a:t>模块3  流水线施工的基本原理</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6" presetClass="entr" presetSubtype="0" dur="2000"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80">
                                          <p:stCondLst>
                                            <p:cond delay="0"/>
                                          </p:stCondLst>
                                        </p:cTn>
                                        <p:tgtEl>
                                          <p:spTgt spid="8194"/>
                                        </p:tgtEl>
                                      </p:cBhvr>
                                    </p:animEffect>
                                    <p:anim calcmode="lin" valueType="num">
                                      <p:cBhvr>
                                        <p:cTn id="8" dur="1822">
                                          <p:stCondLst>
                                            <p:cond delay="0"/>
                                          </p:stCondLst>
                                        </p:cTn>
                                        <p:tgtEl>
                                          <p:spTgt spid="8194"/>
                                        </p:tgtEl>
                                        <p:attrNameLst>
                                          <p:attrName>ppt_x</p:attrName>
                                        </p:attrNameLst>
                                      </p:cBhvr>
                                      <p:tavLst>
                                        <p:tav tm="0">
                                          <p:val>
                                            <p:strVal val="#ppt_x-0.25"/>
                                          </p:val>
                                        </p:tav>
                                        <p:tav tm="100000">
                                          <p:val>
                                            <p:strVal val="#ppt_x"/>
                                          </p:val>
                                        </p:tav>
                                      </p:tavLst>
                                    </p:anim>
                                    <p:anim calcmode="lin" valueType="num">
                                      <p:cBhvr>
                                        <p:cTn id="9" dur="664">
                                          <p:stCondLst>
                                            <p:cond delay="0"/>
                                          </p:stCondLst>
                                        </p:cTn>
                                        <p:tgtEl>
                                          <p:spTgt spid="8194"/>
                                        </p:tgtEl>
                                        <p:attrNameLst>
                                          <p:attrName>ppt_y</p:attrName>
                                        </p:attrNameLst>
                                      </p:cBhvr>
                                      <p:tavLst>
                                        <p:tav tm="0" fmla="#ppt_y-sin(pi*$)/3">
                                          <p:val>
                                            <p:fltVal val="0.5"/>
                                          </p:val>
                                        </p:tav>
                                        <p:tav tm="100000">
                                          <p:val>
                                            <p:fltVal val="1"/>
                                          </p:val>
                                        </p:tav>
                                      </p:tavLst>
                                    </p:anim>
                                    <p:anim calcmode="lin" valueType="num">
                                      <p:cBhvr>
                                        <p:cTn id="10" dur="664">
                                          <p:stCondLst>
                                            <p:cond delay="664"/>
                                          </p:stCondLst>
                                        </p:cTn>
                                        <p:tgtEl>
                                          <p:spTgt spid="8194"/>
                                        </p:tgtEl>
                                        <p:attrNameLst>
                                          <p:attrName>ppt_y</p:attrName>
                                        </p:attrNameLst>
                                      </p:cBhvr>
                                      <p:tavLst>
                                        <p:tav tm="0" fmla="#ppt_y-sin(pi*$)/9">
                                          <p:val>
                                            <p:fltVal val="0"/>
                                          </p:val>
                                        </p:tav>
                                        <p:tav tm="100000">
                                          <p:val>
                                            <p:fltVal val="1"/>
                                          </p:val>
                                        </p:tav>
                                      </p:tavLst>
                                    </p:anim>
                                    <p:anim calcmode="lin" valueType="num">
                                      <p:cBhvr>
                                        <p:cTn id="11" dur="332">
                                          <p:stCondLst>
                                            <p:cond delay="1324"/>
                                          </p:stCondLst>
                                        </p:cTn>
                                        <p:tgtEl>
                                          <p:spTgt spid="8194"/>
                                        </p:tgtEl>
                                        <p:attrNameLst>
                                          <p:attrName>ppt_y</p:attrName>
                                        </p:attrNameLst>
                                      </p:cBhvr>
                                      <p:tavLst>
                                        <p:tav tm="0" fmla="#ppt_y-sin(pi*$)/27">
                                          <p:val>
                                            <p:fltVal val="0"/>
                                          </p:val>
                                        </p:tav>
                                        <p:tav tm="100000">
                                          <p:val>
                                            <p:fltVal val="1"/>
                                          </p:val>
                                        </p:tav>
                                      </p:tavLst>
                                    </p:anim>
                                    <p:anim calcmode="lin" valueType="num">
                                      <p:cBhvr>
                                        <p:cTn id="12" dur="164">
                                          <p:stCondLst>
                                            <p:cond delay="1656"/>
                                          </p:stCondLst>
                                        </p:cTn>
                                        <p:tgtEl>
                                          <p:spTgt spid="8194"/>
                                        </p:tgtEl>
                                        <p:attrNameLst>
                                          <p:attrName>ppt_y</p:attrName>
                                        </p:attrNameLst>
                                      </p:cBhvr>
                                      <p:tavLst>
                                        <p:tav tm="0" fmla="#ppt_y-sin(pi*$)/81">
                                          <p:val>
                                            <p:fltVal val="0"/>
                                          </p:val>
                                        </p:tav>
                                        <p:tav tm="100000">
                                          <p:val>
                                            <p:fltVal val="1"/>
                                          </p:val>
                                        </p:tav>
                                      </p:tavLst>
                                    </p:anim>
                                    <p:animScale>
                                      <p:cBhvr>
                                        <p:cTn id="13" dur="26">
                                          <p:stCondLst>
                                            <p:cond delay="650"/>
                                          </p:stCondLst>
                                        </p:cTn>
                                        <p:tgtEl>
                                          <p:spTgt spid="8194"/>
                                        </p:tgtEl>
                                      </p:cBhvr>
                                      <p:to x="100000" y="60000"/>
                                    </p:animScale>
                                    <p:animScale>
                                      <p:cBhvr>
                                        <p:cTn id="14" dur="166" decel="50000">
                                          <p:stCondLst>
                                            <p:cond delay="676"/>
                                          </p:stCondLst>
                                        </p:cTn>
                                        <p:tgtEl>
                                          <p:spTgt spid="8194"/>
                                        </p:tgtEl>
                                      </p:cBhvr>
                                      <p:to x="100000" y="100000"/>
                                    </p:animScale>
                                    <p:animScale>
                                      <p:cBhvr>
                                        <p:cTn id="15" dur="26">
                                          <p:stCondLst>
                                            <p:cond delay="1312"/>
                                          </p:stCondLst>
                                        </p:cTn>
                                        <p:tgtEl>
                                          <p:spTgt spid="8194"/>
                                        </p:tgtEl>
                                      </p:cBhvr>
                                      <p:to x="100000" y="80000"/>
                                    </p:animScale>
                                    <p:animScale>
                                      <p:cBhvr>
                                        <p:cTn id="16" dur="166" decel="50000">
                                          <p:stCondLst>
                                            <p:cond delay="1338"/>
                                          </p:stCondLst>
                                        </p:cTn>
                                        <p:tgtEl>
                                          <p:spTgt spid="8194"/>
                                        </p:tgtEl>
                                      </p:cBhvr>
                                      <p:to x="100000" y="100000"/>
                                    </p:animScale>
                                    <p:animScale>
                                      <p:cBhvr>
                                        <p:cTn id="17" dur="26">
                                          <p:stCondLst>
                                            <p:cond delay="1642"/>
                                          </p:stCondLst>
                                        </p:cTn>
                                        <p:tgtEl>
                                          <p:spTgt spid="8194"/>
                                        </p:tgtEl>
                                      </p:cBhvr>
                                      <p:to x="100000" y="90000"/>
                                    </p:animScale>
                                    <p:animScale>
                                      <p:cBhvr>
                                        <p:cTn id="18" dur="166" decel="50000">
                                          <p:stCondLst>
                                            <p:cond delay="1668"/>
                                          </p:stCondLst>
                                        </p:cTn>
                                        <p:tgtEl>
                                          <p:spTgt spid="8194"/>
                                        </p:tgtEl>
                                      </p:cBhvr>
                                      <p:to x="100000" y="100000"/>
                                    </p:animScale>
                                    <p:animScale>
                                      <p:cBhvr>
                                        <p:cTn id="19" dur="26">
                                          <p:stCondLst>
                                            <p:cond delay="1808"/>
                                          </p:stCondLst>
                                        </p:cTn>
                                        <p:tgtEl>
                                          <p:spTgt spid="8194"/>
                                        </p:tgtEl>
                                      </p:cBhvr>
                                      <p:to x="100000" y="95000"/>
                                    </p:animScale>
                                    <p:animScale>
                                      <p:cBhvr>
                                        <p:cTn id="20" dur="166" decel="50000">
                                          <p:stCondLst>
                                            <p:cond delay="1834"/>
                                          </p:stCondLst>
                                        </p:cTn>
                                        <p:tgtEl>
                                          <p:spTgt spid="819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7"/>
          <a:stretch>
            <a:fillRect/>
          </a:stretch>
        </a:blipFill>
        <a:effectLst/>
      </p:bgPr>
    </p:bg>
    <p:spTree>
      <p:nvGrpSpPr>
        <p:cNvPr id="1" name=""/>
        <p:cNvGrpSpPr/>
        <p:nvPr/>
      </p:nvGrpSpPr>
      <p:grpSpPr>
        <a:xfrm>
          <a:off x="0" y="0"/>
          <a:ext cx="0" cy="0"/>
        </a:xfrm>
      </p:grpSpPr>
      <p:sp>
        <p:nvSpPr>
          <p:cNvPr id="9218" name="Rectangle 2"/>
          <p:cNvSpPr/>
          <p:nvPr/>
        </p:nvSpPr>
        <p:spPr>
          <a:xfrm>
            <a:off x="252413" y="1412875"/>
            <a:ext cx="8423275" cy="4968875"/>
          </a:xfrm>
          <a:prstGeom prst="rect">
            <a:avLst/>
          </a:prstGeom>
          <a:pattFill prst="pct90">
            <a:fgClr>
              <a:srgbClr val="D3EBED"/>
            </a:fgClr>
            <a:bgClr>
              <a:schemeClr val="bg1"/>
            </a:bgClr>
          </a:pattFill>
          <a:ln w="38100">
            <a:solidFill>
              <a:srgbClr val="FF0000"/>
            </a:solidFill>
            <a:miter lim="800000"/>
          </a:ln>
          <a:effectLst/>
        </p:spPr>
        <p:txBody>
          <a:bodyPr lIns="180000" tIns="180000" rIns="180000" bIns="180000">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a:p>
            <a:pPr lvl="0"/>
            <a:endParaRPr lang="zh-CN" altLang="en-US" b="1">
              <a:effectLst>
                <a:outerShdw blurRad="38100" dist="38100" dir="2700000" algn="tl">
                  <a:srgbClr val="FFFFFF"/>
                </a:outerShdw>
              </a:effectLst>
              <a:ea typeface="宋体" pitchFamily="2" charset="-122"/>
            </a:endParaRPr>
          </a:p>
        </p:txBody>
      </p:sp>
      <p:grpSp>
        <p:nvGrpSpPr>
          <p:cNvPr id="9219" name="Group 3"/>
          <p:cNvGrpSpPr/>
          <p:nvPr/>
        </p:nvGrpSpPr>
        <p:grpSpPr>
          <a:xfrm>
            <a:off x="1401763" y="1196975"/>
            <a:ext cx="2016125" cy="879475"/>
            <a:chExt cx="4386" cy="1384"/>
          </a:xfrm>
        </p:grpSpPr>
        <p:pic>
          <p:nvPicPr>
            <p:cNvPr id="9220" name="图片 8" descr="6.png"/>
            <p:cNvPicPr>
              <a:picLocks noChangeAspect="1"/>
            </p:cNvPicPr>
            <p:nvPr/>
          </p:nvPicPr>
          <p:blipFill>
            <a:blip r:embed="rId2"/>
            <a:stretch>
              <a:fillRect/>
            </a:stretch>
          </p:blipFill>
          <p:spPr>
            <a:xfrm>
              <a:off x="0" y="0"/>
              <a:ext cx="4387" cy="1385"/>
            </a:xfrm>
            <a:prstGeom prst="rect">
              <a:avLst/>
            </a:prstGeom>
            <a:noFill/>
            <a:ln>
              <a:noFill/>
              <a:miter lim="800000"/>
            </a:ln>
            <a:effectLst/>
          </p:spPr>
        </p:pic>
        <p:sp>
          <p:nvSpPr>
            <p:cNvPr id="9221" name="TextBox 13"/>
            <p:cNvSpPr txBox="1"/>
            <p:nvPr/>
          </p:nvSpPr>
          <p:spPr>
            <a:xfrm>
              <a:off x="337" y="225"/>
              <a:ext cx="3713" cy="788"/>
            </a:xfrm>
            <a:prstGeom prst="rect">
              <a:avLst/>
            </a:prstGeom>
            <a:noFill/>
            <a:ln>
              <a:noFill/>
              <a:miter lim="800000"/>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zh-CN" altLang="en-US" b="1">
                  <a:solidFill>
                    <a:srgbClr val="FF0000"/>
                  </a:solidFill>
                  <a:latin typeface="黑体" pitchFamily="2" charset="-122"/>
                  <a:ea typeface="黑体" panose="02010609060101010101" pitchFamily="2" charset="-122"/>
                </a:rPr>
                <a:t> 学习描述</a:t>
              </a:r>
            </a:p>
          </p:txBody>
        </p:sp>
      </p:grpSp>
      <p:sp>
        <p:nvSpPr>
          <p:cNvPr id="9222" name="Text Box 6"/>
          <p:cNvSpPr txBox="1"/>
          <p:nvPr/>
        </p:nvSpPr>
        <p:spPr>
          <a:xfrm>
            <a:off x="396875" y="2420938"/>
            <a:ext cx="8281988" cy="283527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zh-CN" altLang="en-US" sz="1600">
                <a:latin typeface="黑体" pitchFamily="2" charset="-122"/>
                <a:ea typeface="黑体" panose="02010609060101010101" pitchFamily="2" charset="-122"/>
              </a:rPr>
              <a:t>   </a:t>
            </a:r>
            <a:r>
              <a:rPr lang="zh-CN" altLang="en-US" sz="1600"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教学内容</a:t>
            </a:r>
            <a:r>
              <a:rPr lang="en-US" altLang="zh-CN">
                <a:latin typeface="黑体" pitchFamily="2" charset="-122"/>
                <a:ea typeface="黑体" panose="02010609060101010101" pitchFamily="2" charset="-122"/>
              </a:rPr>
              <a:t>  </a:t>
            </a:r>
            <a:r>
              <a:rPr lang="en-US" altLang="en-US">
                <a:latin typeface="黑体" pitchFamily="2" charset="-122"/>
                <a:ea typeface="黑体" panose="02010609060101010101" pitchFamily="2" charset="-122"/>
              </a:rPr>
              <a:t>本模块主要介绍组织施工的方式；流水施工的概念、分类和表达方式；重点阐述了流水施工参数及确定、组织流水施工的基本方式，并结合实例阐述了流水施工组织方式在实践中的应用步骤和方法。</a:t>
            </a:r>
          </a:p>
          <a:p>
            <a:pPr lvl="0" eaLnBrk="1" hangingPunct="1"/>
            <a:r>
              <a:rPr lang="en-US" altLang="zh-CN">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教学要求本</a:t>
            </a:r>
            <a:r>
              <a:rPr lang="en-US" altLang="zh-CN">
                <a:latin typeface="黑体" pitchFamily="2" charset="-122"/>
                <a:ea typeface="黑体" panose="02010609060101010101" pitchFamily="2" charset="-122"/>
              </a:rPr>
              <a:t>  </a:t>
            </a:r>
            <a:r>
              <a:rPr lang="en-US" altLang="en-US">
                <a:latin typeface="黑体" pitchFamily="2" charset="-122"/>
                <a:ea typeface="黑体" panose="02010609060101010101" pitchFamily="2" charset="-122"/>
              </a:rPr>
              <a:t>模块为施工组织学科的基本理论，是指导安排施工进度，提高施工组织管理水平的理论基础，在教学中，应比较系统地由概念到理论，由浅入深。通过本模块的学习，要求掌握流水施工的组织要点和条件、组织流水施工的基本理论和三种流水施工组织的方法。</a:t>
            </a:r>
          </a:p>
          <a:p>
            <a:pPr lvl="0" eaLnBrk="1" hangingPunct="1"/>
            <a:r>
              <a:rPr lang="en-US" altLang="zh-CN">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实践环节</a:t>
            </a:r>
            <a:r>
              <a:rPr lang="en-US" altLang="zh-CN">
                <a:latin typeface="黑体" pitchFamily="2" charset="-122"/>
                <a:ea typeface="黑体" panose="02010609060101010101" pitchFamily="2" charset="-122"/>
              </a:rPr>
              <a:t>  </a:t>
            </a:r>
            <a:r>
              <a:rPr lang="en-US" altLang="en-US">
                <a:latin typeface="黑体" pitchFamily="2" charset="-122"/>
                <a:ea typeface="黑体" panose="02010609060101010101" pitchFamily="2" charset="-122"/>
              </a:rPr>
              <a:t>确定施工过程数、确定施工段数、计算流水节拍、确定流水步距、计算流水作业总工期及绘制流水作业施工横道图。</a:t>
            </a:r>
            <a:endParaRPr lang="zh-CN" altLang="en-US">
              <a:latin typeface="黑体" pitchFamily="2" charset="-122"/>
              <a:ea typeface="黑体" panose="02010609060101010101" pitchFamily="2" charset="-122"/>
            </a:endParaRPr>
          </a:p>
        </p:txBody>
      </p:sp>
      <p:pic>
        <p:nvPicPr>
          <p:cNvPr id="9223" name="Picture 7"/>
          <p:cNvPicPr>
            <a:picLocks noChangeAspect="1"/>
          </p:cNvPicPr>
          <p:nvPr/>
        </p:nvPicPr>
        <p:blipFill>
          <a:blip r:embed="rId4" r:link="rId3">
            <a:clrChange>
              <a:clrFrom>
                <a:srgbClr val="FFFFFF"/>
              </a:clrFrom>
              <a:clrTo>
                <a:srgbClr val="FFFFFF">
                  <a:alpha val="0"/>
                </a:srgbClr>
              </a:clrTo>
            </a:clrChange>
          </a:blip>
          <a:stretch>
            <a:fillRect/>
          </a:stretch>
        </p:blipFill>
        <p:spPr>
          <a:xfrm>
            <a:off x="107950" y="476250"/>
            <a:ext cx="2089150" cy="1908175"/>
          </a:xfrm>
          <a:prstGeom prst="rect">
            <a:avLst/>
          </a:prstGeom>
          <a:noFill/>
          <a:ln>
            <a:noFill/>
            <a:miter lim="800000"/>
          </a:ln>
        </p:spPr>
      </p:pic>
      <p:pic>
        <p:nvPicPr>
          <p:cNvPr id="9224" name="Picture 8"/>
          <p:cNvPicPr>
            <a:picLocks noChangeAspect="1"/>
          </p:cNvPicPr>
          <p:nvPr/>
        </p:nvPicPr>
        <p:blipFill>
          <a:blip r:embed="rId6" r:link="rId5">
            <a:clrChange>
              <a:clrFrom>
                <a:srgbClr val="FFFFFF"/>
              </a:clrFrom>
              <a:clrTo>
                <a:srgbClr val="FFFFFF">
                  <a:alpha val="0"/>
                </a:srgbClr>
              </a:clrTo>
            </a:clrChange>
          </a:blip>
          <a:stretch>
            <a:fillRect/>
          </a:stretch>
        </p:blipFill>
        <p:spPr>
          <a:xfrm>
            <a:off x="6950075" y="5229225"/>
            <a:ext cx="2160588" cy="1800225"/>
          </a:xfrm>
          <a:prstGeom prst="rect">
            <a:avLst/>
          </a:prstGeom>
          <a:noFill/>
          <a:ln>
            <a:noFill/>
            <a:miter lim="800000"/>
          </a:ln>
        </p:spPr>
      </p:pic>
      <p:sp>
        <p:nvSpPr>
          <p:cNvPr id="9228" name=" 9227"/>
          <p:cNvSpPr/>
          <p:nvPr/>
        </p:nvSpPr>
        <p:spPr>
          <a:xfrm>
            <a:off x="1557338" y="117475"/>
            <a:ext cx="6832600" cy="534988"/>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99CCFF"/>
                  </a:solidFill>
                </a:ln>
                <a:solidFill>
                  <a:srgbClr val="0066CC"/>
                </a:solidFill>
                <a:effectLst>
                  <a:outerShdw dist="35921" dir="2700000" algn="ctr">
                    <a:srgbClr val="990000"/>
                  </a:outerShdw>
                </a:effectLst>
                <a:latin typeface="华文行楷"/>
              </a:rPr>
              <a:t>模块3  流水线施工的基本原理</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3" presetClass="entr" presetSubtype="16" dur="2000" fill="hold" grpId="3"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plus(in)">
                                      <p:cBhvr>
                                        <p:cTn id="7" dur="2000"/>
                                        <p:tgtEl>
                                          <p:spTgt spid="9218"/>
                                        </p:tgtEl>
                                      </p:cBhvr>
                                    </p:animEffect>
                                  </p:childTnLst>
                                </p:cTn>
                              </p:par>
                              <p:par>
                                <p:cTn id="8" presetID="13" presetClass="entr" presetSubtype="16" dur="2000" fill="hold"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plus(in)">
                                      <p:cBhvr>
                                        <p:cTn id="10" dur="2000"/>
                                        <p:tgtEl>
                                          <p:spTgt spid="9219"/>
                                        </p:tgtEl>
                                      </p:cBhvr>
                                    </p:animEffect>
                                  </p:childTnLst>
                                </p:cTn>
                              </p:par>
                              <p:par>
                                <p:cTn id="11" presetID="13" presetClass="entr" presetSubtype="16" dur="2000" fill="hold" grpId="3" nodeType="withEffect">
                                  <p:stCondLst>
                                    <p:cond delay="0"/>
                                  </p:stCondLst>
                                  <p:childTnLst>
                                    <p:set>
                                      <p:cBhvr>
                                        <p:cTn id="12" dur="1" fill="hold">
                                          <p:stCondLst>
                                            <p:cond delay="0"/>
                                          </p:stCondLst>
                                        </p:cTn>
                                        <p:tgtEl>
                                          <p:spTgt spid="9222"/>
                                        </p:tgtEl>
                                        <p:attrNameLst>
                                          <p:attrName>style.visibility</p:attrName>
                                        </p:attrNameLst>
                                      </p:cBhvr>
                                      <p:to>
                                        <p:strVal val="visible"/>
                                      </p:to>
                                    </p:set>
                                    <p:animEffect transition="in" filter="plus(in)">
                                      <p:cBhvr>
                                        <p:cTn id="13" dur="2000"/>
                                        <p:tgtEl>
                                          <p:spTgt spid="9222"/>
                                        </p:tgtEl>
                                      </p:cBhvr>
                                    </p:animEffect>
                                  </p:childTnLst>
                                </p:cTn>
                              </p:par>
                              <p:par>
                                <p:cTn id="14" presetID="13" presetClass="entr" presetSubtype="16" dur="2000" fill="hold" nodeType="withEffect">
                                  <p:stCondLst>
                                    <p:cond delay="0"/>
                                  </p:stCondLst>
                                  <p:childTnLst>
                                    <p:set>
                                      <p:cBhvr>
                                        <p:cTn id="15" dur="1" fill="hold">
                                          <p:stCondLst>
                                            <p:cond delay="0"/>
                                          </p:stCondLst>
                                        </p:cTn>
                                        <p:tgtEl>
                                          <p:spTgt spid="9224"/>
                                        </p:tgtEl>
                                        <p:attrNameLst>
                                          <p:attrName>style.visibility</p:attrName>
                                        </p:attrNameLst>
                                      </p:cBhvr>
                                      <p:to>
                                        <p:strVal val="visible"/>
                                      </p:to>
                                    </p:set>
                                    <p:animEffect transition="in" filter="plus(in)">
                                      <p:cBhvr>
                                        <p:cTn id="16" dur="2000"/>
                                        <p:tgtEl>
                                          <p:spTgt spid="9224"/>
                                        </p:tgtEl>
                                      </p:cBhvr>
                                    </p:animEffect>
                                  </p:childTnLst>
                                </p:cTn>
                              </p:par>
                              <p:par>
                                <p:cTn id="17" presetID="13" presetClass="entr" presetSubtype="16" dur="2000" fill="hold" nodeType="withEffect">
                                  <p:stCondLst>
                                    <p:cond delay="0"/>
                                  </p:stCondLst>
                                  <p:childTnLst>
                                    <p:set>
                                      <p:cBhvr>
                                        <p:cTn id="18" dur="1" fill="hold">
                                          <p:stCondLst>
                                            <p:cond delay="0"/>
                                          </p:stCondLst>
                                        </p:cTn>
                                        <p:tgtEl>
                                          <p:spTgt spid="9223"/>
                                        </p:tgtEl>
                                        <p:attrNameLst>
                                          <p:attrName>style.visibility</p:attrName>
                                        </p:attrNameLst>
                                      </p:cBhvr>
                                      <p:to>
                                        <p:strVal val="visible"/>
                                      </p:to>
                                    </p:set>
                                    <p:animEffect transition="in" filter="plus(in)">
                                      <p:cBhvr>
                                        <p:cTn id="19" dur="20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3"/>
      <p:bldP spid="9222" grpId="3"/>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138242"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138243"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138244"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138245"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pic>
        <p:nvPicPr>
          <p:cNvPr id="138256" name="Picture 10"/>
          <p:cNvPicPr>
            <a:picLocks noChangeAspect="1"/>
          </p:cNvPicPr>
          <p:nvPr/>
        </p:nvPicPr>
        <p:blipFill>
          <a:blip r:embed="rId3" r:link="rId2"/>
          <a:stretch>
            <a:fillRect/>
          </a:stretch>
        </p:blipFill>
        <p:spPr>
          <a:xfrm>
            <a:off x="684213" y="981075"/>
            <a:ext cx="7345362" cy="5483225"/>
          </a:xfrm>
          <a:prstGeom prst="rect">
            <a:avLst/>
          </a:prstGeom>
          <a:noFill/>
          <a:ln>
            <a:miter lim="800000"/>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138256"/>
                                        </p:tgtEl>
                                        <p:attrNameLst>
                                          <p:attrName>style.visibility</p:attrName>
                                        </p:attrNameLst>
                                      </p:cBhvr>
                                      <p:to>
                                        <p:strVal val="visible"/>
                                      </p:to>
                                    </p:set>
                                    <p:anim to="" calcmode="lin" valueType="num">
                                      <p:cBhvr>
                                        <p:cTn id="7" dur="1" fill="hold"/>
                                        <p:tgtEl>
                                          <p:spTgt spid="13825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10946"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0947"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0948"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0949"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10951" name="Group 7"/>
          <p:cNvGrpSpPr/>
          <p:nvPr/>
        </p:nvGrpSpPr>
        <p:grpSpPr>
          <a:xfrm>
            <a:off x="685800" y="1127125"/>
            <a:ext cx="2230438" cy="647700"/>
            <a:chExt cx="5327" cy="1020"/>
          </a:xfrm>
        </p:grpSpPr>
        <p:sp>
          <p:nvSpPr>
            <p:cNvPr id="210952" name="DoubleWave 8"/>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0953" name="Text Box 9"/>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依次施工</a:t>
              </a:r>
            </a:p>
          </p:txBody>
        </p:sp>
      </p:grpSp>
      <p:grpSp>
        <p:nvGrpSpPr>
          <p:cNvPr id="210957" name="组合 210956"/>
          <p:cNvGrpSpPr/>
          <p:nvPr/>
        </p:nvGrpSpPr>
        <p:grpSpPr>
          <a:xfrm>
            <a:off x="1189038" y="2062163"/>
            <a:ext cx="5614987" cy="3746500"/>
            <a:chExt cx="9070" cy="4993"/>
          </a:xfrm>
        </p:grpSpPr>
        <p:sp>
          <p:nvSpPr>
            <p:cNvPr id="210958" name="矩形: 圆角 210957"/>
            <p:cNvSpPr/>
            <p:nvPr/>
          </p:nvSpPr>
          <p:spPr>
            <a:xfrm>
              <a:off x="0" y="0"/>
              <a:ext cx="9070" cy="4993"/>
            </a:xfrm>
            <a:prstGeom prst="roundRect">
              <a:avLst>
                <a:gd name="adj" fmla="val 16667"/>
              </a:avLst>
            </a:prstGeom>
            <a:solidFill>
              <a:srgbClr val="FF00FF"/>
            </a:solid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FF00FF"/>
              </a:extrusionClr>
              <a:contourClr>
                <a:srgbClr val="FF00FF"/>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0959" name="文本框 210958"/>
            <p:cNvSpPr txBox="1"/>
            <p:nvPr/>
          </p:nvSpPr>
          <p:spPr>
            <a:xfrm rot="20880000">
              <a:off x="1301" y="675"/>
              <a:ext cx="7694" cy="3825"/>
            </a:xfrm>
            <a:prstGeom prst="rect">
              <a:avLst/>
            </a:prstGeom>
            <a:no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000000"/>
              </a:extrusionClr>
              <a:contourClr>
                <a:srgbClr val="000000"/>
              </a:contourClr>
            </a:sp3d>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30000"/>
                </a:lnSpc>
              </a:pPr>
              <a:r>
                <a:rPr lang="zh-CN" altLang="en-US" b="1">
                  <a:solidFill>
                    <a:schemeClr val="bg1"/>
                  </a:solidFill>
                  <a:latin typeface="宋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sym typeface="宋体" pitchFamily="2" charset="-122"/>
                </a:rPr>
                <a:t>依次施工组织方式是将拟建工程项目的整个建造过程分解成若干个施工过程，按照一定的施工顺序，依次完成施工任务的一种组织方法。即前一个施工过程完成后，后一个施工过程才开始；或前一个工程完成后，后一个工程才开始施工。</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8" presetClass="entr" presetSubtype="0" dur="1000" accel="50000" fill="hold" nodeType="clickEffect">
                                  <p:stCondLst>
                                    <p:cond delay="0"/>
                                  </p:stCondLst>
                                  <p:childTnLst>
                                    <p:set>
                                      <p:cBhvr>
                                        <p:cTn id="6" dur="1" fill="hold">
                                          <p:stCondLst>
                                            <p:cond delay="0"/>
                                          </p:stCondLst>
                                        </p:cTn>
                                        <p:tgtEl>
                                          <p:spTgt spid="210957"/>
                                        </p:tgtEl>
                                        <p:attrNameLst>
                                          <p:attrName>style.visibility</p:attrName>
                                        </p:attrNameLst>
                                      </p:cBhvr>
                                      <p:to>
                                        <p:strVal val="visible"/>
                                      </p:to>
                                    </p:set>
                                    <p:anim calcmode="lin" valueType="num">
                                      <p:cBhvr>
                                        <p:cTn id="7" dur="1000" fill="hold"/>
                                        <p:tgtEl>
                                          <p:spTgt spid="21095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10957"/>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10957"/>
                                        </p:tgtEl>
                                        <p:attrNameLst>
                                          <p:attrName>ppt_y</p:attrName>
                                        </p:attrNameLst>
                                      </p:cBhvr>
                                      <p:tavLst>
                                        <p:tav tm="0">
                                          <p:val>
                                            <p:strVal val="#ppt_y"/>
                                          </p:val>
                                        </p:tav>
                                        <p:tav tm="100000">
                                          <p:val>
                                            <p:strVal val="#ppt_y"/>
                                          </p:val>
                                        </p:tav>
                                      </p:tavLst>
                                    </p:anim>
                                    <p:animEffect transition="in" filter="fade">
                                      <p:cBhvr>
                                        <p:cTn id="10" dur="1000"/>
                                        <p:tgtEl>
                                          <p:spTgt spid="210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212994"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2995"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2996"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2997"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pic>
        <p:nvPicPr>
          <p:cNvPr id="213004" name="图片 213003"/>
          <p:cNvPicPr>
            <a:picLocks noChangeAspect="1"/>
          </p:cNvPicPr>
          <p:nvPr/>
        </p:nvPicPr>
        <p:blipFill>
          <a:blip r:embed="rId3" r:link="rId2"/>
          <a:stretch>
            <a:fillRect/>
          </a:stretch>
        </p:blipFill>
        <p:spPr>
          <a:xfrm>
            <a:off x="468313" y="1557338"/>
            <a:ext cx="7632700" cy="4168775"/>
          </a:xfrm>
          <a:prstGeom prst="rect">
            <a:avLst/>
          </a:prstGeom>
          <a:noFill/>
          <a:ln>
            <a:miter lim="800000"/>
          </a:ln>
        </p:spPr>
      </p:pic>
      <p:sp>
        <p:nvSpPr>
          <p:cNvPr id="213005" name="文本框 213004"/>
          <p:cNvSpPr txBox="1"/>
          <p:nvPr/>
        </p:nvSpPr>
        <p:spPr>
          <a:xfrm>
            <a:off x="2844800" y="6094413"/>
            <a:ext cx="3232150" cy="396875"/>
          </a:xfrm>
          <a:prstGeom prst="rect">
            <a:avLst/>
          </a:prstGeom>
          <a:noFill/>
          <a:ln>
            <a:noFill/>
            <a:miter lim="800000"/>
          </a:ln>
        </p:spPr>
        <p:txBody>
          <a:bodyPr wrap="none" anchor="t" anchorCtr="0">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zh-CN" altLang="en-US">
                <a:solidFill>
                  <a:srgbClr val="FF6699"/>
                </a:solidFill>
                <a:latin typeface="黑体" pitchFamily="2" charset="-122"/>
                <a:ea typeface="黑体" panose="02010609060101010101" pitchFamily="2" charset="-122"/>
              </a:rPr>
              <a:t>依次施工的特点及适用情况</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213004"/>
                                        </p:tgtEl>
                                        <p:attrNameLst>
                                          <p:attrName>style.visibility</p:attrName>
                                        </p:attrNameLst>
                                      </p:cBhvr>
                                      <p:to>
                                        <p:strVal val="visible"/>
                                      </p:to>
                                    </p:set>
                                    <p:anim to="" calcmode="lin" valueType="num">
                                      <p:cBhvr>
                                        <p:cTn id="7" dur="1" fill="hold"/>
                                        <p:tgtEl>
                                          <p:spTgt spid="213004"/>
                                        </p:tgtEl>
                                      </p:cBhvr>
                                    </p:anim>
                                  </p:childTnLst>
                                </p:cTn>
                              </p:par>
                              <p:par>
                                <p:cTn id="8" presetID="24" presetClass="entr" presetSubtype="0" dur="1" fill="hold" grpId="0" nodeType="withEffect">
                                  <p:stCondLst>
                                    <p:cond delay="0"/>
                                  </p:stCondLst>
                                  <p:childTnLst>
                                    <p:set>
                                      <p:cBhvr>
                                        <p:cTn id="9" dur="1" fill="hold">
                                          <p:stCondLst>
                                            <p:cond delay="0"/>
                                          </p:stCondLst>
                                        </p:cTn>
                                        <p:tgtEl>
                                          <p:spTgt spid="213005"/>
                                        </p:tgtEl>
                                        <p:attrNameLst>
                                          <p:attrName>style.visibility</p:attrName>
                                        </p:attrNameLst>
                                      </p:cBhvr>
                                      <p:to>
                                        <p:strVal val="visible"/>
                                      </p:to>
                                    </p:set>
                                    <p:anim to="" calcmode="lin" valueType="num">
                                      <p:cBhvr>
                                        <p:cTn id="10" dur="1" fill="hold"/>
                                        <p:tgtEl>
                                          <p:spTgt spid="21300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5"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5"/>
          <a:stretch>
            <a:fillRect/>
          </a:stretch>
        </a:blipFill>
        <a:effectLst/>
      </p:bgPr>
    </p:bg>
    <p:spTree>
      <p:nvGrpSpPr>
        <p:cNvPr id="1" name=""/>
        <p:cNvGrpSpPr/>
        <p:nvPr/>
      </p:nvGrpSpPr>
      <p:grpSpPr>
        <a:xfrm>
          <a:off x="0" y="0"/>
          <a:ext cx="0" cy="0"/>
        </a:xfrm>
      </p:grpSpPr>
      <p:sp>
        <p:nvSpPr>
          <p:cNvPr id="211970"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1971"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1972"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1973"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11974" name="Group 6"/>
          <p:cNvGrpSpPr/>
          <p:nvPr/>
        </p:nvGrpSpPr>
        <p:grpSpPr>
          <a:xfrm>
            <a:off x="685800" y="1127125"/>
            <a:ext cx="2230438" cy="647700"/>
            <a:chExt cx="5327" cy="1020"/>
          </a:xfrm>
        </p:grpSpPr>
        <p:sp>
          <p:nvSpPr>
            <p:cNvPr id="211975"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1976"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2.</a:t>
              </a:r>
              <a:r>
                <a:rPr lang="zh-CN" altLang="en-US" b="1">
                  <a:solidFill>
                    <a:srgbClr val="00FFFF"/>
                  </a:solidFill>
                  <a:latin typeface="黑体" pitchFamily="2" charset="-122"/>
                  <a:ea typeface="黑体" panose="02010609060101010101" pitchFamily="2" charset="-122"/>
                </a:rPr>
                <a:t>平行施工</a:t>
              </a:r>
            </a:p>
          </p:txBody>
        </p:sp>
      </p:grpSp>
      <p:grpSp>
        <p:nvGrpSpPr>
          <p:cNvPr id="211980" name="组合 211979"/>
          <p:cNvGrpSpPr/>
          <p:nvPr/>
        </p:nvGrpSpPr>
        <p:grpSpPr>
          <a:xfrm>
            <a:off x="1908175" y="2349500"/>
            <a:ext cx="4970463" cy="4294188"/>
            <a:chExt cx="5897" cy="5967"/>
          </a:xfrm>
        </p:grpSpPr>
        <p:pic>
          <p:nvPicPr>
            <p:cNvPr id="211981" name="图片 4"/>
            <p:cNvPicPr>
              <a:picLocks noChangeAspect="1"/>
            </p:cNvPicPr>
            <p:nvPr/>
          </p:nvPicPr>
          <p:blipFill>
            <a:blip r:embed="rId2"/>
            <a:srcRect t="17777" b="26667"/>
            <a:stretch>
              <a:fillRect/>
            </a:stretch>
          </p:blipFill>
          <p:spPr>
            <a:xfrm>
              <a:off x="0" y="0"/>
              <a:ext cx="5897" cy="5443"/>
            </a:xfrm>
            <a:prstGeom prst="rect">
              <a:avLst/>
            </a:prstGeom>
            <a:noFill/>
            <a:ln>
              <a:noFill/>
              <a:miter lim="800000"/>
            </a:ln>
            <a:effectLst/>
          </p:spPr>
        </p:pic>
        <p:pic>
          <p:nvPicPr>
            <p:cNvPr id="211982" name="图片 211981"/>
            <p:cNvPicPr>
              <a:picLocks noChangeAspect="1"/>
            </p:cNvPicPr>
            <p:nvPr/>
          </p:nvPicPr>
          <p:blipFill>
            <a:blip r:embed="rId4" r:link="rId3"/>
            <a:stretch>
              <a:fillRect/>
            </a:stretch>
          </p:blipFill>
          <p:spPr>
            <a:xfrm>
              <a:off x="2609" y="3741"/>
              <a:ext cx="2948" cy="2226"/>
            </a:xfrm>
            <a:prstGeom prst="rect">
              <a:avLst/>
            </a:prstGeom>
            <a:noFill/>
            <a:ln>
              <a:noFill/>
              <a:miter lim="800000"/>
            </a:ln>
            <a:effectLst/>
          </p:spPr>
        </p:pic>
        <p:sp>
          <p:nvSpPr>
            <p:cNvPr id="211983" name="文本框 211982"/>
            <p:cNvSpPr txBox="1"/>
            <p:nvPr/>
          </p:nvSpPr>
          <p:spPr>
            <a:xfrm>
              <a:off x="567" y="2040"/>
              <a:ext cx="4196" cy="2456"/>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10000"/>
                </a:lnSpc>
              </a:pPr>
              <a:r>
                <a:rPr lang="zh-CN" altLang="en-US" b="1">
                  <a:latin typeface="黑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rPr>
                <a:t>平行施工就是将若干个工程对象交给若干个施工队伍施工，它们既要同时开工，也要同时完工，中间任何施工过程中的工作节奏也一样。</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5" presetClass="entr" presetSubtype="0" dur="1000" fill="hold" nodeType="clickEffect">
                                  <p:stCondLst>
                                    <p:cond delay="0"/>
                                  </p:stCondLst>
                                  <p:childTnLst>
                                    <p:set>
                                      <p:cBhvr>
                                        <p:cTn id="6" dur="1" fill="hold">
                                          <p:stCondLst>
                                            <p:cond delay="0"/>
                                          </p:stCondLst>
                                        </p:cTn>
                                        <p:tgtEl>
                                          <p:spTgt spid="211980"/>
                                        </p:tgtEl>
                                        <p:attrNameLst>
                                          <p:attrName>style.visibility</p:attrName>
                                        </p:attrNameLst>
                                      </p:cBhvr>
                                      <p:to>
                                        <p:strVal val="visible"/>
                                      </p:to>
                                    </p:set>
                                    <p:anim calcmode="lin" valueType="num">
                                      <p:cBhvr>
                                        <p:cTn id="7" dur="1000" fill="hold"/>
                                        <p:tgtEl>
                                          <p:spTgt spid="211980"/>
                                        </p:tgtEl>
                                        <p:attrNameLst>
                                          <p:attrName>ppt_w</p:attrName>
                                        </p:attrNameLst>
                                      </p:cBhvr>
                                      <p:tavLst>
                                        <p:tav tm="0">
                                          <p:val>
                                            <p:fltVal val="0"/>
                                          </p:val>
                                        </p:tav>
                                        <p:tav tm="100000">
                                          <p:val>
                                            <p:strVal val="#ppt_w"/>
                                          </p:val>
                                        </p:tav>
                                      </p:tavLst>
                                    </p:anim>
                                    <p:anim calcmode="lin" valueType="num">
                                      <p:cBhvr>
                                        <p:cTn id="8" dur="1000" fill="hold"/>
                                        <p:tgtEl>
                                          <p:spTgt spid="211980"/>
                                        </p:tgtEl>
                                        <p:attrNameLst>
                                          <p:attrName>ppt_h</p:attrName>
                                        </p:attrNameLst>
                                      </p:cBhvr>
                                      <p:tavLst>
                                        <p:tav tm="0">
                                          <p:val>
                                            <p:fltVal val="0"/>
                                          </p:val>
                                        </p:tav>
                                        <p:tav tm="100000">
                                          <p:val>
                                            <p:strVal val="#ppt_h"/>
                                          </p:val>
                                        </p:tav>
                                      </p:tavLst>
                                    </p:anim>
                                    <p:anim calcmode="lin" valueType="num">
                                      <p:cBhvr>
                                        <p:cTn id="9" dur="1000" fill="hold"/>
                                        <p:tgtEl>
                                          <p:spTgt spid="21198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198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214018"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4019"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4020"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4021"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sp>
        <p:nvSpPr>
          <p:cNvPr id="214023" name="Text Box 7"/>
          <p:cNvSpPr txBox="1"/>
          <p:nvPr/>
        </p:nvSpPr>
        <p:spPr>
          <a:xfrm>
            <a:off x="2628900" y="6094413"/>
            <a:ext cx="3232150" cy="396875"/>
          </a:xfrm>
          <a:prstGeom prst="rect">
            <a:avLst/>
          </a:prstGeom>
          <a:noFill/>
          <a:ln>
            <a:noFill/>
            <a:miter lim="800000"/>
          </a:ln>
        </p:spPr>
        <p:txBody>
          <a:bodyPr wrap="none" anchor="t" anchorCtr="0">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zh-CN" altLang="en-US">
                <a:solidFill>
                  <a:srgbClr val="FF6699"/>
                </a:solidFill>
                <a:latin typeface="黑体" pitchFamily="2" charset="-122"/>
                <a:ea typeface="黑体" panose="02010609060101010101" pitchFamily="2" charset="-122"/>
              </a:rPr>
              <a:t>平行施工的特点及适用情况</a:t>
            </a:r>
          </a:p>
        </p:txBody>
      </p:sp>
      <p:pic>
        <p:nvPicPr>
          <p:cNvPr id="214024" name="Picture 8"/>
          <p:cNvPicPr>
            <a:picLocks noChangeAspect="1"/>
          </p:cNvPicPr>
          <p:nvPr/>
        </p:nvPicPr>
        <p:blipFill>
          <a:blip r:embed="rId3" r:link="rId2"/>
          <a:stretch>
            <a:fillRect/>
          </a:stretch>
        </p:blipFill>
        <p:spPr>
          <a:xfrm>
            <a:off x="539750" y="1701800"/>
            <a:ext cx="7273925" cy="4187825"/>
          </a:xfrm>
          <a:prstGeom prst="rect">
            <a:avLst/>
          </a:prstGeom>
          <a:noFill/>
          <a:ln>
            <a:miter lim="800000"/>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grpId="0" nodeType="clickEffect">
                                  <p:stCondLst>
                                    <p:cond delay="0"/>
                                  </p:stCondLst>
                                  <p:childTnLst>
                                    <p:set>
                                      <p:cBhvr>
                                        <p:cTn id="6" dur="1" fill="hold">
                                          <p:stCondLst>
                                            <p:cond delay="0"/>
                                          </p:stCondLst>
                                        </p:cTn>
                                        <p:tgtEl>
                                          <p:spTgt spid="214023"/>
                                        </p:tgtEl>
                                        <p:attrNameLst>
                                          <p:attrName>style.visibility</p:attrName>
                                        </p:attrNameLst>
                                      </p:cBhvr>
                                      <p:to>
                                        <p:strVal val="visible"/>
                                      </p:to>
                                    </p:set>
                                    <p:anim to="" calcmode="lin" valueType="num">
                                      <p:cBhvr>
                                        <p:cTn id="7" dur="1" fill="hold"/>
                                        <p:tgtEl>
                                          <p:spTgt spid="214023"/>
                                        </p:tgtEl>
                                      </p:cBhvr>
                                    </p:anim>
                                  </p:childTnLst>
                                </p:cTn>
                              </p:par>
                              <p:par>
                                <p:cTn id="8" presetID="24" presetClass="entr" presetSubtype="0" dur="1" fill="hold" nodeType="withEffect">
                                  <p:stCondLst>
                                    <p:cond delay="0"/>
                                  </p:stCondLst>
                                  <p:childTnLst>
                                    <p:set>
                                      <p:cBhvr>
                                        <p:cTn id="9" dur="1" fill="hold">
                                          <p:stCondLst>
                                            <p:cond delay="0"/>
                                          </p:stCondLst>
                                        </p:cTn>
                                        <p:tgtEl>
                                          <p:spTgt spid="214024"/>
                                        </p:tgtEl>
                                        <p:attrNameLst>
                                          <p:attrName>style.visibility</p:attrName>
                                        </p:attrNameLst>
                                      </p:cBhvr>
                                      <p:to>
                                        <p:strVal val="visible"/>
                                      </p:to>
                                    </p:set>
                                    <p:anim to="" calcmode="lin" valueType="num">
                                      <p:cBhvr>
                                        <p:cTn id="10" dur="1" fill="hold"/>
                                        <p:tgtEl>
                                          <p:spTgt spid="21402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3"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15042"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5043"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5044"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5045"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15046" name="Group 6"/>
          <p:cNvGrpSpPr/>
          <p:nvPr/>
        </p:nvGrpSpPr>
        <p:grpSpPr>
          <a:xfrm>
            <a:off x="685800" y="1127125"/>
            <a:ext cx="2230438" cy="647700"/>
            <a:chExt cx="5327" cy="1020"/>
          </a:xfrm>
        </p:grpSpPr>
        <p:sp>
          <p:nvSpPr>
            <p:cNvPr id="215047"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5048"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3.</a:t>
              </a:r>
              <a:r>
                <a:rPr lang="zh-CN" altLang="en-US" b="1">
                  <a:solidFill>
                    <a:srgbClr val="00FFFF"/>
                  </a:solidFill>
                  <a:latin typeface="黑体" pitchFamily="2" charset="-122"/>
                  <a:ea typeface="黑体" panose="02010609060101010101" pitchFamily="2" charset="-122"/>
                </a:rPr>
                <a:t>流水施工</a:t>
              </a:r>
            </a:p>
          </p:txBody>
        </p:sp>
      </p:grpSp>
      <p:grpSp>
        <p:nvGrpSpPr>
          <p:cNvPr id="215049" name="Group 9"/>
          <p:cNvGrpSpPr/>
          <p:nvPr/>
        </p:nvGrpSpPr>
        <p:grpSpPr>
          <a:xfrm>
            <a:off x="1189038" y="2062163"/>
            <a:ext cx="5614987" cy="3746500"/>
            <a:chExt cx="9070" cy="4993"/>
          </a:xfrm>
        </p:grpSpPr>
        <p:sp>
          <p:nvSpPr>
            <p:cNvPr id="215050" name="矩形: 圆角 215049"/>
            <p:cNvSpPr/>
            <p:nvPr/>
          </p:nvSpPr>
          <p:spPr>
            <a:xfrm>
              <a:off x="0" y="0"/>
              <a:ext cx="9070" cy="4993"/>
            </a:xfrm>
            <a:prstGeom prst="roundRect">
              <a:avLst>
                <a:gd name="adj" fmla="val 16667"/>
              </a:avLst>
            </a:prstGeom>
            <a:solidFill>
              <a:srgbClr val="FF9900"/>
            </a:solid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FF9900"/>
              </a:extrusionClr>
              <a:contourClr>
                <a:srgbClr val="FF99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5051" name="文本框 215050"/>
            <p:cNvSpPr txBox="1"/>
            <p:nvPr/>
          </p:nvSpPr>
          <p:spPr>
            <a:xfrm rot="20880000">
              <a:off x="1300" y="675"/>
              <a:ext cx="7696" cy="3825"/>
            </a:xfrm>
            <a:prstGeom prst="rect">
              <a:avLst/>
            </a:prstGeom>
            <a:no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000000"/>
              </a:extrusionClr>
              <a:contourClr>
                <a:srgbClr val="000000"/>
              </a:contourClr>
            </a:sp3d>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30000"/>
                </a:lnSpc>
              </a:pPr>
              <a:r>
                <a:rPr lang="zh-CN" altLang="en-US" b="1">
                  <a:solidFill>
                    <a:schemeClr val="bg1"/>
                  </a:solidFill>
                  <a:latin typeface="宋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sym typeface="宋体" pitchFamily="2" charset="-122"/>
                </a:rPr>
                <a:t>将拟建工程项目的全部建造过程，在工艺上分解为若干个施工过程，在平面上划分为若干个施工段，在竖向上划分为若干个施工层，然后按照施工过程组建专业工作队（或组），并使其按照规定的顺序依次连续地投入各施工段，完成各个施工过程。</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8" presetClass="entr" presetSubtype="0" dur="1000" accel="50000" fill="hold" nodeType="clickEffect">
                                  <p:stCondLst>
                                    <p:cond delay="0"/>
                                  </p:stCondLst>
                                  <p:childTnLst>
                                    <p:set>
                                      <p:cBhvr>
                                        <p:cTn id="6" dur="1" fill="hold">
                                          <p:stCondLst>
                                            <p:cond delay="0"/>
                                          </p:stCondLst>
                                        </p:cTn>
                                        <p:tgtEl>
                                          <p:spTgt spid="215049"/>
                                        </p:tgtEl>
                                        <p:attrNameLst>
                                          <p:attrName>style.visibility</p:attrName>
                                        </p:attrNameLst>
                                      </p:cBhvr>
                                      <p:to>
                                        <p:strVal val="visible"/>
                                      </p:to>
                                    </p:set>
                                    <p:anim calcmode="lin" valueType="num">
                                      <p:cBhvr>
                                        <p:cTn id="7" dur="1000" fill="hold"/>
                                        <p:tgtEl>
                                          <p:spTgt spid="21504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15049"/>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15049"/>
                                        </p:tgtEl>
                                        <p:attrNameLst>
                                          <p:attrName>ppt_y</p:attrName>
                                        </p:attrNameLst>
                                      </p:cBhvr>
                                      <p:tavLst>
                                        <p:tav tm="0">
                                          <p:val>
                                            <p:strVal val="#ppt_y"/>
                                          </p:val>
                                        </p:tav>
                                        <p:tav tm="100000">
                                          <p:val>
                                            <p:strVal val="#ppt_y"/>
                                          </p:val>
                                        </p:tav>
                                      </p:tavLst>
                                    </p:anim>
                                    <p:animEffect transition="in" filter="fade">
                                      <p:cBhvr>
                                        <p:cTn id="10" dur="1000"/>
                                        <p:tgtEl>
                                          <p:spTgt spid="215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216066"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6067" name="AutoShape 512"/>
          <p:cNvSpPr/>
          <p:nvPr/>
        </p:nvSpPr>
        <p:spPr>
          <a:xfrm>
            <a:off x="8172450" y="3573463"/>
            <a:ext cx="720725" cy="3081337"/>
          </a:xfrm>
          <a:prstGeom prst="can">
            <a:avLst>
              <a:gd name="adj" fmla="val 32302"/>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6068" name="Text Box 4"/>
          <p:cNvSpPr txBox="1"/>
          <p:nvPr/>
        </p:nvSpPr>
        <p:spPr>
          <a:xfrm>
            <a:off x="8101013" y="3862388"/>
            <a:ext cx="863600" cy="2530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16069"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sp>
        <p:nvSpPr>
          <p:cNvPr id="216070" name="Text Box 6"/>
          <p:cNvSpPr txBox="1"/>
          <p:nvPr/>
        </p:nvSpPr>
        <p:spPr>
          <a:xfrm>
            <a:off x="2628900" y="6094413"/>
            <a:ext cx="3232150" cy="396875"/>
          </a:xfrm>
          <a:prstGeom prst="rect">
            <a:avLst/>
          </a:prstGeom>
          <a:noFill/>
          <a:ln>
            <a:noFill/>
            <a:miter lim="800000"/>
          </a:ln>
        </p:spPr>
        <p:txBody>
          <a:bodyPr wrap="none" anchor="t" anchorCtr="0">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zh-CN" altLang="en-US">
                <a:solidFill>
                  <a:srgbClr val="FF6699"/>
                </a:solidFill>
                <a:latin typeface="黑体" pitchFamily="2" charset="-122"/>
                <a:ea typeface="黑体" panose="02010609060101010101" pitchFamily="2" charset="-122"/>
              </a:rPr>
              <a:t>流水施工的特点及适用情况</a:t>
            </a:r>
          </a:p>
        </p:txBody>
      </p:sp>
      <p:pic>
        <p:nvPicPr>
          <p:cNvPr id="216072" name="Picture 8"/>
          <p:cNvPicPr>
            <a:picLocks noChangeAspect="1"/>
          </p:cNvPicPr>
          <p:nvPr/>
        </p:nvPicPr>
        <p:blipFill>
          <a:blip r:embed="rId3" r:link="rId2"/>
          <a:stretch>
            <a:fillRect/>
          </a:stretch>
        </p:blipFill>
        <p:spPr>
          <a:xfrm>
            <a:off x="539750" y="1917700"/>
            <a:ext cx="7416800" cy="3940175"/>
          </a:xfrm>
          <a:prstGeom prst="rect">
            <a:avLst/>
          </a:prstGeom>
          <a:noFill/>
          <a:ln>
            <a:miter lim="800000"/>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grpId="0" nodeType="clickEffect">
                                  <p:stCondLst>
                                    <p:cond delay="0"/>
                                  </p:stCondLst>
                                  <p:childTnLst>
                                    <p:set>
                                      <p:cBhvr>
                                        <p:cTn id="6" dur="1" fill="hold">
                                          <p:stCondLst>
                                            <p:cond delay="0"/>
                                          </p:stCondLst>
                                        </p:cTn>
                                        <p:tgtEl>
                                          <p:spTgt spid="216070"/>
                                        </p:tgtEl>
                                        <p:attrNameLst>
                                          <p:attrName>style.visibility</p:attrName>
                                        </p:attrNameLst>
                                      </p:cBhvr>
                                      <p:to>
                                        <p:strVal val="visible"/>
                                      </p:to>
                                    </p:set>
                                    <p:anim to="" calcmode="lin" valueType="num">
                                      <p:cBhvr>
                                        <p:cTn id="7" dur="1" fill="hold"/>
                                        <p:tgtEl>
                                          <p:spTgt spid="216070"/>
                                        </p:tgtEl>
                                      </p:cBhvr>
                                    </p:anim>
                                  </p:childTnLst>
                                </p:cTn>
                              </p:par>
                              <p:par>
                                <p:cTn id="8" presetID="24" presetClass="entr" presetSubtype="0" dur="1" fill="hold" nodeType="withEffect">
                                  <p:stCondLst>
                                    <p:cond delay="0"/>
                                  </p:stCondLst>
                                  <p:childTnLst>
                                    <p:set>
                                      <p:cBhvr>
                                        <p:cTn id="9" dur="1" fill="hold">
                                          <p:stCondLst>
                                            <p:cond delay="0"/>
                                          </p:stCondLst>
                                        </p:cTn>
                                        <p:tgtEl>
                                          <p:spTgt spid="216072"/>
                                        </p:tgtEl>
                                        <p:attrNameLst>
                                          <p:attrName>style.visibility</p:attrName>
                                        </p:attrNameLst>
                                      </p:cBhvr>
                                      <p:to>
                                        <p:strVal val="visible"/>
                                      </p:to>
                                    </p:set>
                                    <p:anim to="" calcmode="lin" valueType="num">
                                      <p:cBhvr>
                                        <p:cTn id="10" dur="1" fill="hold"/>
                                        <p:tgtEl>
                                          <p:spTgt spid="21607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0"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sp>
        <p:nvSpPr>
          <p:cNvPr id="217090"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7091" name="AutoShape 512"/>
          <p:cNvSpPr/>
          <p:nvPr/>
        </p:nvSpPr>
        <p:spPr>
          <a:xfrm>
            <a:off x="8172450" y="2997200"/>
            <a:ext cx="720725" cy="3657600"/>
          </a:xfrm>
          <a:prstGeom prst="can">
            <a:avLst>
              <a:gd name="adj" fmla="val 38344"/>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7092" name="Text Box 4"/>
          <p:cNvSpPr txBox="1"/>
          <p:nvPr/>
        </p:nvSpPr>
        <p:spPr>
          <a:xfrm>
            <a:off x="8101013" y="3357563"/>
            <a:ext cx="863600" cy="3140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织</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流</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条</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件</a:t>
            </a:r>
          </a:p>
        </p:txBody>
      </p:sp>
      <p:sp>
        <p:nvSpPr>
          <p:cNvPr id="217093"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17127" name="Group 27"/>
          <p:cNvGrpSpPr/>
          <p:nvPr/>
        </p:nvGrpSpPr>
        <p:grpSpPr>
          <a:xfrm>
            <a:off x="180975" y="1773238"/>
            <a:ext cx="7705725" cy="3816350"/>
            <a:chOff x="114" y="1117"/>
            <a:chExt cx="4854" cy="2404"/>
          </a:xfrm>
        </p:grpSpPr>
        <p:sp>
          <p:nvSpPr>
            <p:cNvPr id="217097" name="Oval 4"/>
            <p:cNvSpPr/>
            <p:nvPr/>
          </p:nvSpPr>
          <p:spPr>
            <a:xfrm rot="20760000">
              <a:off x="1031" y="1647"/>
              <a:ext cx="2951" cy="1568"/>
            </a:xfrm>
            <a:prstGeom prst="ellipse">
              <a:avLst/>
            </a:prstGeom>
            <a:solidFill>
              <a:srgbClr val="00CCFF"/>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098" name="Oval 6"/>
            <p:cNvSpPr/>
            <p:nvPr/>
          </p:nvSpPr>
          <p:spPr>
            <a:xfrm rot="20760000">
              <a:off x="1105" y="1654"/>
              <a:ext cx="2857" cy="1517"/>
            </a:xfrm>
            <a:prstGeom prst="ellipse">
              <a:avLst/>
            </a:prstGeom>
            <a:solidFill>
              <a:schemeClr val="bg1"/>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099" name="Oval 8"/>
            <p:cNvSpPr/>
            <p:nvPr/>
          </p:nvSpPr>
          <p:spPr>
            <a:xfrm rot="20760000">
              <a:off x="1206" y="1697"/>
              <a:ext cx="2665" cy="1415"/>
            </a:xfrm>
            <a:prstGeom prst="ellipse">
              <a:avLst/>
            </a:prstGeom>
            <a:solidFill>
              <a:srgbClr val="6699FF"/>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0" name="Oval 10"/>
            <p:cNvSpPr/>
            <p:nvPr/>
          </p:nvSpPr>
          <p:spPr>
            <a:xfrm rot="20760000">
              <a:off x="1247" y="1699"/>
              <a:ext cx="2607" cy="1368"/>
            </a:xfrm>
            <a:prstGeom prst="ellipse">
              <a:avLst/>
            </a:prstGeom>
            <a:solidFill>
              <a:schemeClr val="bg1"/>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1" name="Oval 16"/>
            <p:cNvSpPr/>
            <p:nvPr/>
          </p:nvSpPr>
          <p:spPr>
            <a:xfrm>
              <a:off x="1437" y="1758"/>
              <a:ext cx="374" cy="377"/>
            </a:xfrm>
            <a:prstGeom prst="ellipse">
              <a:avLst/>
            </a:prstGeom>
            <a:solidFill>
              <a:srgbClr val="FFCC00"/>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2" name="Oval 19"/>
            <p:cNvSpPr/>
            <p:nvPr/>
          </p:nvSpPr>
          <p:spPr>
            <a:xfrm>
              <a:off x="1480" y="1765"/>
              <a:ext cx="288" cy="215"/>
            </a:xfrm>
            <a:prstGeom prst="ellipse">
              <a:avLst/>
            </a:prstGeom>
            <a:gradFill rotWithShape="0">
              <a:gsLst>
                <a:gs pos="0">
                  <a:schemeClr val="bg1"/>
                </a:gs>
                <a:gs pos="100000">
                  <a:srgbClr val="FFCC00"/>
                </a:gs>
              </a:gsLst>
              <a:lin ang="54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3" name="Oval 20"/>
            <p:cNvSpPr/>
            <p:nvPr/>
          </p:nvSpPr>
          <p:spPr>
            <a:xfrm>
              <a:off x="1241" y="2725"/>
              <a:ext cx="444" cy="448"/>
            </a:xfrm>
            <a:prstGeom prst="ellipse">
              <a:avLst/>
            </a:prstGeom>
            <a:solidFill>
              <a:srgbClr val="FFCC00"/>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endParaRPr lang="zh-CN" altLang="en-US" sz="3200" b="1" i="1">
                <a:solidFill>
                  <a:srgbClr val="CC6600"/>
                </a:solidFill>
              </a:endParaRPr>
            </a:p>
          </p:txBody>
        </p:sp>
        <p:sp>
          <p:nvSpPr>
            <p:cNvPr id="217104" name="Oval 21"/>
            <p:cNvSpPr/>
            <p:nvPr/>
          </p:nvSpPr>
          <p:spPr>
            <a:xfrm>
              <a:off x="1292" y="2734"/>
              <a:ext cx="342" cy="255"/>
            </a:xfrm>
            <a:prstGeom prst="ellipse">
              <a:avLst/>
            </a:prstGeom>
            <a:gradFill rotWithShape="0">
              <a:gsLst>
                <a:gs pos="0">
                  <a:schemeClr val="bg1"/>
                </a:gs>
                <a:gs pos="100000">
                  <a:srgbClr val="FFCC00"/>
                </a:gs>
              </a:gsLst>
              <a:lin ang="54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5" name="Oval 22"/>
            <p:cNvSpPr/>
            <p:nvPr/>
          </p:nvSpPr>
          <p:spPr>
            <a:xfrm>
              <a:off x="2386" y="2745"/>
              <a:ext cx="505" cy="509"/>
            </a:xfrm>
            <a:prstGeom prst="ellipse">
              <a:avLst/>
            </a:prstGeom>
            <a:solidFill>
              <a:srgbClr val="FFCC00"/>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endParaRPr lang="zh-CN" altLang="en-US" sz="3200" b="1" i="1">
                <a:solidFill>
                  <a:srgbClr val="CC6600"/>
                </a:solidFill>
              </a:endParaRPr>
            </a:p>
          </p:txBody>
        </p:sp>
        <p:sp>
          <p:nvSpPr>
            <p:cNvPr id="217106" name="Oval 23"/>
            <p:cNvSpPr/>
            <p:nvPr/>
          </p:nvSpPr>
          <p:spPr>
            <a:xfrm>
              <a:off x="2444" y="2754"/>
              <a:ext cx="389" cy="291"/>
            </a:xfrm>
            <a:prstGeom prst="ellipse">
              <a:avLst/>
            </a:prstGeom>
            <a:gradFill rotWithShape="0">
              <a:gsLst>
                <a:gs pos="0">
                  <a:schemeClr val="bg1"/>
                </a:gs>
                <a:gs pos="100000">
                  <a:srgbClr val="FFCC00"/>
                </a:gs>
              </a:gsLst>
              <a:lin ang="54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7" name="Oval 24"/>
            <p:cNvSpPr/>
            <p:nvPr/>
          </p:nvSpPr>
          <p:spPr>
            <a:xfrm>
              <a:off x="3517" y="2335"/>
              <a:ext cx="466" cy="470"/>
            </a:xfrm>
            <a:prstGeom prst="ellipse">
              <a:avLst/>
            </a:prstGeom>
            <a:solidFill>
              <a:srgbClr val="FFCC00"/>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endParaRPr lang="zh-CN" altLang="en-US" sz="3200" b="1" i="1">
                <a:solidFill>
                  <a:srgbClr val="CC6600"/>
                </a:solidFill>
              </a:endParaRPr>
            </a:p>
          </p:txBody>
        </p:sp>
        <p:sp>
          <p:nvSpPr>
            <p:cNvPr id="217108" name="Oval 25"/>
            <p:cNvSpPr/>
            <p:nvPr/>
          </p:nvSpPr>
          <p:spPr>
            <a:xfrm>
              <a:off x="3570" y="2344"/>
              <a:ext cx="360" cy="268"/>
            </a:xfrm>
            <a:prstGeom prst="ellipse">
              <a:avLst/>
            </a:prstGeom>
            <a:gradFill rotWithShape="0">
              <a:gsLst>
                <a:gs pos="0">
                  <a:schemeClr val="bg1"/>
                </a:gs>
                <a:gs pos="100000">
                  <a:srgbClr val="FFCC00"/>
                </a:gs>
              </a:gsLst>
              <a:lin ang="54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09" name="Oval 30"/>
            <p:cNvSpPr/>
            <p:nvPr/>
          </p:nvSpPr>
          <p:spPr>
            <a:xfrm>
              <a:off x="3172" y="1461"/>
              <a:ext cx="373" cy="377"/>
            </a:xfrm>
            <a:prstGeom prst="ellipse">
              <a:avLst/>
            </a:prstGeom>
            <a:solidFill>
              <a:srgbClr val="FFCC00"/>
            </a:soli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17110" name="Oval 31"/>
            <p:cNvSpPr/>
            <p:nvPr/>
          </p:nvSpPr>
          <p:spPr>
            <a:xfrm>
              <a:off x="3215" y="1468"/>
              <a:ext cx="288" cy="215"/>
            </a:xfrm>
            <a:prstGeom prst="ellipse">
              <a:avLst/>
            </a:prstGeom>
            <a:gradFill rotWithShape="0">
              <a:gsLst>
                <a:gs pos="0">
                  <a:schemeClr val="bg1"/>
                </a:gs>
                <a:gs pos="100000">
                  <a:srgbClr val="FFCC00"/>
                </a:gs>
              </a:gsLst>
              <a:lin ang="54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pic>
          <p:nvPicPr>
            <p:cNvPr id="217111" name="Picture 39" descr="26_5"/>
            <p:cNvPicPr>
              <a:picLocks noChangeAspect="1"/>
            </p:cNvPicPr>
            <p:nvPr/>
          </p:nvPicPr>
          <p:blipFill>
            <a:blip r:embed="rId2"/>
            <a:stretch>
              <a:fillRect/>
            </a:stretch>
          </p:blipFill>
          <p:spPr>
            <a:xfrm>
              <a:off x="1103" y="1117"/>
              <a:ext cx="2855" cy="2176"/>
            </a:xfrm>
            <a:prstGeom prst="rect">
              <a:avLst/>
            </a:prstGeom>
            <a:noFill/>
            <a:ln>
              <a:noFill/>
              <a:miter lim="800000"/>
            </a:ln>
            <a:effectLst/>
          </p:spPr>
        </p:pic>
        <p:sp>
          <p:nvSpPr>
            <p:cNvPr id="217112" name="Freeform 40"/>
            <p:cNvSpPr/>
            <p:nvPr/>
          </p:nvSpPr>
          <p:spPr>
            <a:xfrm>
              <a:off x="160" y="2075"/>
              <a:ext cx="1318" cy="115"/>
            </a:xfrm>
            <a:custGeom>
              <a:gdLst>
                <a:gd name="GT0" fmla="+- l w 0"/>
                <a:gd name="GT1" fmla="+- t h 0"/>
              </a:gdLst>
              <a:cxnLst>
                <a:cxn ang="0">
                  <a:pos x="2147483647" y="0"/>
                </a:cxn>
                <a:cxn ang="0">
                  <a:pos x="2147483647" y="2147483647"/>
                </a:cxn>
                <a:cxn ang="0">
                  <a:pos x="0" y="2147483647"/>
                </a:cxn>
              </a:cxnLst>
              <a:rect l="l" t="t" r="GT0" b="GT1"/>
              <a:pathLst>
                <a:path w="1361" h="134">
                  <a:moveTo>
                    <a:pt x="1361" y="0"/>
                  </a:moveTo>
                  <a:lnTo>
                    <a:pt x="1241" y="134"/>
                  </a:lnTo>
                  <a:lnTo>
                    <a:pt x="0" y="134"/>
                  </a:lnTo>
                </a:path>
              </a:pathLst>
            </a:custGeom>
            <a:noFill/>
            <a:ln w="19050" cap="flat" cmpd="sng">
              <a:solidFill>
                <a:srgbClr val="000099"/>
              </a:solid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7113" name="Freeform 43"/>
            <p:cNvSpPr/>
            <p:nvPr/>
          </p:nvSpPr>
          <p:spPr>
            <a:xfrm>
              <a:off x="2839" y="3158"/>
              <a:ext cx="1177" cy="363"/>
            </a:xfrm>
            <a:custGeom>
              <a:gdLst>
                <a:gd name="GT0" fmla="+- l w 0"/>
                <a:gd name="GT1" fmla="+- t h 0"/>
              </a:gdLst>
              <a:cxnLst>
                <a:cxn ang="0">
                  <a:pos x="0" y="0"/>
                </a:cxn>
                <a:cxn ang="0">
                  <a:pos x="2147483647" y="2147483647"/>
                </a:cxn>
                <a:cxn ang="0">
                  <a:pos x="2147483647" y="2147483647"/>
                </a:cxn>
              </a:cxnLst>
              <a:rect l="l" t="t" r="GT0" b="GT1"/>
              <a:pathLst>
                <a:path w="1126" h="253">
                  <a:moveTo>
                    <a:pt x="0" y="0"/>
                  </a:moveTo>
                  <a:lnTo>
                    <a:pt x="205" y="249"/>
                  </a:lnTo>
                  <a:lnTo>
                    <a:pt x="1126" y="253"/>
                  </a:lnTo>
                </a:path>
              </a:pathLst>
            </a:custGeom>
            <a:noFill/>
            <a:ln w="19050" cap="flat" cmpd="sng">
              <a:solidFill>
                <a:srgbClr val="000099"/>
              </a:solid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7114" name="Rectangle 44"/>
            <p:cNvSpPr/>
            <p:nvPr/>
          </p:nvSpPr>
          <p:spPr>
            <a:xfrm>
              <a:off x="3013" y="3022"/>
              <a:ext cx="866" cy="313"/>
            </a:xfrm>
            <a:prstGeom prst="rect">
              <a:avLst/>
            </a:prstGeom>
            <a:noFill/>
            <a:ln>
              <a:noFill/>
              <a:miter lim="800000"/>
            </a:ln>
            <a:effectLst/>
          </p:spPr>
          <p:txBody>
            <a:bodyPr wrap="none"/>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r>
                <a:rPr lang="zh-CN" altLang="en-US" b="1">
                  <a:latin typeface="黑体" pitchFamily="2" charset="-122"/>
                  <a:ea typeface="黑体" panose="02010609060101010101" pitchFamily="2" charset="-122"/>
                </a:rPr>
                <a:t> 每个施工过程组织独立</a:t>
              </a:r>
            </a:p>
            <a:p>
              <a:pPr marL="0" lvl="0" indent="0" eaLnBrk="1" hangingPunct="1"/>
              <a:r>
                <a:rPr lang="zh-CN" altLang="en-US" b="1">
                  <a:latin typeface="黑体" pitchFamily="2" charset="-122"/>
                  <a:ea typeface="黑体" panose="02010609060101010101" pitchFamily="2" charset="-122"/>
                </a:rPr>
                <a:t>的施工班组</a:t>
              </a:r>
            </a:p>
          </p:txBody>
        </p:sp>
        <p:sp>
          <p:nvSpPr>
            <p:cNvPr id="217115" name="Freeform 45"/>
            <p:cNvSpPr/>
            <p:nvPr/>
          </p:nvSpPr>
          <p:spPr>
            <a:xfrm>
              <a:off x="367" y="3118"/>
              <a:ext cx="1010" cy="297"/>
            </a:xfrm>
            <a:custGeom>
              <a:gdLst>
                <a:gd name="GT0" fmla="+- l w 0"/>
                <a:gd name="GT1" fmla="+- t h 0"/>
              </a:gdLst>
              <a:cxnLst>
                <a:cxn ang="0">
                  <a:pos x="2147483647" y="0"/>
                </a:cxn>
                <a:cxn ang="0">
                  <a:pos x="2147483647" y="2147483647"/>
                </a:cxn>
                <a:cxn ang="0">
                  <a:pos x="0" y="2147483647"/>
                </a:cxn>
              </a:cxnLst>
              <a:rect l="l" t="t" r="GT0" b="GT1"/>
              <a:pathLst>
                <a:path w="1038" h="263">
                  <a:moveTo>
                    <a:pt x="1038" y="0"/>
                  </a:moveTo>
                  <a:lnTo>
                    <a:pt x="847" y="260"/>
                  </a:lnTo>
                  <a:lnTo>
                    <a:pt x="0" y="263"/>
                  </a:lnTo>
                </a:path>
              </a:pathLst>
            </a:custGeom>
            <a:noFill/>
            <a:ln w="19050" cap="flat" cmpd="sng">
              <a:solidFill>
                <a:srgbClr val="000099"/>
              </a:solid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7116" name="Rectangle 46"/>
            <p:cNvSpPr/>
            <p:nvPr/>
          </p:nvSpPr>
          <p:spPr>
            <a:xfrm>
              <a:off x="114" y="2931"/>
              <a:ext cx="1048" cy="308"/>
            </a:xfrm>
            <a:prstGeom prst="rect">
              <a:avLst/>
            </a:prstGeom>
            <a:noFill/>
            <a:ln>
              <a:noFill/>
              <a:miter lim="800000"/>
            </a:ln>
            <a:effectLst/>
          </p:spPr>
          <p:txBody>
            <a:bodyPr wrap="none"/>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r" eaLnBrk="1" hangingPunct="1"/>
              <a:r>
                <a:rPr lang="zh-CN" altLang="en-US" b="1">
                  <a:latin typeface="黑体" pitchFamily="2" charset="-122"/>
                  <a:ea typeface="黑体" panose="02010609060101010101" pitchFamily="2" charset="-122"/>
                </a:rPr>
                <a:t>划分施工阶段</a:t>
              </a:r>
            </a:p>
          </p:txBody>
        </p:sp>
        <p:sp>
          <p:nvSpPr>
            <p:cNvPr id="217117" name="Freeform 47"/>
            <p:cNvSpPr/>
            <p:nvPr/>
          </p:nvSpPr>
          <p:spPr>
            <a:xfrm>
              <a:off x="3847" y="2772"/>
              <a:ext cx="1121" cy="204"/>
            </a:xfrm>
            <a:custGeom>
              <a:gdLst>
                <a:gd name="GT0" fmla="+- l w 0"/>
                <a:gd name="GT1" fmla="+- t h 0"/>
              </a:gdLst>
              <a:cxnLst>
                <a:cxn ang="0">
                  <a:pos x="0" y="0"/>
                </a:cxn>
                <a:cxn ang="0">
                  <a:pos x="2147483647" y="2147483647"/>
                </a:cxn>
                <a:cxn ang="0">
                  <a:pos x="2147483647" y="2147483647"/>
                </a:cxn>
              </a:cxnLst>
              <a:rect l="l" t="t" r="GT0" b="GT1"/>
              <a:pathLst>
                <a:path w="1015" h="236">
                  <a:moveTo>
                    <a:pt x="0" y="0"/>
                  </a:moveTo>
                  <a:lnTo>
                    <a:pt x="184" y="233"/>
                  </a:lnTo>
                  <a:lnTo>
                    <a:pt x="1015" y="236"/>
                  </a:lnTo>
                </a:path>
              </a:pathLst>
            </a:custGeom>
            <a:noFill/>
            <a:ln w="19050" cap="flat" cmpd="sng">
              <a:solidFill>
                <a:srgbClr val="000099"/>
              </a:solid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7118" name="Rectangle 48"/>
            <p:cNvSpPr/>
            <p:nvPr/>
          </p:nvSpPr>
          <p:spPr>
            <a:xfrm>
              <a:off x="3969" y="2342"/>
              <a:ext cx="865" cy="275"/>
            </a:xfrm>
            <a:prstGeom prst="rect">
              <a:avLst/>
            </a:prstGeom>
            <a:noFill/>
            <a:ln>
              <a:noFill/>
              <a:miter lim="800000"/>
            </a:ln>
            <a:effectLst/>
          </p:spPr>
          <p:txBody>
            <a:bodyPr wrap="none"/>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r>
                <a:rPr lang="zh-CN" altLang="en-US" b="1">
                  <a:latin typeface="黑体" pitchFamily="2" charset="-122"/>
                  <a:ea typeface="黑体" panose="02010609060101010101" pitchFamily="2" charset="-122"/>
                </a:rPr>
                <a:t> 主要施工过程</a:t>
              </a:r>
            </a:p>
            <a:p>
              <a:pPr marL="0" lvl="0" indent="0" eaLnBrk="1" hangingPunct="1"/>
              <a:r>
                <a:rPr lang="zh-CN" altLang="en-US" b="1">
                  <a:latin typeface="黑体" pitchFamily="2" charset="-122"/>
                  <a:ea typeface="黑体" panose="02010609060101010101" pitchFamily="2" charset="-122"/>
                </a:rPr>
                <a:t>必须连续、</a:t>
              </a:r>
            </a:p>
            <a:p>
              <a:pPr marL="0" lvl="0" indent="0" eaLnBrk="1" hangingPunct="1"/>
              <a:r>
                <a:rPr lang="zh-CN" altLang="en-US" b="1">
                  <a:latin typeface="黑体" pitchFamily="2" charset="-122"/>
                  <a:ea typeface="黑体" panose="02010609060101010101" pitchFamily="2" charset="-122"/>
                </a:rPr>
                <a:t>均衡地施工</a:t>
              </a:r>
            </a:p>
          </p:txBody>
        </p:sp>
        <p:sp>
          <p:nvSpPr>
            <p:cNvPr id="217119" name="Freeform 49"/>
            <p:cNvSpPr/>
            <p:nvPr/>
          </p:nvSpPr>
          <p:spPr>
            <a:xfrm>
              <a:off x="3520" y="1758"/>
              <a:ext cx="1048" cy="138"/>
            </a:xfrm>
            <a:custGeom>
              <a:gdLst>
                <a:gd name="GT0" fmla="+- l w 0"/>
                <a:gd name="GT1" fmla="+- t h 0"/>
              </a:gdLst>
              <a:cxnLst>
                <a:cxn ang="0">
                  <a:pos x="0" y="0"/>
                </a:cxn>
                <a:cxn ang="0">
                  <a:pos x="2147483647" y="2147483647"/>
                </a:cxn>
                <a:cxn ang="0">
                  <a:pos x="2147483647" y="2147483647"/>
                </a:cxn>
              </a:cxnLst>
              <a:rect l="l" t="t" r="GT0" b="GT1"/>
              <a:pathLst>
                <a:path w="1225" h="161">
                  <a:moveTo>
                    <a:pt x="0" y="0"/>
                  </a:moveTo>
                  <a:lnTo>
                    <a:pt x="222" y="157"/>
                  </a:lnTo>
                  <a:lnTo>
                    <a:pt x="1225" y="161"/>
                  </a:lnTo>
                </a:path>
              </a:pathLst>
            </a:custGeom>
            <a:noFill/>
            <a:ln w="19050" cap="flat" cmpd="sng">
              <a:solidFill>
                <a:srgbClr val="000099"/>
              </a:solid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7120" name="Rectangle 50"/>
            <p:cNvSpPr/>
            <p:nvPr/>
          </p:nvSpPr>
          <p:spPr>
            <a:xfrm>
              <a:off x="3697" y="1208"/>
              <a:ext cx="887" cy="282"/>
            </a:xfrm>
            <a:prstGeom prst="rect">
              <a:avLst/>
            </a:prstGeom>
            <a:noFill/>
            <a:ln>
              <a:noFill/>
              <a:miter lim="800000"/>
            </a:ln>
            <a:effectLst/>
          </p:spPr>
          <p:txBody>
            <a:bodyPr wrap="none"/>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ko-KR" altLang="en-US" b="1">
                <a:latin typeface="黑体" pitchFamily="2" charset="-122"/>
                <a:ea typeface="黑体" panose="02010609060101010101" pitchFamily="2" charset="-122"/>
              </a:endParaRPr>
            </a:p>
            <a:p>
              <a:pPr marL="0" lvl="0" indent="0" eaLnBrk="1" hangingPunct="1"/>
              <a:r>
                <a:rPr lang="zh-CN" altLang="en-US" b="1">
                  <a:latin typeface="黑体" pitchFamily="2" charset="-122"/>
                  <a:ea typeface="黑体" panose="02010609060101010101" pitchFamily="2" charset="-122"/>
                </a:rPr>
                <a:t>不同施工过程尽可能</a:t>
              </a:r>
            </a:p>
            <a:p>
              <a:pPr marL="0" lvl="0" indent="0" eaLnBrk="1" hangingPunct="1"/>
              <a:r>
                <a:rPr lang="zh-CN" altLang="en-US" b="1">
                  <a:latin typeface="黑体" pitchFamily="2" charset="-122"/>
                  <a:ea typeface="黑体" panose="02010609060101010101" pitchFamily="2" charset="-122"/>
                </a:rPr>
                <a:t>组织平行搭接施工</a:t>
              </a:r>
            </a:p>
          </p:txBody>
        </p:sp>
        <p:sp>
          <p:nvSpPr>
            <p:cNvPr id="217121" name="Rectangle 51"/>
            <p:cNvSpPr/>
            <p:nvPr/>
          </p:nvSpPr>
          <p:spPr>
            <a:xfrm>
              <a:off x="341" y="1707"/>
              <a:ext cx="1000" cy="239"/>
            </a:xfrm>
            <a:prstGeom prst="rect">
              <a:avLst/>
            </a:prstGeom>
            <a:noFill/>
            <a:ln>
              <a:noFill/>
              <a:miter lim="800000"/>
            </a:ln>
            <a:effectLst/>
          </p:spPr>
          <p:txBody>
            <a:bodyPr wrap="none"/>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r" eaLnBrk="1" hangingPunct="1"/>
              <a:endParaRPr lang="ko-KR" altLang="en-US" b="1">
                <a:latin typeface="黑体" pitchFamily="2" charset="-122"/>
                <a:ea typeface="黑体" panose="02010609060101010101" pitchFamily="2" charset="-122"/>
              </a:endParaRPr>
            </a:p>
            <a:p>
              <a:pPr marL="0" lvl="0" indent="0" algn="r" eaLnBrk="1" hangingPunct="1"/>
              <a:r>
                <a:rPr lang="zh-CN" altLang="en-US" b="1">
                  <a:latin typeface="黑体" pitchFamily="2" charset="-122"/>
                  <a:ea typeface="黑体" panose="02010609060101010101" pitchFamily="2" charset="-122"/>
                </a:rPr>
                <a:t>划分施工过程</a:t>
              </a:r>
            </a:p>
            <a:p>
              <a:pPr marL="0" lvl="0" indent="0" algn="r" eaLnBrk="1" hangingPunct="1"/>
              <a:endParaRPr lang="ko-KR" altLang="en-US" b="1">
                <a:latin typeface="黑体" pitchFamily="2" charset="-122"/>
                <a:ea typeface="黑体" panose="02010609060101010101" pitchFamily="2" charset="-122"/>
              </a:endParaRPr>
            </a:p>
          </p:txBody>
        </p:sp>
        <p:sp>
          <p:nvSpPr>
            <p:cNvPr id="217122" name="Rectangle 52"/>
            <p:cNvSpPr/>
            <p:nvPr/>
          </p:nvSpPr>
          <p:spPr>
            <a:xfrm>
              <a:off x="1465" y="1862"/>
              <a:ext cx="321" cy="169"/>
            </a:xfrm>
            <a:prstGeom prst="rect">
              <a:avLst/>
            </a:prstGeom>
            <a:no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en-US" altLang="en-US" sz="3200" b="1" i="1"/>
                <a:t>1</a:t>
              </a:r>
              <a:endParaRPr lang="en-US" altLang="en-US" sz="3200" i="1"/>
            </a:p>
          </p:txBody>
        </p:sp>
        <p:sp>
          <p:nvSpPr>
            <p:cNvPr id="217123" name="Rectangle 53"/>
            <p:cNvSpPr/>
            <p:nvPr/>
          </p:nvSpPr>
          <p:spPr>
            <a:xfrm>
              <a:off x="1267" y="2848"/>
              <a:ext cx="382" cy="201"/>
            </a:xfrm>
            <a:prstGeom prst="rect">
              <a:avLst/>
            </a:prstGeom>
            <a:no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en-US" altLang="en-US" sz="3200" b="1" i="1"/>
                <a:t>2</a:t>
              </a:r>
              <a:endParaRPr lang="en-US" altLang="en-US" sz="3200" i="1"/>
            </a:p>
          </p:txBody>
        </p:sp>
        <p:sp>
          <p:nvSpPr>
            <p:cNvPr id="217124" name="Rectangle 54"/>
            <p:cNvSpPr/>
            <p:nvPr/>
          </p:nvSpPr>
          <p:spPr>
            <a:xfrm>
              <a:off x="2423" y="2885"/>
              <a:ext cx="434" cy="229"/>
            </a:xfrm>
            <a:prstGeom prst="rect">
              <a:avLst/>
            </a:prstGeom>
            <a:no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en-US" altLang="en-US" sz="3200" b="1" i="1"/>
                <a:t>3</a:t>
              </a:r>
              <a:endParaRPr lang="en-US" altLang="en-US" sz="3200" i="1"/>
            </a:p>
          </p:txBody>
        </p:sp>
        <p:sp>
          <p:nvSpPr>
            <p:cNvPr id="217125" name="Rectangle 55"/>
            <p:cNvSpPr/>
            <p:nvPr/>
          </p:nvSpPr>
          <p:spPr>
            <a:xfrm>
              <a:off x="3553" y="2460"/>
              <a:ext cx="401" cy="211"/>
            </a:xfrm>
            <a:prstGeom prst="rect">
              <a:avLst/>
            </a:prstGeom>
            <a:no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en-US" altLang="en-US" sz="3200" b="1" i="1"/>
                <a:t>4</a:t>
              </a:r>
              <a:endParaRPr lang="en-US" altLang="en-US" sz="3200" i="1"/>
            </a:p>
          </p:txBody>
        </p:sp>
        <p:sp>
          <p:nvSpPr>
            <p:cNvPr id="217126" name="Rectangle 56"/>
            <p:cNvSpPr/>
            <p:nvPr/>
          </p:nvSpPr>
          <p:spPr>
            <a:xfrm>
              <a:off x="3193" y="1566"/>
              <a:ext cx="334" cy="176"/>
            </a:xfrm>
            <a:prstGeom prst="rect">
              <a:avLst/>
            </a:prstGeom>
            <a:no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r>
                <a:rPr lang="en-US" altLang="en-US" sz="3200" b="1" i="1"/>
                <a:t>5</a:t>
              </a:r>
              <a:endParaRPr lang="en-US" altLang="en-US" sz="3200" i="1"/>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217127"/>
                                        </p:tgtEl>
                                        <p:attrNameLst>
                                          <p:attrName>style.visibility</p:attrName>
                                        </p:attrNameLst>
                                      </p:cBhvr>
                                      <p:to>
                                        <p:strVal val="visible"/>
                                      </p:to>
                                    </p:set>
                                    <p:anim to="" calcmode="lin" valueType="num">
                                      <p:cBhvr>
                                        <p:cTn id="7" dur="1" fill="hold"/>
                                        <p:tgtEl>
                                          <p:spTgt spid="21712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pic>
        <p:nvPicPr>
          <p:cNvPr id="218115" name="Picture 2" descr="2"/>
          <p:cNvPicPr>
            <a:picLocks noChangeAspect="1"/>
          </p:cNvPicPr>
          <p:nvPr/>
        </p:nvPicPr>
        <p:blipFill>
          <a:blip r:embed="rId2"/>
          <a:stretch>
            <a:fillRect/>
          </a:stretch>
        </p:blipFill>
        <p:spPr>
          <a:xfrm>
            <a:off x="900113" y="1846263"/>
            <a:ext cx="7586662" cy="3671887"/>
          </a:xfrm>
          <a:prstGeom prst="rect">
            <a:avLst/>
          </a:prstGeom>
          <a:noFill/>
          <a:ln>
            <a:noFill/>
            <a:miter lim="800000"/>
          </a:ln>
        </p:spPr>
      </p:pic>
      <p:pic>
        <p:nvPicPr>
          <p:cNvPr id="218116" name="图片 1" descr="白板16"/>
          <p:cNvPicPr>
            <a:picLocks noGrp="1" noChangeAspect="1"/>
          </p:cNvPicPr>
          <p:nvPr/>
        </p:nvPicPr>
        <p:blipFill>
          <a:blip r:embed="rId3">
            <a:clrChange>
              <a:clrFrom>
                <a:srgbClr val="FFFFFF"/>
              </a:clrFrom>
              <a:clrTo>
                <a:srgbClr val="FFFFFF">
                  <a:alpha val="0"/>
                </a:srgbClr>
              </a:clrTo>
            </a:clrChange>
          </a:blip>
          <a:stretch>
            <a:fillRect/>
          </a:stretch>
        </p:blipFill>
        <p:spPr>
          <a:xfrm>
            <a:off x="6229350" y="4581525"/>
            <a:ext cx="2592388" cy="1619250"/>
          </a:xfrm>
          <a:prstGeom prst="rect">
            <a:avLst/>
          </a:prstGeom>
          <a:noFill/>
          <a:ln>
            <a:noFill/>
            <a:miter lim="800000"/>
          </a:ln>
        </p:spPr>
      </p:pic>
      <p:sp>
        <p:nvSpPr>
          <p:cNvPr id="218117" name="Text Box 5"/>
          <p:cNvSpPr txBox="1"/>
          <p:nvPr/>
        </p:nvSpPr>
        <p:spPr>
          <a:xfrm>
            <a:off x="1692275" y="2133600"/>
            <a:ext cx="6265863" cy="22256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260350" eaLnBrk="1" hangingPunct="1"/>
            <a:r>
              <a:rPr lang="zh-CN" altLang="en-US" b="1">
                <a:latin typeface="黑体" pitchFamily="2" charset="-122"/>
                <a:ea typeface="黑体" panose="02010609060101010101" pitchFamily="2" charset="-122"/>
                <a:sym typeface="宋体" pitchFamily="2" charset="-122"/>
              </a:rPr>
              <a:t>  施工段可以是固定的，也可以是不固定的。在固定施工段的情况下，所有施工过程都采用同样的施工段，施工段的分界对所有施工过程来说都是固定不变的。在不固定施工段的情况下，对不同的施工过程分别规定出一种施工段划分方法，施工段的分界对于不同的施工过程是不同的。固定的施工段便于组织流水施工，采用较广，而不固定的施工段则较少采用。</a:t>
            </a:r>
          </a:p>
        </p:txBody>
      </p:sp>
      <p:sp>
        <p:nvSpPr>
          <p:cNvPr id="218118" name="Text Box 4"/>
          <p:cNvSpPr txBox="1"/>
          <p:nvPr/>
        </p:nvSpPr>
        <p:spPr>
          <a:xfrm>
            <a:off x="6589713" y="4510088"/>
            <a:ext cx="1655762" cy="457200"/>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r>
              <a:rPr lang="zh-CN" altLang="en-US" sz="2400" b="1">
                <a:solidFill>
                  <a:srgbClr val="F02AD8"/>
                </a:solidFill>
                <a:latin typeface="Arial" pitchFamily="34" charset="0"/>
                <a:ea typeface="黑体" panose="02010609060101010101" pitchFamily="2" charset="-122"/>
              </a:rPr>
              <a:t>知识链接</a:t>
            </a:r>
            <a:endParaRPr lang="zh-CN" altLang="en-US" sz="2400" b="1">
              <a:solidFill>
                <a:srgbClr val="F02AD8"/>
              </a:solidFill>
              <a:effectLst>
                <a:outerShdw blurRad="38100" dist="38100" dir="2700000" algn="tl">
                  <a:srgbClr val="000000"/>
                </a:outerShdw>
              </a:effectLst>
              <a:latin typeface="Times New Roman" pitchFamily="18" charset="0"/>
              <a:ea typeface="黑体" panose="02010609060101010101" pitchFamily="2" charset="-122"/>
            </a:endParaRPr>
          </a:p>
        </p:txBody>
      </p:sp>
      <p:sp>
        <p:nvSpPr>
          <p:cNvPr id="218119" name="WordArt 7"/>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dur="1000" fill="hold" nodeType="withEffect">
                                  <p:stCondLst>
                                    <p:cond delay="0"/>
                                  </p:stCondLst>
                                  <p:childTnLst>
                                    <p:set>
                                      <p:cBhvr>
                                        <p:cTn id="6" dur="1" fill="hold">
                                          <p:stCondLst>
                                            <p:cond delay="0"/>
                                          </p:stCondLst>
                                        </p:cTn>
                                        <p:tgtEl>
                                          <p:spTgt spid="218115"/>
                                        </p:tgtEl>
                                        <p:attrNameLst>
                                          <p:attrName>style.visibility</p:attrName>
                                        </p:attrNameLst>
                                      </p:cBhvr>
                                      <p:to>
                                        <p:strVal val="visible"/>
                                      </p:to>
                                    </p:set>
                                    <p:animEffect transition="in" filter="randombar(horizontal)">
                                      <p:cBhvr>
                                        <p:cTn id="7" dur="1000"/>
                                        <p:tgtEl>
                                          <p:spTgt spid="218115"/>
                                        </p:tgtEl>
                                      </p:cBhvr>
                                    </p:animEffect>
                                  </p:childTnLst>
                                </p:cTn>
                              </p:par>
                              <p:par>
                                <p:cTn id="8" presetID="14" presetClass="entr" presetSubtype="10" dur="1000" fill="hold" grpId="6" nodeType="withEffect">
                                  <p:stCondLst>
                                    <p:cond delay="0"/>
                                  </p:stCondLst>
                                  <p:childTnLst>
                                    <p:set>
                                      <p:cBhvr>
                                        <p:cTn id="9" dur="1" fill="hold">
                                          <p:stCondLst>
                                            <p:cond delay="0"/>
                                          </p:stCondLst>
                                        </p:cTn>
                                        <p:tgtEl>
                                          <p:spTgt spid="218118"/>
                                        </p:tgtEl>
                                        <p:attrNameLst>
                                          <p:attrName>style.visibility</p:attrName>
                                        </p:attrNameLst>
                                      </p:cBhvr>
                                      <p:to>
                                        <p:strVal val="visible"/>
                                      </p:to>
                                    </p:set>
                                    <p:animEffect transition="in" filter="randombar(horizontal)">
                                      <p:cBhvr>
                                        <p:cTn id="10" dur="1000"/>
                                        <p:tgtEl>
                                          <p:spTgt spid="218118"/>
                                        </p:tgtEl>
                                      </p:cBhvr>
                                    </p:animEffect>
                                  </p:childTnLst>
                                </p:cTn>
                              </p:par>
                              <p:par>
                                <p:cTn id="11" presetID="14" presetClass="entr" presetSubtype="10" dur="1000" fill="hold" grpId="5" nodeType="withEffect">
                                  <p:stCondLst>
                                    <p:cond delay="0"/>
                                  </p:stCondLst>
                                  <p:childTnLst>
                                    <p:set>
                                      <p:cBhvr>
                                        <p:cTn id="12" dur="1" fill="hold">
                                          <p:stCondLst>
                                            <p:cond delay="0"/>
                                          </p:stCondLst>
                                        </p:cTn>
                                        <p:tgtEl>
                                          <p:spTgt spid="218117"/>
                                        </p:tgtEl>
                                        <p:attrNameLst>
                                          <p:attrName>style.visibility</p:attrName>
                                        </p:attrNameLst>
                                      </p:cBhvr>
                                      <p:to>
                                        <p:strVal val="visible"/>
                                      </p:to>
                                    </p:set>
                                    <p:animEffect transition="in" filter="randombar(horizontal)">
                                      <p:cBhvr>
                                        <p:cTn id="13" dur="1000"/>
                                        <p:tgtEl>
                                          <p:spTgt spid="218117"/>
                                        </p:tgtEl>
                                      </p:cBhvr>
                                    </p:animEffect>
                                  </p:childTnLst>
                                </p:cTn>
                              </p:par>
                              <p:par>
                                <p:cTn id="14" presetID="14" presetClass="entr" presetSubtype="10" dur="1000" fill="hold" nodeType="withEffect">
                                  <p:stCondLst>
                                    <p:cond delay="0"/>
                                  </p:stCondLst>
                                  <p:childTnLst>
                                    <p:set>
                                      <p:cBhvr>
                                        <p:cTn id="15" dur="1" fill="hold">
                                          <p:stCondLst>
                                            <p:cond delay="0"/>
                                          </p:stCondLst>
                                        </p:cTn>
                                        <p:tgtEl>
                                          <p:spTgt spid="218116"/>
                                        </p:tgtEl>
                                        <p:attrNameLst>
                                          <p:attrName>style.visibility</p:attrName>
                                        </p:attrNameLst>
                                      </p:cBhvr>
                                      <p:to>
                                        <p:strVal val="visible"/>
                                      </p:to>
                                    </p:set>
                                    <p:animEffect transition="in" filter="randombar(horizontal)">
                                      <p:cBhvr>
                                        <p:cTn id="16" dur="1000"/>
                                        <p:tgtEl>
                                          <p:spTgt spid="218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7" grpId="5"/>
      <p:bldP spid="218118" grpId="6"/>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19138"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9139" name="AutoShape 512"/>
          <p:cNvSpPr/>
          <p:nvPr/>
        </p:nvSpPr>
        <p:spPr>
          <a:xfrm>
            <a:off x="8172450" y="2278063"/>
            <a:ext cx="720725" cy="4376737"/>
          </a:xfrm>
          <a:prstGeom prst="can">
            <a:avLst>
              <a:gd name="adj" fmla="val 4588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19140" name="Text Box 4"/>
          <p:cNvSpPr txBox="1"/>
          <p:nvPr/>
        </p:nvSpPr>
        <p:spPr>
          <a:xfrm>
            <a:off x="8101013" y="2709863"/>
            <a:ext cx="863600" cy="37496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3</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流</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技</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术</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经</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济</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效</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果</a:t>
            </a:r>
          </a:p>
        </p:txBody>
      </p:sp>
      <p:sp>
        <p:nvSpPr>
          <p:cNvPr id="219141"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19149" name="组合 219148"/>
          <p:cNvGrpSpPr/>
          <p:nvPr/>
        </p:nvGrpSpPr>
        <p:grpSpPr>
          <a:xfrm>
            <a:off x="323850" y="1412875"/>
            <a:ext cx="7632700" cy="5446713"/>
            <a:chExt cx="1440" cy="448"/>
          </a:xfrm>
        </p:grpSpPr>
        <p:sp>
          <p:nvSpPr>
            <p:cNvPr id="219150" name="Freeform 23"/>
            <p:cNvSpPr/>
            <p:nvPr/>
          </p:nvSpPr>
          <p:spPr>
            <a:xfrm>
              <a:off x="85" y="258"/>
              <a:ext cx="1270" cy="190"/>
            </a:xfrm>
            <a:custGeom>
              <a:gdLst>
                <a:gd name="GT0" fmla="+- l w 0"/>
                <a:gd name="GT1" fmla="+- t h 0"/>
              </a:gdLst>
              <a:cxnLst>
                <a:cxn ang="0">
                  <a:pos x="7381" y="4"/>
                </a:cxn>
                <a:cxn ang="0">
                  <a:pos x="7348" y="4"/>
                </a:cxn>
                <a:cxn ang="0">
                  <a:pos x="7241" y="4"/>
                </a:cxn>
                <a:cxn ang="0">
                  <a:pos x="7078" y="4"/>
                </a:cxn>
                <a:cxn ang="0">
                  <a:pos x="6843" y="4"/>
                </a:cxn>
                <a:cxn ang="0">
                  <a:pos x="6539" y="4"/>
                </a:cxn>
                <a:cxn ang="0">
                  <a:pos x="6186" y="4"/>
                </a:cxn>
                <a:cxn ang="0">
                  <a:pos x="5772" y="4"/>
                </a:cxn>
                <a:cxn ang="0">
                  <a:pos x="5306" y="3"/>
                </a:cxn>
                <a:cxn ang="0">
                  <a:pos x="4812" y="3"/>
                </a:cxn>
                <a:cxn ang="0">
                  <a:pos x="4257" y="3"/>
                </a:cxn>
                <a:cxn ang="0">
                  <a:pos x="3656" y="3"/>
                </a:cxn>
                <a:cxn ang="0">
                  <a:pos x="3066" y="3"/>
                </a:cxn>
                <a:cxn ang="0">
                  <a:pos x="2525" y="3"/>
                </a:cxn>
                <a:cxn ang="0">
                  <a:pos x="2027" y="3"/>
                </a:cxn>
                <a:cxn ang="0">
                  <a:pos x="1568" y="4"/>
                </a:cxn>
                <a:cxn ang="0">
                  <a:pos x="1177" y="4"/>
                </a:cxn>
                <a:cxn ang="0">
                  <a:pos x="831" y="4"/>
                </a:cxn>
                <a:cxn ang="0">
                  <a:pos x="535" y="4"/>
                </a:cxn>
                <a:cxn ang="0">
                  <a:pos x="305" y="4"/>
                </a:cxn>
                <a:cxn ang="0">
                  <a:pos x="128" y="4"/>
                </a:cxn>
                <a:cxn ang="0">
                  <a:pos x="37" y="4"/>
                </a:cxn>
                <a:cxn ang="0">
                  <a:pos x="0" y="4"/>
                </a:cxn>
                <a:cxn ang="0">
                  <a:pos x="0" y="2"/>
                </a:cxn>
                <a:cxn ang="0">
                  <a:pos x="3686" y="0"/>
                </a:cxn>
                <a:cxn ang="0">
                  <a:pos x="7381" y="2"/>
                </a:cxn>
                <a:cxn ang="0">
                  <a:pos x="7381" y="4"/>
                </a:cxn>
                <a:cxn ang="0">
                  <a:pos x="7381" y="4"/>
                </a:cxn>
              </a:cxnLst>
              <a:rect l="l" t="t" r="GT0" b="GT1"/>
              <a:pathLst>
                <a:path w="1120" h="251">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000000"/>
            </a:soli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19151" name="Rectangle 24"/>
            <p:cNvSpPr/>
            <p:nvPr/>
          </p:nvSpPr>
          <p:spPr>
            <a:xfrm>
              <a:off x="0" y="0"/>
              <a:ext cx="1440" cy="393"/>
            </a:xfrm>
            <a:prstGeom prst="rect">
              <a:avLst/>
            </a:prstGeom>
            <a:gradFill rotWithShape="1">
              <a:gsLst>
                <a:gs pos="0">
                  <a:srgbClr val="8EAAAC"/>
                </a:gs>
                <a:gs pos="100000">
                  <a:schemeClr val="accent1"/>
                </a:gs>
              </a:gsLst>
              <a:lin ang="18900000" scaled="1"/>
            </a:gradFill>
            <a:ln>
              <a:no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endParaRPr lang="en-US" altLang="en-US" b="1">
                <a:solidFill>
                  <a:schemeClr val="bg1"/>
                </a:solidFill>
              </a:endParaRPr>
            </a:p>
          </p:txBody>
        </p:sp>
      </p:grpSp>
      <p:sp>
        <p:nvSpPr>
          <p:cNvPr id="219152" name="Text Box 10"/>
          <p:cNvSpPr txBox="1"/>
          <p:nvPr/>
        </p:nvSpPr>
        <p:spPr>
          <a:xfrm>
            <a:off x="612775" y="1843088"/>
            <a:ext cx="7175500" cy="405447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zh-CN" altLang="en-US" b="1">
                <a:solidFill>
                  <a:srgbClr val="0033CC"/>
                </a:solidFill>
                <a:latin typeface="黑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rPr>
              <a:t>（1）由于流水施工的连续性，减少了专业工作的间隔时间，达到了缩短工期的目的，可使拟建工程项目尽早竣工，交付使用，产生投资效益。</a:t>
            </a:r>
          </a:p>
          <a:p>
            <a:pPr lvl="0" eaLnBrk="1" hangingPunct="1"/>
            <a:r>
              <a:rPr lang="en-US" altLang="zh-CN"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（2）便于改善劳动组织，改进操作方法和施工机具，有利于提高劳动生产率。</a:t>
            </a:r>
          </a:p>
          <a:p>
            <a:pPr lvl="0" eaLnBrk="1" hangingPunct="1"/>
            <a:r>
              <a:rPr lang="en-US" altLang="zh-CN"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（3）专业化的生产可提高工人的技术水平，使工程质量得到相应提高。</a:t>
            </a:r>
          </a:p>
          <a:p>
            <a:pPr lvl="0" eaLnBrk="1" hangingPunct="1"/>
            <a:r>
              <a:rPr lang="en-US" altLang="zh-CN"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（4）工人技术水平和劳动生产率的提高，可以减少用工量和施工暂设建造量，降低工程成本，提高利润水平。</a:t>
            </a:r>
          </a:p>
          <a:p>
            <a:pPr lvl="0" eaLnBrk="1" hangingPunct="1"/>
            <a:r>
              <a:rPr lang="en-US" altLang="zh-CN"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（5）可以保证施工机械和劳动力得到充分、合理的利用。</a:t>
            </a:r>
          </a:p>
          <a:p>
            <a:pPr lvl="0" eaLnBrk="1" hangingPunct="1"/>
            <a:r>
              <a:rPr lang="en-US" altLang="zh-CN" b="1">
                <a:latin typeface="黑体" pitchFamily="2" charset="-122"/>
                <a:ea typeface="黑体" panose="02010609060101010101" pitchFamily="2" charset="-122"/>
              </a:rPr>
              <a:t>   </a:t>
            </a:r>
            <a:r>
              <a:rPr lang="en-US" altLang="en-US" b="1">
                <a:latin typeface="黑体" pitchFamily="2" charset="-122"/>
                <a:ea typeface="黑体" panose="02010609060101010101" pitchFamily="2" charset="-122"/>
              </a:rPr>
              <a:t>（6）由于工期短、效率高、用人少、资源消耗均衡，可以减少现场管理费和物资消耗，实现合理的储存与供应，有利于提高项目经理部的综合经济效益。</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20162"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0163" name="AutoShape 512"/>
          <p:cNvSpPr/>
          <p:nvPr/>
        </p:nvSpPr>
        <p:spPr>
          <a:xfrm>
            <a:off x="8172450" y="2062163"/>
            <a:ext cx="720725" cy="4592637"/>
          </a:xfrm>
          <a:prstGeom prst="can">
            <a:avLst>
              <a:gd name="adj" fmla="val 48146"/>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0164" name="Text Box 4"/>
          <p:cNvSpPr txBox="1"/>
          <p:nvPr/>
        </p:nvSpPr>
        <p:spPr>
          <a:xfrm>
            <a:off x="8101013" y="2420938"/>
            <a:ext cx="863600" cy="4054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4</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流</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分</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级</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和</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表</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达</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20165"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sp>
        <p:nvSpPr>
          <p:cNvPr id="220171" name="AutoShape 3"/>
          <p:cNvSpPr/>
          <p:nvPr/>
        </p:nvSpPr>
        <p:spPr bwMode="gray">
          <a:xfrm>
            <a:off x="0" y="2925763"/>
            <a:ext cx="4878388" cy="4438650"/>
          </a:xfrm>
          <a:custGeom>
            <a:gdLst>
              <a:gd name="GT0" fmla="+- l w 0"/>
              <a:gd name="GT1" fmla="*/ 7777 h 21600"/>
              <a:gd name="GT2" fmla="+- t GT1 0"/>
            </a:gdLst>
            <a:cxnLst>
              <a:cxn ang="0">
                <a:pos x="2439194" y="0"/>
              </a:cxn>
              <a:cxn ang="0">
                <a:pos x="536397" y="2228983"/>
              </a:cxn>
              <a:cxn ang="0">
                <a:pos x="2439194" y="976092"/>
              </a:cxn>
              <a:cxn ang="0">
                <a:pos x="4341991" y="2228983"/>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475E00"/>
              </a:gs>
              <a:gs pos="50000">
                <a:schemeClr val="folHlink"/>
              </a:gs>
              <a:gs pos="100000">
                <a:srgbClr val="475E00"/>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folHlink"/>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0172" name="AutoShape 4"/>
          <p:cNvSpPr/>
          <p:nvPr/>
        </p:nvSpPr>
        <p:spPr bwMode="gray">
          <a:xfrm>
            <a:off x="688975" y="3563938"/>
            <a:ext cx="3603625" cy="3279775"/>
          </a:xfrm>
          <a:custGeom>
            <a:gdLst>
              <a:gd name="GT0" fmla="+- l w 0"/>
              <a:gd name="GT1" fmla="*/ 7777 h 21600"/>
              <a:gd name="GT2" fmla="+- t GT1 0"/>
            </a:gdLst>
            <a:cxnLst>
              <a:cxn ang="0">
                <a:pos x="1801813" y="0"/>
              </a:cxn>
              <a:cxn ang="0">
                <a:pos x="396232" y="1647024"/>
              </a:cxn>
              <a:cxn ang="0">
                <a:pos x="1801813" y="721247"/>
              </a:cxn>
              <a:cxn ang="0">
                <a:pos x="3207393" y="1647024"/>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004747"/>
              </a:gs>
              <a:gs pos="50000">
                <a:schemeClr val="hlink"/>
              </a:gs>
              <a:gs pos="100000">
                <a:srgbClr val="004747"/>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hlink"/>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0173" name="AutoShape 5"/>
          <p:cNvSpPr/>
          <p:nvPr/>
        </p:nvSpPr>
        <p:spPr bwMode="gray">
          <a:xfrm>
            <a:off x="1128713" y="4044950"/>
            <a:ext cx="2662237" cy="2422525"/>
          </a:xfrm>
          <a:custGeom>
            <a:gdLst>
              <a:gd name="GT0" fmla="+- l w 0"/>
              <a:gd name="GT1" fmla="*/ 7777 h 21600"/>
              <a:gd name="GT2" fmla="+- t GT1 0"/>
            </a:gdLst>
            <a:cxnLst>
              <a:cxn ang="0">
                <a:pos x="1331119" y="0"/>
              </a:cxn>
              <a:cxn ang="0">
                <a:pos x="292723" y="1216534"/>
              </a:cxn>
              <a:cxn ang="0">
                <a:pos x="1331119" y="532731"/>
              </a:cxn>
              <a:cxn ang="0">
                <a:pos x="2369514" y="1216534"/>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181847"/>
              </a:gs>
              <a:gs pos="50000">
                <a:schemeClr val="accent2"/>
              </a:gs>
              <a:gs pos="100000">
                <a:srgbClr val="181847"/>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accent2"/>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0174" name="AutoShape 6"/>
          <p:cNvSpPr/>
          <p:nvPr/>
        </p:nvSpPr>
        <p:spPr bwMode="gray">
          <a:xfrm>
            <a:off x="1495425" y="4430713"/>
            <a:ext cx="1920875" cy="1746250"/>
          </a:xfrm>
          <a:custGeom>
            <a:gdLst>
              <a:gd name="GT0" fmla="+- l w 0"/>
              <a:gd name="GT1" fmla="*/ 7777 h 21600"/>
              <a:gd name="GT2" fmla="+- t GT1 0"/>
            </a:gdLst>
            <a:cxnLst>
              <a:cxn ang="0">
                <a:pos x="960438" y="0"/>
              </a:cxn>
              <a:cxn ang="0">
                <a:pos x="211207" y="876925"/>
              </a:cxn>
              <a:cxn ang="0">
                <a:pos x="960438" y="384013"/>
              </a:cxn>
              <a:cxn ang="0">
                <a:pos x="1709668" y="876925"/>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576869"/>
              </a:gs>
              <a:gs pos="50000">
                <a:schemeClr val="accent1"/>
              </a:gs>
              <a:gs pos="100000">
                <a:srgbClr val="576869"/>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accent1"/>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0175" name="AutoShape 7"/>
          <p:cNvSpPr/>
          <p:nvPr/>
        </p:nvSpPr>
        <p:spPr>
          <a:xfrm>
            <a:off x="5530850" y="4524375"/>
            <a:ext cx="2786063" cy="609600"/>
          </a:xfrm>
          <a:prstGeom prst="accentCallout2">
            <a:avLst>
              <a:gd name="adj1" fmla="val 18750"/>
              <a:gd name="adj2" fmla="val -2736"/>
              <a:gd name="adj3" fmla="val 18750"/>
              <a:gd name="adj4" fmla="val -13676"/>
              <a:gd name="adj5" fmla="val 104426"/>
              <a:gd name="adj6" fmla="val -82792"/>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4</a:t>
            </a:r>
            <a:r>
              <a:rPr lang="zh-CN" altLang="en-US" b="1">
                <a:solidFill>
                  <a:srgbClr val="1C1C1C"/>
                </a:solidFill>
                <a:latin typeface="黑体" pitchFamily="2" charset="-122"/>
                <a:ea typeface="黑体" panose="02010609060101010101" pitchFamily="2" charset="-122"/>
              </a:rPr>
              <a:t>）群体工程流水施工</a:t>
            </a:r>
          </a:p>
        </p:txBody>
      </p:sp>
      <p:sp>
        <p:nvSpPr>
          <p:cNvPr id="220176" name="AutoShape 8"/>
          <p:cNvSpPr/>
          <p:nvPr/>
        </p:nvSpPr>
        <p:spPr bwMode="gray">
          <a:xfrm>
            <a:off x="5146675" y="3606800"/>
            <a:ext cx="2738438" cy="609600"/>
          </a:xfrm>
          <a:prstGeom prst="accentCallout2">
            <a:avLst>
              <a:gd name="adj1" fmla="val 18750"/>
              <a:gd name="adj2" fmla="val -2782"/>
              <a:gd name="adj3" fmla="val 18750"/>
              <a:gd name="adj4" fmla="val -16694"/>
              <a:gd name="adj5" fmla="val 148958"/>
              <a:gd name="adj6" fmla="val -72463"/>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3</a:t>
            </a:r>
            <a:r>
              <a:rPr lang="zh-CN" altLang="en-US" b="1">
                <a:solidFill>
                  <a:srgbClr val="1C1C1C"/>
                </a:solidFill>
                <a:latin typeface="黑体" pitchFamily="2" charset="-122"/>
                <a:ea typeface="黑体" panose="02010609060101010101" pitchFamily="2" charset="-122"/>
              </a:rPr>
              <a:t>）单位工程流水施工</a:t>
            </a:r>
          </a:p>
        </p:txBody>
      </p:sp>
      <p:sp>
        <p:nvSpPr>
          <p:cNvPr id="220177" name="AutoShape 9"/>
          <p:cNvSpPr/>
          <p:nvPr/>
        </p:nvSpPr>
        <p:spPr bwMode="gray">
          <a:xfrm>
            <a:off x="4645025" y="2781300"/>
            <a:ext cx="3387725" cy="609600"/>
          </a:xfrm>
          <a:prstGeom prst="accentCallout2">
            <a:avLst>
              <a:gd name="adj1" fmla="val 18750"/>
              <a:gd name="adj2" fmla="val -2250"/>
              <a:gd name="adj3" fmla="val 18750"/>
              <a:gd name="adj4" fmla="val -14949"/>
              <a:gd name="adj5" fmla="val 178384"/>
              <a:gd name="adj6" fmla="val -50093"/>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2</a:t>
            </a:r>
            <a:r>
              <a:rPr lang="zh-CN" altLang="en-US" b="1">
                <a:solidFill>
                  <a:srgbClr val="1C1C1C"/>
                </a:solidFill>
                <a:latin typeface="黑体" pitchFamily="2" charset="-122"/>
                <a:ea typeface="黑体" panose="02010609060101010101" pitchFamily="2" charset="-122"/>
              </a:rPr>
              <a:t>）分部工程流水施工</a:t>
            </a:r>
          </a:p>
        </p:txBody>
      </p:sp>
      <p:sp>
        <p:nvSpPr>
          <p:cNvPr id="220178" name="AutoShape 10"/>
          <p:cNvSpPr/>
          <p:nvPr/>
        </p:nvSpPr>
        <p:spPr>
          <a:xfrm>
            <a:off x="3917950" y="1955800"/>
            <a:ext cx="3370263" cy="609600"/>
          </a:xfrm>
          <a:prstGeom prst="accentCallout2">
            <a:avLst>
              <a:gd name="adj1" fmla="val 18750"/>
              <a:gd name="adj2" fmla="val -2259"/>
              <a:gd name="adj3" fmla="val 18750"/>
              <a:gd name="adj4" fmla="val -14884"/>
              <a:gd name="adj5" fmla="val 204690"/>
              <a:gd name="adj6" fmla="val -42301"/>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1</a:t>
            </a:r>
            <a:r>
              <a:rPr lang="zh-CN" altLang="en-US" b="1">
                <a:solidFill>
                  <a:srgbClr val="1C1C1C"/>
                </a:solidFill>
                <a:latin typeface="黑体" pitchFamily="2" charset="-122"/>
                <a:ea typeface="黑体" panose="02010609060101010101" pitchFamily="2" charset="-122"/>
              </a:rPr>
              <a:t>）分项工程流水施工</a:t>
            </a:r>
          </a:p>
        </p:txBody>
      </p:sp>
      <p:grpSp>
        <p:nvGrpSpPr>
          <p:cNvPr id="220179" name="Group 13"/>
          <p:cNvGrpSpPr/>
          <p:nvPr/>
        </p:nvGrpSpPr>
        <p:grpSpPr>
          <a:xfrm>
            <a:off x="685800" y="1127125"/>
            <a:ext cx="2662238" cy="647700"/>
            <a:chExt cx="5327" cy="1020"/>
          </a:xfrm>
        </p:grpSpPr>
        <p:sp>
          <p:nvSpPr>
            <p:cNvPr id="220180" name="DoubleWave 14"/>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0181" name="Text Box 15"/>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流水施工的分级</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4" presetClass="entr" presetSubtype="0" dur="500" accel="100000" fill="hold" grpId="0" nodeType="clickEffect">
                                  <p:stCondLst>
                                    <p:cond delay="0"/>
                                  </p:stCondLst>
                                  <p:childTnLst>
                                    <p:set>
                                      <p:cBhvr>
                                        <p:cTn id="6" dur="1" fill="hold">
                                          <p:stCondLst>
                                            <p:cond delay="0"/>
                                          </p:stCondLst>
                                        </p:cTn>
                                        <p:tgtEl>
                                          <p:spTgt spid="220178"/>
                                        </p:tgtEl>
                                        <p:attrNameLst>
                                          <p:attrName>style.visibility</p:attrName>
                                        </p:attrNameLst>
                                      </p:cBhvr>
                                      <p:to>
                                        <p:strVal val="visible"/>
                                      </p:to>
                                    </p:set>
                                    <p:anim calcmode="lin" valueType="num">
                                      <p:cBhvr>
                                        <p:cTn id="7" dur="500" fill="hold"/>
                                        <p:tgtEl>
                                          <p:spTgt spid="220178"/>
                                        </p:tgtEl>
                                        <p:attrNameLst>
                                          <p:attrName>ppt_w</p:attrName>
                                        </p:attrNameLst>
                                      </p:cBhvr>
                                      <p:tavLst>
                                        <p:tav tm="0">
                                          <p:val>
                                            <p:strVal val="#ppt_w*0.05"/>
                                          </p:val>
                                        </p:tav>
                                        <p:tav tm="100000">
                                          <p:val>
                                            <p:strVal val="#ppt_w"/>
                                          </p:val>
                                        </p:tav>
                                      </p:tavLst>
                                    </p:anim>
                                    <p:anim calcmode="lin" valueType="num">
                                      <p:cBhvr>
                                        <p:cTn id="8" dur="500" fill="hold"/>
                                        <p:tgtEl>
                                          <p:spTgt spid="220178"/>
                                        </p:tgtEl>
                                        <p:attrNameLst>
                                          <p:attrName>ppt_h</p:attrName>
                                        </p:attrNameLst>
                                      </p:cBhvr>
                                      <p:tavLst>
                                        <p:tav tm="0">
                                          <p:val>
                                            <p:strVal val="#ppt_h"/>
                                          </p:val>
                                        </p:tav>
                                        <p:tav tm="100000">
                                          <p:val>
                                            <p:strVal val="#ppt_h"/>
                                          </p:val>
                                        </p:tav>
                                      </p:tavLst>
                                    </p:anim>
                                    <p:anim calcmode="lin" valueType="num">
                                      <p:cBhvr>
                                        <p:cTn id="9" dur="500" fill="hold"/>
                                        <p:tgtEl>
                                          <p:spTgt spid="220178"/>
                                        </p:tgtEl>
                                        <p:attrNameLst>
                                          <p:attrName>ppt_x</p:attrName>
                                        </p:attrNameLst>
                                      </p:cBhvr>
                                      <p:tavLst>
                                        <p:tav tm="0">
                                          <p:val>
                                            <p:strVal val="#ppt_x-.2"/>
                                          </p:val>
                                        </p:tav>
                                        <p:tav tm="100000">
                                          <p:val>
                                            <p:strVal val="#ppt_x"/>
                                          </p:val>
                                        </p:tav>
                                      </p:tavLst>
                                    </p:anim>
                                    <p:anim calcmode="lin" valueType="num">
                                      <p:cBhvr>
                                        <p:cTn id="10" dur="500" fill="hold"/>
                                        <p:tgtEl>
                                          <p:spTgt spid="220178"/>
                                        </p:tgtEl>
                                        <p:attrNameLst>
                                          <p:attrName>ppt_y</p:attrName>
                                        </p:attrNameLst>
                                      </p:cBhvr>
                                      <p:tavLst>
                                        <p:tav tm="0">
                                          <p:val>
                                            <p:strVal val="#ppt_y"/>
                                          </p:val>
                                        </p:tav>
                                        <p:tav tm="100000">
                                          <p:val>
                                            <p:strVal val="#ppt_y"/>
                                          </p:val>
                                        </p:tav>
                                      </p:tavLst>
                                    </p:anim>
                                    <p:animEffect transition="in" filter="fade">
                                      <p:cBhvr>
                                        <p:cTn id="11" dur="500"/>
                                        <p:tgtEl>
                                          <p:spTgt spid="220178"/>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4" presetClass="entr" presetSubtype="16" dur="500" fill="hold" grpId="0" nodeType="clickEffect">
                                  <p:stCondLst>
                                    <p:cond delay="0"/>
                                  </p:stCondLst>
                                  <p:childTnLst>
                                    <p:set>
                                      <p:cBhvr>
                                        <p:cTn id="15" dur="1" fill="hold">
                                          <p:stCondLst>
                                            <p:cond delay="0"/>
                                          </p:stCondLst>
                                        </p:cTn>
                                        <p:tgtEl>
                                          <p:spTgt spid="220177"/>
                                        </p:tgtEl>
                                        <p:attrNameLst>
                                          <p:attrName>style.visibility</p:attrName>
                                        </p:attrNameLst>
                                      </p:cBhvr>
                                      <p:to>
                                        <p:strVal val="visible"/>
                                      </p:to>
                                    </p:set>
                                    <p:animEffect transition="in" filter="box(in)">
                                      <p:cBhvr>
                                        <p:cTn id="16" dur="500"/>
                                        <p:tgtEl>
                                          <p:spTgt spid="220177"/>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53" presetClass="entr" presetSubtype="0" dur="500" fill="hold" grpId="0" nodeType="clickEffect">
                                  <p:stCondLst>
                                    <p:cond delay="0"/>
                                  </p:stCondLst>
                                  <p:childTnLst>
                                    <p:set>
                                      <p:cBhvr>
                                        <p:cTn id="20" dur="1" fill="hold">
                                          <p:stCondLst>
                                            <p:cond delay="0"/>
                                          </p:stCondLst>
                                        </p:cTn>
                                        <p:tgtEl>
                                          <p:spTgt spid="220176"/>
                                        </p:tgtEl>
                                        <p:attrNameLst>
                                          <p:attrName>style.visibility</p:attrName>
                                        </p:attrNameLst>
                                      </p:cBhvr>
                                      <p:to>
                                        <p:strVal val="visible"/>
                                      </p:to>
                                    </p:set>
                                    <p:anim calcmode="lin" valueType="num">
                                      <p:cBhvr>
                                        <p:cTn id="21" dur="500" fill="hold"/>
                                        <p:tgtEl>
                                          <p:spTgt spid="220176"/>
                                        </p:tgtEl>
                                        <p:attrNameLst>
                                          <p:attrName>ppt_w</p:attrName>
                                        </p:attrNameLst>
                                      </p:cBhvr>
                                      <p:tavLst>
                                        <p:tav tm="0">
                                          <p:val>
                                            <p:fltVal val="0"/>
                                          </p:val>
                                        </p:tav>
                                        <p:tav tm="100000">
                                          <p:val>
                                            <p:strVal val="#ppt_w"/>
                                          </p:val>
                                        </p:tav>
                                      </p:tavLst>
                                    </p:anim>
                                    <p:anim calcmode="lin" valueType="num">
                                      <p:cBhvr>
                                        <p:cTn id="22" dur="500" fill="hold"/>
                                        <p:tgtEl>
                                          <p:spTgt spid="220176"/>
                                        </p:tgtEl>
                                        <p:attrNameLst>
                                          <p:attrName>ppt_h</p:attrName>
                                        </p:attrNameLst>
                                      </p:cBhvr>
                                      <p:tavLst>
                                        <p:tav tm="0">
                                          <p:val>
                                            <p:fltVal val="0"/>
                                          </p:val>
                                        </p:tav>
                                        <p:tav tm="100000">
                                          <p:val>
                                            <p:strVal val="#ppt_h"/>
                                          </p:val>
                                        </p:tav>
                                      </p:tavLst>
                                    </p:anim>
                                    <p:animEffect transition="in" filter="fade">
                                      <p:cBhvr>
                                        <p:cTn id="23" dur="500"/>
                                        <p:tgtEl>
                                          <p:spTgt spid="220176"/>
                                        </p:tgtEl>
                                      </p:cBhvr>
                                    </p:animEffect>
                                  </p:childTnLst>
                                </p:cTn>
                              </p:par>
                            </p:childTnLst>
                          </p:cTn>
                        </p:par>
                      </p:childTnLst>
                    </p:cTn>
                  </p:par>
                  <p:par>
                    <p:cTn id="24" fill="hold" nodeType="clickPar">
                      <p:stCondLst>
                        <p:cond delay="indefinite"/>
                      </p:stCondLst>
                      <p:childTnLst>
                        <p:par>
                          <p:cTn id="25" fill="hold">
                            <p:stCondLst>
                              <p:cond delay="0"/>
                            </p:stCondLst>
                            <p:childTnLst>
                              <p:par>
                                <p:cTn id="26" presetID="24" presetClass="entr" presetSubtype="0" dur="1" fill="hold" grpId="0" nodeType="clickEffect">
                                  <p:stCondLst>
                                    <p:cond delay="0"/>
                                  </p:stCondLst>
                                  <p:childTnLst>
                                    <p:set>
                                      <p:cBhvr>
                                        <p:cTn id="27" dur="1" fill="hold">
                                          <p:stCondLst>
                                            <p:cond delay="0"/>
                                          </p:stCondLst>
                                        </p:cTn>
                                        <p:tgtEl>
                                          <p:spTgt spid="220175"/>
                                        </p:tgtEl>
                                        <p:attrNameLst>
                                          <p:attrName>style.visibility</p:attrName>
                                        </p:attrNameLst>
                                      </p:cBhvr>
                                      <p:to>
                                        <p:strVal val="visible"/>
                                      </p:to>
                                    </p:set>
                                    <p:anim to="" calcmode="lin" valueType="num">
                                      <p:cBhvr>
                                        <p:cTn id="28" dur="1" fill="hold"/>
                                        <p:tgtEl>
                                          <p:spTgt spid="22017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5" grpId="0"/>
      <p:bldP spid="220176" grpId="0"/>
      <p:bldP spid="220177" grpId="0"/>
      <p:bldP spid="220178"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21186"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187" name="AutoShape 512"/>
          <p:cNvSpPr/>
          <p:nvPr/>
        </p:nvSpPr>
        <p:spPr>
          <a:xfrm>
            <a:off x="8172450" y="2062163"/>
            <a:ext cx="720725" cy="4592637"/>
          </a:xfrm>
          <a:prstGeom prst="can">
            <a:avLst>
              <a:gd name="adj" fmla="val 48146"/>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188" name="Text Box 4"/>
          <p:cNvSpPr txBox="1"/>
          <p:nvPr/>
        </p:nvSpPr>
        <p:spPr>
          <a:xfrm>
            <a:off x="8101013" y="2420938"/>
            <a:ext cx="863600" cy="40544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.1</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4</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流</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施</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的</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分</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级</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和</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表</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达</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方</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式</a:t>
            </a:r>
          </a:p>
        </p:txBody>
      </p:sp>
      <p:sp>
        <p:nvSpPr>
          <p:cNvPr id="221189" name="WordArt 5"/>
          <p:cNvSpPr/>
          <p:nvPr/>
        </p:nvSpPr>
        <p:spPr>
          <a:xfrm>
            <a:off x="1620838" y="119063"/>
            <a:ext cx="70564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3.1  流水施工的基本概念</a:t>
            </a:r>
          </a:p>
        </p:txBody>
      </p:sp>
      <p:grpSp>
        <p:nvGrpSpPr>
          <p:cNvPr id="221201" name="Group 11"/>
          <p:cNvGrpSpPr/>
          <p:nvPr/>
        </p:nvGrpSpPr>
        <p:grpSpPr>
          <a:xfrm>
            <a:off x="1692275" y="1485900"/>
            <a:ext cx="5707063" cy="4972050"/>
            <a:chExt cx="8987" cy="7830"/>
          </a:xfrm>
        </p:grpSpPr>
        <p:sp>
          <p:nvSpPr>
            <p:cNvPr id="221202" name="Oval 423"/>
            <p:cNvSpPr/>
            <p:nvPr/>
          </p:nvSpPr>
          <p:spPr>
            <a:xfrm>
              <a:off x="3006" y="0"/>
              <a:ext cx="2925" cy="2906"/>
            </a:xfrm>
            <a:prstGeom prst="ellipse">
              <a:avLst/>
            </a:prstGeom>
            <a:gradFill rotWithShape="1">
              <a:gsLst>
                <a:gs pos="0">
                  <a:srgbClr val="FF906D"/>
                </a:gs>
                <a:gs pos="100000">
                  <a:srgbClr val="FF5722"/>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03" name="Oval 424"/>
            <p:cNvSpPr/>
            <p:nvPr/>
          </p:nvSpPr>
          <p:spPr>
            <a:xfrm>
              <a:off x="3583" y="363"/>
              <a:ext cx="493" cy="489"/>
            </a:xfrm>
            <a:prstGeom prst="ellipse">
              <a:avLst/>
            </a:prstGeom>
            <a:gradFill rotWithShape="1">
              <a:gsLst>
                <a:gs pos="0">
                  <a:schemeClr val="bg1"/>
                </a:gs>
                <a:gs pos="100000">
                  <a:srgbClr val="67ABF5">
                    <a:alpha val="0"/>
                  </a:srgb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04" name="Oval 425"/>
            <p:cNvSpPr/>
            <p:nvPr/>
          </p:nvSpPr>
          <p:spPr>
            <a:xfrm>
              <a:off x="568" y="5281"/>
              <a:ext cx="7768" cy="2549"/>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grpSp>
          <p:nvGrpSpPr>
            <p:cNvPr id="221205" name="Group 15"/>
            <p:cNvGrpSpPr/>
            <p:nvPr/>
          </p:nvGrpSpPr>
          <p:grpSpPr>
            <a:xfrm>
              <a:off x="2000" y="3843"/>
              <a:ext cx="4909" cy="3058"/>
              <a:chExt cx="1089" cy="681"/>
            </a:xfrm>
          </p:grpSpPr>
          <p:sp>
            <p:nvSpPr>
              <p:cNvPr id="221206" name="Freeform 431"/>
              <p:cNvSpPr/>
              <p:nvPr/>
            </p:nvSpPr>
            <p:spPr>
              <a:xfrm>
                <a:off x="0" y="0"/>
                <a:ext cx="1089" cy="681"/>
              </a:xfrm>
              <a:custGeom>
                <a:gdLst>
                  <a:gd name="GT0" fmla="+- l w 0"/>
                  <a:gd name="GT1" fmla="+- t h 0"/>
                </a:gdLst>
                <a:cxnLst>
                  <a:cxn ang="0">
                    <a:pos x="127" y="64"/>
                  </a:cxn>
                  <a:cxn ang="0">
                    <a:pos x="127" y="66"/>
                  </a:cxn>
                  <a:cxn ang="0">
                    <a:pos x="126" y="67"/>
                  </a:cxn>
                  <a:cxn ang="0">
                    <a:pos x="125" y="68"/>
                  </a:cxn>
                  <a:cxn ang="0">
                    <a:pos x="122" y="70"/>
                  </a:cxn>
                  <a:cxn ang="0">
                    <a:pos x="116" y="73"/>
                  </a:cxn>
                  <a:cxn ang="0">
                    <a:pos x="109" y="75"/>
                  </a:cxn>
                  <a:cxn ang="0">
                    <a:pos x="99" y="77"/>
                  </a:cxn>
                  <a:cxn ang="0">
                    <a:pos x="88" y="78"/>
                  </a:cxn>
                  <a:cxn ang="0">
                    <a:pos x="76" y="80"/>
                  </a:cxn>
                  <a:cxn ang="0">
                    <a:pos x="64" y="80"/>
                  </a:cxn>
                  <a:cxn ang="0">
                    <a:pos x="57" y="80"/>
                  </a:cxn>
                  <a:cxn ang="0">
                    <a:pos x="44" y="79"/>
                  </a:cxn>
                  <a:cxn ang="0">
                    <a:pos x="33" y="78"/>
                  </a:cxn>
                  <a:cxn ang="0">
                    <a:pos x="23" y="76"/>
                  </a:cxn>
                  <a:cxn ang="0">
                    <a:pos x="15" y="74"/>
                  </a:cxn>
                  <a:cxn ang="0">
                    <a:pos x="8" y="71"/>
                  </a:cxn>
                  <a:cxn ang="0">
                    <a:pos x="4" y="69"/>
                  </a:cxn>
                  <a:cxn ang="0">
                    <a:pos x="2" y="68"/>
                  </a:cxn>
                  <a:cxn ang="0">
                    <a:pos x="1" y="66"/>
                  </a:cxn>
                  <a:cxn ang="0">
                    <a:pos x="1" y="64"/>
                  </a:cxn>
                  <a:cxn ang="0">
                    <a:pos x="0" y="64"/>
                  </a:cxn>
                  <a:cxn ang="0">
                    <a:pos x="1" y="57"/>
                  </a:cxn>
                  <a:cxn ang="0">
                    <a:pos x="1" y="51"/>
                  </a:cxn>
                  <a:cxn ang="0">
                    <a:pos x="3" y="45"/>
                  </a:cxn>
                  <a:cxn ang="0">
                    <a:pos x="5" y="39"/>
                  </a:cxn>
                  <a:cxn ang="0">
                    <a:pos x="8" y="33"/>
                  </a:cxn>
                  <a:cxn ang="0">
                    <a:pos x="11" y="28"/>
                  </a:cxn>
                  <a:cxn ang="0">
                    <a:pos x="15" y="23"/>
                  </a:cxn>
                  <a:cxn ang="0">
                    <a:pos x="19" y="19"/>
                  </a:cxn>
                  <a:cxn ang="0">
                    <a:pos x="23" y="15"/>
                  </a:cxn>
                  <a:cxn ang="0">
                    <a:pos x="28" y="11"/>
                  </a:cxn>
                  <a:cxn ang="0">
                    <a:pos x="33" y="8"/>
                  </a:cxn>
                  <a:cxn ang="0">
                    <a:pos x="39" y="5"/>
                  </a:cxn>
                  <a:cxn ang="0">
                    <a:pos x="44" y="3"/>
                  </a:cxn>
                  <a:cxn ang="0">
                    <a:pos x="51" y="1"/>
                  </a:cxn>
                  <a:cxn ang="0">
                    <a:pos x="57" y="1"/>
                  </a:cxn>
                  <a:cxn ang="0">
                    <a:pos x="64" y="0"/>
                  </a:cxn>
                  <a:cxn ang="0">
                    <a:pos x="67" y="0"/>
                  </a:cxn>
                  <a:cxn ang="0">
                    <a:pos x="74" y="1"/>
                  </a:cxn>
                  <a:cxn ang="0">
                    <a:pos x="80" y="2"/>
                  </a:cxn>
                  <a:cxn ang="0">
                    <a:pos x="85" y="4"/>
                  </a:cxn>
                  <a:cxn ang="0">
                    <a:pos x="91" y="6"/>
                  </a:cxn>
                  <a:cxn ang="0">
                    <a:pos x="97" y="9"/>
                  </a:cxn>
                  <a:cxn ang="0">
                    <a:pos x="102" y="13"/>
                  </a:cxn>
                  <a:cxn ang="0">
                    <a:pos x="106" y="17"/>
                  </a:cxn>
                  <a:cxn ang="0">
                    <a:pos x="111" y="21"/>
                  </a:cxn>
                  <a:cxn ang="0">
                    <a:pos x="115" y="26"/>
                  </a:cxn>
                  <a:cxn ang="0">
                    <a:pos x="118" y="31"/>
                  </a:cxn>
                  <a:cxn ang="0">
                    <a:pos x="121" y="36"/>
                  </a:cxn>
                  <a:cxn ang="0">
                    <a:pos x="123" y="42"/>
                  </a:cxn>
                  <a:cxn ang="0">
                    <a:pos x="125" y="48"/>
                  </a:cxn>
                  <a:cxn ang="0">
                    <a:pos x="126" y="54"/>
                  </a:cxn>
                  <a:cxn ang="0">
                    <a:pos x="127" y="61"/>
                  </a:cxn>
                  <a:cxn ang="0">
                    <a:pos x="127" y="64"/>
                  </a:cxn>
                </a:cxnLst>
                <a:rect l="l" t="t" r="GT0" b="GT1"/>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BABABA"/>
                  </a:gs>
                  <a:gs pos="100000">
                    <a:schemeClr val="bg2"/>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1207" name="Oval 432"/>
              <p:cNvSpPr/>
              <p:nvPr/>
            </p:nvSpPr>
            <p:spPr>
              <a:xfrm>
                <a:off x="225" y="138"/>
                <a:ext cx="183" cy="182"/>
              </a:xfrm>
              <a:prstGeom prst="ellipse">
                <a:avLst/>
              </a:prstGeom>
              <a:gradFill rotWithShape="1">
                <a:gsLst>
                  <a:gs pos="0">
                    <a:schemeClr val="bg1">
                      <a:alpha val="50000"/>
                    </a:schemeClr>
                  </a:gs>
                  <a:gs pos="100000">
                    <a:srgbClr val="67ABF5">
                      <a:alpha val="0"/>
                    </a:srgb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grpSp>
        <p:sp>
          <p:nvSpPr>
            <p:cNvPr id="221208" name="Text Box 433"/>
            <p:cNvSpPr txBox="1"/>
            <p:nvPr/>
          </p:nvSpPr>
          <p:spPr>
            <a:xfrm>
              <a:off x="2610" y="4868"/>
              <a:ext cx="3687" cy="1305"/>
            </a:xfrm>
            <a:prstGeom prst="rect">
              <a:avLst/>
            </a:prstGeom>
            <a:noFill/>
            <a:ln>
              <a:noFill/>
              <a:miter lim="800000"/>
            </a:ln>
            <a:effectLst/>
          </p:spPr>
          <p:txBody>
            <a:bodyPr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defTabSz="995362" eaLnBrk="1" hangingPunct="1"/>
              <a:r>
                <a:rPr lang="en-US" altLang="zh-CN" sz="2400" b="1">
                  <a:solidFill>
                    <a:srgbClr val="FF0000"/>
                  </a:solidFill>
                  <a:latin typeface="Arial Black" pitchFamily="34" charset="0"/>
                  <a:ea typeface="黑体" panose="02010609060101010101" pitchFamily="2" charset="-122"/>
                </a:rPr>
                <a:t>2.</a:t>
              </a:r>
              <a:r>
                <a:rPr lang="zh-CN" altLang="en-US" sz="2400" b="1">
                  <a:solidFill>
                    <a:srgbClr val="FF0000"/>
                  </a:solidFill>
                  <a:latin typeface="Arial Black" pitchFamily="34" charset="0"/>
                  <a:ea typeface="黑体" panose="02010609060101010101" pitchFamily="2" charset="-122"/>
                </a:rPr>
                <a:t>流水线施工的表达方式</a:t>
              </a:r>
            </a:p>
          </p:txBody>
        </p:sp>
        <p:sp>
          <p:nvSpPr>
            <p:cNvPr id="221209" name="Text Box 434"/>
            <p:cNvSpPr txBox="1"/>
            <p:nvPr/>
          </p:nvSpPr>
          <p:spPr>
            <a:xfrm>
              <a:off x="3317" y="960"/>
              <a:ext cx="2245" cy="1305"/>
            </a:xfrm>
            <a:prstGeom prst="rect">
              <a:avLst/>
            </a:prstGeom>
            <a:noFill/>
            <a:ln>
              <a:noFill/>
              <a:miter lim="800000"/>
            </a:ln>
            <a:effectLst/>
          </p:spPr>
          <p:txBody>
            <a:bodyPr wrap="none"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defTabSz="995362" eaLnBrk="1" hangingPunct="1"/>
              <a:r>
                <a:rPr lang="en-US" altLang="zh-CN" sz="2400" b="1">
                  <a:solidFill>
                    <a:schemeClr val="bg1"/>
                  </a:solidFill>
                  <a:latin typeface="Arial Black" pitchFamily="34" charset="0"/>
                  <a:ea typeface="黑体" panose="02010609060101010101" pitchFamily="2" charset="-122"/>
                </a:rPr>
                <a:t>2</a:t>
              </a:r>
              <a:r>
                <a:rPr lang="zh-CN" altLang="en-US" sz="2400" b="1">
                  <a:solidFill>
                    <a:schemeClr val="bg1"/>
                  </a:solidFill>
                  <a:latin typeface="Arial Black" pitchFamily="34" charset="0"/>
                  <a:ea typeface="黑体" panose="02010609060101010101" pitchFamily="2" charset="-122"/>
                </a:rPr>
                <a:t>）</a:t>
              </a:r>
            </a:p>
            <a:p>
              <a:pPr marL="0" lvl="0" indent="0" algn="ctr" defTabSz="995362" eaLnBrk="1" hangingPunct="1"/>
              <a:r>
                <a:rPr lang="zh-CN" altLang="en-US" sz="2400" b="1">
                  <a:solidFill>
                    <a:schemeClr val="bg1"/>
                  </a:solidFill>
                  <a:latin typeface="Arial Black" pitchFamily="34" charset="0"/>
                  <a:ea typeface="黑体" panose="02010609060101010101" pitchFamily="2" charset="-122"/>
                </a:rPr>
                <a:t>垂直图表</a:t>
              </a:r>
            </a:p>
          </p:txBody>
        </p:sp>
        <p:sp>
          <p:nvSpPr>
            <p:cNvPr id="221210" name="AutoShape 435"/>
            <p:cNvSpPr/>
            <p:nvPr/>
          </p:nvSpPr>
          <p:spPr>
            <a:xfrm>
              <a:off x="3743" y="2656"/>
              <a:ext cx="1440" cy="1184"/>
            </a:xfrm>
            <a:prstGeom prst="upArrow">
              <a:avLst>
                <a:gd name="adj1" fmla="val 52833"/>
                <a:gd name="adj2" fmla="val 45940"/>
              </a:avLst>
            </a:prstGeom>
            <a:gradFill rotWithShape="1">
              <a:gsLst>
                <a:gs pos="0">
                  <a:schemeClr val="bg2"/>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1" name="Freeform 436"/>
            <p:cNvSpPr/>
            <p:nvPr/>
          </p:nvSpPr>
          <p:spPr>
            <a:xfrm>
              <a:off x="3233" y="54"/>
              <a:ext cx="2496" cy="825"/>
            </a:xfrm>
            <a:custGeom>
              <a:gdLst>
                <a:gd name="GT0" fmla="+- l w 0"/>
                <a:gd name="GT1" fmla="+- t h 0"/>
              </a:gdLst>
              <a:cxnLst>
                <a:cxn ang="0">
                  <a:pos x="0" y="1"/>
                </a:cxn>
                <a:cxn ang="0">
                  <a:pos x="0" y="1"/>
                </a:cxn>
                <a:cxn ang="0">
                  <a:pos x="0" y="1"/>
                </a:cxn>
                <a:cxn ang="0">
                  <a:pos x="0" y="1"/>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2" y="0"/>
                </a:cxn>
                <a:cxn ang="0">
                  <a:pos x="2" y="0"/>
                </a:cxn>
                <a:cxn ang="0">
                  <a:pos x="2" y="0"/>
                </a:cxn>
                <a:cxn ang="0">
                  <a:pos x="2" y="0"/>
                </a:cxn>
                <a:cxn ang="0">
                  <a:pos x="2" y="0"/>
                </a:cxn>
                <a:cxn ang="0">
                  <a:pos x="2" y="0"/>
                </a:cxn>
                <a:cxn ang="0">
                  <a:pos x="2" y="0"/>
                </a:cxn>
                <a:cxn ang="0">
                  <a:pos x="2" y="0"/>
                </a:cxn>
                <a:cxn ang="0">
                  <a:pos x="2" y="0"/>
                </a:cxn>
                <a:cxn ang="0">
                  <a:pos x="2" y="1"/>
                </a:cxn>
                <a:cxn ang="0">
                  <a:pos x="2" y="1"/>
                </a:cxn>
                <a:cxn ang="0">
                  <a:pos x="2" y="1"/>
                </a:cxn>
                <a:cxn ang="0">
                  <a:pos x="0" y="1"/>
                </a:cxn>
              </a:cxnLst>
              <a:rect l="l" t="t" r="GT0" b="GT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1212" name="Oval 439"/>
            <p:cNvSpPr/>
            <p:nvPr/>
          </p:nvSpPr>
          <p:spPr>
            <a:xfrm>
              <a:off x="0" y="4224"/>
              <a:ext cx="3031" cy="1251"/>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3" name="Oval 441"/>
            <p:cNvSpPr/>
            <p:nvPr/>
          </p:nvSpPr>
          <p:spPr>
            <a:xfrm>
              <a:off x="25" y="1129"/>
              <a:ext cx="2936" cy="2906"/>
            </a:xfrm>
            <a:prstGeom prst="ellipse">
              <a:avLst/>
            </a:prstGeom>
            <a:gradFill rotWithShape="1">
              <a:gsLst>
                <a:gs pos="0">
                  <a:srgbClr val="FF906D"/>
                </a:gs>
                <a:gs pos="100000">
                  <a:srgbClr val="FF5722"/>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4" name="Oval 442"/>
            <p:cNvSpPr/>
            <p:nvPr/>
          </p:nvSpPr>
          <p:spPr>
            <a:xfrm>
              <a:off x="603" y="1492"/>
              <a:ext cx="492" cy="489"/>
            </a:xfrm>
            <a:prstGeom prst="ellipse">
              <a:avLst/>
            </a:prstGeom>
            <a:gradFill rotWithShape="1">
              <a:gsLst>
                <a:gs pos="0">
                  <a:schemeClr val="bg1"/>
                </a:gs>
                <a:gs pos="100000">
                  <a:srgbClr val="67ABF5">
                    <a:alpha val="0"/>
                  </a:srgb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5" name="Text Box 443"/>
            <p:cNvSpPr txBox="1"/>
            <p:nvPr/>
          </p:nvSpPr>
          <p:spPr>
            <a:xfrm>
              <a:off x="338" y="2083"/>
              <a:ext cx="2245" cy="1305"/>
            </a:xfrm>
            <a:prstGeom prst="rect">
              <a:avLst/>
            </a:prstGeom>
            <a:noFill/>
            <a:ln>
              <a:noFill/>
              <a:miter lim="800000"/>
            </a:ln>
            <a:effectLst/>
          </p:spPr>
          <p:txBody>
            <a:bodyPr wrap="none"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defTabSz="995362" eaLnBrk="1" hangingPunct="1"/>
              <a:r>
                <a:rPr lang="en-US" altLang="zh-CN" sz="2400" b="1">
                  <a:solidFill>
                    <a:schemeClr val="bg1"/>
                  </a:solidFill>
                  <a:latin typeface="Arial Black" pitchFamily="34" charset="0"/>
                  <a:ea typeface="黑体" panose="02010609060101010101" pitchFamily="2" charset="-122"/>
                </a:rPr>
                <a:t>1</a:t>
              </a:r>
              <a:r>
                <a:rPr lang="zh-CN" altLang="en-US" sz="2400" b="1">
                  <a:solidFill>
                    <a:schemeClr val="bg1"/>
                  </a:solidFill>
                  <a:latin typeface="Arial Black" pitchFamily="34" charset="0"/>
                  <a:ea typeface="黑体" panose="02010609060101010101" pitchFamily="2" charset="-122"/>
                </a:rPr>
                <a:t>）</a:t>
              </a:r>
            </a:p>
            <a:p>
              <a:pPr marL="0" lvl="0" indent="0" algn="ctr" defTabSz="995362" eaLnBrk="1" hangingPunct="1"/>
              <a:r>
                <a:rPr lang="zh-CN" altLang="en-US" sz="2400" b="1">
                  <a:solidFill>
                    <a:schemeClr val="bg1"/>
                  </a:solidFill>
                  <a:latin typeface="Arial Black" pitchFamily="34" charset="0"/>
                  <a:ea typeface="黑体" panose="02010609060101010101" pitchFamily="2" charset="-122"/>
                </a:rPr>
                <a:t>水平图表</a:t>
              </a:r>
            </a:p>
          </p:txBody>
        </p:sp>
        <p:sp>
          <p:nvSpPr>
            <p:cNvPr id="221216" name="Freeform 444"/>
            <p:cNvSpPr/>
            <p:nvPr/>
          </p:nvSpPr>
          <p:spPr>
            <a:xfrm>
              <a:off x="228" y="1178"/>
              <a:ext cx="2495" cy="825"/>
            </a:xfrm>
            <a:custGeom>
              <a:gdLst>
                <a:gd name="GT0" fmla="+- l w 0"/>
                <a:gd name="GT1" fmla="+- t h 0"/>
              </a:gdLst>
              <a:cxnLst>
                <a:cxn ang="0">
                  <a:pos x="0" y="1"/>
                </a:cxn>
                <a:cxn ang="0">
                  <a:pos x="0" y="1"/>
                </a:cxn>
                <a:cxn ang="0">
                  <a:pos x="0" y="1"/>
                </a:cxn>
                <a:cxn ang="0">
                  <a:pos x="0" y="1"/>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2" y="0"/>
                </a:cxn>
                <a:cxn ang="0">
                  <a:pos x="2" y="0"/>
                </a:cxn>
                <a:cxn ang="0">
                  <a:pos x="2" y="0"/>
                </a:cxn>
                <a:cxn ang="0">
                  <a:pos x="2" y="0"/>
                </a:cxn>
                <a:cxn ang="0">
                  <a:pos x="2" y="0"/>
                </a:cxn>
                <a:cxn ang="0">
                  <a:pos x="2" y="0"/>
                </a:cxn>
                <a:cxn ang="0">
                  <a:pos x="2" y="0"/>
                </a:cxn>
                <a:cxn ang="0">
                  <a:pos x="2" y="0"/>
                </a:cxn>
                <a:cxn ang="0">
                  <a:pos x="2" y="0"/>
                </a:cxn>
                <a:cxn ang="0">
                  <a:pos x="2" y="1"/>
                </a:cxn>
                <a:cxn ang="0">
                  <a:pos x="2" y="1"/>
                </a:cxn>
                <a:cxn ang="0">
                  <a:pos x="2" y="1"/>
                </a:cxn>
                <a:cxn ang="0">
                  <a:pos x="0" y="1"/>
                </a:cxn>
              </a:cxnLst>
              <a:rect l="l" t="t" r="GT0" b="GT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1217" name="Oval 447"/>
            <p:cNvSpPr/>
            <p:nvPr/>
          </p:nvSpPr>
          <p:spPr>
            <a:xfrm>
              <a:off x="5956" y="4224"/>
              <a:ext cx="3031" cy="1251"/>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8" name="Oval 449"/>
            <p:cNvSpPr/>
            <p:nvPr/>
          </p:nvSpPr>
          <p:spPr>
            <a:xfrm>
              <a:off x="5981" y="1129"/>
              <a:ext cx="2925" cy="2906"/>
            </a:xfrm>
            <a:prstGeom prst="ellipse">
              <a:avLst/>
            </a:prstGeom>
            <a:gradFill rotWithShape="1">
              <a:gsLst>
                <a:gs pos="0">
                  <a:srgbClr val="FF906D"/>
                </a:gs>
                <a:gs pos="100000">
                  <a:srgbClr val="FF5722"/>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19" name="Oval 450"/>
            <p:cNvSpPr/>
            <p:nvPr/>
          </p:nvSpPr>
          <p:spPr>
            <a:xfrm>
              <a:off x="6559" y="1492"/>
              <a:ext cx="492" cy="489"/>
            </a:xfrm>
            <a:prstGeom prst="ellipse">
              <a:avLst/>
            </a:prstGeom>
            <a:gradFill rotWithShape="1">
              <a:gsLst>
                <a:gs pos="0">
                  <a:schemeClr val="bg1"/>
                </a:gs>
                <a:gs pos="100000">
                  <a:srgbClr val="67ABF5">
                    <a:alpha val="0"/>
                  </a:srgb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20" name="Text Box 451"/>
            <p:cNvSpPr txBox="1"/>
            <p:nvPr/>
          </p:nvSpPr>
          <p:spPr>
            <a:xfrm>
              <a:off x="6565" y="2083"/>
              <a:ext cx="1762" cy="1305"/>
            </a:xfrm>
            <a:prstGeom prst="rect">
              <a:avLst/>
            </a:prstGeom>
            <a:noFill/>
            <a:ln>
              <a:noFill/>
              <a:miter lim="800000"/>
            </a:ln>
            <a:effectLst/>
          </p:spPr>
          <p:txBody>
            <a:bodyPr wrap="none" lIns="99496" tIns="49748" rIns="99496" bIns="49748">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defTabSz="995362" eaLnBrk="1" hangingPunct="1"/>
              <a:r>
                <a:rPr lang="en-US" altLang="zh-CN" sz="2400" b="1">
                  <a:solidFill>
                    <a:schemeClr val="bg1"/>
                  </a:solidFill>
                  <a:latin typeface="Arial Black" pitchFamily="34" charset="0"/>
                  <a:ea typeface="黑体" panose="02010609060101010101" pitchFamily="2" charset="-122"/>
                </a:rPr>
                <a:t>3</a:t>
              </a:r>
              <a:r>
                <a:rPr lang="zh-CN" altLang="en-US" sz="2400" b="1">
                  <a:solidFill>
                    <a:schemeClr val="bg1"/>
                  </a:solidFill>
                  <a:latin typeface="Arial Black" pitchFamily="34" charset="0"/>
                  <a:ea typeface="黑体" panose="02010609060101010101" pitchFamily="2" charset="-122"/>
                </a:rPr>
                <a:t>）</a:t>
              </a:r>
            </a:p>
            <a:p>
              <a:pPr marL="0" lvl="0" indent="0" algn="ctr" defTabSz="995362" eaLnBrk="1" hangingPunct="1"/>
              <a:r>
                <a:rPr lang="zh-CN" altLang="en-US" sz="2400" b="1">
                  <a:solidFill>
                    <a:schemeClr val="bg1"/>
                  </a:solidFill>
                  <a:latin typeface="Arial Black" pitchFamily="34" charset="0"/>
                  <a:ea typeface="黑体" panose="02010609060101010101" pitchFamily="2" charset="-122"/>
                </a:rPr>
                <a:t>网络图</a:t>
              </a:r>
            </a:p>
          </p:txBody>
        </p:sp>
        <p:sp>
          <p:nvSpPr>
            <p:cNvPr id="221221" name="Freeform 452"/>
            <p:cNvSpPr/>
            <p:nvPr/>
          </p:nvSpPr>
          <p:spPr>
            <a:xfrm>
              <a:off x="6181" y="1178"/>
              <a:ext cx="2495" cy="825"/>
            </a:xfrm>
            <a:custGeom>
              <a:gdLst>
                <a:gd name="GT0" fmla="+- l w 0"/>
                <a:gd name="GT1" fmla="+- t h 0"/>
              </a:gdLst>
              <a:cxnLst>
                <a:cxn ang="0">
                  <a:pos x="0" y="1"/>
                </a:cxn>
                <a:cxn ang="0">
                  <a:pos x="0" y="1"/>
                </a:cxn>
                <a:cxn ang="0">
                  <a:pos x="0" y="1"/>
                </a:cxn>
                <a:cxn ang="0">
                  <a:pos x="0" y="1"/>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2" y="0"/>
                </a:cxn>
                <a:cxn ang="0">
                  <a:pos x="2" y="0"/>
                </a:cxn>
                <a:cxn ang="0">
                  <a:pos x="2" y="0"/>
                </a:cxn>
                <a:cxn ang="0">
                  <a:pos x="2" y="0"/>
                </a:cxn>
                <a:cxn ang="0">
                  <a:pos x="2" y="0"/>
                </a:cxn>
                <a:cxn ang="0">
                  <a:pos x="2" y="0"/>
                </a:cxn>
                <a:cxn ang="0">
                  <a:pos x="2" y="0"/>
                </a:cxn>
                <a:cxn ang="0">
                  <a:pos x="2" y="0"/>
                </a:cxn>
                <a:cxn ang="0">
                  <a:pos x="2" y="0"/>
                </a:cxn>
                <a:cxn ang="0">
                  <a:pos x="2" y="1"/>
                </a:cxn>
                <a:cxn ang="0">
                  <a:pos x="2" y="1"/>
                </a:cxn>
                <a:cxn ang="0">
                  <a:pos x="2" y="1"/>
                </a:cxn>
                <a:cxn ang="0">
                  <a:pos x="0" y="1"/>
                </a:cxn>
              </a:cxnLst>
              <a:rect l="l" t="t" r="GT0" b="GT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1222" name="Freeform 453"/>
            <p:cNvSpPr/>
            <p:nvPr/>
          </p:nvSpPr>
          <p:spPr>
            <a:xfrm>
              <a:off x="2153" y="3915"/>
              <a:ext cx="4596" cy="1655"/>
            </a:xfrm>
            <a:custGeom>
              <a:gdLst>
                <a:gd name="GT0" fmla="+- l w 0"/>
                <a:gd name="GT1" fmla="+- t h 0"/>
              </a:gdLst>
              <a:cxnLst>
                <a:cxn ang="0">
                  <a:pos x="0" y="21"/>
                </a:cxn>
                <a:cxn ang="0">
                  <a:pos x="0" y="19"/>
                </a:cxn>
                <a:cxn ang="0">
                  <a:pos x="1" y="18"/>
                </a:cxn>
                <a:cxn ang="0">
                  <a:pos x="2" y="16"/>
                </a:cxn>
                <a:cxn ang="0">
                  <a:pos x="2" y="15"/>
                </a:cxn>
                <a:cxn ang="0">
                  <a:pos x="3" y="14"/>
                </a:cxn>
                <a:cxn ang="0">
                  <a:pos x="3" y="12"/>
                </a:cxn>
                <a:cxn ang="0">
                  <a:pos x="4" y="11"/>
                </a:cxn>
                <a:cxn ang="0">
                  <a:pos x="5" y="10"/>
                </a:cxn>
                <a:cxn ang="0">
                  <a:pos x="5" y="9"/>
                </a:cxn>
                <a:cxn ang="0">
                  <a:pos x="6" y="8"/>
                </a:cxn>
                <a:cxn ang="0">
                  <a:pos x="7" y="7"/>
                </a:cxn>
                <a:cxn ang="0">
                  <a:pos x="8" y="6"/>
                </a:cxn>
                <a:cxn ang="0">
                  <a:pos x="9" y="5"/>
                </a:cxn>
                <a:cxn ang="0">
                  <a:pos x="9" y="5"/>
                </a:cxn>
                <a:cxn ang="0">
                  <a:pos x="10" y="4"/>
                </a:cxn>
                <a:cxn ang="0">
                  <a:pos x="11" y="3"/>
                </a:cxn>
                <a:cxn ang="0">
                  <a:pos x="12" y="3"/>
                </a:cxn>
                <a:cxn ang="0">
                  <a:pos x="13" y="2"/>
                </a:cxn>
                <a:cxn ang="0">
                  <a:pos x="14" y="2"/>
                </a:cxn>
                <a:cxn ang="0">
                  <a:pos x="15" y="1"/>
                </a:cxn>
                <a:cxn ang="0">
                  <a:pos x="16" y="1"/>
                </a:cxn>
                <a:cxn ang="0">
                  <a:pos x="17" y="0"/>
                </a:cxn>
                <a:cxn ang="0">
                  <a:pos x="18" y="0"/>
                </a:cxn>
                <a:cxn ang="0">
                  <a:pos x="19" y="0"/>
                </a:cxn>
                <a:cxn ang="0">
                  <a:pos x="20" y="0"/>
                </a:cxn>
                <a:cxn ang="0">
                  <a:pos x="21" y="0"/>
                </a:cxn>
                <a:cxn ang="0">
                  <a:pos x="22" y="0"/>
                </a:cxn>
                <a:cxn ang="0">
                  <a:pos x="23" y="0"/>
                </a:cxn>
                <a:cxn ang="0">
                  <a:pos x="24" y="0"/>
                </a:cxn>
                <a:cxn ang="0">
                  <a:pos x="26" y="1"/>
                </a:cxn>
                <a:cxn ang="0">
                  <a:pos x="27" y="1"/>
                </a:cxn>
                <a:cxn ang="0">
                  <a:pos x="27" y="2"/>
                </a:cxn>
                <a:cxn ang="0">
                  <a:pos x="29" y="2"/>
                </a:cxn>
                <a:cxn ang="0">
                  <a:pos x="29" y="3"/>
                </a:cxn>
                <a:cxn ang="0">
                  <a:pos x="30" y="3"/>
                </a:cxn>
                <a:cxn ang="0">
                  <a:pos x="31" y="4"/>
                </a:cxn>
                <a:cxn ang="0">
                  <a:pos x="32" y="5"/>
                </a:cxn>
                <a:cxn ang="0">
                  <a:pos x="33" y="6"/>
                </a:cxn>
                <a:cxn ang="0">
                  <a:pos x="34" y="7"/>
                </a:cxn>
                <a:cxn ang="0">
                  <a:pos x="35" y="8"/>
                </a:cxn>
                <a:cxn ang="0">
                  <a:pos x="36" y="9"/>
                </a:cxn>
                <a:cxn ang="0">
                  <a:pos x="36" y="10"/>
                </a:cxn>
                <a:cxn ang="0">
                  <a:pos x="37" y="11"/>
                </a:cxn>
                <a:cxn ang="0">
                  <a:pos x="37" y="12"/>
                </a:cxn>
                <a:cxn ang="0">
                  <a:pos x="38" y="13"/>
                </a:cxn>
                <a:cxn ang="0">
                  <a:pos x="39" y="14"/>
                </a:cxn>
                <a:cxn ang="0">
                  <a:pos x="39" y="16"/>
                </a:cxn>
                <a:cxn ang="0">
                  <a:pos x="40" y="17"/>
                </a:cxn>
                <a:cxn ang="0">
                  <a:pos x="40" y="19"/>
                </a:cxn>
                <a:cxn ang="0">
                  <a:pos x="41" y="20"/>
                </a:cxn>
                <a:cxn ang="0">
                  <a:pos x="0" y="21"/>
                </a:cxn>
              </a:cxnLst>
              <a:rect l="l" t="t" r="GT0" b="GT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1223" name="AutoShape 454"/>
            <p:cNvSpPr/>
            <p:nvPr/>
          </p:nvSpPr>
          <p:spPr>
            <a:xfrm rot="19200000">
              <a:off x="1872" y="3278"/>
              <a:ext cx="1440" cy="1184"/>
            </a:xfrm>
            <a:prstGeom prst="upArrow">
              <a:avLst>
                <a:gd name="adj1" fmla="val 52833"/>
                <a:gd name="adj2" fmla="val 45940"/>
              </a:avLst>
            </a:prstGeom>
            <a:gradFill rotWithShape="1">
              <a:gsLst>
                <a:gs pos="0">
                  <a:schemeClr val="bg2"/>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1224" name="AutoShape 455"/>
            <p:cNvSpPr/>
            <p:nvPr/>
          </p:nvSpPr>
          <p:spPr>
            <a:xfrm rot="2460000">
              <a:off x="5557" y="3277"/>
              <a:ext cx="1441" cy="1184"/>
            </a:xfrm>
            <a:prstGeom prst="upArrow">
              <a:avLst>
                <a:gd name="adj1" fmla="val 52833"/>
                <a:gd name="adj2" fmla="val 45940"/>
              </a:avLst>
            </a:prstGeom>
            <a:gradFill rotWithShape="1">
              <a:gsLst>
                <a:gs pos="0">
                  <a:schemeClr val="bg2"/>
                </a:gs>
                <a:gs pos="100000">
                  <a:srgbClr val="FFFFFF">
                    <a:alpha val="0"/>
                  </a:srgbClr>
                </a:gs>
              </a:gsLst>
              <a:lin ang="5400000" scaled="1"/>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0" presetClass="entr" presetSubtype="0" dur="2000" fill="hold" nodeType="withEffect">
                                  <p:stCondLst>
                                    <p:cond delay="0"/>
                                  </p:stCondLst>
                                  <p:childTnLst>
                                    <p:set>
                                      <p:cBhvr>
                                        <p:cTn id="6" dur="1" fill="hold">
                                          <p:stCondLst>
                                            <p:cond delay="0"/>
                                          </p:stCondLst>
                                        </p:cTn>
                                        <p:tgtEl>
                                          <p:spTgt spid="221201"/>
                                        </p:tgtEl>
                                        <p:attrNameLst>
                                          <p:attrName>style.visibility</p:attrName>
                                        </p:attrNameLst>
                                      </p:cBhvr>
                                      <p:to>
                                        <p:strVal val="visible"/>
                                      </p:to>
                                    </p:set>
                                    <p:animEffect transition="in" filter="wedge">
                                      <p:cBhvr>
                                        <p:cTn id="7" dur="2000"/>
                                        <p:tgtEl>
                                          <p:spTgt spid="221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22210"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2211"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2212"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2213"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sp>
        <p:nvSpPr>
          <p:cNvPr id="222214" name="AutoShape 3"/>
          <p:cNvSpPr/>
          <p:nvPr/>
        </p:nvSpPr>
        <p:spPr bwMode="gray">
          <a:xfrm>
            <a:off x="0" y="2925763"/>
            <a:ext cx="4878388" cy="4438650"/>
          </a:xfrm>
          <a:custGeom>
            <a:gdLst>
              <a:gd name="GT0" fmla="+- l w 0"/>
              <a:gd name="GT1" fmla="*/ 7777 h 21600"/>
              <a:gd name="GT2" fmla="+- t GT1 0"/>
            </a:gdLst>
            <a:cxnLst>
              <a:cxn ang="0">
                <a:pos x="2439194" y="0"/>
              </a:cxn>
              <a:cxn ang="0">
                <a:pos x="536397" y="2228983"/>
              </a:cxn>
              <a:cxn ang="0">
                <a:pos x="2439194" y="976092"/>
              </a:cxn>
              <a:cxn ang="0">
                <a:pos x="4341991" y="2228983"/>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475E00"/>
              </a:gs>
              <a:gs pos="50000">
                <a:schemeClr val="folHlink"/>
              </a:gs>
              <a:gs pos="100000">
                <a:srgbClr val="475E00"/>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folHlink"/>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2215" name="AutoShape 4"/>
          <p:cNvSpPr/>
          <p:nvPr/>
        </p:nvSpPr>
        <p:spPr bwMode="gray">
          <a:xfrm>
            <a:off x="688975" y="3563938"/>
            <a:ext cx="3603625" cy="3279775"/>
          </a:xfrm>
          <a:custGeom>
            <a:gdLst>
              <a:gd name="GT0" fmla="+- l w 0"/>
              <a:gd name="GT1" fmla="*/ 7777 h 21600"/>
              <a:gd name="GT2" fmla="+- t GT1 0"/>
            </a:gdLst>
            <a:cxnLst>
              <a:cxn ang="0">
                <a:pos x="1801813" y="0"/>
              </a:cxn>
              <a:cxn ang="0">
                <a:pos x="396232" y="1647024"/>
              </a:cxn>
              <a:cxn ang="0">
                <a:pos x="1801813" y="721247"/>
              </a:cxn>
              <a:cxn ang="0">
                <a:pos x="3207393" y="1647024"/>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004747"/>
              </a:gs>
              <a:gs pos="50000">
                <a:schemeClr val="hlink"/>
              </a:gs>
              <a:gs pos="100000">
                <a:srgbClr val="004747"/>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hlink"/>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2216" name="AutoShape 5"/>
          <p:cNvSpPr/>
          <p:nvPr/>
        </p:nvSpPr>
        <p:spPr bwMode="gray">
          <a:xfrm>
            <a:off x="1128713" y="4044950"/>
            <a:ext cx="2662237" cy="2422525"/>
          </a:xfrm>
          <a:custGeom>
            <a:gdLst>
              <a:gd name="GT0" fmla="+- l w 0"/>
              <a:gd name="GT1" fmla="*/ 7777 h 21600"/>
              <a:gd name="GT2" fmla="+- t GT1 0"/>
            </a:gdLst>
            <a:cxnLst>
              <a:cxn ang="0">
                <a:pos x="1331119" y="0"/>
              </a:cxn>
              <a:cxn ang="0">
                <a:pos x="292723" y="1216534"/>
              </a:cxn>
              <a:cxn ang="0">
                <a:pos x="1331119" y="532731"/>
              </a:cxn>
              <a:cxn ang="0">
                <a:pos x="2369514" y="1216534"/>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181847"/>
              </a:gs>
              <a:gs pos="50000">
                <a:schemeClr val="accent2"/>
              </a:gs>
              <a:gs pos="100000">
                <a:srgbClr val="181847"/>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accent2"/>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2217" name="AutoShape 6"/>
          <p:cNvSpPr/>
          <p:nvPr/>
        </p:nvSpPr>
        <p:spPr bwMode="gray">
          <a:xfrm>
            <a:off x="1495425" y="4430713"/>
            <a:ext cx="1920875" cy="1746250"/>
          </a:xfrm>
          <a:custGeom>
            <a:gdLst>
              <a:gd name="GT0" fmla="+- l w 0"/>
              <a:gd name="GT1" fmla="*/ 7777 h 21600"/>
              <a:gd name="GT2" fmla="+- t GT1 0"/>
            </a:gdLst>
            <a:cxnLst>
              <a:cxn ang="0">
                <a:pos x="960438" y="0"/>
              </a:cxn>
              <a:cxn ang="0">
                <a:pos x="211207" y="876925"/>
              </a:cxn>
              <a:cxn ang="0">
                <a:pos x="960438" y="384013"/>
              </a:cxn>
              <a:cxn ang="0">
                <a:pos x="1709668" y="876925"/>
              </a:cxn>
            </a:cxnLst>
            <a:rect l="l" t="t" r="GT0" b="GT2"/>
            <a:pathLst>
              <a:path w="21600" h="21600">
                <a:moveTo>
                  <a:pt x="4750" y="10833"/>
                </a:moveTo>
                <a:cubicBezTo>
                  <a:pt x="4750" y="10822"/>
                  <a:pt x="4750" y="10811"/>
                  <a:pt x="4750" y="10800"/>
                </a:cubicBezTo>
                <a:cubicBezTo>
                  <a:pt x="4750" y="7458"/>
                  <a:pt x="7458" y="4750"/>
                  <a:pt x="10800" y="4750"/>
                </a:cubicBezTo>
                <a:cubicBezTo>
                  <a:pt x="14141" y="4750"/>
                  <a:pt x="16850" y="7458"/>
                  <a:pt x="16850" y="10800"/>
                </a:cubicBezTo>
                <a:cubicBezTo>
                  <a:pt x="16850" y="10811"/>
                  <a:pt x="16849" y="10822"/>
                  <a:pt x="16849" y="10833"/>
                </a:cubicBezTo>
                <a:lnTo>
                  <a:pt x="21599" y="10860"/>
                </a:lnTo>
                <a:cubicBezTo>
                  <a:pt x="21599" y="10840"/>
                  <a:pt x="21600" y="10820"/>
                  <a:pt x="21600" y="10800"/>
                </a:cubicBezTo>
                <a:cubicBezTo>
                  <a:pt x="21600" y="4835"/>
                  <a:pt x="16764" y="0"/>
                  <a:pt x="10800" y="0"/>
                </a:cubicBezTo>
                <a:cubicBezTo>
                  <a:pt x="4835" y="0"/>
                  <a:pt x="0" y="4835"/>
                  <a:pt x="0" y="10800"/>
                </a:cubicBezTo>
                <a:cubicBezTo>
                  <a:pt x="-1" y="10820"/>
                  <a:pt x="0" y="10840"/>
                  <a:pt x="0" y="10860"/>
                </a:cubicBezTo>
                <a:lnTo>
                  <a:pt x="4750" y="10833"/>
                </a:lnTo>
                <a:close/>
              </a:path>
            </a:pathLst>
          </a:custGeom>
          <a:gradFill rotWithShape="1">
            <a:gsLst>
              <a:gs pos="0">
                <a:srgbClr val="576869"/>
              </a:gs>
              <a:gs pos="50000">
                <a:schemeClr val="accent1"/>
              </a:gs>
              <a:gs pos="100000">
                <a:srgbClr val="576869"/>
              </a:gs>
            </a:gsLst>
            <a:lin ang="2700000" scaled="1"/>
          </a:gradFill>
          <a:ln>
            <a:noFill/>
            <a:round/>
          </a:ln>
          <a:scene3d>
            <a:camera prst="legacyPerspectiveLeft">
              <a:rot lat="0" lon="0" rev="0"/>
            </a:camera>
            <a:lightRig rig="legacyFlat4" dir="b"/>
          </a:scene3d>
          <a:sp3d extrusionH="430200" prstMaterial="legacyMetal">
            <a:bevelT w="13500" h="13500" prst="angle"/>
            <a:bevelB w="13500" h="13500" prst="angle"/>
            <a:extrusionClr>
              <a:schemeClr val="accent1"/>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2218" name="AutoShape 7"/>
          <p:cNvSpPr/>
          <p:nvPr/>
        </p:nvSpPr>
        <p:spPr>
          <a:xfrm>
            <a:off x="5530850" y="4524375"/>
            <a:ext cx="2786063" cy="609600"/>
          </a:xfrm>
          <a:prstGeom prst="accentCallout2">
            <a:avLst>
              <a:gd name="adj1" fmla="val 18750"/>
              <a:gd name="adj2" fmla="val -2736"/>
              <a:gd name="adj3" fmla="val 18750"/>
              <a:gd name="adj4" fmla="val -13676"/>
              <a:gd name="adj5" fmla="val 104426"/>
              <a:gd name="adj6" fmla="val -82792"/>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4</a:t>
            </a:r>
            <a:r>
              <a:rPr lang="zh-CN" altLang="en-US" b="1">
                <a:solidFill>
                  <a:srgbClr val="1C1C1C"/>
                </a:solidFill>
                <a:latin typeface="黑体" pitchFamily="2" charset="-122"/>
                <a:ea typeface="黑体" panose="02010609060101010101" pitchFamily="2" charset="-122"/>
              </a:rPr>
              <a:t>）施工的内容和范围</a:t>
            </a:r>
          </a:p>
        </p:txBody>
      </p:sp>
      <p:sp>
        <p:nvSpPr>
          <p:cNvPr id="222219" name="AutoShape 8"/>
          <p:cNvSpPr/>
          <p:nvPr/>
        </p:nvSpPr>
        <p:spPr bwMode="gray">
          <a:xfrm>
            <a:off x="5146675" y="3606800"/>
            <a:ext cx="2738438" cy="609600"/>
          </a:xfrm>
          <a:prstGeom prst="accentCallout2">
            <a:avLst>
              <a:gd name="adj1" fmla="val 18750"/>
              <a:gd name="adj2" fmla="val -2782"/>
              <a:gd name="adj3" fmla="val 18750"/>
              <a:gd name="adj4" fmla="val -16694"/>
              <a:gd name="adj5" fmla="val 148958"/>
              <a:gd name="adj6" fmla="val -72463"/>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3</a:t>
            </a:r>
            <a:r>
              <a:rPr lang="zh-CN" altLang="en-US" b="1">
                <a:solidFill>
                  <a:srgbClr val="1C1C1C"/>
                </a:solidFill>
                <a:latin typeface="黑体" pitchFamily="2" charset="-122"/>
                <a:ea typeface="黑体" panose="02010609060101010101" pitchFamily="2" charset="-122"/>
              </a:rPr>
              <a:t>）工程大小与劳动力组织</a:t>
            </a:r>
          </a:p>
        </p:txBody>
      </p:sp>
      <p:sp>
        <p:nvSpPr>
          <p:cNvPr id="222220" name="AutoShape 9"/>
          <p:cNvSpPr/>
          <p:nvPr/>
        </p:nvSpPr>
        <p:spPr bwMode="gray">
          <a:xfrm>
            <a:off x="4645025" y="2781300"/>
            <a:ext cx="3387725" cy="609600"/>
          </a:xfrm>
          <a:prstGeom prst="accentCallout2">
            <a:avLst>
              <a:gd name="adj1" fmla="val 18750"/>
              <a:gd name="adj2" fmla="val -2250"/>
              <a:gd name="adj3" fmla="val 18750"/>
              <a:gd name="adj4" fmla="val -14949"/>
              <a:gd name="adj5" fmla="val 178384"/>
              <a:gd name="adj6" fmla="val -50093"/>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2</a:t>
            </a:r>
            <a:r>
              <a:rPr lang="zh-CN" altLang="en-US" b="1">
                <a:solidFill>
                  <a:srgbClr val="1C1C1C"/>
                </a:solidFill>
                <a:latin typeface="黑体" pitchFamily="2" charset="-122"/>
                <a:ea typeface="黑体" panose="02010609060101010101" pitchFamily="2" charset="-122"/>
              </a:rPr>
              <a:t>）施工方案的不同</a:t>
            </a:r>
          </a:p>
        </p:txBody>
      </p:sp>
      <p:sp>
        <p:nvSpPr>
          <p:cNvPr id="222221" name="AutoShape 10"/>
          <p:cNvSpPr/>
          <p:nvPr/>
        </p:nvSpPr>
        <p:spPr>
          <a:xfrm>
            <a:off x="3917950" y="1955800"/>
            <a:ext cx="3370263" cy="609600"/>
          </a:xfrm>
          <a:prstGeom prst="accentCallout2">
            <a:avLst>
              <a:gd name="adj1" fmla="val 18750"/>
              <a:gd name="adj2" fmla="val -2259"/>
              <a:gd name="adj3" fmla="val 18750"/>
              <a:gd name="adj4" fmla="val -14884"/>
              <a:gd name="adj5" fmla="val 204690"/>
              <a:gd name="adj6" fmla="val -42301"/>
            </a:avLst>
          </a:prstGeom>
          <a:noFill/>
          <a:ln>
            <a:solidFill>
              <a:srgbClr val="1C1C1C"/>
            </a:solidFill>
            <a:miter lim="800000"/>
            <a:headEnd type="diamond"/>
            <a:tailEnd type="diamond"/>
          </a:ln>
        </p:spPr>
        <p:txBody>
          <a:bodyPr anchor="ctr" anchorCtr="0">
            <a:no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zh-CN" b="1">
                <a:solidFill>
                  <a:srgbClr val="1C1C1C"/>
                </a:solidFill>
                <a:latin typeface="黑体" pitchFamily="2" charset="-122"/>
                <a:ea typeface="黑体" panose="02010609060101010101" pitchFamily="2" charset="-122"/>
              </a:rPr>
              <a:t>1</a:t>
            </a:r>
            <a:r>
              <a:rPr lang="zh-CN" altLang="en-US" b="1">
                <a:solidFill>
                  <a:srgbClr val="1C1C1C"/>
                </a:solidFill>
                <a:latin typeface="黑体" pitchFamily="2" charset="-122"/>
                <a:ea typeface="黑体" panose="02010609060101010101" pitchFamily="2" charset="-122"/>
              </a:rPr>
              <a:t>）施工计划的性质和作用</a:t>
            </a:r>
          </a:p>
        </p:txBody>
      </p:sp>
      <p:grpSp>
        <p:nvGrpSpPr>
          <p:cNvPr id="222222" name="组合 222221"/>
          <p:cNvGrpSpPr/>
          <p:nvPr/>
        </p:nvGrpSpPr>
        <p:grpSpPr>
          <a:xfrm>
            <a:off x="685800" y="1127125"/>
            <a:ext cx="2662238" cy="647700"/>
            <a:chExt cx="5327" cy="1020"/>
          </a:xfrm>
        </p:grpSpPr>
        <p:sp>
          <p:nvSpPr>
            <p:cNvPr id="222223" name="双波形 222222"/>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2224" name="Text Box 10"/>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 施工过程参数</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4" presetClass="entr" presetSubtype="0" dur="500" accel="100000" fill="hold" grpId="0" nodeType="clickEffect">
                                  <p:stCondLst>
                                    <p:cond delay="0"/>
                                  </p:stCondLst>
                                  <p:childTnLst>
                                    <p:set>
                                      <p:cBhvr>
                                        <p:cTn id="6" dur="1" fill="hold">
                                          <p:stCondLst>
                                            <p:cond delay="0"/>
                                          </p:stCondLst>
                                        </p:cTn>
                                        <p:tgtEl>
                                          <p:spTgt spid="222221"/>
                                        </p:tgtEl>
                                        <p:attrNameLst>
                                          <p:attrName>style.visibility</p:attrName>
                                        </p:attrNameLst>
                                      </p:cBhvr>
                                      <p:to>
                                        <p:strVal val="visible"/>
                                      </p:to>
                                    </p:set>
                                    <p:anim calcmode="lin" valueType="num">
                                      <p:cBhvr>
                                        <p:cTn id="7" dur="500" fill="hold"/>
                                        <p:tgtEl>
                                          <p:spTgt spid="222221"/>
                                        </p:tgtEl>
                                        <p:attrNameLst>
                                          <p:attrName>ppt_w</p:attrName>
                                        </p:attrNameLst>
                                      </p:cBhvr>
                                      <p:tavLst>
                                        <p:tav tm="0">
                                          <p:val>
                                            <p:strVal val="#ppt_w*0.05"/>
                                          </p:val>
                                        </p:tav>
                                        <p:tav tm="100000">
                                          <p:val>
                                            <p:strVal val="#ppt_w"/>
                                          </p:val>
                                        </p:tav>
                                      </p:tavLst>
                                    </p:anim>
                                    <p:anim calcmode="lin" valueType="num">
                                      <p:cBhvr>
                                        <p:cTn id="8" dur="500" fill="hold"/>
                                        <p:tgtEl>
                                          <p:spTgt spid="222221"/>
                                        </p:tgtEl>
                                        <p:attrNameLst>
                                          <p:attrName>ppt_h</p:attrName>
                                        </p:attrNameLst>
                                      </p:cBhvr>
                                      <p:tavLst>
                                        <p:tav tm="0">
                                          <p:val>
                                            <p:strVal val="#ppt_h"/>
                                          </p:val>
                                        </p:tav>
                                        <p:tav tm="100000">
                                          <p:val>
                                            <p:strVal val="#ppt_h"/>
                                          </p:val>
                                        </p:tav>
                                      </p:tavLst>
                                    </p:anim>
                                    <p:anim calcmode="lin" valueType="num">
                                      <p:cBhvr>
                                        <p:cTn id="9" dur="500" fill="hold"/>
                                        <p:tgtEl>
                                          <p:spTgt spid="222221"/>
                                        </p:tgtEl>
                                        <p:attrNameLst>
                                          <p:attrName>ppt_x</p:attrName>
                                        </p:attrNameLst>
                                      </p:cBhvr>
                                      <p:tavLst>
                                        <p:tav tm="0">
                                          <p:val>
                                            <p:strVal val="#ppt_x-.2"/>
                                          </p:val>
                                        </p:tav>
                                        <p:tav tm="100000">
                                          <p:val>
                                            <p:strVal val="#ppt_x"/>
                                          </p:val>
                                        </p:tav>
                                      </p:tavLst>
                                    </p:anim>
                                    <p:anim calcmode="lin" valueType="num">
                                      <p:cBhvr>
                                        <p:cTn id="10" dur="500" fill="hold"/>
                                        <p:tgtEl>
                                          <p:spTgt spid="222221"/>
                                        </p:tgtEl>
                                        <p:attrNameLst>
                                          <p:attrName>ppt_y</p:attrName>
                                        </p:attrNameLst>
                                      </p:cBhvr>
                                      <p:tavLst>
                                        <p:tav tm="0">
                                          <p:val>
                                            <p:strVal val="#ppt_y"/>
                                          </p:val>
                                        </p:tav>
                                        <p:tav tm="100000">
                                          <p:val>
                                            <p:strVal val="#ppt_y"/>
                                          </p:val>
                                        </p:tav>
                                      </p:tavLst>
                                    </p:anim>
                                    <p:animEffect transition="in" filter="fade">
                                      <p:cBhvr>
                                        <p:cTn id="11" dur="500"/>
                                        <p:tgtEl>
                                          <p:spTgt spid="222221"/>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4" presetClass="entr" presetSubtype="16" dur="500" fill="hold" grpId="0" nodeType="clickEffect">
                                  <p:stCondLst>
                                    <p:cond delay="0"/>
                                  </p:stCondLst>
                                  <p:childTnLst>
                                    <p:set>
                                      <p:cBhvr>
                                        <p:cTn id="15" dur="1" fill="hold">
                                          <p:stCondLst>
                                            <p:cond delay="0"/>
                                          </p:stCondLst>
                                        </p:cTn>
                                        <p:tgtEl>
                                          <p:spTgt spid="222220"/>
                                        </p:tgtEl>
                                        <p:attrNameLst>
                                          <p:attrName>style.visibility</p:attrName>
                                        </p:attrNameLst>
                                      </p:cBhvr>
                                      <p:to>
                                        <p:strVal val="visible"/>
                                      </p:to>
                                    </p:set>
                                    <p:animEffect transition="in" filter="box(in)">
                                      <p:cBhvr>
                                        <p:cTn id="16" dur="500"/>
                                        <p:tgtEl>
                                          <p:spTgt spid="222220"/>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53" presetClass="entr" presetSubtype="0" dur="500" fill="hold" grpId="0" nodeType="clickEffect">
                                  <p:stCondLst>
                                    <p:cond delay="0"/>
                                  </p:stCondLst>
                                  <p:childTnLst>
                                    <p:set>
                                      <p:cBhvr>
                                        <p:cTn id="20" dur="1" fill="hold">
                                          <p:stCondLst>
                                            <p:cond delay="0"/>
                                          </p:stCondLst>
                                        </p:cTn>
                                        <p:tgtEl>
                                          <p:spTgt spid="222219"/>
                                        </p:tgtEl>
                                        <p:attrNameLst>
                                          <p:attrName>style.visibility</p:attrName>
                                        </p:attrNameLst>
                                      </p:cBhvr>
                                      <p:to>
                                        <p:strVal val="visible"/>
                                      </p:to>
                                    </p:set>
                                    <p:anim calcmode="lin" valueType="num">
                                      <p:cBhvr>
                                        <p:cTn id="21" dur="500" fill="hold"/>
                                        <p:tgtEl>
                                          <p:spTgt spid="222219"/>
                                        </p:tgtEl>
                                        <p:attrNameLst>
                                          <p:attrName>ppt_w</p:attrName>
                                        </p:attrNameLst>
                                      </p:cBhvr>
                                      <p:tavLst>
                                        <p:tav tm="0">
                                          <p:val>
                                            <p:fltVal val="0"/>
                                          </p:val>
                                        </p:tav>
                                        <p:tav tm="100000">
                                          <p:val>
                                            <p:strVal val="#ppt_w"/>
                                          </p:val>
                                        </p:tav>
                                      </p:tavLst>
                                    </p:anim>
                                    <p:anim calcmode="lin" valueType="num">
                                      <p:cBhvr>
                                        <p:cTn id="22" dur="500" fill="hold"/>
                                        <p:tgtEl>
                                          <p:spTgt spid="222219"/>
                                        </p:tgtEl>
                                        <p:attrNameLst>
                                          <p:attrName>ppt_h</p:attrName>
                                        </p:attrNameLst>
                                      </p:cBhvr>
                                      <p:tavLst>
                                        <p:tav tm="0">
                                          <p:val>
                                            <p:fltVal val="0"/>
                                          </p:val>
                                        </p:tav>
                                        <p:tav tm="100000">
                                          <p:val>
                                            <p:strVal val="#ppt_h"/>
                                          </p:val>
                                        </p:tav>
                                      </p:tavLst>
                                    </p:anim>
                                    <p:animEffect transition="in" filter="fade">
                                      <p:cBhvr>
                                        <p:cTn id="23" dur="500"/>
                                        <p:tgtEl>
                                          <p:spTgt spid="222219"/>
                                        </p:tgtEl>
                                      </p:cBhvr>
                                    </p:animEffect>
                                  </p:childTnLst>
                                </p:cTn>
                              </p:par>
                            </p:childTnLst>
                          </p:cTn>
                        </p:par>
                      </p:childTnLst>
                    </p:cTn>
                  </p:par>
                  <p:par>
                    <p:cTn id="24" fill="hold" nodeType="clickPar">
                      <p:stCondLst>
                        <p:cond delay="indefinite"/>
                      </p:stCondLst>
                      <p:childTnLst>
                        <p:par>
                          <p:cTn id="25" fill="hold">
                            <p:stCondLst>
                              <p:cond delay="0"/>
                            </p:stCondLst>
                            <p:childTnLst>
                              <p:par>
                                <p:cTn id="26" presetID="24" presetClass="entr" presetSubtype="0" dur="1" fill="hold" grpId="0" nodeType="clickEffect">
                                  <p:stCondLst>
                                    <p:cond delay="0"/>
                                  </p:stCondLst>
                                  <p:childTnLst>
                                    <p:set>
                                      <p:cBhvr>
                                        <p:cTn id="27" dur="1" fill="hold">
                                          <p:stCondLst>
                                            <p:cond delay="0"/>
                                          </p:stCondLst>
                                        </p:cTn>
                                        <p:tgtEl>
                                          <p:spTgt spid="222218"/>
                                        </p:tgtEl>
                                        <p:attrNameLst>
                                          <p:attrName>style.visibility</p:attrName>
                                        </p:attrNameLst>
                                      </p:cBhvr>
                                      <p:to>
                                        <p:strVal val="visible"/>
                                      </p:to>
                                    </p:set>
                                    <p:anim to="" calcmode="lin" valueType="num">
                                      <p:cBhvr>
                                        <p:cTn id="28" dur="1" fill="hold"/>
                                        <p:tgtEl>
                                          <p:spTgt spid="22221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8" grpId="0"/>
      <p:bldP spid="222219" grpId="0"/>
      <p:bldP spid="222220" grpId="0"/>
      <p:bldP spid="222221"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6"/>
          <a:stretch>
            <a:fillRect/>
          </a:stretch>
        </a:blipFill>
        <a:effectLst/>
      </p:bgPr>
    </p:bg>
    <p:spTree>
      <p:nvGrpSpPr>
        <p:cNvPr id="1" name=""/>
        <p:cNvGrpSpPr/>
        <p:nvPr/>
      </p:nvGrpSpPr>
      <p:grpSpPr>
        <a:xfrm>
          <a:off x="0" y="0"/>
          <a:ext cx="0" cy="0"/>
        </a:xfrm>
      </p:grpSpPr>
      <p:pic>
        <p:nvPicPr>
          <p:cNvPr id="223235" name="Picture 3"/>
          <p:cNvPicPr>
            <a:picLocks noChangeAspect="1"/>
          </p:cNvPicPr>
          <p:nvPr/>
        </p:nvPicPr>
        <p:blipFill>
          <a:blip r:embed="rId3" r:link="rId2"/>
          <a:stretch>
            <a:fillRect/>
          </a:stretch>
        </p:blipFill>
        <p:spPr>
          <a:xfrm>
            <a:off x="0" y="2133600"/>
            <a:ext cx="8353425" cy="4321175"/>
          </a:xfrm>
          <a:prstGeom prst="rect">
            <a:avLst/>
          </a:prstGeom>
          <a:noFill/>
          <a:ln>
            <a:noFill/>
            <a:miter lim="800000"/>
          </a:ln>
          <a:effectLst/>
        </p:spPr>
      </p:pic>
      <p:pic>
        <p:nvPicPr>
          <p:cNvPr id="223236" name="Picture 4"/>
          <p:cNvPicPr>
            <a:picLocks noChangeAspect="1"/>
          </p:cNvPicPr>
          <p:nvPr/>
        </p:nvPicPr>
        <p:blipFill>
          <a:blip r:embed="rId5" r:link="rId4"/>
          <a:stretch>
            <a:fillRect/>
          </a:stretch>
        </p:blipFill>
        <p:spPr>
          <a:xfrm>
            <a:off x="4786313" y="1339850"/>
            <a:ext cx="1441450" cy="1441450"/>
          </a:xfrm>
          <a:prstGeom prst="rect">
            <a:avLst/>
          </a:prstGeom>
          <a:noFill/>
          <a:ln>
            <a:noFill/>
            <a:miter lim="800000"/>
          </a:ln>
          <a:effectLst/>
        </p:spPr>
      </p:pic>
      <p:sp>
        <p:nvSpPr>
          <p:cNvPr id="223237" name="WordArt 5"/>
          <p:cNvSpPr/>
          <p:nvPr/>
        </p:nvSpPr>
        <p:spPr>
          <a:xfrm>
            <a:off x="1763713" y="1609725"/>
            <a:ext cx="2305050" cy="1027113"/>
          </a:xfrm>
        </p:spPr>
        <p:txBody>
          <a:bodyPr fromWordArt="1">
            <a:prstTxWarp prst="textWave1">
              <a:avLst>
                <a:gd name="adj1" fmla="val 13005"/>
                <a:gd name="adj2" fmla="val 0"/>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a:ln>
                  <a:noFill/>
                </a:ln>
                <a:gradFill rotWithShape="0">
                  <a:gsLst>
                    <a:gs pos="0">
                      <a:srgbClr val="9999FF"/>
                    </a:gs>
                    <a:gs pos="100000">
                      <a:srgbClr val="009999"/>
                    </a:gs>
                  </a:gsLst>
                  <a:lin ang="5400000" scaled="1"/>
                </a:gradFill>
                <a:effectLst>
                  <a:outerShdw dist="53882" dir="2700000" algn="ctr">
                    <a:srgbClr val="C0C0C0">
                      <a:alpha val="75000"/>
                    </a:srgbClr>
                  </a:outerShdw>
                </a:effectLst>
                <a:latin typeface="宋体"/>
              </a:rPr>
              <a:t>提示：</a:t>
            </a:r>
          </a:p>
        </p:txBody>
      </p:sp>
      <p:sp>
        <p:nvSpPr>
          <p:cNvPr id="223238" name="Text Box 6"/>
          <p:cNvSpPr txBox="1"/>
          <p:nvPr/>
        </p:nvSpPr>
        <p:spPr>
          <a:xfrm>
            <a:off x="1763713" y="2713038"/>
            <a:ext cx="6121400" cy="350837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40000"/>
              </a:lnSpc>
            </a:pPr>
            <a:r>
              <a:rPr lang="zh-CN" altLang="en-US" b="1">
                <a:solidFill>
                  <a:schemeClr val="bg1"/>
                </a:solidFill>
                <a:ea typeface="黑体" panose="02010609060101010101" pitchFamily="2" charset="-122"/>
              </a:rPr>
              <a:t>       </a:t>
            </a:r>
            <a:r>
              <a:rPr lang="en-US" altLang="en-US" b="1">
                <a:solidFill>
                  <a:srgbClr val="0000FF"/>
                </a:solidFill>
                <a:latin typeface="黑体" pitchFamily="2" charset="-122"/>
                <a:ea typeface="黑体" panose="02010609060101010101" pitchFamily="2" charset="-122"/>
              </a:rPr>
              <a:t>目前，一个工程需要确定多少施工过程数目没有统一的规定，一般以能表达一个工程的完整施工过程，又能做到简单明了进行安排为原则，数量不宜过多（以主导施工过程为主），以便于流水。制备类和运输类施工过程一般不占有施工对象的空间，不影响项目总工期，在进度表上不反映；只有当它们占有施工对象的空间并影响项目总工期时，才会被列入项目施工进度计划中。</a:t>
            </a:r>
          </a:p>
        </p:txBody>
      </p:sp>
      <p:sp>
        <p:nvSpPr>
          <p:cNvPr id="223239" name="WordArt 7"/>
          <p:cNvSpPr/>
          <p:nvPr/>
        </p:nvSpPr>
        <p:spPr>
          <a:xfrm>
            <a:off x="5578475" y="838200"/>
            <a:ext cx="2160588" cy="881063"/>
          </a:xfrm>
          <a:ln>
            <a:noFill/>
          </a:ln>
        </p:spPr>
        <p:txBody>
          <a:bodyPr fromWordArt="1">
            <a:prstTxWarp prst="textCascadeUp">
              <a:avLst>
                <a:gd name="adj" fmla="val 44444"/>
              </a:avLst>
            </a:prstTxWarp>
            <a:scene3d>
              <a:camera prst="legacyPerspectiveFront">
                <a:rot lat="20520000" lon="1080000" rev="0"/>
              </a:camera>
              <a:lightRig rig="legacyFlat1" dir="r"/>
            </a:scene3d>
            <a:sp3d extrusionH="430200" prstMaterial="legacyMatte">
              <a:bevelT w="0" h="0" prst="angle"/>
              <a:bevelB w="0" h="0" prst="angle"/>
              <a:extrusionClr>
                <a:srgbClr val="FF6600"/>
              </a:extrusionClr>
              <a:contourClr>
                <a:srgbClr val="000000"/>
              </a:contourClr>
            </a:sp3d>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a:solidFill>
                  <a:srgbClr val="FF0000"/>
                </a:solidFill>
                <a:effectLst/>
                <a:latin typeface="宋体"/>
              </a:rPr>
              <a:t>注意哦！</a:t>
            </a:r>
          </a:p>
        </p:txBody>
      </p:sp>
      <p:sp>
        <p:nvSpPr>
          <p:cNvPr id="223240" name="WordArt 8"/>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7"/>
          <a:stretch>
            <a:fillRect/>
          </a:stretch>
        </a:blipFill>
        <a:effectLst/>
      </p:bgPr>
    </p:bg>
    <p:spTree>
      <p:nvGrpSpPr>
        <p:cNvPr id="1" name=""/>
        <p:cNvGrpSpPr/>
        <p:nvPr/>
      </p:nvGrpSpPr>
      <p:grpSpPr>
        <a:xfrm>
          <a:off x="0" y="0"/>
          <a:ext cx="0" cy="0"/>
        </a:xfrm>
      </p:grpSpPr>
      <p:sp>
        <p:nvSpPr>
          <p:cNvPr id="224258"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4259"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4260"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4261"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24270" name="组合 224269"/>
          <p:cNvGrpSpPr/>
          <p:nvPr/>
        </p:nvGrpSpPr>
        <p:grpSpPr>
          <a:xfrm>
            <a:off x="685800" y="1127125"/>
            <a:ext cx="2014538" cy="647700"/>
            <a:chExt cx="5327" cy="1020"/>
          </a:xfrm>
        </p:grpSpPr>
        <p:sp>
          <p:nvSpPr>
            <p:cNvPr id="224271" name="双波形 224270"/>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4272" name="Text Box 10"/>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2.</a:t>
              </a:r>
              <a:r>
                <a:rPr lang="zh-CN" altLang="en-US" b="1">
                  <a:solidFill>
                    <a:srgbClr val="00FFFF"/>
                  </a:solidFill>
                  <a:latin typeface="黑体" pitchFamily="2" charset="-122"/>
                  <a:ea typeface="黑体" panose="02010609060101010101" pitchFamily="2" charset="-122"/>
                </a:rPr>
                <a:t>流水强度</a:t>
              </a:r>
            </a:p>
          </p:txBody>
        </p:sp>
      </p:grpSp>
      <p:sp>
        <p:nvSpPr>
          <p:cNvPr id="224273" name="Rectangle 11"/>
          <p:cNvSpPr/>
          <p:nvPr/>
        </p:nvSpPr>
        <p:spPr>
          <a:xfrm>
            <a:off x="901700" y="2205038"/>
            <a:ext cx="4246563" cy="566737"/>
          </a:xfrm>
          <a:prstGeom prst="rect">
            <a:avLst/>
          </a:prstGeom>
          <a:gradFill rotWithShape="0">
            <a:gsLst>
              <a:gs pos="0">
                <a:srgbClr val="F8E23E">
                  <a:gamma/>
                  <a:tint val="22745"/>
                  <a:invGamma/>
                </a:srgbClr>
              </a:gs>
              <a:gs pos="100000">
                <a:srgbClr val="F8E23E"/>
              </a:gs>
            </a:gsLst>
            <a:lin ang="5400000" scaled="1"/>
          </a:gradFill>
          <a:ln>
            <a:noFill/>
            <a:miter lim="800000"/>
          </a:ln>
          <a:effectLst>
            <a:outerShdw dist="107763" dir="2700000" algn="ctr">
              <a:schemeClr val="bg2"/>
            </a:outerShdw>
          </a:effectLst>
        </p:spPr>
        <p:txBody>
          <a:bodyPr tIns="118800" bIns="118800" anchor="ctr" anchorCtr="1">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nSpc>
                <a:spcPct val="90000"/>
              </a:lnSpc>
              <a:spcBef>
                <a:spcPct val="50000"/>
              </a:spcBef>
            </a:pPr>
            <a:r>
              <a:rPr lang="zh-CN" altLang="en-US" sz="2400" b="1">
                <a:solidFill>
                  <a:schemeClr val="folHlink"/>
                </a:solidFill>
                <a:effectLst>
                  <a:outerShdw blurRad="38100" dist="38100" dir="2700000" algn="tl">
                    <a:srgbClr val="000000">
                      <a:alpha val="43137"/>
                    </a:srgbClr>
                  </a:outerShdw>
                </a:effectLst>
                <a:latin typeface="黑体" pitchFamily="2" charset="-122"/>
                <a:ea typeface="黑体" panose="02010609060101010101" pitchFamily="2" charset="-122"/>
              </a:rPr>
              <a:t>（1）机械施工过程流水强度</a:t>
            </a:r>
            <a:endParaRPr lang="zh-CN" altLang="en-US" sz="2400" b="1">
              <a:solidFill>
                <a:srgbClr val="00FF00"/>
              </a:solidFill>
              <a:effectLst>
                <a:outerShdw blurRad="38100" dist="38100" dir="2700000" algn="tl">
                  <a:srgbClr val="000000"/>
                </a:outerShdw>
              </a:effectLst>
              <a:latin typeface="黑体" pitchFamily="2" charset="-122"/>
              <a:ea typeface="黑体" panose="02010609060101010101" pitchFamily="2" charset="-122"/>
            </a:endParaRPr>
          </a:p>
        </p:txBody>
      </p:sp>
      <p:sp>
        <p:nvSpPr>
          <p:cNvPr id="224274" name="Bevel 12"/>
          <p:cNvSpPr/>
          <p:nvPr/>
        </p:nvSpPr>
        <p:spPr>
          <a:xfrm>
            <a:off x="901700" y="2774950"/>
            <a:ext cx="5759450" cy="1511300"/>
          </a:xfrm>
          <a:prstGeom prst="bevel">
            <a:avLst>
              <a:gd name="adj" fmla="val 12500"/>
            </a:avLst>
          </a:prstGeom>
          <a:solidFill>
            <a:srgbClr val="FFCC00"/>
          </a:solidFill>
          <a:ln>
            <a:solidFill>
              <a:schemeClr val="tx1"/>
            </a:solidFill>
            <a:miter lim="800000"/>
          </a:ln>
        </p:spPr>
        <p:txBody>
          <a:bodyPr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endParaRPr lang="zh-CN" altLang="en-US">
              <a:latin typeface="黑体" pitchFamily="2" charset="-122"/>
              <a:ea typeface="黑体" panose="02010609060101010101" pitchFamily="2" charset="-122"/>
            </a:endParaRPr>
          </a:p>
        </p:txBody>
      </p:sp>
      <p:graphicFrame>
        <p:nvGraphicFramePr>
          <p:cNvPr id="224275" name="Object 13"/>
          <p:cNvGraphicFramePr>
            <a:graphicFrameLocks noChangeAspect="1"/>
          </p:cNvGraphicFramePr>
          <p:nvPr/>
        </p:nvGraphicFramePr>
        <p:xfrm>
          <a:off x="4514850" y="3321050"/>
          <a:ext cx="114300" cy="215900"/>
        </p:xfrm>
        <a:graphic>
          <a:graphicData uri="http://schemas.openxmlformats.org/presentationml/2006/ole">
            <mc:AlternateContent>
              <mc:Choice xmlns:v="urn:schemas-microsoft-com:vml" Requires="v">
                <p:oleObj spid="_x0000_s1038" name="公式" r:id="rId2" imgW="114300" imgH="215900" progId="Equation.3">
                  <p:embed/>
                </p:oleObj>
              </mc:Choice>
              <mc:Fallback>
                <p:oleObj name="公式" r:id="rId2" imgW="114300" imgH="215900" progId="Equation.3">
                  <p:embed/>
                  <p:pic>
                    <p:nvPicPr>
                      <p:cNvPr id="0" name="OLE substitute image"/>
                      <p:cNvPicPr/>
                      <p:nvPr/>
                    </p:nvPicPr>
                    <p:blipFill>
                      <a:blip r:embed="rId3"/>
                      <a:stretch>
                        <a:fillRect/>
                      </a:stretch>
                    </p:blipFill>
                    <p:spPr>
                      <a:xfrm>
                        <a:off x="4514850" y="3321050"/>
                        <a:ext cx="114300" cy="215900"/>
                      </a:xfrm>
                      <a:prstGeom prst="rect">
                        <a:avLst/>
                      </a:prstGeom>
                      <a:noFill/>
                      <a:ln>
                        <a:noFill/>
                        <a:miter lim="800000"/>
                      </a:ln>
                      <a:effectLst/>
                    </p:spPr>
                  </p:pic>
                </p:oleObj>
              </mc:Fallback>
            </mc:AlternateContent>
          </a:graphicData>
        </a:graphic>
      </p:graphicFrame>
      <p:graphicFrame>
        <p:nvGraphicFramePr>
          <p:cNvPr id="224276" name="Object 14"/>
          <p:cNvGraphicFramePr>
            <a:graphicFrameLocks noChangeAspect="1"/>
          </p:cNvGraphicFramePr>
          <p:nvPr/>
        </p:nvGraphicFramePr>
        <p:xfrm>
          <a:off x="4514850" y="3321050"/>
          <a:ext cx="114300" cy="215900"/>
        </p:xfrm>
        <a:graphic>
          <a:graphicData uri="http://schemas.openxmlformats.org/presentationml/2006/ole">
            <mc:AlternateContent>
              <mc:Choice xmlns:v="urn:schemas-microsoft-com:vml" Requires="v">
                <p:oleObj spid="_x0000_s1039" name="公式" r:id="rId4" imgW="114300" imgH="215900" progId="Equation.3">
                  <p:embed/>
                </p:oleObj>
              </mc:Choice>
              <mc:Fallback>
                <p:oleObj name="公式" r:id="rId4" imgW="114300" imgH="215900" progId="Equation.3">
                  <p:embed/>
                  <p:pic>
                    <p:nvPicPr>
                      <p:cNvPr id="0" name="OLE substitute image"/>
                      <p:cNvPicPr/>
                      <p:nvPr/>
                    </p:nvPicPr>
                    <p:blipFill>
                      <a:blip r:embed="rId3"/>
                      <a:stretch>
                        <a:fillRect/>
                      </a:stretch>
                    </p:blipFill>
                    <p:spPr>
                      <a:xfrm>
                        <a:off x="4514850" y="3321050"/>
                        <a:ext cx="114300" cy="215900"/>
                      </a:xfrm>
                      <a:prstGeom prst="rect">
                        <a:avLst/>
                      </a:prstGeom>
                      <a:noFill/>
                      <a:ln>
                        <a:noFill/>
                        <a:miter lim="800000"/>
                      </a:ln>
                      <a:effectLst/>
                    </p:spPr>
                  </p:pic>
                </p:oleObj>
              </mc:Fallback>
            </mc:AlternateContent>
          </a:graphicData>
        </a:graphic>
      </p:graphicFrame>
      <p:graphicFrame>
        <p:nvGraphicFramePr>
          <p:cNvPr id="224277" name="Object 15"/>
          <p:cNvGraphicFramePr>
            <a:graphicFrameLocks noChangeAspect="1"/>
          </p:cNvGraphicFramePr>
          <p:nvPr/>
        </p:nvGraphicFramePr>
        <p:xfrm>
          <a:off x="2468563" y="3070225"/>
          <a:ext cx="2622550" cy="935038"/>
        </p:xfrm>
        <a:graphic>
          <a:graphicData uri="http://schemas.openxmlformats.org/presentationml/2006/ole">
            <mc:AlternateContent>
              <mc:Choice xmlns:v="urn:schemas-microsoft-com:vml" Requires="v">
                <p:oleObj spid="_x0000_s1040" name="公式" r:id="rId5" imgW="2622550" imgH="935038" progId="Equation.3">
                  <p:embed/>
                </p:oleObj>
              </mc:Choice>
              <mc:Fallback>
                <p:oleObj name="公式" r:id="rId5" imgW="2622550" imgH="935038" progId="Equation.3">
                  <p:embed/>
                  <p:pic>
                    <p:nvPicPr>
                      <p:cNvPr id="0" name="OLE substitute image"/>
                      <p:cNvPicPr/>
                      <p:nvPr/>
                    </p:nvPicPr>
                    <p:blipFill>
                      <a:blip r:embed="rId6"/>
                      <a:stretch>
                        <a:fillRect/>
                      </a:stretch>
                    </p:blipFill>
                    <p:spPr>
                      <a:xfrm>
                        <a:off x="2468563" y="3070225"/>
                        <a:ext cx="2622550" cy="935038"/>
                      </a:xfrm>
                      <a:prstGeom prst="rect">
                        <a:avLst/>
                      </a:prstGeom>
                      <a:noFill/>
                      <a:ln>
                        <a:noFill/>
                        <a:miter lim="800000"/>
                      </a:ln>
                      <a:effectLst/>
                    </p:spPr>
                  </p:pic>
                </p:oleObj>
              </mc:Fallback>
            </mc:AlternateContent>
          </a:graphicData>
        </a:graphic>
      </p:graphicFrame>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grpId="0" nodeType="clickEffect">
                                  <p:stCondLst>
                                    <p:cond delay="0"/>
                                  </p:stCondLst>
                                  <p:childTnLst>
                                    <p:set>
                                      <p:cBhvr>
                                        <p:cTn id="6" dur="1" fill="hold">
                                          <p:stCondLst>
                                            <p:cond delay="0"/>
                                          </p:stCondLst>
                                        </p:cTn>
                                        <p:tgtEl>
                                          <p:spTgt spid="224273"/>
                                        </p:tgtEl>
                                        <p:attrNameLst>
                                          <p:attrName>style.visibility</p:attrName>
                                        </p:attrNameLst>
                                      </p:cBhvr>
                                      <p:to>
                                        <p:strVal val="visible"/>
                                      </p:to>
                                    </p:set>
                                    <p:anim to="" calcmode="lin" valueType="num">
                                      <p:cBhvr>
                                        <p:cTn id="7" dur="1" fill="hold"/>
                                        <p:tgtEl>
                                          <p:spTgt spid="224273"/>
                                        </p:tgtEl>
                                      </p:cBhvr>
                                    </p:anim>
                                  </p:childTnLst>
                                </p:cTn>
                              </p:par>
                              <p:par>
                                <p:cTn id="8" presetID="24" presetClass="entr" presetSubtype="0" dur="1" fill="hold" grpId="0" nodeType="withEffect">
                                  <p:stCondLst>
                                    <p:cond delay="0"/>
                                  </p:stCondLst>
                                  <p:childTnLst>
                                    <p:set>
                                      <p:cBhvr>
                                        <p:cTn id="9" dur="1" fill="hold">
                                          <p:stCondLst>
                                            <p:cond delay="0"/>
                                          </p:stCondLst>
                                        </p:cTn>
                                        <p:tgtEl>
                                          <p:spTgt spid="224274"/>
                                        </p:tgtEl>
                                        <p:attrNameLst>
                                          <p:attrName>style.visibility</p:attrName>
                                        </p:attrNameLst>
                                      </p:cBhvr>
                                      <p:to>
                                        <p:strVal val="visible"/>
                                      </p:to>
                                    </p:set>
                                    <p:anim to="" calcmode="lin" valueType="num">
                                      <p:cBhvr>
                                        <p:cTn id="10" dur="1" fill="hold"/>
                                        <p:tgtEl>
                                          <p:spTgt spid="224274"/>
                                        </p:tgtEl>
                                      </p:cBhvr>
                                    </p:anim>
                                  </p:childTnLst>
                                </p:cTn>
                              </p:par>
                              <p:par>
                                <p:cTn id="11" presetID="24" presetClass="entr" presetSubtype="0" dur="1" fill="hold" nodeType="withEffect">
                                  <p:stCondLst>
                                    <p:cond delay="0"/>
                                  </p:stCondLst>
                                  <p:childTnLst>
                                    <p:set>
                                      <p:cBhvr>
                                        <p:cTn id="12" dur="1" fill="hold">
                                          <p:stCondLst>
                                            <p:cond delay="0"/>
                                          </p:stCondLst>
                                        </p:cTn>
                                        <p:tgtEl>
                                          <p:spTgt spid="224275"/>
                                        </p:tgtEl>
                                        <p:attrNameLst>
                                          <p:attrName>style.visibility</p:attrName>
                                        </p:attrNameLst>
                                      </p:cBhvr>
                                      <p:to>
                                        <p:strVal val="visible"/>
                                      </p:to>
                                    </p:set>
                                    <p:anim to="" calcmode="lin" valueType="num">
                                      <p:cBhvr>
                                        <p:cTn id="13" dur="1" fill="hold"/>
                                        <p:tgtEl>
                                          <p:spTgt spid="224275"/>
                                        </p:tgtEl>
                                      </p:cBhvr>
                                    </p:anim>
                                  </p:childTnLst>
                                </p:cTn>
                              </p:par>
                              <p:par>
                                <p:cTn id="14" presetID="24" presetClass="entr" presetSubtype="0" dur="1" fill="hold" nodeType="withEffect">
                                  <p:stCondLst>
                                    <p:cond delay="0"/>
                                  </p:stCondLst>
                                  <p:childTnLst>
                                    <p:set>
                                      <p:cBhvr>
                                        <p:cTn id="15" dur="1" fill="hold">
                                          <p:stCondLst>
                                            <p:cond delay="0"/>
                                          </p:stCondLst>
                                        </p:cTn>
                                        <p:tgtEl>
                                          <p:spTgt spid="224276"/>
                                        </p:tgtEl>
                                        <p:attrNameLst>
                                          <p:attrName>style.visibility</p:attrName>
                                        </p:attrNameLst>
                                      </p:cBhvr>
                                      <p:to>
                                        <p:strVal val="visible"/>
                                      </p:to>
                                    </p:set>
                                    <p:anim to="" calcmode="lin" valueType="num">
                                      <p:cBhvr>
                                        <p:cTn id="16" dur="1" fill="hold"/>
                                        <p:tgtEl>
                                          <p:spTgt spid="224276"/>
                                        </p:tgtEl>
                                      </p:cBhvr>
                                    </p:anim>
                                  </p:childTnLst>
                                </p:cTn>
                              </p:par>
                              <p:par>
                                <p:cTn id="17" presetID="24" presetClass="entr" presetSubtype="0" dur="1" fill="hold" nodeType="withEffect">
                                  <p:stCondLst>
                                    <p:cond delay="0"/>
                                  </p:stCondLst>
                                  <p:childTnLst>
                                    <p:set>
                                      <p:cBhvr>
                                        <p:cTn id="18" dur="1" fill="hold">
                                          <p:stCondLst>
                                            <p:cond delay="0"/>
                                          </p:stCondLst>
                                        </p:cTn>
                                        <p:tgtEl>
                                          <p:spTgt spid="224277"/>
                                        </p:tgtEl>
                                        <p:attrNameLst>
                                          <p:attrName>style.visibility</p:attrName>
                                        </p:attrNameLst>
                                      </p:cBhvr>
                                      <p:to>
                                        <p:strVal val="visible"/>
                                      </p:to>
                                    </p:set>
                                    <p:anim to="" calcmode="lin" valueType="num">
                                      <p:cBhvr>
                                        <p:cTn id="19" dur="1" fill="hold"/>
                                        <p:tgtEl>
                                          <p:spTgt spid="22427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73" grpId="0"/>
      <p:bldP spid="224274"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7"/>
          <a:stretch>
            <a:fillRect/>
          </a:stretch>
        </a:blipFill>
        <a:effectLst/>
      </p:bgPr>
    </p:bg>
    <p:spTree>
      <p:nvGrpSpPr>
        <p:cNvPr id="1" name=""/>
        <p:cNvGrpSpPr/>
        <p:nvPr/>
      </p:nvGrpSpPr>
      <p:grpSpPr>
        <a:xfrm>
          <a:off x="0" y="0"/>
          <a:ext cx="0" cy="0"/>
        </a:xfrm>
      </p:grpSpPr>
      <p:sp>
        <p:nvSpPr>
          <p:cNvPr id="225282"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5283"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5284"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1</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工</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5285"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25286" name="Group 6"/>
          <p:cNvGrpSpPr/>
          <p:nvPr/>
        </p:nvGrpSpPr>
        <p:grpSpPr>
          <a:xfrm>
            <a:off x="685800" y="1127125"/>
            <a:ext cx="2014538" cy="647700"/>
            <a:chExt cx="5327" cy="1020"/>
          </a:xfrm>
        </p:grpSpPr>
        <p:sp>
          <p:nvSpPr>
            <p:cNvPr id="225287"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5288"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2.</a:t>
              </a:r>
              <a:r>
                <a:rPr lang="zh-CN" altLang="en-US" b="1">
                  <a:solidFill>
                    <a:srgbClr val="00FFFF"/>
                  </a:solidFill>
                  <a:latin typeface="黑体" pitchFamily="2" charset="-122"/>
                  <a:ea typeface="黑体" panose="02010609060101010101" pitchFamily="2" charset="-122"/>
                </a:rPr>
                <a:t>流水强度</a:t>
              </a:r>
            </a:p>
          </p:txBody>
        </p:sp>
      </p:grpSp>
      <p:sp>
        <p:nvSpPr>
          <p:cNvPr id="225289" name="Rectangle 9"/>
          <p:cNvSpPr/>
          <p:nvPr/>
        </p:nvSpPr>
        <p:spPr>
          <a:xfrm>
            <a:off x="901700" y="2205038"/>
            <a:ext cx="4535488" cy="566737"/>
          </a:xfrm>
          <a:prstGeom prst="rect">
            <a:avLst/>
          </a:prstGeom>
          <a:gradFill rotWithShape="0">
            <a:gsLst>
              <a:gs pos="0">
                <a:srgbClr val="F8E23E">
                  <a:gamma/>
                  <a:tint val="22745"/>
                  <a:invGamma/>
                </a:srgbClr>
              </a:gs>
              <a:gs pos="100000">
                <a:srgbClr val="F8E23E"/>
              </a:gs>
            </a:gsLst>
            <a:lin ang="5400000" scaled="1"/>
          </a:gradFill>
          <a:ln>
            <a:noFill/>
            <a:miter lim="800000"/>
          </a:ln>
          <a:effectLst>
            <a:outerShdw dist="107763" dir="2700000" algn="ctr">
              <a:schemeClr val="bg2"/>
            </a:outerShdw>
          </a:effectLst>
        </p:spPr>
        <p:txBody>
          <a:bodyPr tIns="118800" bIns="118800" anchor="ctr" anchorCtr="1">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nSpc>
                <a:spcPct val="90000"/>
              </a:lnSpc>
              <a:spcBef>
                <a:spcPct val="50000"/>
              </a:spcBef>
            </a:pPr>
            <a:r>
              <a:rPr lang="zh-CN" altLang="en-US" sz="2400" b="1">
                <a:solidFill>
                  <a:schemeClr val="folHlink"/>
                </a:solidFill>
                <a:effectLst>
                  <a:outerShdw blurRad="38100" dist="38100" dir="2700000" algn="tl">
                    <a:srgbClr val="000000">
                      <a:alpha val="43137"/>
                    </a:srgbClr>
                  </a:outerShdw>
                </a:effectLst>
                <a:latin typeface="黑体" pitchFamily="2" charset="-122"/>
                <a:ea typeface="黑体" panose="02010609060101010101" pitchFamily="2" charset="-122"/>
              </a:rPr>
              <a:t>（</a:t>
            </a:r>
            <a:r>
              <a:rPr lang="en-US" altLang="zh-CN" sz="2400" b="1">
                <a:solidFill>
                  <a:schemeClr val="folHlink"/>
                </a:solidFill>
                <a:effectLst>
                  <a:outerShdw blurRad="38100" dist="38100" dir="2700000" algn="tl">
                    <a:srgbClr val="000000">
                      <a:alpha val="43137"/>
                    </a:srgbClr>
                  </a:outerShdw>
                </a:effectLst>
                <a:latin typeface="黑体" pitchFamily="2" charset="-122"/>
                <a:ea typeface="黑体" panose="02010609060101010101" pitchFamily="2" charset="-122"/>
              </a:rPr>
              <a:t>2</a:t>
            </a:r>
            <a:r>
              <a:rPr lang="zh-CN" altLang="en-US" sz="2400" b="1">
                <a:solidFill>
                  <a:schemeClr val="folHlink"/>
                </a:solidFill>
                <a:effectLst>
                  <a:outerShdw blurRad="38100" dist="38100" dir="2700000" algn="tl">
                    <a:srgbClr val="000000">
                      <a:alpha val="43137"/>
                    </a:srgbClr>
                  </a:outerShdw>
                </a:effectLst>
                <a:latin typeface="黑体" pitchFamily="2" charset="-122"/>
                <a:ea typeface="黑体" panose="02010609060101010101" pitchFamily="2" charset="-122"/>
              </a:rPr>
              <a:t>）人工操作过程都流水强度</a:t>
            </a:r>
            <a:endParaRPr lang="zh-CN" altLang="en-US" sz="2400" b="1">
              <a:solidFill>
                <a:srgbClr val="00FF00"/>
              </a:solidFill>
              <a:effectLst>
                <a:outerShdw blurRad="38100" dist="38100" dir="2700000" algn="tl">
                  <a:srgbClr val="000000"/>
                </a:outerShdw>
              </a:effectLst>
              <a:latin typeface="黑体" pitchFamily="2" charset="-122"/>
              <a:ea typeface="黑体" panose="02010609060101010101" pitchFamily="2" charset="-122"/>
            </a:endParaRPr>
          </a:p>
        </p:txBody>
      </p:sp>
      <p:sp>
        <p:nvSpPr>
          <p:cNvPr id="225290" name="矩形: 棱台 225289"/>
          <p:cNvSpPr/>
          <p:nvPr/>
        </p:nvSpPr>
        <p:spPr>
          <a:xfrm>
            <a:off x="901700" y="2774950"/>
            <a:ext cx="5759450" cy="1511300"/>
          </a:xfrm>
          <a:prstGeom prst="bevel">
            <a:avLst>
              <a:gd name="adj" fmla="val 12500"/>
            </a:avLst>
          </a:prstGeom>
          <a:solidFill>
            <a:srgbClr val="FFCC00"/>
          </a:solidFill>
          <a:ln>
            <a:solidFill>
              <a:schemeClr val="tx1"/>
            </a:solidFill>
            <a:miter lim="800000"/>
          </a:ln>
        </p:spPr>
        <p:txBody>
          <a:bodyPr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endParaRPr lang="zh-CN" altLang="en-US">
              <a:latin typeface="黑体" pitchFamily="2" charset="-122"/>
              <a:ea typeface="黑体" panose="02010609060101010101" pitchFamily="2" charset="-122"/>
            </a:endParaRPr>
          </a:p>
        </p:txBody>
      </p:sp>
      <p:graphicFrame>
        <p:nvGraphicFramePr>
          <p:cNvPr id="225291" name="对象 225290"/>
          <p:cNvGraphicFramePr>
            <a:graphicFrameLocks noChangeAspect="1"/>
          </p:cNvGraphicFramePr>
          <p:nvPr/>
        </p:nvGraphicFramePr>
        <p:xfrm>
          <a:off x="4514850" y="3321050"/>
          <a:ext cx="114300" cy="215900"/>
        </p:xfrm>
        <a:graphic>
          <a:graphicData uri="http://schemas.openxmlformats.org/presentationml/2006/ole">
            <mc:AlternateContent>
              <mc:Choice xmlns:v="urn:schemas-microsoft-com:vml" Requires="v">
                <p:oleObj spid="_x0000_s1041" name="公式" r:id="rId2" imgW="114300" imgH="215900" progId="Equation.3">
                  <p:embed/>
                </p:oleObj>
              </mc:Choice>
              <mc:Fallback>
                <p:oleObj name="公式" r:id="rId2" imgW="114300" imgH="215900" progId="Equation.3">
                  <p:embed/>
                  <p:pic>
                    <p:nvPicPr>
                      <p:cNvPr id="0" name="OLE substitute image"/>
                      <p:cNvPicPr/>
                      <p:nvPr/>
                    </p:nvPicPr>
                    <p:blipFill>
                      <a:blip r:embed="rId3"/>
                      <a:stretch>
                        <a:fillRect/>
                      </a:stretch>
                    </p:blipFill>
                    <p:spPr>
                      <a:xfrm>
                        <a:off x="4514850" y="3321050"/>
                        <a:ext cx="114300" cy="215900"/>
                      </a:xfrm>
                      <a:prstGeom prst="rect">
                        <a:avLst/>
                      </a:prstGeom>
                      <a:noFill/>
                      <a:ln>
                        <a:noFill/>
                        <a:miter lim="800000"/>
                      </a:ln>
                      <a:effectLst/>
                    </p:spPr>
                  </p:pic>
                </p:oleObj>
              </mc:Fallback>
            </mc:AlternateContent>
          </a:graphicData>
        </a:graphic>
      </p:graphicFrame>
      <p:graphicFrame>
        <p:nvGraphicFramePr>
          <p:cNvPr id="225292" name="对象 225291"/>
          <p:cNvGraphicFramePr>
            <a:graphicFrameLocks noChangeAspect="1"/>
          </p:cNvGraphicFramePr>
          <p:nvPr/>
        </p:nvGraphicFramePr>
        <p:xfrm>
          <a:off x="4514850" y="3321050"/>
          <a:ext cx="114300" cy="215900"/>
        </p:xfrm>
        <a:graphic>
          <a:graphicData uri="http://schemas.openxmlformats.org/presentationml/2006/ole">
            <mc:AlternateContent>
              <mc:Choice xmlns:v="urn:schemas-microsoft-com:vml" Requires="v">
                <p:oleObj spid="_x0000_s1042" name="公式" r:id="rId4" imgW="114300" imgH="215900" progId="Equation.3">
                  <p:embed/>
                </p:oleObj>
              </mc:Choice>
              <mc:Fallback>
                <p:oleObj name="公式" r:id="rId4" imgW="114300" imgH="215900" progId="Equation.3">
                  <p:embed/>
                  <p:pic>
                    <p:nvPicPr>
                      <p:cNvPr id="0" name="OLE substitute image"/>
                      <p:cNvPicPr/>
                      <p:nvPr/>
                    </p:nvPicPr>
                    <p:blipFill>
                      <a:blip r:embed="rId3"/>
                      <a:stretch>
                        <a:fillRect/>
                      </a:stretch>
                    </p:blipFill>
                    <p:spPr>
                      <a:xfrm>
                        <a:off x="4514850" y="3321050"/>
                        <a:ext cx="114300" cy="215900"/>
                      </a:xfrm>
                      <a:prstGeom prst="rect">
                        <a:avLst/>
                      </a:prstGeom>
                      <a:noFill/>
                      <a:ln>
                        <a:noFill/>
                        <a:miter lim="800000"/>
                      </a:ln>
                      <a:effectLst/>
                    </p:spPr>
                  </p:pic>
                </p:oleObj>
              </mc:Fallback>
            </mc:AlternateContent>
          </a:graphicData>
        </a:graphic>
      </p:graphicFrame>
      <p:graphicFrame>
        <p:nvGraphicFramePr>
          <p:cNvPr id="225293" name="对象 225292"/>
          <p:cNvGraphicFramePr>
            <a:graphicFrameLocks noChangeAspect="1"/>
          </p:cNvGraphicFramePr>
          <p:nvPr/>
        </p:nvGraphicFramePr>
        <p:xfrm>
          <a:off x="2755900" y="3344863"/>
          <a:ext cx="2047875" cy="385762"/>
        </p:xfrm>
        <a:graphic>
          <a:graphicData uri="http://schemas.openxmlformats.org/presentationml/2006/ole">
            <mc:AlternateContent>
              <mc:Choice xmlns:v="urn:schemas-microsoft-com:vml" Requires="v">
                <p:oleObj spid="_x0000_s1043" name="公式" r:id="rId5" imgW="2047875" imgH="385762" progId="Equation.3">
                  <p:embed/>
                </p:oleObj>
              </mc:Choice>
              <mc:Fallback>
                <p:oleObj name="公式" r:id="rId5" imgW="2047875" imgH="385762" progId="Equation.3">
                  <p:embed/>
                  <p:pic>
                    <p:nvPicPr>
                      <p:cNvPr id="0" name="OLE substitute image"/>
                      <p:cNvPicPr/>
                      <p:nvPr/>
                    </p:nvPicPr>
                    <p:blipFill>
                      <a:blip r:embed="rId6"/>
                      <a:stretch>
                        <a:fillRect/>
                      </a:stretch>
                    </p:blipFill>
                    <p:spPr>
                      <a:xfrm>
                        <a:off x="2755900" y="3344863"/>
                        <a:ext cx="2047875" cy="385762"/>
                      </a:xfrm>
                      <a:prstGeom prst="rect">
                        <a:avLst/>
                      </a:prstGeom>
                      <a:noFill/>
                      <a:ln>
                        <a:noFill/>
                        <a:miter lim="800000"/>
                      </a:ln>
                      <a:effectLst/>
                    </p:spPr>
                  </p:pic>
                </p:oleObj>
              </mc:Fallback>
            </mc:AlternateContent>
          </a:graphicData>
        </a:graphic>
      </p:graphicFrame>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grpId="0" nodeType="clickEffect">
                                  <p:stCondLst>
                                    <p:cond delay="0"/>
                                  </p:stCondLst>
                                  <p:childTnLst>
                                    <p:set>
                                      <p:cBhvr>
                                        <p:cTn id="6" dur="1" fill="hold">
                                          <p:stCondLst>
                                            <p:cond delay="0"/>
                                          </p:stCondLst>
                                        </p:cTn>
                                        <p:tgtEl>
                                          <p:spTgt spid="225289"/>
                                        </p:tgtEl>
                                        <p:attrNameLst>
                                          <p:attrName>style.visibility</p:attrName>
                                        </p:attrNameLst>
                                      </p:cBhvr>
                                      <p:to>
                                        <p:strVal val="visible"/>
                                      </p:to>
                                    </p:set>
                                    <p:anim to="" calcmode="lin" valueType="num">
                                      <p:cBhvr>
                                        <p:cTn id="7" dur="1" fill="hold"/>
                                        <p:tgtEl>
                                          <p:spTgt spid="225289"/>
                                        </p:tgtEl>
                                      </p:cBhvr>
                                    </p:anim>
                                  </p:childTnLst>
                                </p:cTn>
                              </p:par>
                              <p:par>
                                <p:cTn id="8" presetID="24" presetClass="entr" presetSubtype="0" dur="1" fill="hold" grpId="0" nodeType="withEffect">
                                  <p:stCondLst>
                                    <p:cond delay="0"/>
                                  </p:stCondLst>
                                  <p:childTnLst>
                                    <p:set>
                                      <p:cBhvr>
                                        <p:cTn id="9" dur="1" fill="hold">
                                          <p:stCondLst>
                                            <p:cond delay="0"/>
                                          </p:stCondLst>
                                        </p:cTn>
                                        <p:tgtEl>
                                          <p:spTgt spid="225290"/>
                                        </p:tgtEl>
                                        <p:attrNameLst>
                                          <p:attrName>style.visibility</p:attrName>
                                        </p:attrNameLst>
                                      </p:cBhvr>
                                      <p:to>
                                        <p:strVal val="visible"/>
                                      </p:to>
                                    </p:set>
                                    <p:anim to="" calcmode="lin" valueType="num">
                                      <p:cBhvr>
                                        <p:cTn id="10" dur="1" fill="hold"/>
                                        <p:tgtEl>
                                          <p:spTgt spid="225290"/>
                                        </p:tgtEl>
                                      </p:cBhvr>
                                    </p:anim>
                                  </p:childTnLst>
                                </p:cTn>
                              </p:par>
                              <p:par>
                                <p:cTn id="11" presetID="24" presetClass="entr" presetSubtype="0" dur="1" fill="hold" nodeType="withEffect">
                                  <p:stCondLst>
                                    <p:cond delay="0"/>
                                  </p:stCondLst>
                                  <p:childTnLst>
                                    <p:set>
                                      <p:cBhvr>
                                        <p:cTn id="12" dur="1" fill="hold">
                                          <p:stCondLst>
                                            <p:cond delay="0"/>
                                          </p:stCondLst>
                                        </p:cTn>
                                        <p:tgtEl>
                                          <p:spTgt spid="225291"/>
                                        </p:tgtEl>
                                        <p:attrNameLst>
                                          <p:attrName>style.visibility</p:attrName>
                                        </p:attrNameLst>
                                      </p:cBhvr>
                                      <p:to>
                                        <p:strVal val="visible"/>
                                      </p:to>
                                    </p:set>
                                    <p:anim to="" calcmode="lin" valueType="num">
                                      <p:cBhvr>
                                        <p:cTn id="13" dur="1" fill="hold"/>
                                        <p:tgtEl>
                                          <p:spTgt spid="225291"/>
                                        </p:tgtEl>
                                      </p:cBhvr>
                                    </p:anim>
                                  </p:childTnLst>
                                </p:cTn>
                              </p:par>
                              <p:par>
                                <p:cTn id="14" presetID="24" presetClass="entr" presetSubtype="0" dur="1" fill="hold" nodeType="withEffect">
                                  <p:stCondLst>
                                    <p:cond delay="0"/>
                                  </p:stCondLst>
                                  <p:childTnLst>
                                    <p:set>
                                      <p:cBhvr>
                                        <p:cTn id="15" dur="1" fill="hold">
                                          <p:stCondLst>
                                            <p:cond delay="0"/>
                                          </p:stCondLst>
                                        </p:cTn>
                                        <p:tgtEl>
                                          <p:spTgt spid="225292"/>
                                        </p:tgtEl>
                                        <p:attrNameLst>
                                          <p:attrName>style.visibility</p:attrName>
                                        </p:attrNameLst>
                                      </p:cBhvr>
                                      <p:to>
                                        <p:strVal val="visible"/>
                                      </p:to>
                                    </p:set>
                                    <p:anim to="" calcmode="lin" valueType="num">
                                      <p:cBhvr>
                                        <p:cTn id="16" dur="1" fill="hold"/>
                                        <p:tgtEl>
                                          <p:spTgt spid="225292"/>
                                        </p:tgtEl>
                                      </p:cBhvr>
                                    </p:anim>
                                  </p:childTnLst>
                                </p:cTn>
                              </p:par>
                              <p:par>
                                <p:cTn id="17" presetID="24" presetClass="entr" presetSubtype="0" dur="1" fill="hold" nodeType="withEffect">
                                  <p:stCondLst>
                                    <p:cond delay="0"/>
                                  </p:stCondLst>
                                  <p:childTnLst>
                                    <p:set>
                                      <p:cBhvr>
                                        <p:cTn id="18" dur="1" fill="hold">
                                          <p:stCondLst>
                                            <p:cond delay="0"/>
                                          </p:stCondLst>
                                        </p:cTn>
                                        <p:tgtEl>
                                          <p:spTgt spid="225293"/>
                                        </p:tgtEl>
                                        <p:attrNameLst>
                                          <p:attrName>style.visibility</p:attrName>
                                        </p:attrNameLst>
                                      </p:cBhvr>
                                      <p:to>
                                        <p:strVal val="visible"/>
                                      </p:to>
                                    </p:set>
                                    <p:anim to="" calcmode="lin" valueType="num">
                                      <p:cBhvr>
                                        <p:cTn id="19" dur="1" fill="hold"/>
                                        <p:tgtEl>
                                          <p:spTgt spid="22529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9" grpId="0"/>
      <p:bldP spid="225290"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226306"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6307"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6308"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6309"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26310" name="Group 6"/>
          <p:cNvGrpSpPr/>
          <p:nvPr/>
        </p:nvGrpSpPr>
        <p:grpSpPr>
          <a:xfrm>
            <a:off x="685800" y="1127125"/>
            <a:ext cx="1870075" cy="647700"/>
            <a:chExt cx="5327" cy="1020"/>
          </a:xfrm>
        </p:grpSpPr>
        <p:sp>
          <p:nvSpPr>
            <p:cNvPr id="226311"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6312"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工作面</a:t>
              </a:r>
            </a:p>
          </p:txBody>
        </p:sp>
      </p:grpSp>
      <p:grpSp>
        <p:nvGrpSpPr>
          <p:cNvPr id="226318" name="组合 226317"/>
          <p:cNvGrpSpPr/>
          <p:nvPr/>
        </p:nvGrpSpPr>
        <p:grpSpPr>
          <a:xfrm>
            <a:off x="1765300" y="2133600"/>
            <a:ext cx="5400675" cy="4032250"/>
            <a:chExt cx="10576" cy="6728"/>
          </a:xfrm>
        </p:grpSpPr>
        <p:pic>
          <p:nvPicPr>
            <p:cNvPr id="226319" name="图片 4"/>
            <p:cNvPicPr>
              <a:picLocks noChangeAspect="1"/>
            </p:cNvPicPr>
            <p:nvPr/>
          </p:nvPicPr>
          <p:blipFill>
            <a:blip r:embed="rId2"/>
            <a:srcRect t="17777" b="26667"/>
            <a:stretch>
              <a:fillRect/>
            </a:stretch>
          </p:blipFill>
          <p:spPr>
            <a:xfrm>
              <a:off x="0" y="0"/>
              <a:ext cx="9411" cy="6463"/>
            </a:xfrm>
            <a:prstGeom prst="rect">
              <a:avLst/>
            </a:prstGeom>
            <a:noFill/>
            <a:ln>
              <a:noFill/>
              <a:miter lim="800000"/>
            </a:ln>
          </p:spPr>
        </p:pic>
        <p:pic>
          <p:nvPicPr>
            <p:cNvPr id="226320" name="Picture 6" descr="5796a5cf_6b60_472d_9bb0_9b8476869b34"/>
            <p:cNvPicPr>
              <a:picLocks noChangeAspect="1"/>
            </p:cNvPicPr>
            <p:nvPr/>
          </p:nvPicPr>
          <p:blipFill>
            <a:blip r:embed="rId3"/>
            <a:stretch>
              <a:fillRect/>
            </a:stretch>
          </p:blipFill>
          <p:spPr>
            <a:xfrm>
              <a:off x="6121" y="4080"/>
              <a:ext cx="4455" cy="2648"/>
            </a:xfrm>
            <a:prstGeom prst="rect">
              <a:avLst/>
            </a:prstGeom>
            <a:noFill/>
            <a:ln>
              <a:noFill/>
              <a:miter lim="800000"/>
            </a:ln>
          </p:spPr>
        </p:pic>
        <p:sp>
          <p:nvSpPr>
            <p:cNvPr id="226321" name="Text Box 7"/>
            <p:cNvSpPr txBox="1"/>
            <p:nvPr/>
          </p:nvSpPr>
          <p:spPr>
            <a:xfrm>
              <a:off x="793" y="2267"/>
              <a:ext cx="6578" cy="3809"/>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lnSpc>
                  <a:spcPct val="120000"/>
                </a:lnSpc>
              </a:pPr>
              <a:r>
                <a:rPr lang="zh-CN" altLang="en-US">
                  <a:latin typeface="黑体" pitchFamily="2" charset="-122"/>
                  <a:ea typeface="黑体" panose="02010609060101010101" pitchFamily="2" charset="-122"/>
                </a:rPr>
                <a:t>工作面又称为工作线，是指在施工对象上可能安置的操作工人的人数或布置施工机械的地段。它用来反映施工过程中（工人操作、机械布置）在空间上布置的可能性。</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dur="1000" fill="hold" nodeType="withEffect">
                                  <p:stCondLst>
                                    <p:cond delay="0"/>
                                  </p:stCondLst>
                                  <p:childTnLst>
                                    <p:set>
                                      <p:cBhvr>
                                        <p:cTn id="6" dur="1" fill="hold">
                                          <p:stCondLst>
                                            <p:cond delay="0"/>
                                          </p:stCondLst>
                                        </p:cTn>
                                        <p:tgtEl>
                                          <p:spTgt spid="226318"/>
                                        </p:tgtEl>
                                        <p:attrNameLst>
                                          <p:attrName>style.visibility</p:attrName>
                                        </p:attrNameLst>
                                      </p:cBhvr>
                                      <p:to>
                                        <p:strVal val="visible"/>
                                      </p:to>
                                    </p:set>
                                    <p:animEffect transition="in" filter="fade">
                                      <p:cBhvr>
                                        <p:cTn id="7" dur="100"/>
                                        <p:tgtEl>
                                          <p:spTgt spid="226318"/>
                                        </p:tgtEl>
                                      </p:cBhvr>
                                    </p:animEffect>
                                    <p:anim calcmode="lin" valueType="num">
                                      <p:cBhvr>
                                        <p:cTn id="8" dur="400" fill="hold"/>
                                        <p:tgtEl>
                                          <p:spTgt spid="226318"/>
                                        </p:tgtEl>
                                        <p:attrNameLst>
                                          <p:attrName>ppt_x</p:attrName>
                                        </p:attrNameLst>
                                      </p:cBhvr>
                                      <p:tavLst>
                                        <p:tav tm="0">
                                          <p:val>
                                            <p:strVal val="#ppt_x"/>
                                          </p:val>
                                        </p:tav>
                                        <p:tav tm="100000">
                                          <p:val>
                                            <p:strVal val="#ppt_x"/>
                                          </p:val>
                                        </p:tav>
                                      </p:tavLst>
                                    </p:anim>
                                    <p:anim calcmode="lin" valueType="num">
                                      <p:cBhvr>
                                        <p:cTn id="9" dur="400" fill="hold"/>
                                        <p:tgtEl>
                                          <p:spTgt spid="22631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263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263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27330"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7331"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7332"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7333"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27334" name="Group 6"/>
          <p:cNvGrpSpPr/>
          <p:nvPr/>
        </p:nvGrpSpPr>
        <p:grpSpPr>
          <a:xfrm>
            <a:off x="685800" y="1127125"/>
            <a:ext cx="1870075" cy="647700"/>
            <a:chExt cx="5327" cy="1020"/>
          </a:xfrm>
        </p:grpSpPr>
        <p:sp>
          <p:nvSpPr>
            <p:cNvPr id="227335"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7336"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2.</a:t>
              </a:r>
              <a:r>
                <a:rPr lang="zh-CN" altLang="en-US" b="1">
                  <a:solidFill>
                    <a:srgbClr val="00FFFF"/>
                  </a:solidFill>
                  <a:latin typeface="黑体" pitchFamily="2" charset="-122"/>
                  <a:ea typeface="黑体" panose="02010609060101010101" pitchFamily="2" charset="-122"/>
                </a:rPr>
                <a:t>施工段</a:t>
              </a:r>
            </a:p>
          </p:txBody>
        </p:sp>
      </p:grpSp>
      <p:grpSp>
        <p:nvGrpSpPr>
          <p:cNvPr id="227347" name="Group 13"/>
          <p:cNvGrpSpPr/>
          <p:nvPr/>
        </p:nvGrpSpPr>
        <p:grpSpPr>
          <a:xfrm>
            <a:off x="684213" y="2205038"/>
            <a:ext cx="6850062" cy="4311650"/>
            <a:chOff x="204" y="1389"/>
            <a:chExt cx="4315" cy="2716"/>
          </a:xfrm>
        </p:grpSpPr>
        <p:sp>
          <p:nvSpPr>
            <p:cNvPr id="227348" name="Freeform 6"/>
            <p:cNvSpPr/>
            <p:nvPr/>
          </p:nvSpPr>
          <p:spPr>
            <a:xfrm rot="14100000">
              <a:off x="2548" y="707"/>
              <a:ext cx="725" cy="2090"/>
            </a:xfrm>
            <a:custGeom>
              <a:cxnLst>
                <a:cxn ang="0">
                  <a:pos x="0" y="0"/>
                </a:cxn>
                <a:cxn ang="0">
                  <a:pos x="48" y="14"/>
                </a:cxn>
                <a:cxn ang="0">
                  <a:pos x="98" y="32"/>
                </a:cxn>
                <a:cxn ang="0">
                  <a:pos x="147" y="54"/>
                </a:cxn>
                <a:cxn ang="0">
                  <a:pos x="195" y="81"/>
                </a:cxn>
                <a:cxn ang="0">
                  <a:pos x="242" y="111"/>
                </a:cxn>
                <a:cxn ang="0">
                  <a:pos x="288" y="147"/>
                </a:cxn>
                <a:cxn ang="0">
                  <a:pos x="333" y="185"/>
                </a:cxn>
                <a:cxn ang="0">
                  <a:pos x="377" y="228"/>
                </a:cxn>
                <a:cxn ang="0">
                  <a:pos x="418" y="275"/>
                </a:cxn>
                <a:cxn ang="0">
                  <a:pos x="457" y="325"/>
                </a:cxn>
                <a:cxn ang="0">
                  <a:pos x="493" y="379"/>
                </a:cxn>
                <a:cxn ang="0">
                  <a:pos x="526" y="437"/>
                </a:cxn>
                <a:cxn ang="0">
                  <a:pos x="555" y="497"/>
                </a:cxn>
                <a:cxn ang="0">
                  <a:pos x="582" y="562"/>
                </a:cxn>
                <a:cxn ang="0">
                  <a:pos x="604" y="630"/>
                </a:cxn>
                <a:cxn ang="0">
                  <a:pos x="621" y="700"/>
                </a:cxn>
                <a:cxn ang="0">
                  <a:pos x="634" y="774"/>
                </a:cxn>
                <a:cxn ang="0">
                  <a:pos x="642" y="851"/>
                </a:cxn>
                <a:cxn ang="0">
                  <a:pos x="646" y="930"/>
                </a:cxn>
                <a:cxn ang="0">
                  <a:pos x="643" y="1011"/>
                </a:cxn>
                <a:cxn ang="0">
                  <a:pos x="636" y="1086"/>
                </a:cxn>
                <a:cxn ang="0">
                  <a:pos x="623" y="1160"/>
                </a:cxn>
                <a:cxn ang="0">
                  <a:pos x="607" y="1230"/>
                </a:cxn>
                <a:cxn ang="0">
                  <a:pos x="585" y="1297"/>
                </a:cxn>
                <a:cxn ang="0">
                  <a:pos x="561" y="1361"/>
                </a:cxn>
                <a:cxn ang="0">
                  <a:pos x="533" y="1421"/>
                </a:cxn>
                <a:cxn ang="0">
                  <a:pos x="500" y="1478"/>
                </a:cxn>
                <a:cxn ang="0">
                  <a:pos x="466" y="1532"/>
                </a:cxn>
                <a:cxn ang="0">
                  <a:pos x="428" y="1582"/>
                </a:cxn>
                <a:cxn ang="0">
                  <a:pos x="388" y="1627"/>
                </a:cxn>
                <a:cxn ang="0">
                  <a:pos x="345" y="1670"/>
                </a:cxn>
                <a:cxn ang="0">
                  <a:pos x="301" y="1709"/>
                </a:cxn>
                <a:cxn ang="0">
                  <a:pos x="254" y="1744"/>
                </a:cxn>
                <a:cxn ang="0">
                  <a:pos x="205" y="1776"/>
                </a:cxn>
                <a:cxn ang="0">
                  <a:pos x="156" y="1803"/>
                </a:cxn>
                <a:cxn ang="0">
                  <a:pos x="104" y="1826"/>
                </a:cxn>
                <a:cxn ang="0">
                  <a:pos x="53" y="1846"/>
                </a:cxn>
                <a:cxn ang="0">
                  <a:pos x="0" y="1861"/>
                </a:cxn>
                <a:cxn ang="0">
                  <a:pos x="0" y="0"/>
                </a:cxn>
              </a:cxnLst>
              <a:rect l="l" t="t"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rgbClr val="FFFFFF"/>
                </a:gs>
                <a:gs pos="100000">
                  <a:schemeClr val="folHlink"/>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7349" name="Freeform 4"/>
            <p:cNvSpPr/>
            <p:nvPr/>
          </p:nvSpPr>
          <p:spPr>
            <a:xfrm rot="20760000">
              <a:off x="2515" y="1952"/>
              <a:ext cx="725" cy="2090"/>
            </a:xfrm>
            <a:custGeom>
              <a:gdLst>
                <a:gd name="GT0" fmla="+- l w 0"/>
                <a:gd name="GT1" fmla="+- t h 0"/>
              </a:gd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Lst>
              <a:rect l="l" t="t" r="GT0" b="GT1"/>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rgbClr val="FFFFFF"/>
                </a:gs>
                <a:gs pos="100000">
                  <a:srgbClr val="447EC4"/>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7350" name="Freeform 5"/>
            <p:cNvSpPr/>
            <p:nvPr/>
          </p:nvSpPr>
          <p:spPr>
            <a:xfrm rot="5460000">
              <a:off x="1385" y="1670"/>
              <a:ext cx="725" cy="2089"/>
            </a:xfrm>
            <a:custGeom>
              <a:gdLst>
                <a:gd name="GT0" fmla="+- l w 0"/>
                <a:gd name="GT1" fmla="+- t h 0"/>
              </a:gd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Lst>
              <a:rect l="l" t="t" r="GT0" b="GT1"/>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rgbClr val="FFFFFF"/>
                </a:gs>
                <a:gs pos="100000">
                  <a:srgbClr val="2A684C"/>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grpSp>
          <p:nvGrpSpPr>
            <p:cNvPr id="227351" name="Group 17"/>
            <p:cNvGrpSpPr/>
            <p:nvPr/>
          </p:nvGrpSpPr>
          <p:grpSpPr>
            <a:xfrm>
              <a:off x="703" y="1533"/>
              <a:ext cx="3335" cy="2572"/>
              <a:chExt cx="3984" cy="3072"/>
            </a:xfrm>
          </p:grpSpPr>
          <p:sp>
            <p:nvSpPr>
              <p:cNvPr id="227352" name="Freeform 8"/>
              <p:cNvSpPr/>
              <p:nvPr/>
            </p:nvSpPr>
            <p:spPr>
              <a:xfrm>
                <a:off x="2016" y="576"/>
                <a:ext cx="866" cy="2496"/>
              </a:xfrm>
              <a:custGeom>
                <a:gdLst>
                  <a:gd name="GT0" fmla="+- l w 0"/>
                  <a:gd name="GT1" fmla="+- t h 0"/>
                </a:gdLst>
                <a:cxnLst>
                  <a:cxn ang="0">
                    <a:pos x="0" y="0"/>
                  </a:cxn>
                  <a:cxn ang="0">
                    <a:pos x="2877" y="865"/>
                  </a:cxn>
                  <a:cxn ang="0">
                    <a:pos x="5920" y="1973"/>
                  </a:cxn>
                  <a:cxn ang="0">
                    <a:pos x="8912" y="3279"/>
                  </a:cxn>
                  <a:cxn ang="0">
                    <a:pos x="11788" y="4949"/>
                  </a:cxn>
                  <a:cxn ang="0">
                    <a:pos x="14621" y="6753"/>
                  </a:cxn>
                  <a:cxn ang="0">
                    <a:pos x="17403" y="8942"/>
                  </a:cxn>
                  <a:cxn ang="0">
                    <a:pos x="20149" y="11312"/>
                  </a:cxn>
                  <a:cxn ang="0">
                    <a:pos x="22798" y="13903"/>
                  </a:cxn>
                  <a:cxn ang="0">
                    <a:pos x="25298" y="16787"/>
                  </a:cxn>
                  <a:cxn ang="0">
                    <a:pos x="27683" y="19833"/>
                  </a:cxn>
                  <a:cxn ang="0">
                    <a:pos x="29861" y="23081"/>
                  </a:cxn>
                  <a:cxn ang="0">
                    <a:pos x="31821" y="26630"/>
                  </a:cxn>
                  <a:cxn ang="0">
                    <a:pos x="33588" y="30298"/>
                  </a:cxn>
                  <a:cxn ang="0">
                    <a:pos x="35223" y="34273"/>
                  </a:cxn>
                  <a:cxn ang="0">
                    <a:pos x="36592" y="38415"/>
                  </a:cxn>
                  <a:cxn ang="0">
                    <a:pos x="37556" y="42665"/>
                  </a:cxn>
                  <a:cxn ang="0">
                    <a:pos x="38363" y="47162"/>
                  </a:cxn>
                  <a:cxn ang="0">
                    <a:pos x="38871" y="51829"/>
                  </a:cxn>
                  <a:cxn ang="0">
                    <a:pos x="39091" y="56652"/>
                  </a:cxn>
                  <a:cxn ang="0">
                    <a:pos x="38955" y="61652"/>
                  </a:cxn>
                  <a:cxn ang="0">
                    <a:pos x="38502" y="66194"/>
                  </a:cxn>
                  <a:cxn ang="0">
                    <a:pos x="37696" y="70707"/>
                  </a:cxn>
                  <a:cxn ang="0">
                    <a:pos x="36755" y="74978"/>
                  </a:cxn>
                  <a:cxn ang="0">
                    <a:pos x="35401" y="79073"/>
                  </a:cxn>
                  <a:cxn ang="0">
                    <a:pos x="33951" y="82926"/>
                  </a:cxn>
                  <a:cxn ang="0">
                    <a:pos x="32256" y="86604"/>
                  </a:cxn>
                  <a:cxn ang="0">
                    <a:pos x="30254" y="90053"/>
                  </a:cxn>
                  <a:cxn ang="0">
                    <a:pos x="28211" y="93355"/>
                  </a:cxn>
                  <a:cxn ang="0">
                    <a:pos x="25906" y="96424"/>
                  </a:cxn>
                  <a:cxn ang="0">
                    <a:pos x="23460" y="99187"/>
                  </a:cxn>
                  <a:cxn ang="0">
                    <a:pos x="20860" y="101791"/>
                  </a:cxn>
                  <a:cxn ang="0">
                    <a:pos x="18273" y="104159"/>
                  </a:cxn>
                  <a:cxn ang="0">
                    <a:pos x="15404" y="106272"/>
                  </a:cxn>
                  <a:cxn ang="0">
                    <a:pos x="12443" y="108244"/>
                  </a:cxn>
                  <a:cxn ang="0">
                    <a:pos x="9429" y="109894"/>
                  </a:cxn>
                  <a:cxn ang="0">
                    <a:pos x="6268" y="111295"/>
                  </a:cxn>
                  <a:cxn ang="0">
                    <a:pos x="3189" y="112524"/>
                  </a:cxn>
                  <a:cxn ang="0">
                    <a:pos x="0" y="113431"/>
                  </a:cxn>
                  <a:cxn ang="0">
                    <a:pos x="0" y="0"/>
                  </a:cxn>
                </a:cxnLst>
                <a:rect l="l" t="t" r="GT0" b="GT1"/>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CFDBDF"/>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7353" name="Freeform 9"/>
              <p:cNvSpPr/>
              <p:nvPr/>
            </p:nvSpPr>
            <p:spPr>
              <a:xfrm rot="6240000">
                <a:off x="815" y="49"/>
                <a:ext cx="866" cy="2496"/>
              </a:xfrm>
              <a:custGeom>
                <a:gdLst>
                  <a:gd name="GT0" fmla="+- l w 0"/>
                  <a:gd name="GT1" fmla="+- t h 0"/>
                </a:gdLst>
                <a:cxnLst>
                  <a:cxn ang="0">
                    <a:pos x="0" y="0"/>
                  </a:cxn>
                  <a:cxn ang="0">
                    <a:pos x="2877" y="865"/>
                  </a:cxn>
                  <a:cxn ang="0">
                    <a:pos x="5920" y="1973"/>
                  </a:cxn>
                  <a:cxn ang="0">
                    <a:pos x="8912" y="3279"/>
                  </a:cxn>
                  <a:cxn ang="0">
                    <a:pos x="11788" y="4949"/>
                  </a:cxn>
                  <a:cxn ang="0">
                    <a:pos x="14621" y="6753"/>
                  </a:cxn>
                  <a:cxn ang="0">
                    <a:pos x="17403" y="8942"/>
                  </a:cxn>
                  <a:cxn ang="0">
                    <a:pos x="20149" y="11312"/>
                  </a:cxn>
                  <a:cxn ang="0">
                    <a:pos x="22798" y="13903"/>
                  </a:cxn>
                  <a:cxn ang="0">
                    <a:pos x="25298" y="16787"/>
                  </a:cxn>
                  <a:cxn ang="0">
                    <a:pos x="27683" y="19833"/>
                  </a:cxn>
                  <a:cxn ang="0">
                    <a:pos x="29861" y="23081"/>
                  </a:cxn>
                  <a:cxn ang="0">
                    <a:pos x="31821" y="26630"/>
                  </a:cxn>
                  <a:cxn ang="0">
                    <a:pos x="33588" y="30298"/>
                  </a:cxn>
                  <a:cxn ang="0">
                    <a:pos x="35223" y="34273"/>
                  </a:cxn>
                  <a:cxn ang="0">
                    <a:pos x="36592" y="38415"/>
                  </a:cxn>
                  <a:cxn ang="0">
                    <a:pos x="37556" y="42665"/>
                  </a:cxn>
                  <a:cxn ang="0">
                    <a:pos x="38363" y="47162"/>
                  </a:cxn>
                  <a:cxn ang="0">
                    <a:pos x="38871" y="51829"/>
                  </a:cxn>
                  <a:cxn ang="0">
                    <a:pos x="39091" y="56652"/>
                  </a:cxn>
                  <a:cxn ang="0">
                    <a:pos x="38955" y="61652"/>
                  </a:cxn>
                  <a:cxn ang="0">
                    <a:pos x="38502" y="66194"/>
                  </a:cxn>
                  <a:cxn ang="0">
                    <a:pos x="37696" y="70707"/>
                  </a:cxn>
                  <a:cxn ang="0">
                    <a:pos x="36755" y="74978"/>
                  </a:cxn>
                  <a:cxn ang="0">
                    <a:pos x="35401" y="79073"/>
                  </a:cxn>
                  <a:cxn ang="0">
                    <a:pos x="33951" y="82926"/>
                  </a:cxn>
                  <a:cxn ang="0">
                    <a:pos x="32256" y="86604"/>
                  </a:cxn>
                  <a:cxn ang="0">
                    <a:pos x="30254" y="90053"/>
                  </a:cxn>
                  <a:cxn ang="0">
                    <a:pos x="28211" y="93355"/>
                  </a:cxn>
                  <a:cxn ang="0">
                    <a:pos x="25906" y="96424"/>
                  </a:cxn>
                  <a:cxn ang="0">
                    <a:pos x="23460" y="99187"/>
                  </a:cxn>
                  <a:cxn ang="0">
                    <a:pos x="20860" y="101791"/>
                  </a:cxn>
                  <a:cxn ang="0">
                    <a:pos x="18273" y="104159"/>
                  </a:cxn>
                  <a:cxn ang="0">
                    <a:pos x="15404" y="106272"/>
                  </a:cxn>
                  <a:cxn ang="0">
                    <a:pos x="12443" y="108244"/>
                  </a:cxn>
                  <a:cxn ang="0">
                    <a:pos x="9429" y="109894"/>
                  </a:cxn>
                  <a:cxn ang="0">
                    <a:pos x="6268" y="111295"/>
                  </a:cxn>
                  <a:cxn ang="0">
                    <a:pos x="3189" y="112524"/>
                  </a:cxn>
                  <a:cxn ang="0">
                    <a:pos x="0" y="113431"/>
                  </a:cxn>
                  <a:cxn ang="0">
                    <a:pos x="0" y="0"/>
                  </a:cxn>
                </a:cxnLst>
                <a:rect l="l" t="t" r="GT0" b="GT1"/>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CFDBDF"/>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7354" name="Freeform 10"/>
              <p:cNvSpPr/>
              <p:nvPr/>
            </p:nvSpPr>
            <p:spPr>
              <a:xfrm rot="14880000">
                <a:off x="2303" y="-815"/>
                <a:ext cx="866" cy="2496"/>
              </a:xfrm>
              <a:custGeom>
                <a:gdLst>
                  <a:gd name="GT0" fmla="+- l w 0"/>
                  <a:gd name="GT1" fmla="+- t h 0"/>
                </a:gdLst>
                <a:cxnLst>
                  <a:cxn ang="0">
                    <a:pos x="0" y="0"/>
                  </a:cxn>
                  <a:cxn ang="0">
                    <a:pos x="2877" y="865"/>
                  </a:cxn>
                  <a:cxn ang="0">
                    <a:pos x="5920" y="1973"/>
                  </a:cxn>
                  <a:cxn ang="0">
                    <a:pos x="8912" y="3279"/>
                  </a:cxn>
                  <a:cxn ang="0">
                    <a:pos x="11788" y="4949"/>
                  </a:cxn>
                  <a:cxn ang="0">
                    <a:pos x="14621" y="6753"/>
                  </a:cxn>
                  <a:cxn ang="0">
                    <a:pos x="17403" y="8942"/>
                  </a:cxn>
                  <a:cxn ang="0">
                    <a:pos x="20149" y="11312"/>
                  </a:cxn>
                  <a:cxn ang="0">
                    <a:pos x="22798" y="13903"/>
                  </a:cxn>
                  <a:cxn ang="0">
                    <a:pos x="25298" y="16787"/>
                  </a:cxn>
                  <a:cxn ang="0">
                    <a:pos x="27683" y="19833"/>
                  </a:cxn>
                  <a:cxn ang="0">
                    <a:pos x="29861" y="23081"/>
                  </a:cxn>
                  <a:cxn ang="0">
                    <a:pos x="31821" y="26630"/>
                  </a:cxn>
                  <a:cxn ang="0">
                    <a:pos x="33588" y="30298"/>
                  </a:cxn>
                  <a:cxn ang="0">
                    <a:pos x="35223" y="34273"/>
                  </a:cxn>
                  <a:cxn ang="0">
                    <a:pos x="36592" y="38415"/>
                  </a:cxn>
                  <a:cxn ang="0">
                    <a:pos x="37556" y="42665"/>
                  </a:cxn>
                  <a:cxn ang="0">
                    <a:pos x="38363" y="47162"/>
                  </a:cxn>
                  <a:cxn ang="0">
                    <a:pos x="38871" y="51829"/>
                  </a:cxn>
                  <a:cxn ang="0">
                    <a:pos x="39091" y="56652"/>
                  </a:cxn>
                  <a:cxn ang="0">
                    <a:pos x="38955" y="61652"/>
                  </a:cxn>
                  <a:cxn ang="0">
                    <a:pos x="38502" y="66194"/>
                  </a:cxn>
                  <a:cxn ang="0">
                    <a:pos x="37696" y="70707"/>
                  </a:cxn>
                  <a:cxn ang="0">
                    <a:pos x="36755" y="74978"/>
                  </a:cxn>
                  <a:cxn ang="0">
                    <a:pos x="35401" y="79073"/>
                  </a:cxn>
                  <a:cxn ang="0">
                    <a:pos x="33951" y="82926"/>
                  </a:cxn>
                  <a:cxn ang="0">
                    <a:pos x="32256" y="86604"/>
                  </a:cxn>
                  <a:cxn ang="0">
                    <a:pos x="30254" y="90053"/>
                  </a:cxn>
                  <a:cxn ang="0">
                    <a:pos x="28211" y="93355"/>
                  </a:cxn>
                  <a:cxn ang="0">
                    <a:pos x="25906" y="96424"/>
                  </a:cxn>
                  <a:cxn ang="0">
                    <a:pos x="23460" y="99187"/>
                  </a:cxn>
                  <a:cxn ang="0">
                    <a:pos x="20860" y="101791"/>
                  </a:cxn>
                  <a:cxn ang="0">
                    <a:pos x="18273" y="104159"/>
                  </a:cxn>
                  <a:cxn ang="0">
                    <a:pos x="15404" y="106272"/>
                  </a:cxn>
                  <a:cxn ang="0">
                    <a:pos x="12443" y="108244"/>
                  </a:cxn>
                  <a:cxn ang="0">
                    <a:pos x="9429" y="109894"/>
                  </a:cxn>
                  <a:cxn ang="0">
                    <a:pos x="6268" y="111295"/>
                  </a:cxn>
                  <a:cxn ang="0">
                    <a:pos x="3189" y="112524"/>
                  </a:cxn>
                  <a:cxn ang="0">
                    <a:pos x="0" y="113431"/>
                  </a:cxn>
                  <a:cxn ang="0">
                    <a:pos x="0" y="0"/>
                  </a:cxn>
                </a:cxnLst>
                <a:rect l="l" t="t" r="GT0" b="GT1"/>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CFDBDF"/>
                  </a:gs>
                </a:gsLst>
                <a:lin ang="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grpSp>
        <p:grpSp>
          <p:nvGrpSpPr>
            <p:cNvPr id="227355" name="组合 227354"/>
            <p:cNvGrpSpPr/>
            <p:nvPr/>
          </p:nvGrpSpPr>
          <p:grpSpPr>
            <a:xfrm>
              <a:off x="2069" y="1992"/>
              <a:ext cx="844" cy="843"/>
              <a:chExt cx="1680" cy="1680"/>
            </a:xfrm>
          </p:grpSpPr>
          <p:sp>
            <p:nvSpPr>
              <p:cNvPr id="227356" name="Oval 12"/>
              <p:cNvSpPr/>
              <p:nvPr/>
            </p:nvSpPr>
            <p:spPr>
              <a:xfrm>
                <a:off x="0" y="0"/>
                <a:ext cx="1680" cy="1680"/>
              </a:xfrm>
              <a:prstGeom prst="ellipse">
                <a:avLst/>
              </a:prstGeom>
              <a:gradFill rotWithShape="1">
                <a:gsLst>
                  <a:gs pos="0">
                    <a:srgbClr val="F14343"/>
                  </a:gs>
                  <a:gs pos="100000">
                    <a:srgbClr val="922929"/>
                  </a:gs>
                </a:gsLst>
                <a:lin ang="5400000" scaled="1"/>
              </a:gradFill>
              <a:ln w="25400">
                <a:solidFill>
                  <a:schemeClr val="bg1"/>
                </a:solidFill>
                <a:miter lim="800000"/>
              </a:ln>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27357" name="Freeform 13"/>
              <p:cNvSpPr/>
              <p:nvPr/>
            </p:nvSpPr>
            <p:spPr>
              <a:xfrm>
                <a:off x="192" y="28"/>
                <a:ext cx="1296" cy="634"/>
              </a:xfrm>
              <a:custGeom>
                <a:gdLst>
                  <a:gd name="GT0" fmla="+- l w 0"/>
                  <a:gd name="GT1" fmla="+- t h 0"/>
                </a:gdLst>
                <a:cxnLst>
                  <a:cxn ang="0">
                    <a:pos x="995" y="79"/>
                  </a:cxn>
                  <a:cxn ang="0">
                    <a:pos x="1008" y="87"/>
                  </a:cxn>
                  <a:cxn ang="0">
                    <a:pos x="1011" y="94"/>
                  </a:cxn>
                  <a:cxn ang="0">
                    <a:pos x="1006" y="102"/>
                  </a:cxn>
                  <a:cxn ang="0">
                    <a:pos x="993" y="107"/>
                  </a:cxn>
                  <a:cxn ang="0">
                    <a:pos x="973" y="114"/>
                  </a:cxn>
                  <a:cxn ang="0">
                    <a:pos x="948" y="119"/>
                  </a:cxn>
                  <a:cxn ang="0">
                    <a:pos x="915" y="124"/>
                  </a:cxn>
                  <a:cxn ang="0">
                    <a:pos x="878" y="128"/>
                  </a:cxn>
                  <a:cxn ang="0">
                    <a:pos x="836" y="132"/>
                  </a:cxn>
                  <a:cxn ang="0">
                    <a:pos x="789" y="134"/>
                  </a:cxn>
                  <a:cxn ang="0">
                    <a:pos x="740" y="135"/>
                  </a:cxn>
                  <a:cxn ang="0">
                    <a:pos x="686" y="139"/>
                  </a:cxn>
                  <a:cxn ang="0">
                    <a:pos x="631" y="140"/>
                  </a:cxn>
                  <a:cxn ang="0">
                    <a:pos x="609" y="141"/>
                  </a:cxn>
                  <a:cxn ang="0">
                    <a:pos x="365" y="141"/>
                  </a:cxn>
                  <a:cxn ang="0">
                    <a:pos x="361" y="141"/>
                  </a:cxn>
                  <a:cxn ang="0">
                    <a:pos x="313" y="140"/>
                  </a:cxn>
                  <a:cxn ang="0">
                    <a:pos x="267" y="139"/>
                  </a:cxn>
                  <a:cxn ang="0">
                    <a:pos x="223" y="137"/>
                  </a:cxn>
                  <a:cxn ang="0">
                    <a:pos x="180" y="134"/>
                  </a:cxn>
                  <a:cxn ang="0">
                    <a:pos x="143" y="134"/>
                  </a:cxn>
                  <a:cxn ang="0">
                    <a:pos x="110" y="130"/>
                  </a:cxn>
                  <a:cxn ang="0">
                    <a:pos x="76" y="127"/>
                  </a:cxn>
                  <a:cxn ang="0">
                    <a:pos x="53" y="125"/>
                  </a:cxn>
                  <a:cxn ang="0">
                    <a:pos x="26" y="119"/>
                  </a:cxn>
                  <a:cxn ang="0">
                    <a:pos x="18" y="115"/>
                  </a:cxn>
                  <a:cxn ang="0">
                    <a:pos x="6" y="110"/>
                  </a:cxn>
                  <a:cxn ang="0">
                    <a:pos x="0" y="103"/>
                  </a:cxn>
                  <a:cxn ang="0">
                    <a:pos x="0" y="102"/>
                  </a:cxn>
                  <a:cxn ang="0">
                    <a:pos x="4" y="94"/>
                  </a:cxn>
                  <a:cxn ang="0">
                    <a:pos x="16" y="88"/>
                  </a:cxn>
                  <a:cxn ang="0">
                    <a:pos x="37" y="73"/>
                  </a:cxn>
                  <a:cxn ang="0">
                    <a:pos x="72" y="59"/>
                  </a:cxn>
                  <a:cxn ang="0">
                    <a:pos x="114" y="47"/>
                  </a:cxn>
                  <a:cxn ang="0">
                    <a:pos x="157" y="34"/>
                  </a:cxn>
                  <a:cxn ang="0">
                    <a:pos x="207" y="24"/>
                  </a:cxn>
                  <a:cxn ang="0">
                    <a:pos x="262" y="16"/>
                  </a:cxn>
                  <a:cxn ang="0">
                    <a:pos x="318" y="9"/>
                  </a:cxn>
                  <a:cxn ang="0">
                    <a:pos x="381" y="4"/>
                  </a:cxn>
                  <a:cxn ang="0">
                    <a:pos x="444" y="4"/>
                  </a:cxn>
                  <a:cxn ang="0">
                    <a:pos x="511" y="0"/>
                  </a:cxn>
                  <a:cxn ang="0">
                    <a:pos x="511" y="0"/>
                  </a:cxn>
                  <a:cxn ang="0">
                    <a:pos x="581" y="4"/>
                  </a:cxn>
                  <a:cxn ang="0">
                    <a:pos x="648" y="4"/>
                  </a:cxn>
                  <a:cxn ang="0">
                    <a:pos x="713" y="10"/>
                  </a:cxn>
                  <a:cxn ang="0">
                    <a:pos x="774" y="18"/>
                  </a:cxn>
                  <a:cxn ang="0">
                    <a:pos x="828" y="27"/>
                  </a:cxn>
                  <a:cxn ang="0">
                    <a:pos x="879" y="38"/>
                  </a:cxn>
                  <a:cxn ang="0">
                    <a:pos x="924" y="50"/>
                  </a:cxn>
                  <a:cxn ang="0">
                    <a:pos x="963" y="64"/>
                  </a:cxn>
                  <a:cxn ang="0">
                    <a:pos x="995" y="79"/>
                  </a:cxn>
                  <a:cxn ang="0">
                    <a:pos x="995" y="79"/>
                  </a:cxn>
                </a:cxnLst>
                <a:rect l="l" t="t" r="GT0" b="GT1"/>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chemeClr val="bg1"/>
                  </a:gs>
                  <a:gs pos="100000">
                    <a:srgbClr val="FF3300"/>
                  </a:gs>
                </a:gsLst>
                <a:lin ang="5400000" scaled="1"/>
              </a:gradFill>
              <a:ln>
                <a:noFill/>
                <a:round/>
              </a:ln>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grpSp>
        <p:sp>
          <p:nvSpPr>
            <p:cNvPr id="227358" name="Text Box 15"/>
            <p:cNvSpPr txBox="1"/>
            <p:nvPr/>
          </p:nvSpPr>
          <p:spPr>
            <a:xfrm>
              <a:off x="204" y="1979"/>
              <a:ext cx="1807" cy="442"/>
            </a:xfrm>
            <a:prstGeom prst="rect">
              <a:avLst/>
            </a:prstGeom>
            <a:noFill/>
            <a:ln>
              <a:noFill/>
              <a:miter lim="800000"/>
            </a:ln>
            <a:effectLst/>
          </p:spPr>
          <p:txBody>
            <a:bodyPr wrap="none">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r"/>
              <a:r>
                <a:rPr lang="en-US" altLang="en-US" b="1">
                  <a:latin typeface="黑体" pitchFamily="2" charset="-122"/>
                  <a:ea typeface="黑体" panose="02010609060101010101" pitchFamily="2" charset="-122"/>
                </a:rPr>
                <a:t>3）施工段数（m）与</a:t>
              </a:r>
              <a:endParaRPr lang="en-US" altLang="zh-CN" b="1">
                <a:latin typeface="黑体" pitchFamily="2" charset="-122"/>
                <a:ea typeface="黑体" panose="02010609060101010101" pitchFamily="2" charset="-122"/>
              </a:endParaRPr>
            </a:p>
            <a:p>
              <a:pPr marL="0" lvl="0" indent="0" algn="r"/>
              <a:r>
                <a:rPr lang="en-US" altLang="en-US" b="1">
                  <a:latin typeface="黑体" pitchFamily="2" charset="-122"/>
                  <a:ea typeface="黑体" panose="02010609060101010101" pitchFamily="2" charset="-122"/>
                </a:rPr>
                <a:t>施工过程数（n）的关系</a:t>
              </a:r>
              <a:endParaRPr lang="zh-CN" altLang="en-US" b="1">
                <a:latin typeface="黑体" pitchFamily="2" charset="-122"/>
                <a:ea typeface="黑体" panose="02010609060101010101" pitchFamily="2" charset="-122"/>
              </a:endParaRPr>
            </a:p>
          </p:txBody>
        </p:sp>
        <p:sp>
          <p:nvSpPr>
            <p:cNvPr id="227359" name="Text Box 16"/>
            <p:cNvSpPr txBox="1"/>
            <p:nvPr/>
          </p:nvSpPr>
          <p:spPr>
            <a:xfrm>
              <a:off x="2873" y="1590"/>
              <a:ext cx="1646" cy="250"/>
            </a:xfrm>
            <a:prstGeom prst="rect">
              <a:avLst/>
            </a:prstGeom>
            <a:noFill/>
            <a:ln>
              <a:noFill/>
              <a:miter lim="800000"/>
            </a:ln>
            <a:effectLst/>
          </p:spPr>
          <p:txBody>
            <a:bodyPr wrap="none">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r>
                <a:rPr lang="en-US" altLang="ko-KR" b="1">
                  <a:latin typeface="黑体" pitchFamily="2" charset="-122"/>
                  <a:ea typeface="黑体" panose="02010609060101010101" pitchFamily="2" charset="-122"/>
                </a:rPr>
                <a:t>1</a:t>
              </a:r>
              <a:r>
                <a:rPr lang="ko-KR" altLang="en-US" b="1">
                  <a:latin typeface="黑体" pitchFamily="2" charset="-122"/>
                  <a:ea typeface="黑体" panose="02010609060101010101" pitchFamily="2" charset="-122"/>
                </a:rPr>
                <a:t>）</a:t>
              </a:r>
              <a:r>
                <a:rPr lang="zh-CN" altLang="en-US" b="1">
                  <a:latin typeface="黑体" pitchFamily="2" charset="-122"/>
                  <a:ea typeface="黑体" panose="02010609060101010101" pitchFamily="2" charset="-122"/>
                </a:rPr>
                <a:t>划分施工段的目的</a:t>
              </a:r>
            </a:p>
          </p:txBody>
        </p:sp>
        <p:sp>
          <p:nvSpPr>
            <p:cNvPr id="227360" name="Text Box 17"/>
            <p:cNvSpPr txBox="1"/>
            <p:nvPr/>
          </p:nvSpPr>
          <p:spPr>
            <a:xfrm>
              <a:off x="1316" y="3237"/>
              <a:ext cx="1646" cy="250"/>
            </a:xfrm>
            <a:prstGeom prst="rect">
              <a:avLst/>
            </a:prstGeom>
            <a:noFill/>
            <a:ln>
              <a:noFill/>
              <a:miter lim="800000"/>
            </a:ln>
            <a:effectLst/>
          </p:spPr>
          <p:txBody>
            <a:bodyPr wrap="none">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r"/>
              <a:r>
                <a:rPr lang="en-US" altLang="ko-KR" b="1">
                  <a:latin typeface="黑体" pitchFamily="2" charset="-122"/>
                  <a:ea typeface="黑体" panose="02010609060101010101" pitchFamily="2" charset="-122"/>
                </a:rPr>
                <a:t>2</a:t>
              </a:r>
              <a:r>
                <a:rPr lang="ko-KR" altLang="en-US" b="1">
                  <a:latin typeface="黑体" pitchFamily="2" charset="-122"/>
                  <a:ea typeface="黑体" panose="02010609060101010101" pitchFamily="2" charset="-122"/>
                </a:rPr>
                <a:t>）</a:t>
              </a:r>
              <a:r>
                <a:rPr lang="zh-CN" altLang="en-US" b="1">
                  <a:latin typeface="黑体" pitchFamily="2" charset="-122"/>
                  <a:ea typeface="黑体" panose="02010609060101010101" pitchFamily="2" charset="-122"/>
                </a:rPr>
                <a:t>划分施工段的原则</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227347"/>
                                        </p:tgtEl>
                                        <p:attrNameLst>
                                          <p:attrName>style.visibility</p:attrName>
                                        </p:attrNameLst>
                                      </p:cBhvr>
                                      <p:to>
                                        <p:strVal val="visible"/>
                                      </p:to>
                                    </p:set>
                                    <p:anim to="" calcmode="lin" valueType="num">
                                      <p:cBhvr>
                                        <p:cTn id="7" dur="1" fill="hold"/>
                                        <p:tgtEl>
                                          <p:spTgt spid="22734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29378"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9379"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29380"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空</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29381"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29382" name="Group 6"/>
          <p:cNvGrpSpPr/>
          <p:nvPr/>
        </p:nvGrpSpPr>
        <p:grpSpPr>
          <a:xfrm>
            <a:off x="685800" y="1127125"/>
            <a:ext cx="1870075" cy="647700"/>
            <a:chExt cx="5327" cy="1020"/>
          </a:xfrm>
        </p:grpSpPr>
        <p:sp>
          <p:nvSpPr>
            <p:cNvPr id="229383"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9384"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3.</a:t>
              </a:r>
              <a:r>
                <a:rPr lang="zh-CN" altLang="en-US" b="1">
                  <a:solidFill>
                    <a:srgbClr val="00FFFF"/>
                  </a:solidFill>
                  <a:latin typeface="黑体" pitchFamily="2" charset="-122"/>
                  <a:ea typeface="黑体" panose="02010609060101010101" pitchFamily="2" charset="-122"/>
                </a:rPr>
                <a:t>施工层</a:t>
              </a:r>
            </a:p>
          </p:txBody>
        </p:sp>
      </p:grpSp>
      <p:grpSp>
        <p:nvGrpSpPr>
          <p:cNvPr id="229399" name="Group 17"/>
          <p:cNvGrpSpPr/>
          <p:nvPr/>
        </p:nvGrpSpPr>
        <p:grpSpPr>
          <a:xfrm>
            <a:off x="900113" y="2062163"/>
            <a:ext cx="5903912" cy="3746500"/>
            <a:chExt cx="9070" cy="4993"/>
          </a:xfrm>
        </p:grpSpPr>
        <p:sp>
          <p:nvSpPr>
            <p:cNvPr id="229400" name="RoundCornerRectangle 18"/>
            <p:cNvSpPr/>
            <p:nvPr/>
          </p:nvSpPr>
          <p:spPr>
            <a:xfrm>
              <a:off x="0" y="0"/>
              <a:ext cx="9070" cy="4993"/>
            </a:xfrm>
            <a:prstGeom prst="roundRect">
              <a:avLst>
                <a:gd name="adj" fmla="val 16667"/>
              </a:avLst>
            </a:prstGeom>
            <a:solidFill>
              <a:srgbClr val="FF9900"/>
            </a:solid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FF9900"/>
              </a:extrusionClr>
              <a:contourClr>
                <a:srgbClr val="FF99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29401" name="Text Box 19"/>
            <p:cNvSpPr txBox="1"/>
            <p:nvPr/>
          </p:nvSpPr>
          <p:spPr>
            <a:xfrm rot="20880000">
              <a:off x="1300" y="673"/>
              <a:ext cx="7697" cy="3825"/>
            </a:xfrm>
            <a:prstGeom prst="rect">
              <a:avLst/>
            </a:prstGeom>
            <a:no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000000"/>
              </a:extrusionClr>
              <a:contourClr>
                <a:srgbClr val="000000"/>
              </a:contourClr>
            </a:sp3d>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30000"/>
                </a:lnSpc>
              </a:pPr>
              <a:r>
                <a:rPr lang="zh-CN" altLang="en-US" b="1">
                  <a:solidFill>
                    <a:schemeClr val="bg1"/>
                  </a:solidFill>
                  <a:latin typeface="宋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sym typeface="宋体" pitchFamily="2" charset="-122"/>
                </a:rPr>
                <a:t>在组织流水施工时，为满足专业工种对操作高度的要求，通常将施工项目在竖向上划分为若干个作业层，这些作业层均称为施工层。施工层的划分要根据建筑物的楼层高度来确定，如砌砖墙的施工层高为1.2 m，室内抹灰、木装饰、油漆、玻璃和水电安装等可按楼层进行施工层划分。</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229399"/>
                                        </p:tgtEl>
                                        <p:attrNameLst>
                                          <p:attrName>style.visibility</p:attrName>
                                        </p:attrNameLst>
                                      </p:cBhvr>
                                      <p:to>
                                        <p:strVal val="visible"/>
                                      </p:to>
                                    </p:set>
                                    <p:anim to="" calcmode="lin" valueType="num">
                                      <p:cBhvr>
                                        <p:cTn id="7" dur="1" fill="hold"/>
                                        <p:tgtEl>
                                          <p:spTgt spid="22939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0402"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0403"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0404"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3</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时</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30405"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30406" name="Group 6"/>
          <p:cNvGrpSpPr/>
          <p:nvPr/>
        </p:nvGrpSpPr>
        <p:grpSpPr>
          <a:xfrm>
            <a:off x="685800" y="1127125"/>
            <a:ext cx="1870075" cy="647700"/>
            <a:chExt cx="5327" cy="1020"/>
          </a:xfrm>
        </p:grpSpPr>
        <p:sp>
          <p:nvSpPr>
            <p:cNvPr id="230407"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30408"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流水节拍</a:t>
              </a:r>
            </a:p>
          </p:txBody>
        </p:sp>
      </p:grpSp>
      <p:grpSp>
        <p:nvGrpSpPr>
          <p:cNvPr id="230412" name="组合 230411"/>
          <p:cNvGrpSpPr/>
          <p:nvPr/>
        </p:nvGrpSpPr>
        <p:grpSpPr>
          <a:xfrm>
            <a:off x="1765300" y="2555875"/>
            <a:ext cx="5183188" cy="2746375"/>
            <a:chExt cx="7712" cy="5461"/>
          </a:xfrm>
        </p:grpSpPr>
        <p:sp>
          <p:nvSpPr>
            <p:cNvPr id="230413" name="AutoShape 5"/>
            <p:cNvSpPr/>
            <p:nvPr/>
          </p:nvSpPr>
          <p:spPr>
            <a:xfrm>
              <a:off x="0" y="0"/>
              <a:ext cx="7712" cy="5461"/>
            </a:xfrm>
            <a:prstGeom prst="chevron">
              <a:avLst>
                <a:gd name="adj" fmla="val 24550"/>
              </a:avLst>
            </a:prstGeom>
            <a:solidFill>
              <a:schemeClr val="accent1"/>
            </a:solidFill>
            <a:ln w="38100">
              <a:solidFill>
                <a:srgbClr val="EAEAEA"/>
              </a:solidFill>
              <a:miter lim="800000"/>
            </a:ln>
            <a:effectLst>
              <a:outerShdw dist="109250" dir="3267739" algn="ctr">
                <a:srgbClr val="333333">
                  <a:alpha val="50000"/>
                </a:srgbClr>
              </a:outerShdw>
            </a:effectLst>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30414" name="文本框 230413"/>
            <p:cNvSpPr txBox="1"/>
            <p:nvPr/>
          </p:nvSpPr>
          <p:spPr>
            <a:xfrm>
              <a:off x="1474" y="224"/>
              <a:ext cx="5104" cy="4129"/>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30000"/>
                </a:lnSpc>
              </a:pPr>
              <a:r>
                <a:rPr lang="zh-CN" altLang="en-US" b="1">
                  <a:latin typeface="黑体" pitchFamily="2" charset="-122"/>
                  <a:ea typeface="黑体" panose="02010609060101010101" pitchFamily="2" charset="-122"/>
                  <a:sym typeface="宋体" pitchFamily="2" charset="-122"/>
                </a:rPr>
                <a:t>流水节拍是指每个专业班（组）在各个施工段上完成相应的施工任务所需要的工作延续时间，通常用</a:t>
              </a:r>
              <a:r>
                <a:rPr lang="en-US" altLang="zh-CN" b="1">
                  <a:latin typeface="黑体" pitchFamily="2" charset="-122"/>
                  <a:ea typeface="黑体" panose="02010609060101010101" pitchFamily="2" charset="-122"/>
                  <a:sym typeface="宋体" pitchFamily="2" charset="-122"/>
                </a:rPr>
                <a:t>ti</a:t>
              </a:r>
              <a:r>
                <a:rPr lang="zh-CN" altLang="en-US" b="1">
                  <a:latin typeface="黑体" pitchFamily="2" charset="-122"/>
                  <a:ea typeface="黑体" panose="02010609060101010101" pitchFamily="2" charset="-122"/>
                  <a:sym typeface="宋体" pitchFamily="2" charset="-122"/>
                </a:rPr>
                <a:t>表示（</a:t>
              </a:r>
              <a:r>
                <a:rPr lang="en-US" altLang="zh-CN" b="1">
                  <a:latin typeface="黑体" pitchFamily="2" charset="-122"/>
                  <a:ea typeface="黑体" panose="02010609060101010101" pitchFamily="2" charset="-122"/>
                  <a:sym typeface="宋体" pitchFamily="2" charset="-122"/>
                </a:rPr>
                <a:t>i=1</a:t>
              </a:r>
              <a:r>
                <a:rPr lang="zh-CN" altLang="en-US" b="1">
                  <a:latin typeface="黑体" pitchFamily="2" charset="-122"/>
                  <a:ea typeface="黑体" panose="02010609060101010101" pitchFamily="2" charset="-122"/>
                  <a:sym typeface="宋体" pitchFamily="2" charset="-122"/>
                </a:rPr>
                <a:t>，</a:t>
              </a:r>
              <a:r>
                <a:rPr lang="en-US" altLang="zh-CN" b="1">
                  <a:latin typeface="黑体" pitchFamily="2" charset="-122"/>
                  <a:ea typeface="黑体" panose="02010609060101010101" pitchFamily="2" charset="-122"/>
                  <a:sym typeface="宋体" pitchFamily="2" charset="-122"/>
                </a:rPr>
                <a:t>2</a:t>
              </a:r>
              <a:r>
                <a:rPr lang="zh-CN" altLang="en-US" b="1">
                  <a:latin typeface="黑体" pitchFamily="2" charset="-122"/>
                  <a:ea typeface="黑体" panose="02010609060101010101" pitchFamily="2" charset="-122"/>
                  <a:sym typeface="宋体" pitchFamily="2" charset="-122"/>
                </a:rPr>
                <a:t>，</a:t>
              </a:r>
              <a:r>
                <a:rPr lang="en-US" altLang="zh-CN" b="1">
                  <a:latin typeface="黑体" pitchFamily="2" charset="-122"/>
                  <a:ea typeface="黑体" panose="02010609060101010101" pitchFamily="2" charset="-122"/>
                  <a:sym typeface="宋体" pitchFamily="2" charset="-122"/>
                </a:rPr>
                <a:t>3,……</a:t>
              </a:r>
              <a:r>
                <a:rPr lang="zh-CN" altLang="en-US" b="1">
                  <a:latin typeface="黑体" pitchFamily="2" charset="-122"/>
                  <a:ea typeface="黑体" panose="02010609060101010101" pitchFamily="2" charset="-122"/>
                  <a:sym typeface="宋体" pitchFamily="2" charset="-122"/>
                </a:rPr>
                <a:t>，</a:t>
              </a:r>
              <a:r>
                <a:rPr lang="en-US" altLang="zh-CN" b="1">
                  <a:latin typeface="黑体" pitchFamily="2" charset="-122"/>
                  <a:ea typeface="黑体" panose="02010609060101010101" pitchFamily="2" charset="-122"/>
                  <a:sym typeface="宋体" pitchFamily="2" charset="-122"/>
                </a:rPr>
                <a:t>n</a:t>
              </a:r>
              <a:r>
                <a:rPr lang="zh-CN" altLang="en-US" b="1">
                  <a:latin typeface="黑体" pitchFamily="2" charset="-122"/>
                  <a:ea typeface="黑体" panose="02010609060101010101" pitchFamily="2" charset="-122"/>
                  <a:sym typeface="宋体" pitchFamily="2" charset="-122"/>
                </a:rPr>
                <a:t>）。</a:t>
              </a:r>
              <a:endParaRPr lang="en-US" altLang="en-US" b="1">
                <a:latin typeface="黑体" pitchFamily="2" charset="-122"/>
                <a:ea typeface="黑体" panose="02010609060101010101" pitchFamily="2" charset="-122"/>
                <a:sym typeface="宋体" pitchFamily="2" charset="-122"/>
              </a:endParaRP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9" presetClass="entr" presetSubtype="0" dur="500" accel="100000" fill="hold" nodeType="clickEffect">
                                  <p:stCondLst>
                                    <p:cond delay="0"/>
                                  </p:stCondLst>
                                  <p:childTnLst>
                                    <p:set>
                                      <p:cBhvr>
                                        <p:cTn id="6" dur="1" fill="hold">
                                          <p:stCondLst>
                                            <p:cond delay="0"/>
                                          </p:stCondLst>
                                        </p:cTn>
                                        <p:tgtEl>
                                          <p:spTgt spid="230412"/>
                                        </p:tgtEl>
                                        <p:attrNameLst>
                                          <p:attrName>style.visibility</p:attrName>
                                        </p:attrNameLst>
                                      </p:cBhvr>
                                      <p:to>
                                        <p:strVal val="visible"/>
                                      </p:to>
                                    </p:set>
                                    <p:anim calcmode="lin" valueType="num">
                                      <p:cBhvr>
                                        <p:cTn id="7" dur="500" fill="hold"/>
                                        <p:tgtEl>
                                          <p:spTgt spid="23041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3041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3041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304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1426"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1427"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1428"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3</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时</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31429"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31430" name="Group 6"/>
          <p:cNvGrpSpPr/>
          <p:nvPr/>
        </p:nvGrpSpPr>
        <p:grpSpPr>
          <a:xfrm>
            <a:off x="685800" y="1127125"/>
            <a:ext cx="1870075" cy="647700"/>
            <a:chExt cx="5327" cy="1020"/>
          </a:xfrm>
        </p:grpSpPr>
        <p:sp>
          <p:nvSpPr>
            <p:cNvPr id="231431"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31432"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1.</a:t>
              </a:r>
              <a:r>
                <a:rPr lang="zh-CN" altLang="en-US" b="1">
                  <a:solidFill>
                    <a:srgbClr val="00FFFF"/>
                  </a:solidFill>
                  <a:latin typeface="黑体" pitchFamily="2" charset="-122"/>
                  <a:ea typeface="黑体" panose="02010609060101010101" pitchFamily="2" charset="-122"/>
                </a:rPr>
                <a:t>流水节拍</a:t>
              </a:r>
            </a:p>
          </p:txBody>
        </p:sp>
      </p:grpSp>
      <p:grpSp>
        <p:nvGrpSpPr>
          <p:cNvPr id="231436" name="组合 231435"/>
          <p:cNvGrpSpPr/>
          <p:nvPr/>
        </p:nvGrpSpPr>
        <p:grpSpPr>
          <a:xfrm>
            <a:off x="2557463" y="2133600"/>
            <a:ext cx="3802062" cy="3875088"/>
            <a:chOff x="1611" y="1344"/>
            <a:chExt cx="2395" cy="2441"/>
          </a:xfrm>
        </p:grpSpPr>
        <p:sp>
          <p:nvSpPr>
            <p:cNvPr id="231437" name="Freeform 3"/>
            <p:cNvSpPr/>
            <p:nvPr/>
          </p:nvSpPr>
          <p:spPr>
            <a:xfrm>
              <a:off x="1855" y="1344"/>
              <a:ext cx="1853" cy="678"/>
            </a:xfrm>
            <a:custGeom>
              <a:gdLst>
                <a:gd name="GT0" fmla="+- l w 0"/>
                <a:gd name="GT1" fmla="+- t h 0"/>
              </a:gdLst>
              <a:cxnLst>
                <a:cxn ang="0">
                  <a:pos x="0" y="2147483647"/>
                </a:cxn>
                <a:cxn ang="0">
                  <a:pos x="2147483647" y="2147483647"/>
                </a:cxn>
                <a:cxn ang="0">
                  <a:pos x="2147483647" y="2147483647"/>
                </a:cxn>
                <a:cxn ang="0">
                  <a:pos x="2147483647" y="2147483647"/>
                </a:cxn>
                <a:cxn ang="0">
                  <a:pos x="2147483647" y="2147483647"/>
                </a:cxn>
                <a:cxn ang="0">
                  <a:pos x="2147483647" y="0"/>
                </a:cxn>
                <a:cxn ang="0">
                  <a:pos x="0" y="2147483647"/>
                </a:cxn>
              </a:cxnLst>
              <a:rect l="l" t="t" r="GT0" b="GT1"/>
              <a:pathLst>
                <a:path w="1853" h="768">
                  <a:moveTo>
                    <a:pt x="0" y="441"/>
                  </a:moveTo>
                  <a:cubicBezTo>
                    <a:pt x="181" y="610"/>
                    <a:pt x="402" y="750"/>
                    <a:pt x="396" y="762"/>
                  </a:cubicBezTo>
                  <a:cubicBezTo>
                    <a:pt x="492" y="672"/>
                    <a:pt x="672" y="528"/>
                    <a:pt x="912" y="528"/>
                  </a:cubicBezTo>
                  <a:cubicBezTo>
                    <a:pt x="1152" y="528"/>
                    <a:pt x="1320" y="642"/>
                    <a:pt x="1446" y="768"/>
                  </a:cubicBezTo>
                  <a:lnTo>
                    <a:pt x="1854" y="429"/>
                  </a:lnTo>
                  <a:cubicBezTo>
                    <a:pt x="1732" y="261"/>
                    <a:pt x="1428" y="0"/>
                    <a:pt x="918" y="0"/>
                  </a:cubicBezTo>
                  <a:cubicBezTo>
                    <a:pt x="408" y="0"/>
                    <a:pt x="138" y="255"/>
                    <a:pt x="0" y="441"/>
                  </a:cubicBezTo>
                  <a:close/>
                </a:path>
              </a:pathLst>
            </a:custGeom>
            <a:solidFill>
              <a:schemeClr val="tx2"/>
            </a:solidFill>
            <a:ln cap="flat" cmpd="sng">
              <a:noFill/>
              <a:round/>
            </a:ln>
            <a:effectLst/>
            <a:scene3d>
              <a:camera prst="legacyPerspectiveBottom">
                <a:rot lat="0" lon="0" rev="0"/>
              </a:camera>
              <a:lightRig rig="legacyFlat3" dir="t"/>
            </a:scene3d>
            <a:sp3d extrusionH="887400" prstMaterial="legacyMatte">
              <a:bevelT w="13500" h="13500" prst="angle"/>
              <a:bevelB w="13500" h="13500" prst="angle"/>
              <a:extrusionClr>
                <a:schemeClr val="tx2"/>
              </a:extrusionClr>
              <a:contourClr>
                <a:srgbClr val="0000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cxnSp>
          <p:nvCxnSpPr>
            <p:cNvPr id="231438" name="Line 4"/>
            <p:cNvCxnSpPr/>
            <p:nvPr/>
          </p:nvCxnSpPr>
          <p:spPr>
            <a:xfrm>
              <a:off x="1709" y="1775"/>
              <a:ext cx="2297" cy="1753"/>
            </a:xfrm>
            <a:prstGeom prst="line">
              <a:avLst/>
            </a:prstGeom>
            <a:noFill/>
            <a:ln w="19050" cap="rnd">
              <a:solidFill>
                <a:srgbClr val="969696"/>
              </a:solidFill>
              <a:prstDash val="sysDot"/>
              <a:miter lim="800000"/>
            </a:ln>
            <a:effectLst/>
          </p:spPr>
        </p:cxnSp>
        <p:cxnSp>
          <p:nvCxnSpPr>
            <p:cNvPr id="231439" name="Line 5"/>
            <p:cNvCxnSpPr/>
            <p:nvPr/>
          </p:nvCxnSpPr>
          <p:spPr>
            <a:xfrm flipH="1">
              <a:off x="1611" y="1733"/>
              <a:ext cx="2297" cy="1752"/>
            </a:xfrm>
            <a:prstGeom prst="line">
              <a:avLst/>
            </a:prstGeom>
            <a:noFill/>
            <a:ln w="19050" cap="rnd">
              <a:solidFill>
                <a:srgbClr val="969696"/>
              </a:solidFill>
              <a:prstDash val="sysDot"/>
              <a:miter lim="800000"/>
            </a:ln>
            <a:effectLst/>
          </p:spPr>
        </p:cxnSp>
        <p:sp>
          <p:nvSpPr>
            <p:cNvPr id="231440" name="Oval 6"/>
            <p:cNvSpPr/>
            <p:nvPr/>
          </p:nvSpPr>
          <p:spPr>
            <a:xfrm>
              <a:off x="2095" y="1989"/>
              <a:ext cx="1355" cy="1198"/>
            </a:xfrm>
            <a:prstGeom prst="ellipse">
              <a:avLst/>
            </a:prstGeom>
            <a:gradFill rotWithShape="1">
              <a:gsLst>
                <a:gs pos="0">
                  <a:srgbClr val="E8F5F6"/>
                </a:gs>
                <a:gs pos="100000">
                  <a:schemeClr val="accent1"/>
                </a:gs>
              </a:gsLst>
              <a:path path="shape">
                <a:fillToRect l="50000" t="50000" r="50000" b="50000"/>
              </a:path>
            </a:gradFill>
            <a:ln>
              <a:noFill/>
              <a:miter lim="800000"/>
            </a:ln>
            <a:effectLst/>
            <a:scene3d>
              <a:camera prst="legacyPerspectiveBottom">
                <a:rot lat="0" lon="0" rev="0"/>
              </a:camera>
              <a:lightRig rig="legacyFlat3" dir="t"/>
            </a:scene3d>
            <a:sp3d extrusionH="887400" prstMaterial="legacyMatte">
              <a:bevelT w="13500" h="13500" prst="angle"/>
              <a:bevelB w="13500" h="13500" prst="angle"/>
              <a:extrusionClr>
                <a:schemeClr val="accent1"/>
              </a:extrusionClr>
              <a:contourClr>
                <a:srgbClr val="000000"/>
              </a:contourClr>
            </a:sp3d>
          </p:spPr>
          <p:txBody>
            <a:bodyPr wrap="none"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eaLnBrk="1" hangingPunct="1"/>
              <a:endParaRPr lang="zh-CN" altLang="en-US"/>
            </a:p>
          </p:txBody>
        </p:sp>
        <p:sp>
          <p:nvSpPr>
            <p:cNvPr id="231441" name="Freeform 15"/>
            <p:cNvSpPr/>
            <p:nvPr/>
          </p:nvSpPr>
          <p:spPr>
            <a:xfrm>
              <a:off x="1855" y="3106"/>
              <a:ext cx="1853" cy="679"/>
            </a:xfrm>
            <a:custGeom>
              <a:gdLst>
                <a:gd name="GT0" fmla="+- l w 0"/>
                <a:gd name="GT1" fmla="+- t h 0"/>
              </a:gdLst>
              <a:cxnLst>
                <a:cxn ang="0">
                  <a:pos x="0" y="2147483647"/>
                </a:cxn>
                <a:cxn ang="0">
                  <a:pos x="2147483647" y="2147483647"/>
                </a:cxn>
                <a:cxn ang="0">
                  <a:pos x="2147483647" y="2147483647"/>
                </a:cxn>
                <a:cxn ang="0">
                  <a:pos x="2147483647" y="0"/>
                </a:cxn>
                <a:cxn ang="0">
                  <a:pos x="2147483647" y="2147483647"/>
                </a:cxn>
                <a:cxn ang="0">
                  <a:pos x="2147483647" y="2147483647"/>
                </a:cxn>
                <a:cxn ang="0">
                  <a:pos x="0" y="2147483647"/>
                </a:cxn>
              </a:cxnLst>
              <a:rect l="l" t="t" r="GT0" b="GT1"/>
              <a:pathLst>
                <a:path w="1853" h="768">
                  <a:moveTo>
                    <a:pt x="0" y="327"/>
                  </a:moveTo>
                  <a:cubicBezTo>
                    <a:pt x="181" y="158"/>
                    <a:pt x="402" y="18"/>
                    <a:pt x="396" y="6"/>
                  </a:cubicBezTo>
                  <a:cubicBezTo>
                    <a:pt x="492" y="96"/>
                    <a:pt x="672" y="240"/>
                    <a:pt x="912" y="240"/>
                  </a:cubicBezTo>
                  <a:cubicBezTo>
                    <a:pt x="1152" y="240"/>
                    <a:pt x="1320" y="126"/>
                    <a:pt x="1446" y="0"/>
                  </a:cubicBezTo>
                  <a:lnTo>
                    <a:pt x="1854" y="339"/>
                  </a:lnTo>
                  <a:cubicBezTo>
                    <a:pt x="1732" y="507"/>
                    <a:pt x="1428" y="768"/>
                    <a:pt x="918" y="768"/>
                  </a:cubicBezTo>
                  <a:cubicBezTo>
                    <a:pt x="408" y="768"/>
                    <a:pt x="138" y="513"/>
                    <a:pt x="0" y="327"/>
                  </a:cubicBezTo>
                  <a:close/>
                </a:path>
              </a:pathLst>
            </a:custGeom>
            <a:solidFill>
              <a:schemeClr val="folHlink"/>
            </a:solidFill>
            <a:ln cap="flat" cmpd="sng">
              <a:noFill/>
              <a:round/>
            </a:ln>
            <a:effectLst/>
            <a:scene3d>
              <a:camera prst="legacyPerspectiveBottom">
                <a:rot lat="0" lon="0" rev="0"/>
              </a:camera>
              <a:lightRig rig="legacyFlat3" dir="t"/>
            </a:scene3d>
            <a:sp3d extrusionH="887400" prstMaterial="legacyMatte">
              <a:bevelT w="13500" h="13500" prst="angle"/>
              <a:bevelB w="13500" h="13500" prst="angle"/>
              <a:extrusionClr>
                <a:schemeClr val="folHlink"/>
              </a:extrusionClr>
              <a:contourClr>
                <a:srgbClr val="99CC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31442" name="Text Box 17"/>
            <p:cNvSpPr txBox="1"/>
            <p:nvPr/>
          </p:nvSpPr>
          <p:spPr>
            <a:xfrm>
              <a:off x="2155" y="1480"/>
              <a:ext cx="1271" cy="250"/>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spcBef>
                  <a:spcPct val="50000"/>
                </a:spcBef>
              </a:pPr>
              <a:r>
                <a:rPr lang="en-US" altLang="en-US" b="1">
                  <a:solidFill>
                    <a:schemeClr val="bg1"/>
                  </a:solidFill>
                  <a:latin typeface="黑体" pitchFamily="2" charset="-122"/>
                  <a:ea typeface="黑体" panose="02010609060101010101" pitchFamily="2" charset="-122"/>
                </a:rPr>
                <a:t>1）</a:t>
              </a:r>
              <a:r>
                <a:rPr lang="zh-CN" altLang="en-US" b="1">
                  <a:solidFill>
                    <a:schemeClr val="bg1"/>
                  </a:solidFill>
                  <a:latin typeface="黑体" pitchFamily="2" charset="-122"/>
                  <a:ea typeface="黑体" panose="02010609060101010101" pitchFamily="2" charset="-122"/>
                </a:rPr>
                <a:t>定额计算法</a:t>
              </a:r>
            </a:p>
          </p:txBody>
        </p:sp>
        <p:sp>
          <p:nvSpPr>
            <p:cNvPr id="231443" name="Text Box 18"/>
            <p:cNvSpPr txBox="1"/>
            <p:nvPr/>
          </p:nvSpPr>
          <p:spPr>
            <a:xfrm>
              <a:off x="2109" y="3294"/>
              <a:ext cx="1315" cy="250"/>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algn="ctr" eaLnBrk="1" hangingPunct="1">
                <a:spcBef>
                  <a:spcPct val="50000"/>
                </a:spcBef>
              </a:pPr>
              <a:r>
                <a:rPr lang="en-US" altLang="en-US" b="1">
                  <a:solidFill>
                    <a:schemeClr val="bg1"/>
                  </a:solidFill>
                  <a:latin typeface="黑体" pitchFamily="2" charset="-122"/>
                  <a:ea typeface="黑体" panose="02010609060101010101" pitchFamily="2" charset="-122"/>
                </a:rPr>
                <a:t>2）</a:t>
              </a:r>
              <a:r>
                <a:rPr lang="zh-CN" altLang="en-US" b="1">
                  <a:solidFill>
                    <a:schemeClr val="bg1"/>
                  </a:solidFill>
                  <a:latin typeface="黑体" pitchFamily="2" charset="-122"/>
                  <a:ea typeface="黑体" panose="02010609060101010101" pitchFamily="2" charset="-122"/>
                </a:rPr>
                <a:t>经验估算法</a:t>
              </a:r>
            </a:p>
          </p:txBody>
        </p:sp>
        <p:sp>
          <p:nvSpPr>
            <p:cNvPr id="231444" name="Text Box 14"/>
            <p:cNvSpPr txBox="1"/>
            <p:nvPr/>
          </p:nvSpPr>
          <p:spPr>
            <a:xfrm>
              <a:off x="2336" y="2342"/>
              <a:ext cx="919" cy="442"/>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zh-CN" altLang="en-US">
                  <a:latin typeface="黑体" pitchFamily="2" charset="-122"/>
                  <a:ea typeface="黑体" panose="02010609060101010101" pitchFamily="2" charset="-122"/>
                </a:rPr>
                <a:t>流水节拍的</a:t>
              </a:r>
            </a:p>
            <a:p>
              <a:pPr lvl="0" algn="ctr" eaLnBrk="1" hangingPunct="1"/>
              <a:r>
                <a:rPr lang="zh-CN" altLang="en-US">
                  <a:latin typeface="黑体" pitchFamily="2" charset="-122"/>
                  <a:ea typeface="黑体" panose="02010609060101010101" pitchFamily="2" charset="-122"/>
                </a:rPr>
                <a:t>计算方法</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dur="1" fill="hold" nodeType="clickEffect">
                                  <p:stCondLst>
                                    <p:cond delay="0"/>
                                  </p:stCondLst>
                                  <p:childTnLst>
                                    <p:set>
                                      <p:cBhvr>
                                        <p:cTn id="6" dur="1" fill="hold">
                                          <p:stCondLst>
                                            <p:cond delay="0"/>
                                          </p:stCondLst>
                                        </p:cTn>
                                        <p:tgtEl>
                                          <p:spTgt spid="231436"/>
                                        </p:tgtEl>
                                        <p:attrNameLst>
                                          <p:attrName>style.visibility</p:attrName>
                                        </p:attrNameLst>
                                      </p:cBhvr>
                                      <p:to>
                                        <p:strVal val="visible"/>
                                      </p:to>
                                    </p:set>
                                    <p:anim to="" calcmode="lin" valueType="num">
                                      <p:cBhvr>
                                        <p:cTn id="7" dur="1" fill="hold"/>
                                        <p:tgtEl>
                                          <p:spTgt spid="23143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2450" name="Oval 510"/>
          <p:cNvSpPr/>
          <p:nvPr/>
        </p:nvSpPr>
        <p:spPr>
          <a:xfrm>
            <a:off x="7956550" y="6232525"/>
            <a:ext cx="1081088" cy="581025"/>
          </a:xfrm>
          <a:prstGeom prst="ellipse">
            <a:avLst/>
          </a:prstGeom>
          <a:gradFill rotWithShape="1">
            <a:gsLst>
              <a:gs pos="0">
                <a:schemeClr val="tx1"/>
              </a:gs>
              <a:gs pos="100000">
                <a:schemeClr val="bg1">
                  <a:alpha val="0"/>
                </a:schemeClr>
              </a:gs>
            </a:gsLst>
            <a:path path="shape">
              <a:fillToRect l="50000" t="50000" r="50000" b="50000"/>
            </a:path>
          </a:gradFill>
          <a:ln>
            <a:noFill/>
            <a:miter lim="800000"/>
          </a:ln>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2451" name="AutoShape 512"/>
          <p:cNvSpPr/>
          <p:nvPr/>
        </p:nvSpPr>
        <p:spPr>
          <a:xfrm>
            <a:off x="8172450" y="4438650"/>
            <a:ext cx="720725" cy="2216150"/>
          </a:xfrm>
          <a:prstGeom prst="can">
            <a:avLst>
              <a:gd name="adj" fmla="val 23233"/>
            </a:avLst>
          </a:prstGeom>
          <a:gradFill rotWithShape="1">
            <a:gsLst>
              <a:gs pos="0">
                <a:srgbClr val="FF5722"/>
              </a:gs>
              <a:gs pos="100000">
                <a:srgbClr val="FF906D"/>
              </a:gs>
            </a:gsLst>
            <a:lin ang="0" scaled="1"/>
          </a:gradFill>
          <a:ln>
            <a:noFill/>
            <a:miter lim="800000"/>
          </a:ln>
          <a:effectLst>
            <a:outerShdw dist="35921" dir="2700000" algn="ctr">
              <a:schemeClr val="tx1">
                <a:alpha val="50000"/>
              </a:schemeClr>
            </a:outerShdw>
          </a:effectLst>
        </p:spPr>
        <p:txBody>
          <a:bodyPr wrap="none" lIns="99496" tIns="49748" rIns="99496" bIns="49748" anchor="ctr" anchorCtr="0"/>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marL="0" lvl="0" indent="0" defTabSz="995362" eaLnBrk="1" hangingPunct="1"/>
            <a:endParaRPr lang="ko-KR" altLang="en-US"/>
          </a:p>
        </p:txBody>
      </p:sp>
      <p:sp>
        <p:nvSpPr>
          <p:cNvPr id="232452" name="Text Box 4"/>
          <p:cNvSpPr txBox="1"/>
          <p:nvPr/>
        </p:nvSpPr>
        <p:spPr>
          <a:xfrm>
            <a:off x="8101013" y="4725988"/>
            <a:ext cx="863600" cy="1616075"/>
          </a:xfrm>
          <a:prstGeom prst="rect">
            <a:avLst/>
          </a:prstGeom>
          <a:noFill/>
          <a:ln>
            <a:noFill/>
            <a:miter lim="800000"/>
          </a:ln>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algn="ctr" eaLnBrk="1" hangingPunct="1"/>
            <a:r>
              <a:rPr lang="en-US" altLang="zh-CN" b="1">
                <a:solidFill>
                  <a:schemeClr val="bg1"/>
                </a:solidFill>
                <a:latin typeface="黑体" pitchFamily="2" charset="-122"/>
                <a:ea typeface="黑体" panose="02010609060101010101" pitchFamily="2" charset="-122"/>
                <a:sym typeface="宋体" pitchFamily="2" charset="-122"/>
              </a:rPr>
              <a:t>3</a:t>
            </a:r>
            <a:r>
              <a:rPr lang="en-US"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2</a:t>
            </a:r>
            <a:r>
              <a:rPr lang="zh-CN" altLang="en-US" b="1">
                <a:solidFill>
                  <a:schemeClr val="bg1"/>
                </a:solidFill>
                <a:latin typeface="黑体" pitchFamily="2" charset="-122"/>
                <a:ea typeface="黑体" panose="02010609060101010101" pitchFamily="2" charset="-122"/>
                <a:sym typeface="宋体" pitchFamily="2" charset="-122"/>
              </a:rPr>
              <a:t>.</a:t>
            </a:r>
            <a:r>
              <a:rPr lang="en-US" altLang="zh-CN" b="1">
                <a:solidFill>
                  <a:schemeClr val="bg1"/>
                </a:solidFill>
                <a:latin typeface="黑体" pitchFamily="2" charset="-122"/>
                <a:ea typeface="黑体" panose="02010609060101010101" pitchFamily="2" charset="-122"/>
                <a:sym typeface="宋体" pitchFamily="2" charset="-122"/>
              </a:rPr>
              <a:t>3</a:t>
            </a:r>
            <a:endParaRPr lang="en-US" altLang="en-US" b="1">
              <a:solidFill>
                <a:schemeClr val="bg1"/>
              </a:solidFill>
              <a:latin typeface="黑体" pitchFamily="2" charset="-122"/>
              <a:ea typeface="黑体" panose="02010609060101010101" pitchFamily="2" charset="-122"/>
              <a:sym typeface="宋体" pitchFamily="2" charset="-122"/>
            </a:endParaRP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时</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间</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参</a:t>
            </a:r>
          </a:p>
          <a:p>
            <a:pPr lvl="0" algn="ctr" eaLnBrk="1" hangingPunct="1"/>
            <a:r>
              <a:rPr lang="zh-CN" altLang="en-US" b="1">
                <a:solidFill>
                  <a:schemeClr val="bg1"/>
                </a:solidFill>
                <a:latin typeface="黑体" pitchFamily="2" charset="-122"/>
                <a:ea typeface="黑体" panose="02010609060101010101" pitchFamily="2" charset="-122"/>
                <a:sym typeface="宋体" pitchFamily="2" charset="-122"/>
              </a:rPr>
              <a:t>数</a:t>
            </a:r>
          </a:p>
        </p:txBody>
      </p:sp>
      <p:sp>
        <p:nvSpPr>
          <p:cNvPr id="232453" name="WordArt 5"/>
          <p:cNvSpPr/>
          <p:nvPr/>
        </p:nvSpPr>
        <p:spPr>
          <a:xfrm>
            <a:off x="1620838" y="119063"/>
            <a:ext cx="6840537" cy="534987"/>
          </a:xfrm>
        </p:spPr>
        <p:txBody>
          <a:bodyPr fromWordArt="1">
            <a:prstTxWarp prst="textPlain">
              <a:avLst/>
            </a:prstTxWarp>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pPr algn="ctr"/>
            <a:r>
              <a:rPr sz="3600" b="1" kern="10">
                <a:ln w="19050">
                  <a:solidFill>
                    <a:srgbClr val="CC99FF"/>
                  </a:solidFill>
                </a:ln>
                <a:solidFill>
                  <a:srgbClr val="9933FF"/>
                </a:solidFill>
                <a:effectLst>
                  <a:outerShdw dist="35921" dir="2700000" algn="ctr">
                    <a:srgbClr val="990000"/>
                  </a:outerShdw>
                </a:effectLst>
                <a:latin typeface="华文行楷"/>
              </a:rPr>
              <a:t>3.2  流水施工的基本参数</a:t>
            </a:r>
          </a:p>
        </p:txBody>
      </p:sp>
      <p:grpSp>
        <p:nvGrpSpPr>
          <p:cNvPr id="232454" name="Group 6"/>
          <p:cNvGrpSpPr/>
          <p:nvPr/>
        </p:nvGrpSpPr>
        <p:grpSpPr>
          <a:xfrm>
            <a:off x="685800" y="1127125"/>
            <a:ext cx="1870075" cy="647700"/>
            <a:chExt cx="5327" cy="1020"/>
          </a:xfrm>
        </p:grpSpPr>
        <p:sp>
          <p:nvSpPr>
            <p:cNvPr id="232455" name="DoubleWave 7"/>
            <p:cNvSpPr/>
            <p:nvPr/>
          </p:nvSpPr>
          <p:spPr>
            <a:xfrm>
              <a:off x="0" y="0"/>
              <a:ext cx="5327" cy="1020"/>
            </a:xfrm>
            <a:prstGeom prst="doubleWave">
              <a:avLst>
                <a:gd name="adj1" fmla="val 6481"/>
                <a:gd name="adj2" fmla="val 0"/>
              </a:avLst>
            </a:prstGeom>
            <a:solidFill>
              <a:srgbClr val="FF99CC"/>
            </a:solidFill>
            <a:ln>
              <a:solidFill>
                <a:srgbClr val="CCFFFF"/>
              </a:solidFill>
              <a:round/>
            </a:ln>
            <a:effectLst>
              <a:outerShdw sy="50000" kx="-2453608">
                <a:schemeClr val="bg2">
                  <a:alpha val="50000"/>
                </a:schemeClr>
              </a:outerShdw>
            </a:effectLst>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32456" name="Text Box 8"/>
            <p:cNvSpPr txBox="1"/>
            <p:nvPr/>
          </p:nvSpPr>
          <p:spPr>
            <a:xfrm>
              <a:off x="226" y="225"/>
              <a:ext cx="5101" cy="625"/>
            </a:xfrm>
            <a:prstGeom prst="rect">
              <a:avLst/>
            </a:prstGeom>
            <a:noFill/>
            <a:ln>
              <a:noFill/>
              <a:miter lim="800000"/>
            </a:ln>
            <a:effectLst/>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r>
                <a:rPr lang="en-US" altLang="zh-CN" b="1">
                  <a:solidFill>
                    <a:srgbClr val="00FFFF"/>
                  </a:solidFill>
                  <a:latin typeface="黑体" pitchFamily="2" charset="-122"/>
                  <a:ea typeface="黑体" panose="02010609060101010101" pitchFamily="2" charset="-122"/>
                </a:rPr>
                <a:t>2.</a:t>
              </a:r>
              <a:r>
                <a:rPr lang="zh-CN" altLang="en-US" b="1">
                  <a:solidFill>
                    <a:srgbClr val="00FFFF"/>
                  </a:solidFill>
                  <a:latin typeface="黑体" pitchFamily="2" charset="-122"/>
                  <a:ea typeface="黑体" panose="02010609060101010101" pitchFamily="2" charset="-122"/>
                </a:rPr>
                <a:t>流水步距</a:t>
              </a:r>
            </a:p>
          </p:txBody>
        </p:sp>
      </p:grpSp>
      <p:grpSp>
        <p:nvGrpSpPr>
          <p:cNvPr id="232466" name="Group 12"/>
          <p:cNvGrpSpPr/>
          <p:nvPr/>
        </p:nvGrpSpPr>
        <p:grpSpPr>
          <a:xfrm>
            <a:off x="900113" y="2062163"/>
            <a:ext cx="5903912" cy="2663825"/>
            <a:chExt cx="9070" cy="4993"/>
          </a:xfrm>
        </p:grpSpPr>
        <p:sp>
          <p:nvSpPr>
            <p:cNvPr id="232467" name="RoundCornerRectangle 13"/>
            <p:cNvSpPr/>
            <p:nvPr/>
          </p:nvSpPr>
          <p:spPr>
            <a:xfrm>
              <a:off x="0" y="0"/>
              <a:ext cx="9070" cy="4993"/>
            </a:xfrm>
            <a:prstGeom prst="roundRect">
              <a:avLst>
                <a:gd name="adj" fmla="val 16667"/>
              </a:avLst>
            </a:prstGeom>
            <a:solidFill>
              <a:srgbClr val="FF9900"/>
            </a:solid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FF9900"/>
              </a:extrusionClr>
              <a:contourClr>
                <a:srgbClr val="FF9900"/>
              </a:contourClr>
            </a:sp3d>
          </p:spPr>
          <p:txBody>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sz="2000" b="0" i="0" u="none" baseline="0">
                  <a:solidFill>
                    <a:schemeClr val="tx1"/>
                  </a:solidFill>
                  <a:effectLst/>
                  <a:latin typeface="Gulim" pitchFamily="34" charset="-127"/>
                  <a:ea typeface="Gulim" pitchFamily="34" charset="-127"/>
                </a:defRPr>
              </a:lvl5pPr>
            </a:lstStyle>
            <a:p>
              <a:endParaRPr/>
            </a:p>
          </p:txBody>
        </p:sp>
        <p:sp>
          <p:nvSpPr>
            <p:cNvPr id="232468" name="Text Box 14"/>
            <p:cNvSpPr txBox="1"/>
            <p:nvPr/>
          </p:nvSpPr>
          <p:spPr>
            <a:xfrm rot="20880000">
              <a:off x="1185" y="678"/>
              <a:ext cx="7697" cy="3149"/>
            </a:xfrm>
            <a:prstGeom prst="rect">
              <a:avLst/>
            </a:prstGeom>
            <a:noFill/>
            <a:ln>
              <a:noFill/>
              <a:miter lim="800000"/>
            </a:ln>
            <a:effectLst/>
            <a:scene3d>
              <a:camera prst="legacyPerspectiveFront">
                <a:rot lat="20100000" lon="1500000" rev="0"/>
              </a:camera>
              <a:lightRig rig="legacyFlat4" dir="b"/>
            </a:scene3d>
            <a:sp3d extrusionH="430200" prstMaterial="legacyMatte">
              <a:bevelT w="13500" h="13500" prst="angle"/>
              <a:bevelB w="13500" h="13500" prst="angle"/>
              <a:extrusionClr>
                <a:srgbClr val="000000"/>
              </a:extrusionClr>
              <a:contourClr>
                <a:srgbClr val="000000"/>
              </a:contourClr>
            </a:sp3d>
          </p:spPr>
          <p:txBody>
            <a:bodyPr>
              <a:spAutoFit/>
            </a:bodyPr>
            <a:lstStyle>
              <a:defPPr>
                <a:defRPr lang="ko-KR"/>
              </a:defPPr>
              <a:lvl1pPr marL="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1pPr>
              <a:lvl2pPr marL="4572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2pPr>
              <a:lvl3pPr marL="9144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3pPr>
              <a:lvl4pPr marL="13716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4pPr>
              <a:lvl5pPr marL="1828800" indent="0" algn="l" defTabSz="914400" rtl="0" eaLnBrk="0" fontAlgn="base" hangingPunct="0">
                <a:lnSpc>
                  <a:spcPct val="100000"/>
                </a:lnSpc>
                <a:spcBef>
                  <a:spcPct val="0"/>
                </a:spcBef>
                <a:spcAft>
                  <a:spcPct val="0"/>
                </a:spcAft>
                <a:buClrTx/>
                <a:buSzTx/>
                <a:buFontTx/>
                <a:buNone/>
                <a:defRPr kumimoji="0" lang="ko-KR" altLang="en-US" sz="2000" b="0" i="0" u="none" baseline="0">
                  <a:solidFill>
                    <a:schemeClr val="tx1"/>
                  </a:solidFill>
                  <a:effectLst/>
                  <a:latin typeface="Gulim" pitchFamily="34" charset="-127"/>
                  <a:ea typeface="Gulim" pitchFamily="34" charset="-127"/>
                </a:defRPr>
              </a:lvl5pPr>
            </a:lstStyle>
            <a:p>
              <a:pPr lvl="0" eaLnBrk="1" hangingPunct="1">
                <a:lnSpc>
                  <a:spcPct val="130000"/>
                </a:lnSpc>
              </a:pPr>
              <a:r>
                <a:rPr lang="zh-CN" altLang="en-US" b="1">
                  <a:solidFill>
                    <a:schemeClr val="bg1"/>
                  </a:solidFill>
                  <a:latin typeface="宋体" pitchFamily="2" charset="-122"/>
                  <a:ea typeface="黑体" panose="02010609060101010101" pitchFamily="2" charset="-122"/>
                  <a:sym typeface="宋体" pitchFamily="2" charset="-122"/>
                </a:rPr>
                <a:t>    </a:t>
              </a:r>
              <a:r>
                <a:rPr lang="en-US" altLang="en-US" b="1">
                  <a:latin typeface="黑体" pitchFamily="2" charset="-122"/>
                  <a:ea typeface="黑体" panose="02010609060101010101" pitchFamily="2" charset="-122"/>
                  <a:sym typeface="宋体" pitchFamily="2" charset="-122"/>
                </a:rPr>
                <a:t>流水步距是指组织流水施工时，相邻两个施工过程（或专业工作队）相继开始施工的最小间隔时间。流水步距一般用Ki,i+1表示。</a:t>
              </a: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8" presetClass="entr" presetSubtype="0" dur="1000" accel="50000" fill="hold" nodeType="clickEffect">
                                  <p:stCondLst>
                                    <p:cond delay="0"/>
                                  </p:stCondLst>
                                  <p:childTnLst>
                                    <p:set>
                                      <p:cBhvr>
                                        <p:cTn id="6" dur="1" fill="hold">
                                          <p:stCondLst>
                                            <p:cond delay="0"/>
                                          </p:stCondLst>
                                        </p:cTn>
                                        <p:tgtEl>
                                          <p:spTgt spid="232466"/>
                                        </p:tgtEl>
                                        <p:attrNameLst>
                                          <p:attrName>style.visibility</p:attrName>
                                        </p:attrNameLst>
                                      </p:cBhvr>
                                      <p:to>
                                        <p:strVal val="visible"/>
                                      </p:to>
                                    </p:set>
                                    <p:anim calcmode="lin" valueType="num">
                                      <p:cBhvr>
                                        <p:cTn id="7" dur="1000" fill="hold"/>
                                        <p:tgtEl>
                                          <p:spTgt spid="23246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3246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32466"/>
                                        </p:tgtEl>
                                        <p:attrNameLst>
                                          <p:attrName>ppt_y</p:attrName>
                                        </p:attrNameLst>
                                      </p:cBhvr>
                                      <p:tavLst>
                                        <p:tav tm="0">
                                          <p:val>
                                            <p:strVal val="#ppt_y"/>
                                          </p:val>
                                        </p:tav>
                                        <p:tav tm="100000">
                                          <p:val>
                                            <p:strVal val="#ppt_y"/>
                                          </p:val>
                                        </p:tav>
                                      </p:tavLst>
                                    </p:anim>
                                    <p:animEffect transition="in" filter="fade">
                                      <p:cBhvr>
                                        <p:cTn id="10" dur="1000"/>
                                        <p:tgtEl>
                                          <p:spTgt spid="232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5588" cy="558958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https://d.book118.com/365200004313011113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pptkorea_0Ae132996[1]">
  <a:themeElements>
    <a:clrScheme name="pptkorea_0Ae132996[1] 1">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pptkorea_0Ae132996[1]">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korea_0Ae132996[1] 1">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korea_0Ae132996[1] 2">
        <a:dk1>
          <a:srgbClr val="000000"/>
        </a:dk1>
        <a:lt1>
          <a:srgbClr val="FFFFFF"/>
        </a:lt1>
        <a:dk2>
          <a:srgbClr val="000000"/>
        </a:dk2>
        <a:lt2>
          <a:srgbClr val="969696"/>
        </a:lt2>
        <a:accent1>
          <a:srgbClr val="FBDF53"/>
        </a:accent1>
        <a:accent2>
          <a:srgbClr val="FF9966"/>
        </a:accent2>
        <a:accent3>
          <a:srgbClr val="9BBB59"/>
        </a:accent3>
        <a:accent4>
          <a:srgbClr val="8064A2"/>
        </a:accent4>
        <a:accent5>
          <a:srgbClr val="4BACC6"/>
        </a:accent5>
        <a:accent6>
          <a:srgbClr val="F79646"/>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korea_0Ae132996[1] 3">
        <a:dk1>
          <a:srgbClr val="000000"/>
        </a:dk1>
        <a:lt1>
          <a:srgbClr val="FFFFFF"/>
        </a:lt1>
        <a:dk2>
          <a:srgbClr val="000000"/>
        </a:dk2>
        <a:lt2>
          <a:srgbClr val="808080"/>
        </a:lt2>
        <a:accent1>
          <a:srgbClr val="99CCFF"/>
        </a:accent1>
        <a:accent2>
          <a:srgbClr val="CCCCFF"/>
        </a:accent2>
        <a:accent3>
          <a:srgbClr val="9BBB59"/>
        </a:accent3>
        <a:accent4>
          <a:srgbClr val="8064A2"/>
        </a:accent4>
        <a:accent5>
          <a:srgbClr val="4BACC6"/>
        </a:accent5>
        <a:accent6>
          <a:srgbClr val="F79646"/>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korea_0Ae132996[1] 4">
        <a:dk1>
          <a:srgbClr val="000000"/>
        </a:dk1>
        <a:lt1>
          <a:srgbClr val="DEF6F1"/>
        </a:lt1>
        <a:dk2>
          <a:srgbClr val="000000"/>
        </a:dk2>
        <a:lt2>
          <a:srgbClr val="969696"/>
        </a:lt2>
        <a:accent1>
          <a:srgbClr val="FFFFFF"/>
        </a:accent1>
        <a:accent2>
          <a:srgbClr val="8DC6FF"/>
        </a:accent2>
        <a:accent3>
          <a:srgbClr val="9BBB59"/>
        </a:accent3>
        <a:accent4>
          <a:srgbClr val="8064A2"/>
        </a:accent4>
        <a:accent5>
          <a:srgbClr val="4BACC6"/>
        </a:accent5>
        <a:accent6>
          <a:srgbClr val="F79646"/>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korea_0Ae132996[1] 5">
        <a:dk1>
          <a:srgbClr val="000000"/>
        </a:dk1>
        <a:lt1>
          <a:srgbClr val="FFFFD9"/>
        </a:lt1>
        <a:dk2>
          <a:srgbClr val="000000"/>
        </a:dk2>
        <a:lt2>
          <a:srgbClr val="777777"/>
        </a:lt2>
        <a:accent1>
          <a:srgbClr val="FFFFF7"/>
        </a:accent1>
        <a:accent2>
          <a:srgbClr val="33CCCC"/>
        </a:accent2>
        <a:accent3>
          <a:srgbClr val="9BBB59"/>
        </a:accent3>
        <a:accent4>
          <a:srgbClr val="8064A2"/>
        </a:accent4>
        <a:accent5>
          <a:srgbClr val="4BACC6"/>
        </a:accent5>
        <a:accent6>
          <a:srgbClr val="F7964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korea_0Ae132996[1] 6">
        <a:dk1>
          <a:srgbClr val="005A58"/>
        </a:dk1>
        <a:lt1>
          <a:srgbClr val="FFFFFF"/>
        </a:lt1>
        <a:dk2>
          <a:srgbClr val="008080"/>
        </a:dk2>
        <a:lt2>
          <a:srgbClr val="FFFF99"/>
        </a:lt2>
        <a:accent1>
          <a:srgbClr val="006462"/>
        </a:accent1>
        <a:accent2>
          <a:srgbClr val="6D6FC7"/>
        </a:accent2>
        <a:accent3>
          <a:srgbClr val="9BBB59"/>
        </a:accent3>
        <a:accent4>
          <a:srgbClr val="8064A2"/>
        </a:accent4>
        <a:accent5>
          <a:srgbClr val="4BACC6"/>
        </a:accent5>
        <a:accent6>
          <a:srgbClr val="F79646"/>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korea_0Ae132996[1] 7">
        <a:dk1>
          <a:srgbClr val="5C1F00"/>
        </a:dk1>
        <a:lt1>
          <a:srgbClr val="FFFFFF"/>
        </a:lt1>
        <a:dk2>
          <a:srgbClr val="800000"/>
        </a:dk2>
        <a:lt2>
          <a:srgbClr val="DFD293"/>
        </a:lt2>
        <a:accent1>
          <a:srgbClr val="CC3300"/>
        </a:accent1>
        <a:accent2>
          <a:srgbClr val="BE7960"/>
        </a:accent2>
        <a:accent3>
          <a:srgbClr val="9BBB59"/>
        </a:accent3>
        <a:accent4>
          <a:srgbClr val="8064A2"/>
        </a:accent4>
        <a:accent5>
          <a:srgbClr val="4BACC6"/>
        </a:accent5>
        <a:accent6>
          <a:srgbClr val="F7964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korea_0Ae132996[1] 8">
        <a:dk1>
          <a:srgbClr val="003366"/>
        </a:dk1>
        <a:lt1>
          <a:srgbClr val="FFFFFF"/>
        </a:lt1>
        <a:dk2>
          <a:srgbClr val="000099"/>
        </a:dk2>
        <a:lt2>
          <a:srgbClr val="CCFFFF"/>
        </a:lt2>
        <a:accent1>
          <a:srgbClr val="3366CC"/>
        </a:accent1>
        <a:accent2>
          <a:srgbClr val="00B000"/>
        </a:accent2>
        <a:accent3>
          <a:srgbClr val="9BBB59"/>
        </a:accent3>
        <a:accent4>
          <a:srgbClr val="8064A2"/>
        </a:accent4>
        <a:accent5>
          <a:srgbClr val="4BACC6"/>
        </a:accent5>
        <a:accent6>
          <a:srgbClr val="F79646"/>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korea_0Ae132996[1] 9">
        <a:dk1>
          <a:srgbClr val="000000"/>
        </a:dk1>
        <a:lt1>
          <a:srgbClr val="FFFFFF"/>
        </a:lt1>
        <a:dk2>
          <a:srgbClr val="336699"/>
        </a:dk2>
        <a:lt2>
          <a:srgbClr val="E3EBF1"/>
        </a:lt2>
        <a:accent1>
          <a:srgbClr val="003399"/>
        </a:accent1>
        <a:accent2>
          <a:srgbClr val="468A4B"/>
        </a:accent2>
        <a:accent3>
          <a:srgbClr val="9BBB59"/>
        </a:accent3>
        <a:accent4>
          <a:srgbClr val="8064A2"/>
        </a:accent4>
        <a:accent5>
          <a:srgbClr val="4BACC6"/>
        </a:accent5>
        <a:accent6>
          <a:srgbClr val="F79646"/>
        </a:accent6>
        <a:hlink>
          <a:srgbClr val="66CCFF"/>
        </a:hlink>
        <a:folHlink>
          <a:srgbClr val="F0E500"/>
        </a:folHlink>
      </a:clrScheme>
      <a:clrMap bg1="dk1" tx1="lt1" bg2="dk2" tx2="lt2" accent1="accent1" accent2="accent2" accent3="accent3" accent4="accent4" accent5="accent5" accent6="accent6" hlink="hlink" folHlink="folHlink"/>
    </a:extraClrScheme>
    <a:extraClrScheme>
      <a:clrScheme name="pptkorea_0Ae132996[1] 10">
        <a:dk1>
          <a:srgbClr val="686B5D"/>
        </a:dk1>
        <a:lt1>
          <a:srgbClr val="FFFFFF"/>
        </a:lt1>
        <a:dk2>
          <a:srgbClr val="777777"/>
        </a:dk2>
        <a:lt2>
          <a:srgbClr val="D1D1CB"/>
        </a:lt2>
        <a:accent1>
          <a:srgbClr val="909082"/>
        </a:accent1>
        <a:accent2>
          <a:srgbClr val="809EA8"/>
        </a:accent2>
        <a:accent3>
          <a:srgbClr val="9BBB59"/>
        </a:accent3>
        <a:accent4>
          <a:srgbClr val="8064A2"/>
        </a:accent4>
        <a:accent5>
          <a:srgbClr val="4BACC6"/>
        </a:accent5>
        <a:accent6>
          <a:srgbClr val="F79646"/>
        </a:accent6>
        <a:hlink>
          <a:srgbClr val="FFCC66"/>
        </a:hlink>
        <a:folHlink>
          <a:srgbClr val="E9DCB9"/>
        </a:folHlink>
      </a:clrScheme>
      <a:clrMap bg1="dk1" tx1="lt1" bg2="dk2" tx2="lt2" accent1="accent1" accent2="accent2" accent3="accent3" accent4="accent4" accent5="accent5" accent6="accent6" hlink="hlink" folHlink="folHlink"/>
    </a:extraClrScheme>
    <a:extraClrScheme>
      <a:clrScheme name="pptkorea_0Ae132996[1] 11">
        <a:dk1>
          <a:srgbClr val="3E3E5C"/>
        </a:dk1>
        <a:lt1>
          <a:srgbClr val="FFFFFF"/>
        </a:lt1>
        <a:dk2>
          <a:srgbClr val="666699"/>
        </a:dk2>
        <a:lt2>
          <a:srgbClr val="FFFFFF"/>
        </a:lt2>
        <a:accent1>
          <a:srgbClr val="60597B"/>
        </a:accent1>
        <a:accent2>
          <a:srgbClr val="6666FF"/>
        </a:accent2>
        <a:accent3>
          <a:srgbClr val="9BBB59"/>
        </a:accent3>
        <a:accent4>
          <a:srgbClr val="8064A2"/>
        </a:accent4>
        <a:accent5>
          <a:srgbClr val="4BACC6"/>
        </a:accent5>
        <a:accent6>
          <a:srgbClr val="F79646"/>
        </a:accent6>
        <a:hlink>
          <a:srgbClr val="99CCFF"/>
        </a:hlink>
        <a:folHlink>
          <a:srgbClr val="FFFF99"/>
        </a:folHlink>
      </a:clrScheme>
      <a:clrMap bg1="dk2" tx1="lt2" bg2="dk1" tx2="lt1" accent1="accent1" accent2="accent2" accent3="accent3" accent4="accent4" accent5="accent5" accent6="accent6" hlink="hlink" folHlink="folHlink"/>
    </a:extraClrScheme>
    <a:extraClrScheme>
      <a:clrScheme name="pptkorea_0Ae132996[1] 12">
        <a:dk1>
          <a:srgbClr val="2D2015"/>
        </a:dk1>
        <a:lt1>
          <a:srgbClr val="FFFFFF"/>
        </a:lt1>
        <a:dk2>
          <a:srgbClr val="523E26"/>
        </a:dk2>
        <a:lt2>
          <a:srgbClr val="DFC08D"/>
        </a:lt2>
        <a:accent1>
          <a:srgbClr val="8C7B70"/>
        </a:accent1>
        <a:accent2>
          <a:srgbClr val="8F5F2F"/>
        </a:accent2>
        <a:accent3>
          <a:srgbClr val="9BBB59"/>
        </a:accent3>
        <a:accent4>
          <a:srgbClr val="8064A2"/>
        </a:accent4>
        <a:accent5>
          <a:srgbClr val="4BACC6"/>
        </a:accent5>
        <a:accent6>
          <a:srgbClr val="F79646"/>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258</Paragraphs>
  <Slides>25</Slides>
  <Notes>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25</vt:i4>
      </vt:variant>
    </vt:vector>
  </HeadingPairs>
  <TitlesOfParts>
    <vt:vector baseType="lpstr" size="35">
      <vt:lpstr>Arial</vt:lpstr>
      <vt:lpstr>Calibri</vt:lpstr>
      <vt:lpstr>Times New Roman</vt:lpstr>
      <vt:lpstr>Gulim</vt:lpstr>
      <vt:lpstr>宋体</vt:lpstr>
      <vt:lpstr>Verdana</vt:lpstr>
      <vt:lpstr>华文行楷</vt:lpstr>
      <vt:lpstr>黑体</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2024-09-20T16:20:22.250</cp:lastPrinted>
  <dcterms:created xsi:type="dcterms:W3CDTF">2024-09-20T08:20:22Z</dcterms:created>
  <dcterms:modified xsi:type="dcterms:W3CDTF">2024-09-20T08:20:24Z</dcterms:modified>
</cp:coreProperties>
</file>