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78.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671425-67BD-4A4D-84B1-622CD459F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3B54E-D9E9-41E9-8CD4-B40164662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BAC650-A8D1-4C64-A993-8FD3C8BB7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6BB4FF-ACED-4DDB-91F8-A848218FD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48E474-310D-4CCC-B257-52B3DDC345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E697BE-5F37-4852-B213-AEBEBCBCDB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9527D6-3B47-4FB9-9DBE-009DEB82E2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3216E4-30A3-4792-958C-D8DE76C260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73550-B5F5-42F2-A65A-EF73888FD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162017-8FA1-4841-A3CD-6C9A5093E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013F98-DF82-4496-9121-F25C9AE22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20121304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ctrTitle"/>
            <p:custDataLst>
              <p:tags r:id="rId2"/>
            </p:custDataLst>
          </p:nvPr>
        </p:nvSpPr>
        <p:spPr>
          <a:xfrm>
            <a:off x="1198800" y="1350010"/>
            <a:ext cx="9799200" cy="2570400"/>
          </a:xfrm>
        </p:spPr>
        <p:txBody>
          <a:bodyPr/>
          <a:lstStyle/>
          <a:p>
            <a:r>
              <a:rPr lang="zh-CN" altLang="zh-CN"/>
              <a:t>《反对党八股》《拿来主义》考练讲评</a:t>
            </a:r>
            <a:endParaRPr lang="zh-CN" altLang="zh-CN"/>
          </a:p>
        </p:txBody>
      </p:sp>
      <p:sp>
        <p:nvSpPr>
          <p:cNvPr id="3" name="副标题 2" title=""/>
          <p:cNvSpPr>
            <a:spLocks noGrp="1"/>
          </p:cNvSpPr>
          <p:nvPr>
            <p:ph type="subTitle" idx="1"/>
            <p:custDataLst>
              <p:tags r:id="rId3"/>
            </p:custDataLst>
          </p:nvPr>
        </p:nvSpPr>
        <p:spPr>
          <a:xfrm>
            <a:off x="1425495" y="4309700"/>
            <a:ext cx="9799200" cy="1472400"/>
          </a:xfrm>
        </p:spPr>
        <p:txBody>
          <a:bodyPr/>
          <a:lstStyle/>
          <a:p>
            <a:pPr algn="r"/>
            <a:r>
              <a:rPr lang="zh-CN" altLang="en-US" sz="4000">
                <a:latin typeface="华文行楷" panose="02010800040101010101" charset="-122"/>
                <a:ea typeface="华文行楷" panose="02010800040101010101" charset="-122"/>
              </a:rPr>
              <a:t>高一语文组</a:t>
            </a:r>
            <a:endParaRPr lang="zh-CN" altLang="en-US" sz="4000">
              <a:latin typeface="华文行楷" panose="02010800040101010101" charset="-122"/>
              <a:ea typeface="华文行楷" panose="02010800040101010101" charset="-122"/>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r>
              <a:rPr lang="zh-CN" altLang="en-US"/>
              <a:t>教学目标</a:t>
            </a:r>
            <a:endParaRPr lang="zh-CN" altLang="en-US"/>
          </a:p>
        </p:txBody>
      </p:sp>
      <p:sp>
        <p:nvSpPr>
          <p:cNvPr id="3" name="内容占位符 2" title=""/>
          <p:cNvSpPr>
            <a:spLocks noGrp="1"/>
          </p:cNvSpPr>
          <p:nvPr>
            <p:ph idx="1"/>
          </p:nvPr>
        </p:nvSpPr>
        <p:spPr/>
        <p:txBody>
          <a:bodyPr/>
          <a:lstStyle/>
          <a:p>
            <a:pPr marL="0" indent="0">
              <a:buNone/>
            </a:pPr>
            <a:r>
              <a:rPr lang="en-US" altLang="zh-CN" sz="2800">
                <a:latin typeface="楷体" panose="02010609060101010101" charset="-122"/>
                <a:ea typeface="楷体" panose="02010609060101010101" charset="-122"/>
                <a:cs typeface="楷体" panose="02010609060101010101" charset="-122"/>
              </a:rPr>
              <a:t>1.</a:t>
            </a:r>
            <a:r>
              <a:rPr lang="zh-CN" altLang="en-US" sz="2800">
                <a:latin typeface="楷体" panose="02010609060101010101" charset="-122"/>
                <a:ea typeface="楷体" panose="02010609060101010101" charset="-122"/>
                <a:cs typeface="楷体" panose="02010609060101010101" charset="-122"/>
              </a:rPr>
              <a:t>掌握理论性文章的阅读技巧，学会圈画关键词句，把握作者提出的概念、观点以及评价；</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en-US" altLang="zh-CN" sz="2800">
                <a:latin typeface="楷体" panose="02010609060101010101" charset="-122"/>
                <a:ea typeface="楷体" panose="02010609060101010101" charset="-122"/>
                <a:cs typeface="楷体" panose="02010609060101010101" charset="-122"/>
              </a:rPr>
              <a:t>2.</a:t>
            </a:r>
            <a:r>
              <a:rPr lang="zh-CN" altLang="en-US" sz="2800">
                <a:latin typeface="楷体" panose="02010609060101010101" charset="-122"/>
                <a:ea typeface="楷体" panose="02010609060101010101" charset="-122"/>
                <a:cs typeface="楷体" panose="02010609060101010101" charset="-122"/>
              </a:rPr>
              <a:t>强化主观题答题的规范性，提高答题语言的专业性、准确性</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en-US" altLang="zh-CN" sz="2800">
                <a:latin typeface="楷体" panose="02010609060101010101" charset="-122"/>
                <a:ea typeface="楷体" panose="02010609060101010101" charset="-122"/>
                <a:cs typeface="楷体" panose="02010609060101010101" charset="-122"/>
              </a:rPr>
              <a:t>3.</a:t>
            </a:r>
            <a:r>
              <a:rPr lang="zh-CN" altLang="en-US" sz="2800">
                <a:latin typeface="楷体" panose="02010609060101010101" charset="-122"/>
                <a:ea typeface="楷体" panose="02010609060101010101" charset="-122"/>
                <a:cs typeface="楷体" panose="02010609060101010101" charset="-122"/>
              </a:rPr>
              <a:t>学会梳理概括文章的要点，并能建立联系进行合理解读</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en-US" altLang="zh-CN" sz="2800">
                <a:latin typeface="楷体" panose="02010609060101010101" charset="-122"/>
                <a:ea typeface="楷体" panose="02010609060101010101" charset="-122"/>
                <a:cs typeface="楷体" panose="02010609060101010101" charset="-122"/>
              </a:rPr>
              <a:t>4.</a:t>
            </a:r>
            <a:r>
              <a:rPr lang="zh-CN" altLang="en-US" sz="2800">
                <a:latin typeface="楷体" panose="02010609060101010101" charset="-122"/>
                <a:ea typeface="楷体" panose="02010609060101010101" charset="-122"/>
                <a:cs typeface="楷体" panose="02010609060101010101" charset="-122"/>
              </a:rPr>
              <a:t>熟记作家作品等文学常识，积累并辨析常见的成语熟语</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en-US" altLang="zh-CN" sz="2800">
                <a:latin typeface="楷体" panose="02010609060101010101" charset="-122"/>
                <a:ea typeface="楷体" panose="02010609060101010101" charset="-122"/>
                <a:cs typeface="楷体" panose="02010609060101010101" charset="-122"/>
              </a:rPr>
              <a:t>5.</a:t>
            </a:r>
            <a:r>
              <a:rPr lang="zh-CN" altLang="en-US" sz="2800">
                <a:latin typeface="楷体" panose="02010609060101010101" charset="-122"/>
                <a:ea typeface="楷体" panose="02010609060101010101" charset="-122"/>
                <a:cs typeface="楷体" panose="02010609060101010101" charset="-122"/>
              </a:rPr>
              <a:t>结合上下文，反复审读句意，把握句间关系，</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en-US" altLang="zh-CN" sz="2800">
                <a:latin typeface="楷体" panose="02010609060101010101" charset="-122"/>
                <a:ea typeface="楷体" panose="02010609060101010101" charset="-122"/>
                <a:cs typeface="楷体" panose="02010609060101010101" charset="-122"/>
              </a:rPr>
              <a:t>6.</a:t>
            </a:r>
            <a:r>
              <a:rPr lang="zh-CN" altLang="en-US" sz="2800">
                <a:latin typeface="楷体" panose="02010609060101010101" charset="-122"/>
                <a:ea typeface="楷体" panose="02010609060101010101" charset="-122"/>
                <a:cs typeface="楷体" panose="02010609060101010101" charset="-122"/>
              </a:rPr>
              <a:t>掌握图文转换题型的答题思路，培养联想和想象能力</a:t>
            </a:r>
            <a:endParaRPr lang="zh-CN" altLang="en-US" sz="2800">
              <a:latin typeface="楷体" panose="02010609060101010101" charset="-122"/>
              <a:ea typeface="楷体" panose="02010609060101010101" charset="-122"/>
              <a:cs typeface="楷体" panose="02010609060101010101" charset="-122"/>
            </a:endParaRPr>
          </a:p>
        </p:txBody>
      </p:sp>
    </p:spTree>
    <p:custDataLst>
      <p:tags r:id="rId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r>
              <a:rPr lang="zh-CN" altLang="en-US"/>
              <a:t>问题反馈</a:t>
            </a:r>
            <a:endParaRPr lang="zh-CN" altLang="en-US"/>
          </a:p>
        </p:txBody>
      </p:sp>
      <p:sp>
        <p:nvSpPr>
          <p:cNvPr id="3" name="内容占位符 2" title=""/>
          <p:cNvSpPr>
            <a:spLocks noGrp="1"/>
          </p:cNvSpPr>
          <p:nvPr>
            <p:ph idx="1"/>
          </p:nvPr>
        </p:nvSpPr>
        <p:spPr/>
        <p:txBody>
          <a:bodyPr/>
          <a:lstStyle/>
          <a:p>
            <a:pPr marL="0" indent="0">
              <a:buNone/>
            </a:pPr>
            <a:endParaRPr lang="zh-CN" altLang="en-US"/>
          </a:p>
        </p:txBody>
      </p:sp>
    </p:spTree>
    <p:custDataLst>
      <p:tags r:id="rId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a:xfrm>
            <a:off x="608400" y="364560"/>
            <a:ext cx="10969200" cy="705600"/>
          </a:xfrm>
        </p:spPr>
        <p:txBody>
          <a:bodyPr/>
          <a:lstStyle/>
          <a:p>
            <a:r>
              <a:rPr lang="zh-CN" altLang="en-US"/>
              <a:t>试题讲评</a:t>
            </a:r>
            <a:endParaRPr lang="zh-CN" altLang="en-US"/>
          </a:p>
        </p:txBody>
      </p:sp>
      <p:sp>
        <p:nvSpPr>
          <p:cNvPr id="3" name="内容占位符 2" title=""/>
          <p:cNvSpPr>
            <a:spLocks noGrp="1"/>
          </p:cNvSpPr>
          <p:nvPr>
            <p:ph idx="1"/>
          </p:nvPr>
        </p:nvSpPr>
        <p:spPr>
          <a:xfrm>
            <a:off x="365125" y="1150620"/>
            <a:ext cx="11403330" cy="5185410"/>
          </a:xfrm>
        </p:spPr>
        <p:txBody>
          <a:bodyPr>
            <a:normAutofit fontScale="90000" lnSpcReduction="10000"/>
          </a:bodyPr>
          <a:lstStyle/>
          <a:p>
            <a:pPr marL="0" indent="0">
              <a:buNone/>
            </a:pPr>
            <a:r>
              <a:rPr lang="zh-CN" altLang="en-US" sz="2800" b="1">
                <a:latin typeface="黑体" panose="02010609060101010101" charset="-122"/>
                <a:ea typeface="黑体" panose="02010609060101010101" charset="-122"/>
                <a:cs typeface="黑体" panose="02010609060101010101" charset="-122"/>
              </a:rPr>
              <a:t>一、现代文阅读(共17分)</a:t>
            </a:r>
            <a:endParaRPr lang="zh-CN" altLang="en-US" sz="2800" b="1">
              <a:latin typeface="黑体" panose="02010609060101010101" charset="-122"/>
              <a:ea typeface="黑体" panose="02010609060101010101" charset="-122"/>
              <a:cs typeface="黑体" panose="02010609060101010101" charset="-122"/>
            </a:endParaRPr>
          </a:p>
          <a:p>
            <a:pPr marL="0" indent="0">
              <a:buNone/>
            </a:pPr>
            <a:r>
              <a:rPr lang="zh-CN" altLang="en-US" sz="2400">
                <a:latin typeface="华文中宋" panose="02010600040101010101" charset="-122"/>
                <a:ea typeface="华文中宋" panose="02010600040101010101" charset="-122"/>
                <a:cs typeface="华文中宋" panose="02010600040101010101" charset="-122"/>
              </a:rPr>
              <a:t>材料一：</a:t>
            </a:r>
            <a:endParaRPr lang="zh-CN" altLang="en-US" sz="2400">
              <a:latin typeface="华文中宋" panose="02010600040101010101" charset="-122"/>
              <a:ea typeface="华文中宋" panose="02010600040101010101" charset="-122"/>
              <a:cs typeface="华文中宋" panose="02010600040101010101" charset="-122"/>
            </a:endParaRPr>
          </a:p>
          <a:p>
            <a:pPr marL="0" indent="0">
              <a:buNone/>
            </a:pPr>
            <a:r>
              <a:rPr lang="en-US" altLang="zh-CN" sz="2400">
                <a:latin typeface="华文中宋" panose="02010600040101010101" charset="-122"/>
                <a:ea typeface="华文中宋" panose="02010600040101010101" charset="-122"/>
                <a:cs typeface="华文中宋" panose="02010600040101010101" charset="-122"/>
              </a:rPr>
              <a:t>    </a:t>
            </a:r>
            <a:r>
              <a:rPr lang="en-US" altLang="zh-CN" sz="2400" u="sng">
                <a:highlight>
                  <a:srgbClr val="FFFF00"/>
                </a:highlight>
                <a:latin typeface="华文中宋" panose="02010600040101010101" charset="-122"/>
                <a:ea typeface="华文中宋" panose="02010600040101010101" charset="-122"/>
                <a:cs typeface="华文中宋" panose="02010600040101010101" charset="-122"/>
              </a:rPr>
              <a:t> </a:t>
            </a:r>
            <a:r>
              <a:rPr lang="zh-CN" altLang="en-US" sz="2400" u="sng">
                <a:highlight>
                  <a:srgbClr val="FFFF00"/>
                </a:highlight>
                <a:latin typeface="华文中宋" panose="02010600040101010101" charset="-122"/>
                <a:ea typeface="华文中宋" panose="02010600040101010101" charset="-122"/>
                <a:cs typeface="华文中宋" panose="02010600040101010101" charset="-122"/>
              </a:rPr>
              <a:t>党八股的第一条罪状是：空话连篇，言之无物。</a:t>
            </a:r>
            <a:r>
              <a:rPr lang="zh-CN" altLang="en-US" sz="2400">
                <a:latin typeface="华文中宋" panose="02010600040101010101" charset="-122"/>
                <a:ea typeface="华文中宋" panose="02010600040101010101" charset="-122"/>
                <a:cs typeface="华文中宋" panose="02010600040101010101" charset="-122"/>
              </a:rPr>
              <a:t>我们有些同志欢喜写长文章，但是没有什么内容，真是“懒婆娘的裹脚，又长又臭”。为什么一定要写得那么长，又那么空空洞洞的呢？</a:t>
            </a:r>
            <a:r>
              <a:rPr lang="zh-CN" altLang="en-US" sz="2400" u="sng">
                <a:latin typeface="楷体" panose="02010609060101010101" charset="-122"/>
                <a:ea typeface="楷体" panose="02010609060101010101" charset="-122"/>
                <a:cs typeface="华文中宋" panose="02010600040101010101" charset="-122"/>
              </a:rPr>
              <a:t>只有一种解释，就是下决心不要群众看。</a:t>
            </a:r>
            <a:r>
              <a:rPr lang="zh-CN" altLang="en-US" sz="2400">
                <a:latin typeface="华文中宋" panose="02010600040101010101" charset="-122"/>
                <a:ea typeface="华文中宋" panose="02010600040101010101" charset="-122"/>
                <a:cs typeface="华文中宋" panose="02010600040101010101" charset="-122"/>
              </a:rPr>
              <a:t>因为长而且空，群众见了就摇头，哪里还肯看下去呢？只好去欺负幼稚的人，在他们中间散布坏影响，造成坏习惯。</a:t>
            </a:r>
            <a:r>
              <a:rPr lang="en-US" altLang="zh-CN" sz="2400">
                <a:solidFill>
                  <a:srgbClr val="FF0000"/>
                </a:solidFill>
                <a:latin typeface="华文中宋" panose="02010600040101010101" charset="-122"/>
                <a:ea typeface="华文中宋" panose="02010600040101010101" charset="-122"/>
                <a:cs typeface="华文中宋" panose="02010600040101010101" charset="-122"/>
              </a:rPr>
              <a:t>|</a:t>
            </a:r>
            <a:r>
              <a:rPr lang="zh-CN" altLang="en-US" sz="2400">
                <a:latin typeface="华文中宋" panose="02010600040101010101" charset="-122"/>
                <a:ea typeface="华文中宋" panose="02010600040101010101" charset="-122"/>
                <a:cs typeface="华文中宋" panose="02010600040101010101" charset="-122"/>
              </a:rPr>
              <a:t>去年六月二十二日，苏联进行那么大的反侵略战争，斯大林在七月三日发表了一篇演说，还只有我们《解放日报》一篇社论那样长。要是我们的老爷写起来，那就不得了，起码得有几万字。</a:t>
            </a:r>
            <a:r>
              <a:rPr lang="zh-CN" altLang="en-US" sz="2400">
                <a:solidFill>
                  <a:srgbClr val="FF0000"/>
                </a:solidFill>
                <a:latin typeface="华文中宋" panose="02010600040101010101" charset="-122"/>
                <a:ea typeface="华文中宋" panose="02010600040101010101" charset="-122"/>
                <a:cs typeface="华文中宋" panose="02010600040101010101" charset="-122"/>
              </a:rPr>
              <a:t>现在是在战争的时期，我们应该研究一下文章怎样写得短些，写得精粹些。</a:t>
            </a:r>
            <a:r>
              <a:rPr lang="zh-CN" altLang="en-US" sz="2400">
                <a:latin typeface="华文中宋" panose="02010600040101010101" charset="-122"/>
                <a:ea typeface="华文中宋" panose="02010600040101010101" charset="-122"/>
                <a:cs typeface="华文中宋" panose="02010600040101010101" charset="-122"/>
              </a:rPr>
              <a:t>延安虽然还没有战争，但军队天天在前方打仗，后方也唤工作忙，文章太长了，有谁来看呢？</a:t>
            </a:r>
            <a:endParaRPr lang="zh-CN" altLang="en-US" sz="2400">
              <a:latin typeface="华文中宋" panose="02010600040101010101" charset="-122"/>
              <a:ea typeface="华文中宋" panose="02010600040101010101" charset="-122"/>
              <a:cs typeface="华文中宋" panose="02010600040101010101" charset="-122"/>
            </a:endParaRPr>
          </a:p>
        </p:txBody>
      </p:sp>
      <p:sp>
        <p:nvSpPr>
          <p:cNvPr id="4" name="椭圆形标注 3" title=""/>
          <p:cNvSpPr/>
          <p:nvPr/>
        </p:nvSpPr>
        <p:spPr>
          <a:xfrm rot="10800000">
            <a:off x="4844415" y="5772785"/>
            <a:ext cx="2117725" cy="871220"/>
          </a:xfrm>
          <a:prstGeom prst="wedgeEllipseCallout">
            <a:avLst/>
          </a:prstGeom>
          <a:no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文本框 5" title=""/>
          <p:cNvSpPr txBox="1"/>
          <p:nvPr/>
        </p:nvSpPr>
        <p:spPr>
          <a:xfrm>
            <a:off x="5114925" y="5947410"/>
            <a:ext cx="178562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现实情况</a:t>
            </a:r>
            <a:endParaRPr lang="zh-CN" altLang="en-US" sz="2800" b="1"/>
          </a:p>
        </p:txBody>
      </p:sp>
      <p:sp>
        <p:nvSpPr>
          <p:cNvPr id="7" name="文本框 6" title=""/>
          <p:cNvSpPr txBox="1"/>
          <p:nvPr/>
        </p:nvSpPr>
        <p:spPr>
          <a:xfrm>
            <a:off x="5271770" y="1659255"/>
            <a:ext cx="1438910" cy="489585"/>
          </a:xfrm>
          <a:prstGeom prst="rect">
            <a:avLst/>
          </a:prstGeom>
          <a:solidFill>
            <a:schemeClr val="accent3"/>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指出问题</a:t>
            </a:r>
            <a:endParaRPr lang="zh-CN" altLang="en-US" sz="2400" b="1"/>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399415" y="454025"/>
            <a:ext cx="11421745" cy="5795645"/>
          </a:xfrm>
        </p:spPr>
        <p:txBody>
          <a:bodyPr>
            <a:noAutofit/>
          </a:bodyPr>
          <a:lstStyle/>
          <a:p>
            <a:pPr marL="0" indent="0">
              <a:buNone/>
            </a:pPr>
            <a:r>
              <a:rPr lang="zh-CN" altLang="en-US" sz="2400">
                <a:latin typeface="华文中宋" panose="02010600040101010101" charset="-122"/>
                <a:ea typeface="华文中宋" panose="02010600040101010101" charset="-122"/>
                <a:cs typeface="华文中宋" panose="02010600040101010101" charset="-122"/>
              </a:rPr>
              <a:t>有些同志在前方也喜欢写长报告。他们辛辛苦苦地写了，送来了，其目的是要我们看的。可是怎么敢看呢？</a:t>
            </a:r>
            <a:r>
              <a:rPr lang="en-US" altLang="zh-CN" sz="2400">
                <a:solidFill>
                  <a:srgbClr val="FF0000"/>
                </a:solidFill>
                <a:latin typeface="华文中宋" panose="02010600040101010101" charset="-122"/>
                <a:ea typeface="华文中宋" panose="02010600040101010101" charset="-122"/>
                <a:cs typeface="华文中宋" panose="02010600040101010101" charset="-122"/>
              </a:rPr>
              <a:t>|</a:t>
            </a:r>
            <a:r>
              <a:rPr lang="zh-CN" altLang="en-US" sz="2400" u="sng">
                <a:highlight>
                  <a:srgbClr val="FFFF00"/>
                </a:highlight>
                <a:latin typeface="华文中宋" panose="02010600040101010101" charset="-122"/>
                <a:ea typeface="华文中宋" panose="02010600040101010101" charset="-122"/>
                <a:cs typeface="华文中宋" panose="02010600040101010101" charset="-122"/>
              </a:rPr>
              <a:t>长而空不好，短而空就好吗？也不好。</a:t>
            </a:r>
            <a:r>
              <a:rPr lang="zh-CN" altLang="en-US" sz="2400">
                <a:latin typeface="华文中宋" panose="02010600040101010101" charset="-122"/>
                <a:ea typeface="华文中宋" panose="02010600040101010101" charset="-122"/>
                <a:cs typeface="华文中宋" panose="02010600040101010101" charset="-122"/>
              </a:rPr>
              <a:t>我们应当禁绝一切空话。但是主要的和首先的任务，是把那些又长又臭的懒婆娘的裹脚，赶快扔到垃圾桶里去。或者有人要说：《资本论》不是很长的吗？那又怎么办？这是好办的，看下去就是了。俗话说：“到什么山上唱什么歌。”又说：“看菜吃饭，量体裁衣。”</a:t>
            </a:r>
            <a:r>
              <a:rPr lang="zh-CN" altLang="en-US" sz="2400" u="sng">
                <a:solidFill>
                  <a:srgbClr val="FF0000"/>
                </a:solidFill>
                <a:latin typeface="华文中宋" panose="02010600040101010101" charset="-122"/>
                <a:ea typeface="华文中宋" panose="02010600040101010101" charset="-122"/>
                <a:cs typeface="华文中宋" panose="02010600040101010101" charset="-122"/>
              </a:rPr>
              <a:t>我们无论做什么事都要看情形办理，文章和演说也是这样。</a:t>
            </a:r>
            <a:r>
              <a:rPr lang="zh-CN" altLang="en-US" sz="2400">
                <a:latin typeface="华文中宋" panose="02010600040101010101" charset="-122"/>
                <a:ea typeface="华文中宋" panose="02010600040101010101" charset="-122"/>
                <a:cs typeface="华文中宋" panose="02010600040101010101" charset="-122"/>
              </a:rPr>
              <a:t>我们反对的是空话连篇言之无物的八股调，不是说任何东西都以短为好。战争时期固然需要短文章，但尤其需要有内容的文章。</a:t>
            </a:r>
            <a:r>
              <a:rPr lang="zh-CN" altLang="en-US" sz="2400" u="sng">
                <a:highlight>
                  <a:srgbClr val="FFFF00"/>
                </a:highlight>
                <a:latin typeface="华文中宋" panose="02010600040101010101" charset="-122"/>
                <a:ea typeface="华文中宋" panose="02010600040101010101" charset="-122"/>
                <a:cs typeface="华文中宋" panose="02010600040101010101" charset="-122"/>
              </a:rPr>
              <a:t>最不应该、最要反对的是言之无物的文章。</a:t>
            </a:r>
            <a:r>
              <a:rPr lang="zh-CN" altLang="en-US" sz="2400">
                <a:latin typeface="华文中宋" panose="02010600040101010101" charset="-122"/>
                <a:ea typeface="华文中宋" panose="02010600040101010101" charset="-122"/>
                <a:cs typeface="华文中宋" panose="02010600040101010101" charset="-122"/>
              </a:rPr>
              <a:t>演说也是一样，空话连篇言之无物的演说，是必须停止的。</a:t>
            </a:r>
            <a:endParaRPr lang="zh-CN" altLang="en-US" sz="2400">
              <a:latin typeface="华文中宋" panose="02010600040101010101" charset="-122"/>
              <a:ea typeface="华文中宋" panose="02010600040101010101" charset="-122"/>
              <a:cs typeface="华文中宋" panose="02010600040101010101" charset="-122"/>
            </a:endParaRPr>
          </a:p>
          <a:p>
            <a:pPr marL="0" indent="0" algn="r">
              <a:buNone/>
            </a:pPr>
            <a:r>
              <a:rPr lang="zh-CN" altLang="en-US" sz="2400">
                <a:latin typeface="楷体" panose="02010609060101010101" charset="-122"/>
                <a:ea typeface="楷体" panose="02010609060101010101" charset="-122"/>
                <a:cs typeface="楷体" panose="02010609060101010101" charset="-122"/>
              </a:rPr>
              <a:t>(摘编自毛泽东《反对党八股》)</a:t>
            </a:r>
            <a:endParaRPr lang="zh-CN" altLang="en-US" sz="2400">
              <a:latin typeface="楷体" panose="02010609060101010101" charset="-122"/>
              <a:ea typeface="楷体" panose="02010609060101010101" charset="-122"/>
              <a:cs typeface="楷体" panose="02010609060101010101" charset="-122"/>
            </a:endParaRP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260350" y="175260"/>
            <a:ext cx="11708130" cy="6597015"/>
          </a:xfrm>
        </p:spPr>
        <p:txBody>
          <a:bodyPr>
            <a:noAutofit/>
          </a:bodyPr>
          <a:lstStyle/>
          <a:p>
            <a:pPr marL="0" indent="0" algn="just">
              <a:lnSpc>
                <a:spcPct val="110000"/>
              </a:lnSpc>
              <a:buNone/>
            </a:pPr>
            <a:r>
              <a:rPr lang="zh-CN" altLang="en-US" sz="2400">
                <a:latin typeface="华文中宋" panose="02010600040101010101" charset="-122"/>
                <a:ea typeface="华文中宋" panose="02010600040101010101" charset="-122"/>
                <a:cs typeface="华文中宋" panose="02010600040101010101" charset="-122"/>
              </a:rPr>
              <a:t>材料二：</a:t>
            </a:r>
            <a:endParaRPr lang="zh-CN" altLang="en-US" sz="2400">
              <a:latin typeface="华文中宋" panose="02010600040101010101" charset="-122"/>
              <a:ea typeface="华文中宋" panose="02010600040101010101" charset="-122"/>
              <a:cs typeface="华文中宋" panose="02010600040101010101" charset="-122"/>
            </a:endParaRPr>
          </a:p>
          <a:p>
            <a:pPr marL="0" indent="0" algn="just">
              <a:lnSpc>
                <a:spcPct val="110000"/>
              </a:lnSpc>
              <a:buNone/>
            </a:pPr>
            <a:r>
              <a:rPr lang="zh-CN" altLang="en-US" sz="2400">
                <a:latin typeface="华文中宋" panose="02010600040101010101" charset="-122"/>
                <a:ea typeface="华文中宋" panose="02010600040101010101" charset="-122"/>
                <a:cs typeface="华文中宋" panose="02010600040101010101" charset="-122"/>
              </a:rPr>
              <a:t>我们的文艺工作者需要做自己的文艺工作，但是这个了解人熟悉人的工作却是第一位的工作。我们的文艺工作者对于这些，以前是一种什么情形呢？</a:t>
            </a:r>
            <a:r>
              <a:rPr lang="zh-CN" altLang="en-US" sz="2400">
                <a:highlight>
                  <a:srgbClr val="FFFF00"/>
                </a:highlight>
                <a:latin typeface="华文中宋" panose="02010600040101010101" charset="-122"/>
                <a:ea typeface="华文中宋" panose="02010600040101010101" charset="-122"/>
                <a:cs typeface="华文中宋" panose="02010600040101010101" charset="-122"/>
              </a:rPr>
              <a:t>我说以前是不熟，不懂，英雄无用武之地。</a:t>
            </a:r>
            <a:r>
              <a:rPr lang="en-US" altLang="zh-CN" sz="2400">
                <a:solidFill>
                  <a:srgbClr val="FF0000"/>
                </a:solidFill>
                <a:latin typeface="华文中宋" panose="02010600040101010101" charset="-122"/>
                <a:ea typeface="华文中宋" panose="02010600040101010101" charset="-122"/>
                <a:cs typeface="华文中宋" panose="02010600040101010101" charset="-122"/>
              </a:rPr>
              <a:t>|</a:t>
            </a:r>
            <a:r>
              <a:rPr lang="zh-CN" altLang="en-US" sz="2400" u="sng">
                <a:solidFill>
                  <a:srgbClr val="FF0000"/>
                </a:solidFill>
                <a:latin typeface="华文中宋" panose="02010600040101010101" charset="-122"/>
                <a:ea typeface="华文中宋" panose="02010600040101010101" charset="-122"/>
                <a:cs typeface="华文中宋" panose="02010600040101010101" charset="-122"/>
              </a:rPr>
              <a:t>什么是不熟？人不熟。</a:t>
            </a:r>
            <a:r>
              <a:rPr lang="zh-CN" altLang="en-US" sz="2400">
                <a:latin typeface="华文中宋" panose="02010600040101010101" charset="-122"/>
                <a:ea typeface="华文中宋" panose="02010600040101010101" charset="-122"/>
                <a:cs typeface="华文中宋" panose="02010600040101010101" charset="-122"/>
              </a:rPr>
              <a:t>文艺工作者同自己的描写对象和作品接受者不熟，或者简直生疏得很。我们的文艺工作者不熟悉工人，不熟悉农民，不熟悉士兵，也不熟悉他们的干部。</a:t>
            </a:r>
            <a:r>
              <a:rPr lang="en-US" altLang="zh-CN" sz="2400">
                <a:solidFill>
                  <a:srgbClr val="FF0000"/>
                </a:solidFill>
                <a:latin typeface="华文中宋" panose="02010600040101010101" charset="-122"/>
                <a:ea typeface="华文中宋" panose="02010600040101010101" charset="-122"/>
                <a:cs typeface="华文中宋" panose="02010600040101010101" charset="-122"/>
              </a:rPr>
              <a:t>|</a:t>
            </a:r>
            <a:r>
              <a:rPr lang="zh-CN" altLang="en-US" sz="2400" u="sng">
                <a:solidFill>
                  <a:srgbClr val="FF0000"/>
                </a:solidFill>
                <a:latin typeface="华文中宋" panose="02010600040101010101" charset="-122"/>
                <a:ea typeface="华文中宋" panose="02010600040101010101" charset="-122"/>
                <a:cs typeface="华文中宋" panose="02010600040101010101" charset="-122"/>
              </a:rPr>
              <a:t>什么是不懂？语言不懂，</a:t>
            </a:r>
            <a:r>
              <a:rPr lang="zh-CN" altLang="en-US" sz="2400" u="sng">
                <a:solidFill>
                  <a:schemeClr val="accent4">
                    <a:lumMod val="75000"/>
                  </a:schemeClr>
                </a:solidFill>
                <a:latin typeface="楷体" panose="02010609060101010101" charset="-122"/>
                <a:ea typeface="楷体" panose="02010609060101010101" charset="-122"/>
                <a:cs typeface="华文中宋" panose="02010600040101010101" charset="-122"/>
              </a:rPr>
              <a:t>就是说，对于人民群众的丰富的生动的语言，缺乏充分的知识。许多文艺工作者由于自己脱离群众、生活空虚，当然也就不熟悉人民的语言，因此他们的作品不但显得语言无味，而且里面常常夹着一些生造出来的和人民的语言相对立的不三不四的词句。</a:t>
            </a:r>
            <a:r>
              <a:rPr lang="zh-CN" altLang="en-US" sz="2400">
                <a:latin typeface="华文中宋" panose="02010600040101010101" charset="-122"/>
                <a:ea typeface="华文中宋" panose="02010600040101010101" charset="-122"/>
                <a:cs typeface="华文中宋" panose="02010600040101010101" charset="-122"/>
              </a:rPr>
              <a:t>许多同志爱说“大众化”，但是什么叫做大众化呢？就是我们的文艺工作者的思想感情和工农兵大众的思想感情打成一片。而要打成一片，就应当认真学习群众的语言。如果连群众的语言都有许多不懂，还讲什么文艺创造呢？</a:t>
            </a:r>
            <a:r>
              <a:rPr lang="en-US" altLang="zh-CN" sz="2400">
                <a:solidFill>
                  <a:srgbClr val="FF0000"/>
                </a:solidFill>
                <a:latin typeface="华文中宋" panose="02010600040101010101" charset="-122"/>
                <a:ea typeface="华文中宋" panose="02010600040101010101" charset="-122"/>
                <a:cs typeface="华文中宋" panose="02010600040101010101" charset="-122"/>
              </a:rPr>
              <a:t>|</a:t>
            </a:r>
            <a:r>
              <a:rPr lang="zh-CN" altLang="en-US" sz="2400" u="sng">
                <a:solidFill>
                  <a:srgbClr val="FF0000"/>
                </a:solidFill>
                <a:latin typeface="华文中宋" panose="02010600040101010101" charset="-122"/>
                <a:ea typeface="华文中宋" panose="02010600040101010101" charset="-122"/>
                <a:cs typeface="华文中宋" panose="02010600040101010101" charset="-122"/>
              </a:rPr>
              <a:t>英雄无用武之地，就是说，你的一套大道理，群众不赏识。</a:t>
            </a:r>
            <a:r>
              <a:rPr lang="zh-CN" altLang="en-US" sz="2400">
                <a:latin typeface="华文中宋" panose="02010600040101010101" charset="-122"/>
                <a:ea typeface="华文中宋" panose="02010600040101010101" charset="-122"/>
                <a:cs typeface="华文中宋" panose="02010600040101010101" charset="-122"/>
              </a:rPr>
              <a:t>在群众面前把你的资格摆得越老，越像个“英雄”，越要出卖这一套，群众就越不买你的账。你要群众了解你，你要和群众打成一片，就得下决心，经过长期的甚至是痛苦的磨炼。</a:t>
            </a:r>
            <a:endParaRPr lang="zh-CN" altLang="en-US" sz="2400">
              <a:latin typeface="华文中宋" panose="02010600040101010101" charset="-122"/>
              <a:ea typeface="华文中宋" panose="02010600040101010101" charset="-122"/>
              <a:cs typeface="华文中宋" panose="02010600040101010101" charset="-122"/>
            </a:endParaRPr>
          </a:p>
        </p:txBody>
      </p:sp>
    </p:spTree>
    <p:custDataLst>
      <p:tags r:id="rId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290830" y="200025"/>
            <a:ext cx="11630660" cy="6571615"/>
          </a:xfrm>
        </p:spPr>
        <p:txBody>
          <a:bodyPr>
            <a:noAutofit/>
          </a:bodyPr>
          <a:lstStyle/>
          <a:p>
            <a:pPr marL="0" indent="0">
              <a:lnSpc>
                <a:spcPct val="120000"/>
              </a:lnSpc>
              <a:buNone/>
            </a:pPr>
            <a:r>
              <a:rPr lang="en-US" altLang="zh-CN" sz="2300">
                <a:latin typeface="华文中宋" panose="02010600040101010101" charset="-122"/>
                <a:ea typeface="华文中宋" panose="02010600040101010101" charset="-122"/>
                <a:cs typeface="华文中宋" panose="02010600040101010101" charset="-122"/>
              </a:rPr>
              <a:t>   </a:t>
            </a:r>
            <a:r>
              <a:rPr lang="en-US" altLang="zh-CN" sz="2400">
                <a:latin typeface="华文中宋" panose="02010600040101010101" charset="-122"/>
                <a:ea typeface="华文中宋" panose="02010600040101010101" charset="-122"/>
                <a:cs typeface="华文中宋" panose="02010600040101010101" charset="-122"/>
              </a:rPr>
              <a:t>  </a:t>
            </a:r>
            <a:r>
              <a:rPr lang="zh-CN" altLang="en-US" sz="2400">
                <a:latin typeface="华文中宋" panose="02010600040101010101" charset="-122"/>
                <a:ea typeface="华文中宋" panose="02010600040101010101" charset="-122"/>
                <a:cs typeface="华文中宋" panose="02010600040101010101" charset="-122"/>
              </a:rPr>
              <a:t>一切种类的文学艺术的源泉究竟是从何而来的呢？作为观念形态的文艺作品，都是一定的社会生活在人类头脑中的反映的产物。革命的文艺，则是人民生活在革命作家头脑中的反映的产物。人民生活中本来存在着文学艺术原料的矿藏，这是自然形态的东西，是粗糙的东西，但也是最生动、最丰富、最基本的东西；在这点上说，它们使一切文学艺术相形见绌，它们是一切文学艺术的取之不尽、用之不竭的唯一的源泉。</a:t>
            </a:r>
            <a:endParaRPr lang="zh-CN" altLang="en-US" sz="2400">
              <a:latin typeface="华文中宋" panose="02010600040101010101" charset="-122"/>
              <a:ea typeface="华文中宋" panose="02010600040101010101" charset="-122"/>
              <a:cs typeface="华文中宋" panose="02010600040101010101" charset="-122"/>
            </a:endParaRPr>
          </a:p>
          <a:p>
            <a:pPr marL="0" indent="0" algn="r">
              <a:lnSpc>
                <a:spcPct val="120000"/>
              </a:lnSpc>
              <a:buNone/>
            </a:pPr>
            <a:r>
              <a:rPr lang="zh-CN" altLang="en-US" sz="2400">
                <a:latin typeface="楷体" panose="02010609060101010101" charset="-122"/>
                <a:ea typeface="楷体" panose="02010609060101010101" charset="-122"/>
                <a:cs typeface="楷体" panose="02010609060101010101" charset="-122"/>
              </a:rPr>
              <a:t>(摘编自毛泽东《在延安文艺座谈会上的讲话》)</a:t>
            </a:r>
            <a:endParaRPr lang="zh-CN" altLang="en-US" sz="2400">
              <a:latin typeface="楷体" panose="02010609060101010101" charset="-122"/>
              <a:ea typeface="楷体" panose="02010609060101010101" charset="-122"/>
              <a:cs typeface="楷体" panose="02010609060101010101" charset="-122"/>
            </a:endParaRPr>
          </a:p>
          <a:p>
            <a:pPr marL="0" indent="0" algn="l">
              <a:lnSpc>
                <a:spcPct val="120000"/>
              </a:lnSpc>
              <a:buNone/>
            </a:pPr>
            <a:r>
              <a:rPr lang="zh-CN" altLang="en-US" sz="2400">
                <a:latin typeface="华文中宋" panose="02010600040101010101" charset="-122"/>
                <a:ea typeface="华文中宋" panose="02010600040101010101" charset="-122"/>
                <a:cs typeface="华文中宋" panose="02010600040101010101" charset="-122"/>
              </a:rPr>
              <a:t>材料三：</a:t>
            </a:r>
            <a:endParaRPr lang="zh-CN" altLang="en-US" sz="2400">
              <a:latin typeface="华文中宋" panose="02010600040101010101" charset="-122"/>
              <a:ea typeface="华文中宋" panose="02010600040101010101" charset="-122"/>
              <a:cs typeface="华文中宋" panose="02010600040101010101" charset="-122"/>
            </a:endParaRPr>
          </a:p>
          <a:p>
            <a:pPr marL="0" indent="0" algn="l">
              <a:lnSpc>
                <a:spcPct val="120000"/>
              </a:lnSpc>
              <a:buNone/>
            </a:pPr>
            <a:r>
              <a:rPr lang="en-US" altLang="zh-CN" sz="2400">
                <a:latin typeface="华文中宋" panose="02010600040101010101" charset="-122"/>
                <a:ea typeface="华文中宋" panose="02010600040101010101" charset="-122"/>
                <a:cs typeface="华文中宋" panose="02010600040101010101" charset="-122"/>
              </a:rPr>
              <a:t>      </a:t>
            </a:r>
            <a:r>
              <a:rPr lang="zh-CN" altLang="en-US" sz="2400">
                <a:latin typeface="华文中宋" panose="02010600040101010101" charset="-122"/>
                <a:ea typeface="华文中宋" panose="02010600040101010101" charset="-122"/>
                <a:cs typeface="华文中宋" panose="02010600040101010101" charset="-122"/>
              </a:rPr>
              <a:t>作家想在作品里，表现一个思想，创造一个人的形象，他的最基本的工具，便是语言(文字)。</a:t>
            </a:r>
            <a:endParaRPr lang="zh-CN" altLang="en-US" sz="2400">
              <a:latin typeface="华文中宋" panose="02010600040101010101" charset="-122"/>
              <a:ea typeface="华文中宋" panose="02010600040101010101" charset="-122"/>
              <a:cs typeface="华文中宋" panose="02010600040101010101" charset="-122"/>
            </a:endParaRPr>
          </a:p>
          <a:p>
            <a:pPr marL="0" indent="0" algn="l">
              <a:lnSpc>
                <a:spcPct val="120000"/>
              </a:lnSpc>
              <a:buNone/>
            </a:pPr>
            <a:r>
              <a:rPr lang="en-US" altLang="zh-CN" sz="2400">
                <a:latin typeface="华文中宋" panose="02010600040101010101" charset="-122"/>
                <a:ea typeface="华文中宋" panose="02010600040101010101" charset="-122"/>
                <a:cs typeface="华文中宋" panose="02010600040101010101" charset="-122"/>
              </a:rPr>
              <a:t>     </a:t>
            </a:r>
            <a:r>
              <a:rPr lang="zh-CN" altLang="en-US" sz="2400">
                <a:latin typeface="华文中宋" panose="02010600040101010101" charset="-122"/>
                <a:ea typeface="华文中宋" panose="02010600040101010101" charset="-122"/>
                <a:cs typeface="华文中宋" panose="02010600040101010101" charset="-122"/>
              </a:rPr>
              <a:t>有人把文学家的语言和画家的颜色相比，画家把一个颜色盆放在面前，红的、黄的、蓝的，画家又调配着这些颜色，画出五光十色的画。鲜艳夺目的，阴沉浓重的，愉快的人，或是悲愁的景物。</a:t>
            </a:r>
            <a:endParaRPr lang="zh-CN" altLang="en-US" sz="2400">
              <a:latin typeface="华文中宋" panose="02010600040101010101" charset="-122"/>
              <a:ea typeface="华文中宋" panose="02010600040101010101" charset="-122"/>
              <a:cs typeface="华文中宋" panose="02010600040101010101" charset="-122"/>
            </a:endParaRPr>
          </a:p>
        </p:txBody>
      </p:sp>
    </p:spTree>
    <p:custDataLst>
      <p:tags r:id="rId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396875" y="437515"/>
            <a:ext cx="11463655" cy="5812155"/>
          </a:xfrm>
        </p:spPr>
        <p:txBody>
          <a:bodyPr/>
          <a:lstStyle/>
          <a:p>
            <a:pPr marL="0" indent="0">
              <a:buNone/>
            </a:pPr>
            <a:r>
              <a:rPr lang="zh-CN" altLang="en-US" sz="2400">
                <a:latin typeface="华文中宋" panose="02010600040101010101" charset="-122"/>
                <a:ea typeface="华文中宋" panose="02010600040101010101" charset="-122"/>
                <a:cs typeface="华文中宋" panose="02010600040101010101" charset="-122"/>
              </a:rPr>
              <a:t>但不会画的人，不会调配颜色的人，便连一个常见的萝卜也画不成功。</a:t>
            </a:r>
            <a:endParaRPr lang="zh-CN" altLang="en-US" sz="2400">
              <a:latin typeface="华文中宋" panose="02010600040101010101" charset="-122"/>
              <a:ea typeface="华文中宋" panose="02010600040101010101" charset="-122"/>
              <a:cs typeface="华文中宋" panose="02010600040101010101" charset="-122"/>
            </a:endParaRPr>
          </a:p>
          <a:p>
            <a:pPr marL="0" indent="0">
              <a:buNone/>
            </a:pPr>
            <a:r>
              <a:rPr lang="en-US" altLang="zh-CN" sz="2400">
                <a:latin typeface="华文中宋" panose="02010600040101010101" charset="-122"/>
                <a:ea typeface="华文中宋" panose="02010600040101010101" charset="-122"/>
                <a:cs typeface="华文中宋" panose="02010600040101010101" charset="-122"/>
              </a:rPr>
              <a:t>      </a:t>
            </a:r>
            <a:r>
              <a:rPr lang="zh-CN" altLang="en-US" sz="2400">
                <a:latin typeface="华文中宋" panose="02010600040101010101" charset="-122"/>
                <a:ea typeface="华文中宋" panose="02010600040101010101" charset="-122"/>
                <a:cs typeface="华文中宋" panose="02010600040101010101" charset="-122"/>
              </a:rPr>
              <a:t>文学上的语言工作也是这样。生活里有无数的语言，各种名词、动词、形容词，等等。</a:t>
            </a:r>
            <a:r>
              <a:rPr lang="zh-CN" altLang="en-US" sz="2400" b="1" u="sng">
                <a:solidFill>
                  <a:schemeClr val="accent4">
                    <a:lumMod val="75000"/>
                  </a:schemeClr>
                </a:solidFill>
                <a:latin typeface="楷体" panose="02010609060101010101" charset="-122"/>
                <a:ea typeface="楷体" panose="02010609060101010101" charset="-122"/>
                <a:cs typeface="华文中宋" panose="02010600040101010101" charset="-122"/>
              </a:rPr>
              <a:t>有人把这些语言放在自己的心里，把它们巧妙地真实地连结起来，便能表现人性、时代</a:t>
            </a:r>
            <a:r>
              <a:rPr lang="zh-CN" altLang="en-US" sz="2400">
                <a:latin typeface="华文中宋" panose="02010600040101010101" charset="-122"/>
                <a:ea typeface="华文中宋" panose="02010600040101010101" charset="-122"/>
                <a:cs typeface="华文中宋" panose="02010600040101010101" charset="-122"/>
              </a:rPr>
              <a:t>。也有人组织不好，语言贫乏，便连眼前一只猫捕住了老鼠的事，也说不清楚。</a:t>
            </a:r>
            <a:endParaRPr lang="zh-CN" altLang="en-US" sz="2400">
              <a:latin typeface="华文中宋" panose="02010600040101010101" charset="-122"/>
              <a:ea typeface="华文中宋" panose="02010600040101010101" charset="-122"/>
              <a:cs typeface="华文中宋" panose="02010600040101010101" charset="-122"/>
            </a:endParaRPr>
          </a:p>
          <a:p>
            <a:pPr marL="0" indent="0" algn="r">
              <a:buNone/>
            </a:pPr>
            <a:r>
              <a:rPr lang="zh-CN" altLang="en-US" sz="2400">
                <a:latin typeface="楷体" panose="02010609060101010101" charset="-122"/>
                <a:ea typeface="楷体" panose="02010609060101010101" charset="-122"/>
                <a:cs typeface="楷体" panose="02010609060101010101" charset="-122"/>
              </a:rPr>
              <a:t>(摘编自孙犁《好的语言和坏的语言》)</a:t>
            </a:r>
            <a:endParaRPr lang="zh-CN" altLang="en-US" sz="2400">
              <a:latin typeface="楷体" panose="02010609060101010101" charset="-122"/>
              <a:ea typeface="楷体" panose="02010609060101010101" charset="-122"/>
              <a:cs typeface="楷体" panose="02010609060101010101" charset="-122"/>
            </a:endParaRPr>
          </a:p>
        </p:txBody>
      </p:sp>
    </p:spTree>
    <p:custDataLst>
      <p:tags r:id="rId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r>
              <a:rPr lang="zh-CN" altLang="en-US"/>
              <a:t>试题</a:t>
            </a:r>
            <a:endParaRPr lang="zh-CN" altLang="en-US"/>
          </a:p>
        </p:txBody>
      </p:sp>
      <p:sp>
        <p:nvSpPr>
          <p:cNvPr id="3" name="内容占位符 2" title=""/>
          <p:cNvSpPr>
            <a:spLocks noGrp="1"/>
          </p:cNvSpPr>
          <p:nvPr>
            <p:ph idx="1"/>
          </p:nvPr>
        </p:nvSpPr>
        <p:spPr>
          <a:xfrm>
            <a:off x="379095" y="1490345"/>
            <a:ext cx="11198225" cy="4759325"/>
          </a:xfrm>
        </p:spPr>
        <p:txBody>
          <a:bodyPr>
            <a:noAutofit/>
          </a:bodyPr>
          <a:lstStyle/>
          <a:p>
            <a:pPr marL="0" indent="0">
              <a:buNone/>
            </a:pPr>
            <a:r>
              <a:rPr lang="zh-CN" altLang="en-US" sz="2400">
                <a:latin typeface="华文中宋" panose="02010600040101010101" charset="-122"/>
                <a:ea typeface="华文中宋" panose="02010600040101010101" charset="-122"/>
                <a:cs typeface="华文中宋" panose="02010600040101010101" charset="-122"/>
              </a:rPr>
              <a:t>1.下列对材料一相关内容的理解和分析，不正确的一项是(              ) （3分）</a:t>
            </a:r>
            <a:endParaRPr lang="zh-CN" altLang="en-US" sz="2400"/>
          </a:p>
          <a:p>
            <a:pPr marL="0" indent="0">
              <a:buNone/>
            </a:pPr>
            <a:r>
              <a:rPr lang="zh-CN" altLang="en-US" sz="2400" b="1">
                <a:latin typeface="楷体" panose="02010609060101010101" charset="-122"/>
                <a:ea typeface="楷体" panose="02010609060101010101" charset="-122"/>
                <a:cs typeface="楷体" panose="02010609060101010101" charset="-122"/>
              </a:rPr>
              <a:t>A.文章用“懒婆娘的裹脚，又长又臭”比喻读之令人生厌的党八股文章，对其文字冗长、内容空洞的文风进行了尖锐的批评。</a:t>
            </a:r>
            <a:endParaRPr lang="zh-CN" altLang="en-US" sz="2400" b="1">
              <a:latin typeface="楷体" panose="02010609060101010101" charset="-122"/>
              <a:ea typeface="楷体" panose="02010609060101010101" charset="-122"/>
              <a:cs typeface="楷体" panose="02010609060101010101" charset="-122"/>
            </a:endParaRPr>
          </a:p>
          <a:p>
            <a:pPr marL="0" indent="0">
              <a:buNone/>
            </a:pPr>
            <a:r>
              <a:rPr lang="zh-CN" altLang="en-US" sz="2400" b="1">
                <a:latin typeface="楷体" panose="02010609060101010101" charset="-122"/>
                <a:ea typeface="楷体" panose="02010609060101010101" charset="-122"/>
                <a:cs typeface="楷体" panose="02010609060101010101" charset="-122"/>
              </a:rPr>
              <a:t>B.“下决心不要群众看”“欺负幼稚的人，在他们中间散布坏影响，造成坏习惯”，这两句话深刻揭示了党八股文风的严重危害。</a:t>
            </a:r>
            <a:endParaRPr lang="zh-CN" altLang="en-US" sz="2400" b="1">
              <a:latin typeface="楷体" panose="02010609060101010101" charset="-122"/>
              <a:ea typeface="楷体" panose="02010609060101010101" charset="-122"/>
              <a:cs typeface="楷体" panose="02010609060101010101" charset="-122"/>
            </a:endParaRPr>
          </a:p>
          <a:p>
            <a:pPr marL="0" indent="0">
              <a:buNone/>
            </a:pPr>
            <a:r>
              <a:rPr lang="zh-CN" altLang="en-US" sz="2400" b="1">
                <a:latin typeface="楷体" panose="02010609060101010101" charset="-122"/>
                <a:ea typeface="楷体" panose="02010609060101010101" charset="-122"/>
                <a:cs typeface="楷体" panose="02010609060101010101" charset="-122"/>
              </a:rPr>
              <a:t>C.“要是我们的老爷写起来，那就不得了，起码得有几万字”这句话诙谐、幽默，对那些喜欢写长而空的文章的人进行了讽刺。</a:t>
            </a:r>
            <a:endParaRPr lang="zh-CN" altLang="en-US" sz="2400" b="1">
              <a:latin typeface="楷体" panose="02010609060101010101" charset="-122"/>
              <a:ea typeface="楷体" panose="02010609060101010101" charset="-122"/>
              <a:cs typeface="楷体" panose="02010609060101010101" charset="-122"/>
            </a:endParaRPr>
          </a:p>
          <a:p>
            <a:pPr marL="0" indent="0">
              <a:buNone/>
            </a:pPr>
            <a:r>
              <a:rPr lang="zh-CN" altLang="en-US" sz="2400" b="1">
                <a:latin typeface="楷体" panose="02010609060101010101" charset="-122"/>
                <a:ea typeface="楷体" panose="02010609060101010101" charset="-122"/>
                <a:cs typeface="楷体" panose="02010609060101010101" charset="-122"/>
              </a:rPr>
              <a:t>D.“我们应该研究一下文章怎样写得短些，写得精粹些”，作者提出这个主张的现实原因是现在是战争时期，打仗很多，工作繁忙。</a:t>
            </a:r>
            <a:endParaRPr lang="zh-CN" altLang="en-US" sz="2400" b="1">
              <a:latin typeface="楷体" panose="02010609060101010101" charset="-122"/>
              <a:ea typeface="楷体" panose="02010609060101010101" charset="-122"/>
              <a:cs typeface="楷体" panose="02010609060101010101" charset="-122"/>
            </a:endParaRPr>
          </a:p>
        </p:txBody>
      </p:sp>
      <p:sp>
        <p:nvSpPr>
          <p:cNvPr id="4" name="文本框 3" title=""/>
          <p:cNvSpPr txBox="1"/>
          <p:nvPr/>
        </p:nvSpPr>
        <p:spPr>
          <a:xfrm>
            <a:off x="9272270" y="1490345"/>
            <a:ext cx="74358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b="1">
                <a:solidFill>
                  <a:srgbClr val="FF0000"/>
                </a:solidFill>
                <a:latin typeface="黑体" panose="02010609060101010101" charset="-122"/>
                <a:ea typeface="黑体" panose="02010609060101010101" charset="-122"/>
              </a:rPr>
              <a:t>B</a:t>
            </a:r>
            <a:endParaRPr lang="en-US" altLang="zh-CN" sz="4000" b="1">
              <a:solidFill>
                <a:srgbClr val="FF0000"/>
              </a:solidFill>
              <a:latin typeface="黑体" panose="02010609060101010101" charset="-122"/>
              <a:ea typeface="黑体" panose="02010609060101010101" charset="-122"/>
            </a:endParaRPr>
          </a:p>
        </p:txBody>
      </p:sp>
      <p:sp>
        <p:nvSpPr>
          <p:cNvPr id="5" name="文本框 4" title=""/>
          <p:cNvSpPr txBox="1"/>
          <p:nvPr/>
        </p:nvSpPr>
        <p:spPr>
          <a:xfrm>
            <a:off x="1981200" y="293370"/>
            <a:ext cx="10067925" cy="1335405"/>
          </a:xfrm>
          <a:prstGeom prst="rect">
            <a:avLst/>
          </a:prstGeom>
          <a:noFill/>
          <a:ln w="28575" cmpd="sng">
            <a:solidFill>
              <a:schemeClr val="accent1">
                <a:shade val="50000"/>
              </a:schemeClr>
            </a:solidFill>
            <a:prstDash val="solid"/>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zh-CN" altLang="en-US" sz="2400" b="1">
                <a:ln>
                  <a:noFill/>
                </a:ln>
                <a:solidFill>
                  <a:srgbClr val="FF0000"/>
                </a:solidFill>
                <a:latin typeface="华文仿宋" panose="02010600040101010101" charset="-122"/>
                <a:ea typeface="华文仿宋" panose="02010600040101010101" charset="-122"/>
                <a:cs typeface="华文仿宋" panose="02010600040101010101" charset="-122"/>
              </a:rPr>
              <a:t>B项，“‘下决心不要群众看’……深刻揭示了党八股文风的严重危害”错误。结合材料一中“只有一种解释，就是下决心不要群众看。因为长而且空，群众见了就摇头，哪里还肯看下去呢”可知，“下决心不要群众看”一句不是在揭示党八股文风的危害，而是作者的批评之语。</a:t>
            </a:r>
            <a:endParaRPr lang="zh-CN" altLang="en-US" sz="2400" b="1">
              <a:ln>
                <a:noFill/>
              </a:ln>
              <a:solidFill>
                <a:srgbClr val="FF0000"/>
              </a:solidFill>
              <a:latin typeface="华文仿宋" panose="02010600040101010101" charset="-122"/>
              <a:ea typeface="华文仿宋" panose="02010600040101010101" charset="-122"/>
              <a:cs typeface="华文仿宋" panose="02010600040101010101" charset="-122"/>
            </a:endParaRP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a:xfrm>
            <a:off x="608400" y="369640"/>
            <a:ext cx="10969200" cy="705600"/>
          </a:xfrm>
        </p:spPr>
        <p:txBody>
          <a:bodyPr/>
          <a:lstStyle/>
          <a:p>
            <a:r>
              <a:rPr lang="zh-CN" altLang="en-US"/>
              <a:t>试题</a:t>
            </a:r>
            <a:endParaRPr lang="zh-CN" altLang="en-US"/>
          </a:p>
        </p:txBody>
      </p:sp>
      <p:sp>
        <p:nvSpPr>
          <p:cNvPr id="3" name="内容占位符 2" title=""/>
          <p:cNvSpPr>
            <a:spLocks noGrp="1"/>
          </p:cNvSpPr>
          <p:nvPr>
            <p:ph idx="1"/>
          </p:nvPr>
        </p:nvSpPr>
        <p:spPr>
          <a:xfrm>
            <a:off x="485140" y="1640840"/>
            <a:ext cx="11287125" cy="4998085"/>
          </a:xfrm>
        </p:spPr>
        <p:txBody>
          <a:bodyPr/>
          <a:lstStyle/>
          <a:p>
            <a:pPr marL="0" indent="0">
              <a:buNone/>
            </a:pPr>
            <a:r>
              <a:rPr lang="zh-CN" altLang="en-US" sz="2400" b="1">
                <a:latin typeface="华文中宋" panose="02010600040101010101" charset="-122"/>
                <a:ea typeface="华文中宋" panose="02010600040101010101" charset="-122"/>
                <a:cs typeface="华文中宋" panose="02010600040101010101" charset="-122"/>
              </a:rPr>
              <a:t>2.下列对材料一论证的相关分析，不正确的一项是(              )  （3分）</a:t>
            </a:r>
            <a:endParaRPr lang="zh-CN" altLang="en-US" sz="2400" b="1">
              <a:latin typeface="华文中宋" panose="02010600040101010101" charset="-122"/>
              <a:ea typeface="华文中宋" panose="02010600040101010101" charset="-122"/>
              <a:cs typeface="华文中宋" panose="02010600040101010101" charset="-122"/>
            </a:endParaRPr>
          </a:p>
          <a:p>
            <a:pPr marL="0" indent="0">
              <a:buNone/>
            </a:pPr>
            <a:r>
              <a:rPr lang="zh-CN" altLang="en-US" sz="2400" b="1">
                <a:latin typeface="楷体" panose="02010609060101010101" charset="-122"/>
                <a:ea typeface="楷体" panose="02010609060101010101" charset="-122"/>
                <a:cs typeface="楷体" panose="02010609060101010101" charset="-122"/>
              </a:rPr>
              <a:t>A.文章多处运用设问和反问，引起人们对文风问题的关注思考，并把相关论述步步推向深入，显示了很强的逻辑力量。</a:t>
            </a:r>
            <a:endParaRPr lang="zh-CN" altLang="en-US" sz="2400" b="1">
              <a:latin typeface="楷体" panose="02010609060101010101" charset="-122"/>
              <a:ea typeface="楷体" panose="02010609060101010101" charset="-122"/>
              <a:cs typeface="楷体" panose="02010609060101010101" charset="-122"/>
            </a:endParaRPr>
          </a:p>
          <a:p>
            <a:pPr marL="0" indent="0">
              <a:buNone/>
            </a:pPr>
            <a:r>
              <a:rPr lang="zh-CN" altLang="en-US" sz="2400" b="1">
                <a:latin typeface="楷体" panose="02010609060101010101" charset="-122"/>
                <a:ea typeface="楷体" panose="02010609060101010101" charset="-122"/>
                <a:cs typeface="楷体" panose="02010609060101010101" charset="-122"/>
              </a:rPr>
              <a:t>B.文章将斯大林发表的一篇演说和《解放日报》上的一篇社论进行比较，意在肯定《解放日报》社论的写法，增强了文章的论证力量。</a:t>
            </a:r>
            <a:endParaRPr lang="zh-CN" altLang="en-US" sz="2400" b="1">
              <a:latin typeface="楷体" panose="02010609060101010101" charset="-122"/>
              <a:ea typeface="楷体" panose="02010609060101010101" charset="-122"/>
              <a:cs typeface="楷体" panose="02010609060101010101" charset="-122"/>
            </a:endParaRPr>
          </a:p>
          <a:p>
            <a:pPr marL="0" indent="0">
              <a:buNone/>
            </a:pPr>
            <a:r>
              <a:rPr lang="zh-CN" altLang="en-US" sz="2400" b="1">
                <a:latin typeface="楷体" panose="02010609060101010101" charset="-122"/>
                <a:ea typeface="楷体" panose="02010609060101010101" charset="-122"/>
                <a:cs typeface="楷体" panose="02010609060101010101" charset="-122"/>
              </a:rPr>
              <a:t>C.在论证过程中，文章多处运用人民群众口头流行的富有生活气息的歇后语、俗语等，深入浅出，把道理讲得通俗易懂。</a:t>
            </a:r>
            <a:endParaRPr lang="zh-CN" altLang="en-US" sz="2400" b="1">
              <a:latin typeface="楷体" panose="02010609060101010101" charset="-122"/>
              <a:ea typeface="楷体" panose="02010609060101010101" charset="-122"/>
              <a:cs typeface="楷体" panose="02010609060101010101" charset="-122"/>
            </a:endParaRPr>
          </a:p>
          <a:p>
            <a:pPr marL="0" indent="0">
              <a:buNone/>
            </a:pPr>
            <a:r>
              <a:rPr lang="zh-CN" altLang="en-US" sz="2400" b="1">
                <a:latin typeface="楷体" panose="02010609060101010101" charset="-122"/>
                <a:ea typeface="楷体" panose="02010609060101010101" charset="-122"/>
                <a:cs typeface="楷体" panose="02010609060101010101" charset="-122"/>
              </a:rPr>
              <a:t>D.文章举《资本论》的例子，意在说明写文章要看实际情形，关键是要言之有物，而不是都以短为好，这样使论证更加严密。</a:t>
            </a:r>
            <a:endParaRPr lang="zh-CN" altLang="en-US" sz="2400" b="1">
              <a:latin typeface="楷体" panose="02010609060101010101" charset="-122"/>
              <a:ea typeface="楷体" panose="02010609060101010101" charset="-122"/>
              <a:cs typeface="楷体" panose="02010609060101010101" charset="-122"/>
            </a:endParaRPr>
          </a:p>
        </p:txBody>
      </p:sp>
      <p:sp>
        <p:nvSpPr>
          <p:cNvPr id="4" name="文本框 3" title=""/>
          <p:cNvSpPr txBox="1"/>
          <p:nvPr/>
        </p:nvSpPr>
        <p:spPr>
          <a:xfrm>
            <a:off x="7820660" y="1600835"/>
            <a:ext cx="159258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rgbClr val="FF0000"/>
                </a:solidFill>
              </a:rPr>
              <a:t>B</a:t>
            </a:r>
            <a:endParaRPr lang="en-US" altLang="zh-CN" sz="3200" b="1">
              <a:solidFill>
                <a:srgbClr val="FF0000"/>
              </a:solidFill>
            </a:endParaRPr>
          </a:p>
        </p:txBody>
      </p:sp>
      <p:sp>
        <p:nvSpPr>
          <p:cNvPr id="5" name="文本框 4" title=""/>
          <p:cNvSpPr txBox="1"/>
          <p:nvPr/>
        </p:nvSpPr>
        <p:spPr>
          <a:xfrm>
            <a:off x="2149475" y="278765"/>
            <a:ext cx="9511030" cy="1322070"/>
          </a:xfrm>
          <a:prstGeom prst="rect">
            <a:avLst/>
          </a:prstGeom>
          <a:noFill/>
          <a:ln w="28575"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华文仿宋" panose="02010600040101010101" charset="-122"/>
                <a:ea typeface="华文仿宋" panose="02010600040101010101" charset="-122"/>
                <a:cs typeface="华文仿宋" panose="02010600040101010101" charset="-122"/>
              </a:rPr>
              <a:t>B项，“意在肯定《解放日报》社论的写法”错误。材料一中说的是“苏联进行那么大的反侵略战争，斯大林在七月三日发表了一篇演说，还只有我们《解放日报》一篇社论那样长。要是我们的老爷写起来，那就不得了，起码得有几万字”，可见这里比较的目的是突出斯大林演说的简短，批判文章长而空的党八股文风。</a:t>
            </a:r>
            <a:endParaRPr lang="zh-CN" altLang="en-US" sz="2000" b="1">
              <a:latin typeface="华文仿宋" panose="02010600040101010101" charset="-122"/>
              <a:ea typeface="华文仿宋" panose="02010600040101010101" charset="-122"/>
              <a:cs typeface="华文仿宋" panose="02010600040101010101" charset="-122"/>
            </a:endParaRP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a:xfrm>
            <a:off x="608400" y="130245"/>
            <a:ext cx="10969200" cy="705600"/>
          </a:xfrm>
        </p:spPr>
        <p:txBody>
          <a:bodyPr/>
          <a:lstStyle/>
          <a:p>
            <a:r>
              <a:rPr lang="zh-CN" altLang="en-US"/>
              <a:t>试题</a:t>
            </a:r>
            <a:endParaRPr lang="zh-CN" altLang="en-US"/>
          </a:p>
        </p:txBody>
      </p:sp>
      <p:sp>
        <p:nvSpPr>
          <p:cNvPr id="3" name="内容占位符 2" title=""/>
          <p:cNvSpPr>
            <a:spLocks noGrp="1"/>
          </p:cNvSpPr>
          <p:nvPr>
            <p:ph idx="1"/>
          </p:nvPr>
        </p:nvSpPr>
        <p:spPr>
          <a:xfrm>
            <a:off x="457835" y="1798955"/>
            <a:ext cx="11348720" cy="4919345"/>
          </a:xfrm>
        </p:spPr>
        <p:txBody>
          <a:bodyPr>
            <a:noAutofit/>
          </a:bodyPr>
          <a:lstStyle/>
          <a:p>
            <a:pPr marL="0" indent="0">
              <a:lnSpc>
                <a:spcPct val="120000"/>
              </a:lnSpc>
              <a:buNone/>
            </a:pPr>
            <a:r>
              <a:rPr lang="zh-CN" altLang="en-US" sz="2400" b="1">
                <a:latin typeface="华文中宋" panose="02010600040101010101" charset="-122"/>
                <a:ea typeface="华文中宋" panose="02010600040101010101" charset="-122"/>
                <a:cs typeface="华文中宋" panose="02010600040101010101" charset="-122"/>
              </a:rPr>
              <a:t>3.根据材料二、三的内容，下列说法不正确的一项是( </a:t>
            </a:r>
            <a:r>
              <a:rPr lang="en-US" altLang="zh-CN" sz="2400" b="1">
                <a:latin typeface="华文中宋" panose="02010600040101010101" charset="-122"/>
                <a:ea typeface="华文中宋" panose="02010600040101010101" charset="-122"/>
                <a:cs typeface="华文中宋" panose="02010600040101010101" charset="-122"/>
              </a:rPr>
              <a:t>    </a:t>
            </a:r>
            <a:r>
              <a:rPr lang="zh-CN" altLang="en-US" sz="2400" b="1">
                <a:latin typeface="华文中宋" panose="02010600040101010101" charset="-122"/>
                <a:ea typeface="华文中宋" panose="02010600040101010101" charset="-122"/>
                <a:cs typeface="华文中宋" panose="02010600040101010101" charset="-122"/>
              </a:rPr>
              <a:t>  )    （3分）</a:t>
            </a:r>
            <a:endParaRPr lang="zh-CN" altLang="en-US" sz="2400" b="1">
              <a:latin typeface="华文中宋" panose="02010600040101010101" charset="-122"/>
              <a:ea typeface="华文中宋" panose="02010600040101010101" charset="-122"/>
              <a:cs typeface="华文中宋" panose="02010600040101010101" charset="-122"/>
            </a:endParaRPr>
          </a:p>
          <a:p>
            <a:pPr marL="0" indent="0">
              <a:lnSpc>
                <a:spcPct val="120000"/>
              </a:lnSpc>
              <a:buNone/>
            </a:pPr>
            <a:r>
              <a:rPr lang="zh-CN" altLang="en-US" sz="2400">
                <a:latin typeface="楷体" panose="02010609060101010101" charset="-122"/>
                <a:ea typeface="楷体" panose="02010609060101010101" charset="-122"/>
                <a:cs typeface="楷体" panose="02010609060101010101" charset="-122"/>
              </a:rPr>
              <a:t>A.材料二认为文艺工作者只要熟悉自己的描写对象和作品接受者，做好了解人、熟悉人这一工作，就能写出群众喜闻乐见的文艺作品。</a:t>
            </a:r>
            <a:endParaRPr lang="zh-CN" altLang="en-US" sz="2400">
              <a:latin typeface="楷体" panose="02010609060101010101" charset="-122"/>
              <a:ea typeface="楷体" panose="02010609060101010101" charset="-122"/>
              <a:cs typeface="楷体" panose="02010609060101010101" charset="-122"/>
            </a:endParaRPr>
          </a:p>
          <a:p>
            <a:pPr marL="0" indent="0">
              <a:lnSpc>
                <a:spcPct val="120000"/>
              </a:lnSpc>
              <a:buNone/>
            </a:pPr>
            <a:r>
              <a:rPr lang="zh-CN" altLang="en-US" sz="2400">
                <a:latin typeface="楷体" panose="02010609060101010101" charset="-122"/>
                <a:ea typeface="楷体" panose="02010609060101010101" charset="-122"/>
                <a:cs typeface="楷体" panose="02010609060101010101" charset="-122"/>
              </a:rPr>
              <a:t>B.材料二指出人民生活存在着最生动、最丰富、最基本的文学艺术原料的矿藏，是一切文学艺术取之不尽、用之不竭的唯一源泉。</a:t>
            </a:r>
            <a:endParaRPr lang="zh-CN" altLang="en-US" sz="2400">
              <a:latin typeface="楷体" panose="02010609060101010101" charset="-122"/>
              <a:ea typeface="楷体" panose="02010609060101010101" charset="-122"/>
              <a:cs typeface="楷体" panose="02010609060101010101" charset="-122"/>
            </a:endParaRPr>
          </a:p>
          <a:p>
            <a:pPr marL="0" indent="0">
              <a:lnSpc>
                <a:spcPct val="120000"/>
              </a:lnSpc>
              <a:buNone/>
            </a:pPr>
            <a:r>
              <a:rPr lang="zh-CN" altLang="en-US" sz="2400">
                <a:latin typeface="楷体" panose="02010609060101010101" charset="-122"/>
                <a:ea typeface="楷体" panose="02010609060101010101" charset="-122"/>
                <a:cs typeface="楷体" panose="02010609060101010101" charset="-122"/>
              </a:rPr>
              <a:t>C.材料三首先论述了语言在文学作品创作中的重要地位，如果用一句话概括，那就是：语言是表现思想、创造形象的最基本的工具。</a:t>
            </a:r>
            <a:endParaRPr lang="zh-CN" altLang="en-US" sz="2400">
              <a:latin typeface="楷体" panose="02010609060101010101" charset="-122"/>
              <a:ea typeface="楷体" panose="02010609060101010101" charset="-122"/>
              <a:cs typeface="楷体" panose="02010609060101010101" charset="-122"/>
            </a:endParaRPr>
          </a:p>
          <a:p>
            <a:pPr marL="0" indent="0">
              <a:lnSpc>
                <a:spcPct val="120000"/>
              </a:lnSpc>
              <a:buNone/>
            </a:pPr>
            <a:r>
              <a:rPr lang="zh-CN" altLang="en-US" sz="2400">
                <a:latin typeface="楷体" panose="02010609060101010101" charset="-122"/>
                <a:ea typeface="楷体" panose="02010609060101010101" charset="-122"/>
                <a:cs typeface="楷体" panose="02010609060101010101" charset="-122"/>
              </a:rPr>
              <a:t>D.材料三运用类比论证，把文学上的语言运用和画家的颜色调配进行类比，意在论证只有组织好、运用好语言，才能创作出优秀的作品。</a:t>
            </a:r>
            <a:endParaRPr lang="zh-CN" altLang="en-US" sz="2400">
              <a:latin typeface="楷体" panose="02010609060101010101" charset="-122"/>
              <a:ea typeface="楷体" panose="02010609060101010101" charset="-122"/>
              <a:cs typeface="楷体" panose="02010609060101010101" charset="-122"/>
            </a:endParaRPr>
          </a:p>
        </p:txBody>
      </p:sp>
      <p:sp>
        <p:nvSpPr>
          <p:cNvPr id="4" name="文本框 3" title=""/>
          <p:cNvSpPr txBox="1"/>
          <p:nvPr/>
        </p:nvSpPr>
        <p:spPr>
          <a:xfrm>
            <a:off x="8165465" y="1800860"/>
            <a:ext cx="74358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rgbClr val="FF0000"/>
                </a:solidFill>
              </a:rPr>
              <a:t>A</a:t>
            </a:r>
            <a:endParaRPr lang="en-US" altLang="zh-CN" sz="2800" b="1">
              <a:solidFill>
                <a:srgbClr val="FF0000"/>
              </a:solidFill>
            </a:endParaRPr>
          </a:p>
        </p:txBody>
      </p:sp>
      <p:sp>
        <p:nvSpPr>
          <p:cNvPr id="5" name="文本框 4" title=""/>
          <p:cNvSpPr txBox="1"/>
          <p:nvPr/>
        </p:nvSpPr>
        <p:spPr>
          <a:xfrm>
            <a:off x="1998980" y="243205"/>
            <a:ext cx="985583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华文仿宋" panose="02010600040101010101" charset="-122"/>
                <a:ea typeface="华文仿宋" panose="02010600040101010101" charset="-122"/>
                <a:cs typeface="华文仿宋" panose="02010600040101010101" charset="-122"/>
              </a:rPr>
              <a:t>A项，“文艺工作者只要……就能写出群众喜闻乐见的文艺作品”错误。材料二第1段中说的是“我们的文艺工作者需要做自己的文艺工作，但是这个了解人熟悉人的工作却是第一位的工作”，选项说法过于绝对。</a:t>
            </a:r>
            <a:endParaRPr lang="zh-CN" altLang="en-US" sz="2400" b="1">
              <a:solidFill>
                <a:srgbClr val="FF0000"/>
              </a:solidFill>
              <a:latin typeface="华文仿宋" panose="02010600040101010101" charset="-122"/>
              <a:ea typeface="华文仿宋" panose="02010600040101010101" charset="-122"/>
              <a:cs typeface="华文仿宋" panose="02010600040101010101" charset="-122"/>
            </a:endParaRP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r>
              <a:rPr lang="zh-CN" altLang="en-US"/>
              <a:t>试题</a:t>
            </a:r>
            <a:endParaRPr lang="zh-CN" altLang="en-US"/>
          </a:p>
        </p:txBody>
      </p:sp>
      <p:sp>
        <p:nvSpPr>
          <p:cNvPr id="3" name="内容占位符 2" title=""/>
          <p:cNvSpPr>
            <a:spLocks noGrp="1"/>
          </p:cNvSpPr>
          <p:nvPr>
            <p:ph idx="1"/>
          </p:nvPr>
        </p:nvSpPr>
        <p:spPr/>
        <p:txBody>
          <a:bodyPr/>
          <a:lstStyle/>
          <a:p>
            <a:pPr marL="0" indent="0">
              <a:buNone/>
            </a:pPr>
            <a:r>
              <a:rPr lang="zh-CN" altLang="en-US" sz="2800">
                <a:latin typeface="华文中宋" panose="02010600040101010101" charset="-122"/>
                <a:ea typeface="华文中宋" panose="02010600040101010101" charset="-122"/>
                <a:cs typeface="华文中宋" panose="02010600040101010101" charset="-122"/>
              </a:rPr>
              <a:t>4.请简要分析材料一的论证思路。（4分）</a:t>
            </a:r>
            <a:endParaRPr lang="zh-CN" altLang="en-US" sz="2800">
              <a:latin typeface="华文中宋" panose="02010600040101010101" charset="-122"/>
              <a:ea typeface="华文中宋" panose="02010600040101010101" charset="-122"/>
              <a:cs typeface="华文中宋" panose="02010600040101010101" charset="-122"/>
            </a:endParaRPr>
          </a:p>
          <a:p>
            <a:pPr marL="0" indent="0">
              <a:buNone/>
            </a:pPr>
            <a:r>
              <a:rPr lang="zh-CN" altLang="en-US" sz="2800">
                <a:solidFill>
                  <a:srgbClr val="FF0000"/>
                </a:solidFill>
                <a:latin typeface="华文中宋" panose="02010600040101010101" charset="-122"/>
                <a:ea typeface="华文中宋" panose="02010600040101010101" charset="-122"/>
                <a:cs typeface="华文中宋" panose="02010600040101010101" charset="-122"/>
              </a:rPr>
              <a:t>【参考答案】</a:t>
            </a:r>
            <a:endParaRPr lang="zh-CN" altLang="en-US" sz="2800">
              <a:solidFill>
                <a:srgbClr val="FF0000"/>
              </a:solidFill>
              <a:latin typeface="华文中宋" panose="02010600040101010101" charset="-122"/>
              <a:ea typeface="华文中宋" panose="02010600040101010101" charset="-122"/>
              <a:cs typeface="华文中宋" panose="02010600040101010101" charset="-122"/>
            </a:endParaRPr>
          </a:p>
          <a:p>
            <a:pPr marL="0" indent="0">
              <a:buNone/>
            </a:pPr>
            <a:r>
              <a:rPr lang="zh-CN" altLang="en-US" sz="2800">
                <a:latin typeface="楷体" panose="02010609060101010101" charset="-122"/>
                <a:ea typeface="楷体" panose="02010609060101010101" charset="-122"/>
                <a:cs typeface="楷体" panose="02010609060101010101" charset="-122"/>
              </a:rPr>
              <a:t>①首先指出党八股的第一条罪状——空话连篇，言之无物；</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zh-CN" altLang="en-US" sz="2800">
                <a:latin typeface="楷体" panose="02010609060101010101" charset="-122"/>
                <a:ea typeface="楷体" panose="02010609060101010101" charset="-122"/>
                <a:cs typeface="楷体" panose="02010609060101010101" charset="-122"/>
              </a:rPr>
              <a:t>②接着批判“长而空”的危害；</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zh-CN" altLang="en-US" sz="2800">
                <a:latin typeface="楷体" panose="02010609060101010101" charset="-122"/>
                <a:ea typeface="楷体" panose="02010609060101010101" charset="-122"/>
                <a:cs typeface="楷体" panose="02010609060101010101" charset="-122"/>
              </a:rPr>
              <a:t>③然后又指出文章“短而空”也不好；</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zh-CN" altLang="en-US" sz="2800">
                <a:latin typeface="楷体" panose="02010609060101010101" charset="-122"/>
                <a:ea typeface="楷体" panose="02010609060101010101" charset="-122"/>
                <a:cs typeface="楷体" panose="02010609060101010101" charset="-122"/>
              </a:rPr>
              <a:t>④最后得出结论——文章要言之有物(最不应该、最要反对的是言之无物的文章)。</a:t>
            </a:r>
            <a:endParaRPr lang="zh-CN" altLang="en-US" sz="2800">
              <a:latin typeface="楷体" panose="02010609060101010101" charset="-122"/>
              <a:ea typeface="楷体" panose="02010609060101010101" charset="-122"/>
              <a:cs typeface="楷体" panose="02010609060101010101" charset="-122"/>
            </a:endParaRPr>
          </a:p>
        </p:txBody>
      </p:sp>
    </p:spTree>
    <p:custDataLst>
      <p:tags r:id="rId2"/>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r>
              <a:rPr lang="zh-CN" altLang="en-US"/>
              <a:t>论述类文本梳理类题型答题规范</a:t>
            </a:r>
            <a:endParaRPr lang="zh-CN" altLang="en-US"/>
          </a:p>
        </p:txBody>
      </p:sp>
      <p:sp>
        <p:nvSpPr>
          <p:cNvPr id="3" name="内容占位符 2" title=""/>
          <p:cNvSpPr>
            <a:spLocks noGrp="1"/>
          </p:cNvSpPr>
          <p:nvPr>
            <p:ph idx="1"/>
          </p:nvPr>
        </p:nvSpPr>
        <p:spPr/>
        <p:txBody>
          <a:bodyPr/>
          <a:lstStyle/>
          <a:p>
            <a:pPr marL="0" indent="0">
              <a:buNone/>
            </a:pPr>
            <a:r>
              <a:rPr lang="zh-CN" altLang="en-US" sz="2800">
                <a:latin typeface="楷体" panose="02010609060101010101" charset="-122"/>
                <a:ea typeface="楷体" panose="02010609060101010101" charset="-122"/>
                <a:cs typeface="楷体" panose="02010609060101010101" charset="-122"/>
              </a:rPr>
              <a:t>一、</a:t>
            </a:r>
            <a:r>
              <a:rPr lang="zh-CN" altLang="en-US" sz="2800">
                <a:solidFill>
                  <a:srgbClr val="FF0000"/>
                </a:solidFill>
                <a:latin typeface="楷体" panose="02010609060101010101" charset="-122"/>
                <a:ea typeface="楷体" panose="02010609060101010101" charset="-122"/>
                <a:cs typeface="楷体" panose="02010609060101010101" charset="-122"/>
              </a:rPr>
              <a:t>答案序号化</a:t>
            </a:r>
            <a:r>
              <a:rPr lang="zh-CN" altLang="en-US" sz="2800">
                <a:latin typeface="楷体" panose="02010609060101010101" charset="-122"/>
                <a:ea typeface="楷体" panose="02010609060101010101" charset="-122"/>
                <a:cs typeface="楷体" panose="02010609060101010101" charset="-122"/>
              </a:rPr>
              <a:t>：分点作答，一层意思分一点</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zh-CN" altLang="en-US" sz="2800">
                <a:latin typeface="楷体" panose="02010609060101010101" charset="-122"/>
                <a:ea typeface="楷体" panose="02010609060101010101" charset="-122"/>
                <a:cs typeface="楷体" panose="02010609060101010101" charset="-122"/>
              </a:rPr>
              <a:t>二、</a:t>
            </a:r>
            <a:r>
              <a:rPr lang="zh-CN" altLang="en-US" sz="2800">
                <a:solidFill>
                  <a:srgbClr val="FF0000"/>
                </a:solidFill>
                <a:latin typeface="楷体" panose="02010609060101010101" charset="-122"/>
                <a:ea typeface="楷体" panose="02010609060101010101" charset="-122"/>
                <a:cs typeface="楷体" panose="02010609060101010101" charset="-122"/>
              </a:rPr>
              <a:t>序号段落化</a:t>
            </a:r>
            <a:r>
              <a:rPr lang="zh-CN" altLang="en-US" sz="2800">
                <a:latin typeface="楷体" panose="02010609060101010101" charset="-122"/>
                <a:ea typeface="楷体" panose="02010609060101010101" charset="-122"/>
                <a:cs typeface="楷体" panose="02010609060101010101" charset="-122"/>
              </a:rPr>
              <a:t>：每个点序号顶格，不要接在前一点后答</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zh-CN" altLang="en-US" sz="2800">
                <a:latin typeface="楷体" panose="02010609060101010101" charset="-122"/>
                <a:ea typeface="楷体" panose="02010609060101010101" charset="-122"/>
                <a:cs typeface="楷体" panose="02010609060101010101" charset="-122"/>
              </a:rPr>
              <a:t>三、</a:t>
            </a:r>
            <a:r>
              <a:rPr lang="zh-CN" altLang="en-US" sz="2800">
                <a:solidFill>
                  <a:srgbClr val="FF0000"/>
                </a:solidFill>
                <a:latin typeface="楷体" panose="02010609060101010101" charset="-122"/>
                <a:ea typeface="楷体" panose="02010609060101010101" charset="-122"/>
                <a:cs typeface="楷体" panose="02010609060101010101" charset="-122"/>
              </a:rPr>
              <a:t>用好逻辑提示词</a:t>
            </a:r>
            <a:r>
              <a:rPr lang="zh-CN" altLang="en-US" sz="2800">
                <a:latin typeface="楷体" panose="02010609060101010101" charset="-122"/>
                <a:ea typeface="楷体" panose="02010609060101010101" charset="-122"/>
                <a:cs typeface="楷体" panose="02010609060101010101" charset="-122"/>
              </a:rPr>
              <a:t>：首先、然后、接着、最后</a:t>
            </a:r>
            <a:r>
              <a:rPr lang="en-US" altLang="zh-CN" sz="2800">
                <a:latin typeface="楷体" panose="02010609060101010101" charset="-122"/>
                <a:ea typeface="楷体" panose="02010609060101010101" charset="-122"/>
                <a:cs typeface="楷体" panose="02010609060101010101" charset="-122"/>
              </a:rPr>
              <a:t>……</a:t>
            </a:r>
            <a:endParaRPr lang="en-US" altLang="zh-CN" sz="2800">
              <a:latin typeface="楷体" panose="02010609060101010101" charset="-122"/>
              <a:ea typeface="楷体" panose="02010609060101010101" charset="-122"/>
              <a:cs typeface="楷体" panose="02010609060101010101" charset="-122"/>
            </a:endParaRPr>
          </a:p>
          <a:p>
            <a:pPr marL="0" indent="0">
              <a:buNone/>
            </a:pPr>
            <a:r>
              <a:rPr lang="zh-CN" altLang="en-US" sz="2800">
                <a:latin typeface="楷体" panose="02010609060101010101" charset="-122"/>
                <a:ea typeface="楷体" panose="02010609060101010101" charset="-122"/>
                <a:cs typeface="楷体" panose="02010609060101010101" charset="-122"/>
              </a:rPr>
              <a:t>四、</a:t>
            </a:r>
            <a:r>
              <a:rPr lang="zh-CN" altLang="en-US" sz="2800">
                <a:solidFill>
                  <a:srgbClr val="FF0000"/>
                </a:solidFill>
                <a:latin typeface="楷体" panose="02010609060101010101" charset="-122"/>
                <a:ea typeface="楷体" panose="02010609060101010101" charset="-122"/>
                <a:cs typeface="楷体" panose="02010609060101010101" charset="-122"/>
              </a:rPr>
              <a:t>用语专业：</a:t>
            </a:r>
            <a:r>
              <a:rPr lang="zh-CN" altLang="en-US" sz="2800">
                <a:latin typeface="楷体" panose="02010609060101010101" charset="-122"/>
                <a:ea typeface="楷体" panose="02010609060101010101" charset="-122"/>
                <a:cs typeface="楷体" panose="02010609060101010101" charset="-122"/>
              </a:rPr>
              <a:t>动宾搭配合适</a:t>
            </a:r>
            <a:endParaRPr lang="zh-CN" altLang="en-US" sz="2800">
              <a:latin typeface="楷体" panose="02010609060101010101" charset="-122"/>
              <a:ea typeface="楷体" panose="02010609060101010101" charset="-122"/>
              <a:cs typeface="楷体" panose="02010609060101010101" charset="-122"/>
            </a:endParaRPr>
          </a:p>
          <a:p>
            <a:pPr marL="0" indent="0">
              <a:buNone/>
            </a:pPr>
            <a:r>
              <a:rPr lang="zh-CN" altLang="en-US" sz="2800" b="1">
                <a:latin typeface="楷体" panose="02010609060101010101" charset="-122"/>
                <a:ea typeface="楷体" panose="02010609060101010101" charset="-122"/>
                <a:cs typeface="楷体" panose="02010609060101010101" charset="-122"/>
              </a:rPr>
              <a:t>动词</a:t>
            </a:r>
            <a:r>
              <a:rPr lang="zh-CN" altLang="en-US" sz="2800">
                <a:latin typeface="楷体" panose="02010609060101010101" charset="-122"/>
                <a:ea typeface="楷体" panose="02010609060101010101" charset="-122"/>
                <a:cs typeface="楷体" panose="02010609060101010101" charset="-122"/>
              </a:rPr>
              <a:t>：提出、阐释、阐明、解释、介绍、论述、批判、赞扬、概括、分析、强调</a:t>
            </a:r>
            <a:r>
              <a:rPr lang="en-US" altLang="zh-CN" sz="2800">
                <a:latin typeface="楷体" panose="02010609060101010101" charset="-122"/>
                <a:ea typeface="楷体" panose="02010609060101010101" charset="-122"/>
                <a:cs typeface="楷体" panose="02010609060101010101" charset="-122"/>
              </a:rPr>
              <a:t>……</a:t>
            </a:r>
            <a:endParaRPr lang="en-US" altLang="zh-CN" sz="2800">
              <a:latin typeface="楷体" panose="02010609060101010101" charset="-122"/>
              <a:ea typeface="楷体" panose="02010609060101010101" charset="-122"/>
              <a:cs typeface="楷体" panose="02010609060101010101" charset="-122"/>
            </a:endParaRPr>
          </a:p>
          <a:p>
            <a:pPr marL="0" indent="0">
              <a:buNone/>
            </a:pPr>
            <a:r>
              <a:rPr lang="zh-CN" altLang="en-US" sz="2800" b="1">
                <a:latin typeface="楷体" panose="02010609060101010101" charset="-122"/>
                <a:ea typeface="楷体" panose="02010609060101010101" charset="-122"/>
                <a:cs typeface="楷体" panose="02010609060101010101" charset="-122"/>
              </a:rPr>
              <a:t>宾语</a:t>
            </a:r>
            <a:r>
              <a:rPr lang="zh-CN" altLang="en-US" sz="2800">
                <a:latin typeface="楷体" panose="02010609060101010101" charset="-122"/>
                <a:ea typeface="楷体" panose="02010609060101010101" charset="-122"/>
                <a:cs typeface="楷体" panose="02010609060101010101" charset="-122"/>
              </a:rPr>
              <a:t>：概念、问题、现象、观点、认识、事例、结论</a:t>
            </a:r>
            <a:endParaRPr lang="zh-CN" altLang="en-US" sz="2800">
              <a:latin typeface="楷体" panose="02010609060101010101" charset="-122"/>
              <a:ea typeface="楷体" panose="02010609060101010101" charset="-122"/>
              <a:cs typeface="楷体" panose="02010609060101010101" charset="-122"/>
            </a:endParaRPr>
          </a:p>
        </p:txBody>
      </p:sp>
    </p:spTree>
    <p:custDataLst>
      <p:tags r:id="rId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https://d.book118.com/365201213042011100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SHOW_EDIT_AREA_INDICATION" val="1"/>
  <p:tag name="KSO_WM_UNIT_TYPE" val="b"/>
  <p:tag name="KSO_WM_UNIT_VALUE" val="111"/>
</p:tagLst>
</file>

<file path=ppt/tags/tag6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 name="KSO_WM_BEAUTIFY_FLAG" val="#wm#"/>
  <p:tag name="KSO_WM_TEMPLATE_CATEGORY" val="custom"/>
  <p:tag name="KSO_WM_TEMPLATE_INDEX" val="20205081"/>
</p:tagLst>
</file>

<file path=ppt/tags/tag67.xml><?xml version="1.0" encoding="utf-8"?>
<p:tagLst xmlns:p="http://schemas.openxmlformats.org/presentationml/2006/main">
  <p:tag name="KSO_WM_BEAUTIFY_FLAG" val="#wm#"/>
  <p:tag name="KSO_WM_TEMPLATE_CATEGORY" val="custom"/>
  <p:tag name="KSO_WM_TEMPLATE_INDEX" val="20205081"/>
</p:tagLst>
</file>

<file path=ppt/tags/tag68.xml><?xml version="1.0" encoding="utf-8"?>
<p:tagLst xmlns:p="http://schemas.openxmlformats.org/presentationml/2006/main">
  <p:tag name="KSO_WM_BEAUTIFY_FLAG" val="#wm#"/>
  <p:tag name="KSO_WM_TEMPLATE_CATEGORY" val="custom"/>
  <p:tag name="KSO_WM_TEMPLATE_INDEX" val="20205081"/>
</p:tagLst>
</file>

<file path=ppt/tags/tag69.xml><?xml version="1.0" encoding="utf-8"?>
<p:tagLst xmlns:p="http://schemas.openxmlformats.org/presentationml/2006/main">
  <p:tag name="KSO_WM_BEAUTIFY_FLAG" val="#wm#"/>
  <p:tag name="KSO_WM_TEMPLATE_CATEGORY" val="custom"/>
  <p:tag name="KSO_WM_TEMPLATE_INDEX" val="20205081"/>
</p:tagLst>
</file>

<file path=ppt/tags/tag70.xml><?xml version="1.0" encoding="utf-8"?>
<p:tagLst xmlns:p="http://schemas.openxmlformats.org/presentationml/2006/main">
  <p:tag name="KSO_WM_BEAUTIFY_FLAG" val="#wm#"/>
  <p:tag name="KSO_WM_TEMPLATE_CATEGORY" val="custom"/>
  <p:tag name="KSO_WM_TEMPLATE_INDEX" val="20205081"/>
</p:tagLst>
</file>

<file path=ppt/tags/tag71.xml><?xml version="1.0" encoding="utf-8"?>
<p:tagLst xmlns:p="http://schemas.openxmlformats.org/presentationml/2006/main">
  <p:tag name="KSO_WM_BEAUTIFY_FLAG" val="#wm#"/>
  <p:tag name="KSO_WM_TEMPLATE_CATEGORY" val="custom"/>
  <p:tag name="KSO_WM_TEMPLATE_INDEX" val="20205081"/>
</p:tagLst>
</file>

<file path=ppt/tags/tag72.xml><?xml version="1.0" encoding="utf-8"?>
<p:tagLst xmlns:p="http://schemas.openxmlformats.org/presentationml/2006/main">
  <p:tag name="KSO_WM_BEAUTIFY_FLAG" val="#wm#"/>
  <p:tag name="KSO_WM_TEMPLATE_CATEGORY" val="custom"/>
  <p:tag name="KSO_WM_TEMPLATE_INDEX" val="20205081"/>
</p:tagLst>
</file>

<file path=ppt/tags/tag73.xml><?xml version="1.0" encoding="utf-8"?>
<p:tagLst xmlns:p="http://schemas.openxmlformats.org/presentationml/2006/main">
  <p:tag name="KSO_WM_BEAUTIFY_FLAG" val="#wm#"/>
  <p:tag name="KSO_WM_TEMPLATE_CATEGORY" val="custom"/>
  <p:tag name="KSO_WM_TEMPLATE_INDEX" val="20205081"/>
</p:tagLst>
</file>

<file path=ppt/tags/tag74.xml><?xml version="1.0" encoding="utf-8"?>
<p:tagLst xmlns:p="http://schemas.openxmlformats.org/presentationml/2006/main">
  <p:tag name="KSO_WM_BEAUTIFY_FLAG" val="#wm#"/>
  <p:tag name="KSO_WM_TEMPLATE_CATEGORY" val="custom"/>
  <p:tag name="KSO_WM_TEMPLATE_INDEX" val="20205081"/>
</p:tagLst>
</file>

<file path=ppt/tags/tag75.xml><?xml version="1.0" encoding="utf-8"?>
<p:tagLst xmlns:p="http://schemas.openxmlformats.org/presentationml/2006/main">
  <p:tag name="KSO_WM_BEAUTIFY_FLAG" val="#wm#"/>
  <p:tag name="KSO_WM_TEMPLATE_CATEGORY" val="custom"/>
  <p:tag name="KSO_WM_TEMPLATE_INDEX" val="20205081"/>
</p:tagLst>
</file>

<file path=ppt/tags/tag76.xml><?xml version="1.0" encoding="utf-8"?>
<p:tagLst xmlns:p="http://schemas.openxmlformats.org/presentationml/2006/main">
  <p:tag name="KSO_WM_BEAUTIFY_FLAG" val="#wm#"/>
  <p:tag name="KSO_WM_TEMPLATE_CATEGORY" val="custom"/>
  <p:tag name="KSO_WM_TEMPLATE_INDEX" val="20205081"/>
</p:tagLst>
</file>

<file path=ppt/tags/tag77.xml><?xml version="1.0" encoding="utf-8"?>
<p:tagLst xmlns:p="http://schemas.openxmlformats.org/presentationml/2006/main">
  <p:tag name="KSO_WM_BEAUTIFY_FLAG" val="#wm#"/>
  <p:tag name="KSO_WM_TEMPLATE_CATEGORY" val="custom"/>
  <p:tag name="KSO_WM_TEMPLATE_INDEX" val="20205081"/>
</p:tagLst>
</file>

<file path=ppt/tags/tag7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微软雅黑</vt:lpstr>
      <vt:lpstr>Wingdings</vt:lpstr>
      <vt:lpstr>华文行楷</vt:lpstr>
      <vt:lpstr>楷体</vt:lpstr>
      <vt:lpstr>黑体</vt:lpstr>
      <vt:lpstr>华文中宋</vt:lpstr>
      <vt:lpstr>华文仿宋</vt:lpstr>
      <vt:lpstr>Office Theme</vt:lpstr>
      <vt:lpstr>《反对党八股》《拿来主义》考练讲评</vt:lpstr>
      <vt:lpstr>教学目标</vt:lpstr>
      <vt:lpstr>问题反馈</vt:lpstr>
      <vt:lpstr>试题讲评</vt:lpstr>
      <vt:lpstr>PowerPoint Presentation</vt:lpstr>
      <vt:lpstr>PowerPoint Presentation</vt:lpstr>
      <vt:lpstr>PowerPoint Presentation</vt:lpstr>
      <vt:lpstr>PowerPoint Presentation</vt:lpstr>
      <vt:lpstr>试题</vt:lpstr>
      <vt:lpstr>试题</vt:lpstr>
      <vt:lpstr>试题</vt:lpstr>
      <vt:lpstr>试题</vt:lpstr>
      <vt:lpstr>论述类文本梳理类题型答题规范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2024-09-07T23:54:54.597</cp:lastPrinted>
  <dcterms:created xsi:type="dcterms:W3CDTF">2024-09-07T15:54:54Z</dcterms:created>
  <dcterms:modified xsi:type="dcterms:W3CDTF">2024-09-07T15:54:56Z</dcterms:modified>
</cp:coreProperties>
</file>