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4786D-5738-443A-8FD8-DD9E036A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0C6FA-7C3B-450E-854A-6867568D0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9DC82-1E71-45F6-8DC5-5DCAAD853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02DA3-EBED-4B51-8C00-479B2D41B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C73769-2D92-4E8C-96EB-C521EB39C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01A63C-C42E-4C5D-9698-35ECD5D64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1A4D1-142A-4382-9383-2C2A97396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7E7DD-7640-4ECB-A777-9B15BE857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59DD7-5CEB-4261-983C-D8C5BD35C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08D09-D5EC-4EDE-B234-04F861C9B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FC228-822A-4E95-BDB9-128D6BEA4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04321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重点法条解读\n## 1.民法典的编纂背景与意义\n### 1.1编纂民法典的必要性及重要意义\n### 1.2民法典在中国法律体系中的地位\n### 1.3民法典对人民群众权益的保障作用\n## 2.民法典的基本结构与框架\n### 2.1民法典的七编主要内容概述\n### 2.2民法典与民事单行法的关系\n### 2.3民法典的适用范围及解释原则\n## 3.民法典的重点法条解读\n### 3.1总则编的重点法条解析\n### 3.2物权编的重点法条解析\n### 3.3合同编的重点法条解析\n## 4.民法典对民事法律行为的影响\n### 4.1民事法律行为的概念及类型\n### 4.2民法典对民事法律行为的效力规定\n### 4.3民法典对民事法律行为的撤销与解除\n## 5.民法典对婚姻家庭关系的影响\n### 5.1婚姻家庭关系的基本原则\n### 5.2民法典对婚姻关系的法律规定\n### 5.3民法典对家庭关系的其他法律规定\n## 6.民法典对继承权的影响\n### 6.1继承权的基本原则及法律规定\n### 6.2民法典对遗嘱继承与法定继承的规定\n### 6.3民法典对遗产的处理及分配\n## 7.民法典对侵权责任的影响\n### 7.1侵权责任的基本原则及构成要件\n### 7.2民法典对各类侵权行为的法律规定\n### 7.3民法典对侵权责任的承担及损害赔偿\n## 8.民法典对个人信息保护的影响\n### 8.1个人信息保护的基本原则及法律规定\n### 8.2民法典对个人信息处理者的法律责任\n### 8.3民法典对个人信息保护的救济途径\n## 9.民法典对商事法律关系的影响\n### 9.1商事法律关系的基本原则及法律规定\n### 9.2民法典对商事主体的法律规定\n### 9.3民法典对商事行为的其他法律规定\n## 10.民法典的实施与普及\n### 10.1民法典实施的保障措施及建议\n### 10.2民法典普及的重要性及途径\n### 10.3民法典对法治国家建设的推动作用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《民法典》重点法条解读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民法典的编纂背景与意义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随着市场经济的发展，民事法律关系日益复杂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人民权益保护需求不断提高，需要完善民事法律制度</a:t>
                </a:r>
                <a:endParaRPr/>
              </a:p>
            </p:txBody>
          </p:sp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适应社会发展新变化的需要</a:t>
                </a:r>
                <a:endParaRPr/>
              </a:p>
            </p:txBody>
          </p:sp>
        </p:grpSp>
        <p:grpSp>
          <p:nvGrpSpPr>
            <p:cNvPr id="27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民法典是中国特色社会主义法律体系的重要组成部分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编纂民法典有助于完善法律体系，提高法律制度的科学性、系统性和协调性</a:t>
                </a:r>
                <a:endParaRPr/>
              </a:p>
            </p:txBody>
          </p:sp>
          <p:sp>
            <p:nvSpPr>
              <p:cNvPr id="2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完善中国特色社会主义法律体系的需要</a:t>
                </a:r>
                <a:endParaRPr/>
              </a:p>
            </p:txBody>
          </p:sp>
        </p:grpSp>
        <p:grpSp>
          <p:nvGrpSpPr>
            <p:cNvPr id="27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民法典涵盖了民事活动的各个方面，为人民群众提供了一整套行为规范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有助于维护社会公平正义，保障人民群众合法权益</a:t>
                </a:r>
                <a:endParaRPr/>
              </a:p>
            </p:txBody>
          </p:sp>
          <p:sp>
            <p:nvSpPr>
              <p:cNvPr id="2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保障人民群众合法权益的需要</a:t>
                </a:r>
                <a:endParaRPr/>
              </a:p>
            </p:txBody>
          </p:sp>
        </p:grpSp>
      </p:grpSp>
      <p:pic>
        <p:nvPicPr>
          <p:cNvPr id="27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编纂民法典的必要性及重要意义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0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4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民法典是基础性法律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规定了民事活动的基本原则和一般性规范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其他民事法律都以其为基础，制定相应的具体规定</a:t>
                </a:r>
                <a:endParaRPr/>
              </a:p>
            </p:txBody>
          </p:sp>
          <p:sp>
            <p:nvSpPr>
              <p:cNvPr id="40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1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4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民法典是综合性法律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涵盖了合同法、物权法、侵权责任法等民事法律领域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有助于整合民事法律制度，提高法律制度的整体效应</a:t>
                </a:r>
                <a:endParaRPr/>
              </a:p>
            </p:txBody>
          </p:sp>
          <p:sp>
            <p:nvSpPr>
              <p:cNvPr id="41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1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民法典是标志性法律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体现了中国特色社会主义法律制度的优势和特点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有助于提升中国法律的国际地位和影响力</a:t>
                </a:r>
                <a:endParaRPr/>
              </a:p>
            </p:txBody>
          </p:sp>
          <p:sp>
            <p:nvSpPr>
              <p:cNvPr id="41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民法典在中国法律体系中的地位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4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4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4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规范民事活动</a:t>
                </a:r>
                <a:endParaRPr/>
              </a:p>
            </p:txBody>
          </p:sp>
          <p:sp>
            <p:nvSpPr>
              <p:cNvPr id="44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民法典明确了民事活动的权利和义务，为人民群众提供了一整套行为规范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有助于维护社会秩序，保障人民群众的合法权益</a:t>
                </a:r>
                <a:endParaRPr/>
              </a:p>
            </p:txBody>
          </p:sp>
        </p:grpSp>
        <p:grpSp>
          <p:nvGrpSpPr>
            <p:cNvPr id="44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44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平衡民事权益</a:t>
                </a:r>
                <a:endParaRPr/>
              </a:p>
            </p:txBody>
          </p:sp>
          <p:sp>
            <p:nvSpPr>
              <p:cNvPr id="4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民法典规定了民事权益的保护和实现途径，有助于平衡当事人之间的利益关系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有助于维护社会公平正义，保障人民群众合法权益</a:t>
                </a:r>
                <a:endParaRPr/>
              </a:p>
            </p:txBody>
          </p:sp>
        </p:grpSp>
        <p:grpSp>
          <p:nvGrpSpPr>
            <p:cNvPr id="44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5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提供救济途径</a:t>
                </a:r>
                <a:endParaRPr/>
              </a:p>
            </p:txBody>
          </p:sp>
          <p:sp>
            <p:nvSpPr>
              <p:cNvPr id="4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民法典规定了民事纠纷的解决途径，为人民群众提供了法律救济手段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有助于维护人民群众的合法权益，提高司法公正和效率</a:t>
                </a:r>
                <a:endParaRPr/>
              </a:p>
            </p:txBody>
          </p:sp>
        </p:grpSp>
      </p:grpSp>
      <p:sp>
        <p:nvSpPr>
          <p:cNvPr id="4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民法典对人民群众权益的保障作用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民法典的基本结构与框架</a:t>
            </a:r>
            <a:endParaRPr/>
          </a:p>
        </p:txBody>
      </p:sp>
      <p:sp>
        <p:nvSpPr>
          <p:cNvPr id="4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5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6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民法典是基础性法律</a:t>
                </a:r>
                <a:endParaRPr/>
              </a:p>
            </p:txBody>
          </p:sp>
          <p:sp>
            <p:nvSpPr>
              <p:cNvPr id="46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民事单行法以其为基础，制定相应的具体规定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有助于保持法律制度的统一性和协调性</a:t>
                </a:r>
                <a:endParaRPr/>
              </a:p>
            </p:txBody>
          </p:sp>
        </p:grpSp>
        <p:grpSp>
          <p:nvGrpSpPr>
            <p:cNvPr id="46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4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民事单行法是具体化规定</a:t>
                </a:r>
                <a:endParaRPr/>
              </a:p>
            </p:txBody>
          </p:sp>
          <p:sp>
            <p:nvSpPr>
              <p:cNvPr id="4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针对特定领域的民事活动进行具体化规定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有助于完善民法典的规定，提高法律制度的可操作性</a:t>
                </a:r>
                <a:endParaRPr/>
              </a:p>
            </p:txBody>
          </p:sp>
        </p:grpSp>
        <p:grpSp>
          <p:nvGrpSpPr>
            <p:cNvPr id="46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4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民法典与民事单行法相辅相成</a:t>
                </a:r>
                <a:endParaRPr/>
              </a:p>
            </p:txBody>
          </p:sp>
          <p:sp>
            <p:nvSpPr>
              <p:cNvPr id="4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民法典为民事单行法提供基本遵循，民事单行法为民法典提供具体化规定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共同构成中国特色社会主义法律体系的重要组成部分</a:t>
                </a:r>
                <a:endParaRPr/>
              </a:p>
            </p:txBody>
          </p:sp>
        </p:grpSp>
      </p:grpSp>
      <p:pic>
        <p:nvPicPr>
          <p:cNvPr id="46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民法典与民事单行法的关系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7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7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7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民法典的适用范围及解释原则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民法典适用于中华人民共和国领域内的民事活动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适用于中华人民共和国公民、法人和其他组织</a:t>
                </a:r>
                <a:endParaRPr/>
              </a:p>
            </p:txBody>
          </p:sp>
          <p:pic>
            <p:nvPicPr>
              <p:cNvPr id="4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解释原则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民法典的解释应当遵循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依法解释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具体事实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法律语境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的原则，保护当事人的合法权益</a:t>
                </a:r>
                <a:endParaRPr/>
              </a:p>
            </p:txBody>
          </p:sp>
          <p:pic>
            <p:nvPicPr>
              <p:cNvPr id="4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8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民法典的重点法条解读</a:t>
            </a:r>
            <a:endParaRPr/>
          </a:p>
        </p:txBody>
      </p:sp>
      <p:sp>
        <p:nvSpPr>
          <p:cNvPr id="48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民事权利能力</a:t>
                </a:r>
                <a:endParaRPr/>
              </a:p>
            </p:txBody>
          </p:sp>
          <p:sp>
            <p:nvSpPr>
              <p:cNvPr id="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规定了民事权利能力的定义、范围和取得条件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保护当事人的民事权利能力，维护社会公平正义</a:t>
                </a:r>
                <a:endParaRPr/>
              </a:p>
            </p:txBody>
          </p:sp>
        </p:grpSp>
        <p:grpSp>
          <p:nvGrpSpPr>
            <p:cNvPr id="1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民事行为能力</a:t>
                </a:r>
                <a:endParaRPr/>
              </a:p>
            </p:txBody>
          </p:sp>
          <p:sp>
            <p:nvSpPr>
              <p:cNvPr id="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规定了民事行为能力的定义、范围和划分标准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保护当事人的民事行为能力，保障民事活动的顺利进行</a:t>
                </a:r>
                <a:endParaRPr/>
              </a:p>
            </p:txBody>
          </p:sp>
        </p:grpSp>
        <p:grpSp>
          <p:nvGrpSpPr>
            <p:cNvPr id="1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监护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规定了监护的定义、类型、职责和撤销条件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保护未成年人的合法权益，维护社会稳定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总则编的重点法条解析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物权编的重点法条解析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物权法定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规定了物权的种类和内容，保障当事人的物权权益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有助于维护社会秩序，保障人民群众的合法权益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物权变更与转让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规定了物权变更与转让的条件、程序和效力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保护当事人的物权权益，保障民事活动的顺利进行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物权保护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规定了物权的保护方式和途径，为当事人提供法律救济手段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有助于维护人民群众的合法权益，提高司法公正和效率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合同订立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规定了合同订立的主体、程序和条件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保护当事人的合同权益，保障民事活动的顺利进行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合同履行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规定了合同履行的原则、方式和期限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保护当事人的合同权益，维护社会公平正义</a:t>
                </a:r>
                <a:endParaRPr/>
              </a:p>
            </p:txBody>
          </p:sp>
          <p:pic>
            <p:nvPicPr>
              <p:cNvPr id="4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合同解除与终止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规定了合同解除与终止的条件、程序和效力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保护当事人的合同权益，保障民事活动的顺利进行</a:t>
                </a:r>
                <a:endParaRPr/>
              </a:p>
            </p:txBody>
          </p:sp>
          <p:pic>
            <p:nvPicPr>
              <p:cNvPr id="5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合同编的重点法条解析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民法典对民事法律行为的影响</a:t>
            </a:r>
            <a:endParaRPr/>
          </a:p>
        </p:txBody>
      </p:sp>
      <p:sp>
        <p:nvSpPr>
          <p:cNvPr id="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民事法律行为的概念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民事法律行为是当事人通过意思表示设立、变更、终止民事法律关系的行为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保护当事人的合法权益，维护社会秩序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民事法律行为的类型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民事法律行为包括合同行为、单方法律行为、共同法律行为等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有助于完善民事法律制度，提高法律制度的科学性和可操作性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民事法律行为的概念及类型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民法典对民事法律行为的效力规定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民事法律行为的有效条件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民事法律行为应当具备合法目的、真实意思表示、不违反法律或者社会公共利益等条件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保护当事人的合法权益，维护社会秩序</a:t>
                </a:r>
                <a:endParaRPr/>
              </a:p>
            </p:txBody>
          </p:sp>
          <p:pic>
            <p:nvPicPr>
              <p:cNvPr id="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民事法律行为的无效情形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民事法律行为无效的情形包括违反法律、行政法规的强制性规定，违背公序良俗等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有助于维护社会公平正义，保障人民群众的合法权益</a:t>
                </a:r>
                <a:endParaRPr/>
              </a:p>
            </p:txBody>
          </p:sp>
          <p:pic>
            <p:nvPicPr>
              <p:cNvPr id="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民事法律行为的撤销</a:t>
                </a:r>
                <a:endParaRPr/>
              </a:p>
            </p:txBody>
          </p:sp>
          <p:sp>
            <p:nvSpPr>
              <p:cNvPr id="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规定了民事法律行为撤销的条件、程序和效力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保护当事人的合法权益，保障民事活动的顺利进行</a:t>
                </a:r>
                <a:endParaRPr/>
              </a:p>
            </p:txBody>
          </p:sp>
          <p:sp>
            <p:nvSpPr>
              <p:cNvPr id="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民事法律行为的解除</a:t>
                </a:r>
                <a:endParaRPr/>
              </a:p>
            </p:txBody>
          </p:sp>
          <p:sp>
            <p:nvSpPr>
              <p:cNvPr id="1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规定了民事法律行为解除的条件、程序和效力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保护当事人的合法权益，保障民事活动的顺利进行</a:t>
                </a:r>
                <a:endParaRPr/>
              </a:p>
            </p:txBody>
          </p:sp>
          <p:sp>
            <p:nvSpPr>
              <p:cNvPr id="1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民法典对民事法律行为的撤销与解除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民法典对婚姻家庭关系的影响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05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婚姻自由原则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规定了婚姻自由的内容和范围，保障当事人的婚姻自主权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保护当事人的婚姻家庭权益，维护社会公平正义</a:t>
                </a:r>
                <a:endParaRPr/>
              </a:p>
            </p:txBody>
          </p:sp>
          <p:sp>
            <p:nvSpPr>
              <p:cNvPr id="1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一夫一妻制原则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规定了婚姻制度的基本原则，维护婚姻家庭秩序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保护当事人的婚姻家庭权益，维护社会公平正义</a:t>
                </a:r>
                <a:endParaRPr/>
              </a:p>
            </p:txBody>
          </p:sp>
          <p:sp>
            <p:nvSpPr>
              <p:cNvPr id="1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保护妇女、儿童和老人权益原则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规定了婚姻家庭关系中妇女、儿童和老人的权益保护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有助于维护社会公平正义，保障人民群众的合法权益</a:t>
                </a:r>
                <a:endParaRPr/>
              </a:p>
            </p:txBody>
          </p:sp>
          <p:sp>
            <p:nvSpPr>
              <p:cNvPr id="1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婚姻家庭关系的基本原则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民法典对婚姻关系的法律规定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规定了结婚的条件和程序，保障当事人的婚姻自主权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保护当事人的婚姻家庭权益，维护社会秩序</a:t>
                </a:r>
                <a:endParaRPr/>
              </a:p>
            </p:txBody>
          </p:sp>
          <p:pic>
            <p:nvPicPr>
              <p:cNvPr id="1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规定了离婚的条件、程序和效力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保护当事人的婚姻家庭权益，保障民事活动的顺利进行</a:t>
                </a:r>
                <a:endParaRPr/>
              </a:p>
            </p:txBody>
          </p:sp>
          <p:pic>
            <p:nvPicPr>
              <p:cNvPr id="1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父母与子女关系</a:t>
                </a:r>
                <a:endParaRPr/>
              </a:p>
            </p:txBody>
          </p:sp>
          <p:sp>
            <p:nvSpPr>
              <p:cNvPr id="1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规定了父母与子女之间的权利和义务，保障家庭关系的和谐稳定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保护当事人的婚姻家庭权益，维护社会公平正义</a:t>
                </a:r>
                <a:endParaRPr/>
              </a:p>
            </p:txBody>
          </p:sp>
          <p:sp>
            <p:nvSpPr>
              <p:cNvPr id="1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兄弟姐妹关系</a:t>
                </a:r>
                <a:endParaRPr/>
              </a:p>
            </p:txBody>
          </p:sp>
          <p:sp>
            <p:nvSpPr>
              <p:cNvPr id="1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规定了兄弟姐妹之间的权利和义务，保障家庭关系的和谐稳定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保护当事人的婚姻家庭权益，维护社会公平正义</a:t>
                </a:r>
                <a:endParaRPr/>
              </a:p>
            </p:txBody>
          </p:sp>
          <p:sp>
            <p:nvSpPr>
              <p:cNvPr id="1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民法典对家庭关系的其他法律规定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https://d.book118.com/365204321212011111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《民法典》重点法条解读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2024-09-17T09:38:03.067</cp:lastPrinted>
  <dcterms:created xsi:type="dcterms:W3CDTF">2024-09-17T01:38:03Z</dcterms:created>
  <dcterms:modified xsi:type="dcterms:W3CDTF">2024-09-17T01:38:05Z</dcterms:modified>
</cp:coreProperties>
</file>