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embeddedFontLst>
    <p:embeddedFont>
      <p:font typeface="UEHFSB+MS-UIGothic"/>
      <p:regular r:id="rId19"/>
    </p:embeddedFont>
    <p:embeddedFont>
      <p:font typeface="TBIIQB+WTGNCU+ArialMT"/>
      <p:regular r:id="rId20"/>
    </p:embeddedFont>
    <p:embeddedFont>
      <p:font typeface="VVHQKE+LSMBGG+MicrosoftYaHei-Bold"/>
      <p:regular r:id="rId21"/>
    </p:embeddedFont>
    <p:embeddedFont>
      <p:font typeface="VNITWG+ABNTHF+MicrosoftYaHei"/>
      <p:regular r:id="rId22"/>
    </p:embeddedFont>
  </p:embeddedFontLst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font" Target="fonts/font1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2.fntdata" /><Relationship Id="rId21" Type="http://schemas.openxmlformats.org/officeDocument/2006/relationships/font" Target="fonts/font3.fntdata" /><Relationship Id="rId22" Type="http://schemas.openxmlformats.org/officeDocument/2006/relationships/font" Target="fonts/font4.fntdata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4DEB63-4B5F-41D7-BA15-AD730ABBDD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79E370-E1AA-48C5-9D5F-A3DB6AE068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15E757-641F-483B-93FC-6CFE38C2B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1C92C9-B7FB-43B3-B8D1-9EBE9000C6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E0EF48-278D-4DF4-8356-51DBC1AA5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2628A8-392D-4A6B-8BC3-AEE887DAB8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E80B54-6601-40B1-826F-C4049F1E2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0B59FE-6D13-419D-B94C-2D4051E338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9EE291-91B5-46EC-AA75-6D85362371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6A90C0-A789-4863-B33E-BE7B26A507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E6F9FD-8DD1-406D-9330-6C23F2799E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5214012211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26160" y="1822334"/>
            <a:ext cx="5972175" cy="24771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000000"/>
                </a:solidFill>
                <a:latin typeface="UEHFSB+MS-UIGothic"/>
                <a:cs typeface="UEHFSB+MS-UIGothic"/>
              </a:rPr>
              <a:t>融</a:t>
            </a:r>
            <a:r>
              <a:rPr sz="495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4950">
                <a:solidFill>
                  <a:srgbClr val="000000"/>
                </a:solidFill>
                <a:latin typeface="UEHFSB+MS-UIGothic"/>
                <a:cs typeface="UEHFSB+MS-UIGothic"/>
              </a:rPr>
              <a:t>租</a:t>
            </a:r>
            <a:r>
              <a:rPr sz="4950">
                <a:solidFill>
                  <a:srgbClr val="000000"/>
                </a:solidFill>
                <a:latin typeface="SimSun"/>
                <a:cs typeface="SimSun"/>
              </a:rPr>
              <a:t>赁业务</a:t>
            </a:r>
            <a:r>
              <a:rPr sz="4950">
                <a:solidFill>
                  <a:srgbClr val="000000"/>
                </a:solidFill>
                <a:latin typeface="UEHFSB+MS-UIGothic"/>
                <a:cs typeface="UEHFSB+MS-UIGothic"/>
              </a:rPr>
              <a:t>交流</a:t>
            </a:r>
          </a:p>
          <a:p>
            <a:pPr marL="0" marR="0">
              <a:lnSpc>
                <a:spcPts val="4950"/>
              </a:lnSpc>
              <a:spcBef>
                <a:spcPts val="2180"/>
              </a:spcBef>
              <a:spcAft>
                <a:spcPct val="0"/>
              </a:spcAft>
            </a:pPr>
            <a:r>
              <a:rPr sz="4950">
                <a:solidFill>
                  <a:srgbClr val="000000"/>
                </a:solidFill>
                <a:latin typeface="UEHFSB+MS-UIGothic"/>
                <a:cs typeface="UEHFSB+MS-UIGothic"/>
              </a:rPr>
              <a:t>与探</a:t>
            </a:r>
            <a:r>
              <a:rPr sz="4950">
                <a:solidFill>
                  <a:srgbClr val="000000"/>
                </a:solidFill>
                <a:latin typeface="SimSun"/>
                <a:cs typeface="SimSun"/>
              </a:rPr>
              <a:t>讨课</a:t>
            </a:r>
            <a:r>
              <a:rPr sz="4950">
                <a:solidFill>
                  <a:srgbClr val="000000"/>
                </a:solidFill>
                <a:latin typeface="UEHFSB+MS-UIGothic"/>
                <a:cs typeface="UEHFSB+MS-UIGothic"/>
              </a:rPr>
              <a:t> 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899025" y="1636585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380E00"/>
                </a:solidFill>
                <a:latin typeface="TBIIQB+WTGNCU+ArialMT"/>
                <a:cs typeface="TBIIQB+WTGNCU+ArialMT"/>
              </a:rPr>
              <a:t>•</a:t>
            </a:r>
            <a:r>
              <a:rPr sz="2450" spc="128">
                <a:solidFill>
                  <a:srgbClr val="380E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80E00"/>
                </a:solidFill>
                <a:latin typeface="UEHFSB+MS-UIGothic"/>
                <a:cs typeface="UEHFSB+MS-UIGothic"/>
              </a:rPr>
              <a:t>融</a:t>
            </a:r>
            <a:r>
              <a:rPr sz="2400">
                <a:solidFill>
                  <a:srgbClr val="380E00"/>
                </a:solidFill>
                <a:latin typeface="SimSun"/>
                <a:cs typeface="SimSun"/>
              </a:rPr>
              <a:t>资</a:t>
            </a:r>
            <a:r>
              <a:rPr sz="2400">
                <a:solidFill>
                  <a:srgbClr val="380E00"/>
                </a:solidFill>
                <a:latin typeface="UEHFSB+MS-UIGothic"/>
                <a:cs typeface="UEHFSB+MS-UIGothic"/>
              </a:rPr>
              <a:t>租</a:t>
            </a:r>
            <a:r>
              <a:rPr sz="2400">
                <a:solidFill>
                  <a:srgbClr val="380E00"/>
                </a:solidFill>
                <a:latin typeface="SimSun"/>
                <a:cs typeface="SimSun"/>
              </a:rPr>
              <a:t>赁业务</a:t>
            </a:r>
            <a:r>
              <a:rPr sz="2400">
                <a:solidFill>
                  <a:srgbClr val="380E00"/>
                </a:solidFill>
                <a:latin typeface="UEHFSB+MS-UIGothic"/>
                <a:cs typeface="UEHFSB+MS-UIGothic"/>
              </a:rPr>
              <a:t>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99025" y="2122995"/>
            <a:ext cx="5140901" cy="175680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380E00"/>
                </a:solidFill>
                <a:latin typeface="TBIIQB+WTGNCU+ArialMT"/>
                <a:cs typeface="TBIIQB+WTGNCU+ArialMT"/>
              </a:rPr>
              <a:t>•</a:t>
            </a:r>
            <a:r>
              <a:rPr sz="2450" spc="128">
                <a:solidFill>
                  <a:srgbClr val="380E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80E00"/>
                </a:solidFill>
                <a:latin typeface="UEHFSB+MS-UIGothic"/>
                <a:cs typeface="UEHFSB+MS-UIGothic"/>
              </a:rPr>
              <a:t>融</a:t>
            </a:r>
            <a:r>
              <a:rPr sz="2400">
                <a:solidFill>
                  <a:srgbClr val="380E00"/>
                </a:solidFill>
                <a:latin typeface="SimSun"/>
                <a:cs typeface="SimSun"/>
              </a:rPr>
              <a:t>资</a:t>
            </a:r>
            <a:r>
              <a:rPr sz="2400">
                <a:solidFill>
                  <a:srgbClr val="380E00"/>
                </a:solidFill>
                <a:latin typeface="UEHFSB+MS-UIGothic"/>
                <a:cs typeface="UEHFSB+MS-UIGothic"/>
              </a:rPr>
              <a:t>租</a:t>
            </a:r>
            <a:r>
              <a:rPr sz="2400">
                <a:solidFill>
                  <a:srgbClr val="380E00"/>
                </a:solidFill>
                <a:latin typeface="SimSun"/>
                <a:cs typeface="SimSun"/>
              </a:rPr>
              <a:t>赁业务</a:t>
            </a:r>
            <a:r>
              <a:rPr sz="2400">
                <a:solidFill>
                  <a:srgbClr val="380E00"/>
                </a:solidFill>
                <a:latin typeface="UEHFSB+MS-UIGothic"/>
                <a:cs typeface="UEHFSB+MS-UIGothic"/>
              </a:rPr>
              <a:t>模式与操作流程</a:t>
            </a:r>
          </a:p>
          <a:p>
            <a:pPr marL="0" marR="0">
              <a:lnSpc>
                <a:spcPts val="2552"/>
              </a:lnSpc>
              <a:spcBef>
                <a:spcPts val="1232"/>
              </a:spcBef>
              <a:spcAft>
                <a:spcPct val="0"/>
              </a:spcAft>
            </a:pPr>
            <a:r>
              <a:rPr sz="2450">
                <a:solidFill>
                  <a:srgbClr val="380E00"/>
                </a:solidFill>
                <a:latin typeface="TBIIQB+WTGNCU+ArialMT"/>
                <a:cs typeface="TBIIQB+WTGNCU+ArialMT"/>
              </a:rPr>
              <a:t>•</a:t>
            </a:r>
            <a:r>
              <a:rPr sz="2450" spc="128">
                <a:solidFill>
                  <a:srgbClr val="380E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80E00"/>
                </a:solidFill>
                <a:latin typeface="UEHFSB+MS-UIGothic"/>
                <a:cs typeface="UEHFSB+MS-UIGothic"/>
              </a:rPr>
              <a:t>融</a:t>
            </a:r>
            <a:r>
              <a:rPr sz="2400">
                <a:solidFill>
                  <a:srgbClr val="380E00"/>
                </a:solidFill>
                <a:latin typeface="SimSun"/>
                <a:cs typeface="SimSun"/>
              </a:rPr>
              <a:t>资</a:t>
            </a:r>
            <a:r>
              <a:rPr sz="2400">
                <a:solidFill>
                  <a:srgbClr val="380E00"/>
                </a:solidFill>
                <a:latin typeface="UEHFSB+MS-UIGothic"/>
                <a:cs typeface="UEHFSB+MS-UIGothic"/>
              </a:rPr>
              <a:t>租</a:t>
            </a:r>
            <a:r>
              <a:rPr sz="2400">
                <a:solidFill>
                  <a:srgbClr val="380E00"/>
                </a:solidFill>
                <a:latin typeface="SimSun"/>
                <a:cs typeface="SimSun"/>
              </a:rPr>
              <a:t>赁业务</a:t>
            </a:r>
            <a:r>
              <a:rPr sz="2400">
                <a:solidFill>
                  <a:srgbClr val="380E00"/>
                </a:solidFill>
                <a:latin typeface="UEHFSB+MS-UIGothic"/>
                <a:cs typeface="UEHFSB+MS-UIGothic"/>
              </a:rPr>
              <a:t>的</a:t>
            </a:r>
            <a:r>
              <a:rPr sz="2400">
                <a:solidFill>
                  <a:srgbClr val="380E00"/>
                </a:solidFill>
                <a:latin typeface="SimSun"/>
                <a:cs typeface="SimSun"/>
              </a:rPr>
              <a:t>风险</a:t>
            </a:r>
            <a:r>
              <a:rPr sz="2400">
                <a:solidFill>
                  <a:srgbClr val="380E00"/>
                </a:solidFill>
                <a:latin typeface="UEHFSB+MS-UIGothic"/>
                <a:cs typeface="UEHFSB+MS-UIGothic"/>
              </a:rPr>
              <a:t>管理</a:t>
            </a:r>
          </a:p>
          <a:p>
            <a:pPr marL="0" marR="0">
              <a:lnSpc>
                <a:spcPts val="2552"/>
              </a:lnSpc>
              <a:spcBef>
                <a:spcPts val="1227"/>
              </a:spcBef>
              <a:spcAft>
                <a:spcPct val="0"/>
              </a:spcAft>
            </a:pPr>
            <a:r>
              <a:rPr sz="2450">
                <a:solidFill>
                  <a:srgbClr val="380E00"/>
                </a:solidFill>
                <a:latin typeface="TBIIQB+WTGNCU+ArialMT"/>
                <a:cs typeface="TBIIQB+WTGNCU+ArialMT"/>
              </a:rPr>
              <a:t>•</a:t>
            </a:r>
            <a:r>
              <a:rPr sz="2450" spc="128">
                <a:solidFill>
                  <a:srgbClr val="380E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80E00"/>
                </a:solidFill>
                <a:latin typeface="UEHFSB+MS-UIGothic"/>
                <a:cs typeface="UEHFSB+MS-UIGothic"/>
              </a:rPr>
              <a:t>融</a:t>
            </a:r>
            <a:r>
              <a:rPr sz="2400">
                <a:solidFill>
                  <a:srgbClr val="380E00"/>
                </a:solidFill>
                <a:latin typeface="SimSun"/>
                <a:cs typeface="SimSun"/>
              </a:rPr>
              <a:t>资</a:t>
            </a:r>
            <a:r>
              <a:rPr sz="2400">
                <a:solidFill>
                  <a:srgbClr val="380E00"/>
                </a:solidFill>
                <a:latin typeface="UEHFSB+MS-UIGothic"/>
                <a:cs typeface="UEHFSB+MS-UIGothic"/>
              </a:rPr>
              <a:t>租</a:t>
            </a:r>
            <a:r>
              <a:rPr sz="2400">
                <a:solidFill>
                  <a:srgbClr val="380E00"/>
                </a:solidFill>
                <a:latin typeface="SimSun"/>
                <a:cs typeface="SimSun"/>
              </a:rPr>
              <a:t>赁业务</a:t>
            </a:r>
            <a:r>
              <a:rPr sz="2400">
                <a:solidFill>
                  <a:srgbClr val="380E00"/>
                </a:solidFill>
                <a:latin typeface="UEHFSB+MS-UIGothic"/>
                <a:cs typeface="UEHFSB+MS-UIGothic"/>
              </a:rPr>
              <a:t>的税收政策与法律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518919" y="2308605"/>
            <a:ext cx="2540000" cy="37630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000"/>
              </a:lnSpc>
              <a:spcBef>
                <a:spcPct val="0"/>
              </a:spcBef>
              <a:spcAft>
                <a:spcPct val="0"/>
              </a:spcAft>
            </a:pPr>
            <a:r>
              <a:rPr sz="8000">
                <a:solidFill>
                  <a:srgbClr val="000000"/>
                </a:solidFill>
                <a:latin typeface="UEHFSB+MS-UIGothic"/>
                <a:cs typeface="UEHFSB+MS-UIGothic"/>
              </a:rPr>
              <a:t>目</a:t>
            </a:r>
          </a:p>
          <a:p>
            <a:pPr marL="0" marR="0">
              <a:lnSpc>
                <a:spcPts val="8000"/>
              </a:lnSpc>
              <a:spcBef>
                <a:spcPts val="1630"/>
              </a:spcBef>
              <a:spcAft>
                <a:spcPct val="0"/>
              </a:spcAft>
            </a:pPr>
            <a:r>
              <a:rPr sz="8000">
                <a:solidFill>
                  <a:srgbClr val="000000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99025" y="4021645"/>
            <a:ext cx="5140901" cy="17085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380E00"/>
                </a:solidFill>
                <a:latin typeface="TBIIQB+WTGNCU+ArialMT"/>
                <a:cs typeface="TBIIQB+WTGNCU+ArialMT"/>
              </a:rPr>
              <a:t>•</a:t>
            </a:r>
            <a:r>
              <a:rPr sz="2450" spc="128">
                <a:solidFill>
                  <a:srgbClr val="380E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80E00"/>
                </a:solidFill>
                <a:latin typeface="UEHFSB+MS-UIGothic"/>
                <a:cs typeface="UEHFSB+MS-UIGothic"/>
              </a:rPr>
              <a:t>融</a:t>
            </a:r>
            <a:r>
              <a:rPr sz="2400">
                <a:solidFill>
                  <a:srgbClr val="380E00"/>
                </a:solidFill>
                <a:latin typeface="SimSun"/>
                <a:cs typeface="SimSun"/>
              </a:rPr>
              <a:t>资</a:t>
            </a:r>
            <a:r>
              <a:rPr sz="2400">
                <a:solidFill>
                  <a:srgbClr val="380E00"/>
                </a:solidFill>
                <a:latin typeface="UEHFSB+MS-UIGothic"/>
                <a:cs typeface="UEHFSB+MS-UIGothic"/>
              </a:rPr>
              <a:t>租</a:t>
            </a:r>
            <a:r>
              <a:rPr sz="2400">
                <a:solidFill>
                  <a:srgbClr val="380E00"/>
                </a:solidFill>
                <a:latin typeface="SimSun"/>
                <a:cs typeface="SimSun"/>
              </a:rPr>
              <a:t>赁业务</a:t>
            </a:r>
            <a:r>
              <a:rPr sz="2400">
                <a:solidFill>
                  <a:srgbClr val="380E00"/>
                </a:solidFill>
                <a:latin typeface="UEHFSB+MS-UIGothic"/>
                <a:cs typeface="UEHFSB+MS-UIGothic"/>
              </a:rPr>
              <a:t>的未来</a:t>
            </a:r>
            <a:r>
              <a:rPr sz="2400">
                <a:solidFill>
                  <a:srgbClr val="380E00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380E00"/>
                </a:solidFill>
                <a:latin typeface="UEHFSB+MS-UIGothic"/>
                <a:cs typeface="UEHFSB+MS-UIGothic"/>
              </a:rPr>
              <a:t>展</a:t>
            </a:r>
            <a:r>
              <a:rPr sz="2400">
                <a:solidFill>
                  <a:srgbClr val="380E00"/>
                </a:solidFill>
                <a:latin typeface="SimSun"/>
                <a:cs typeface="SimSun"/>
              </a:rPr>
              <a:t>趋势</a:t>
            </a:r>
            <a:r>
              <a:rPr sz="2400">
                <a:solidFill>
                  <a:srgbClr val="380E00"/>
                </a:solidFill>
                <a:latin typeface="UEHFSB+MS-UIGothic"/>
                <a:cs typeface="UEHFSB+MS-UIGothic"/>
              </a:rPr>
              <a:t>与</a:t>
            </a:r>
          </a:p>
          <a:p>
            <a:pPr marL="0" marR="0">
              <a:lnSpc>
                <a:spcPts val="2552"/>
              </a:lnSpc>
              <a:spcBef>
                <a:spcPts val="4682"/>
              </a:spcBef>
              <a:spcAft>
                <a:spcPct val="0"/>
              </a:spcAft>
            </a:pPr>
            <a:r>
              <a:rPr sz="2450">
                <a:solidFill>
                  <a:srgbClr val="380E00"/>
                </a:solidFill>
                <a:latin typeface="TBIIQB+WTGNCU+ArialMT"/>
                <a:cs typeface="TBIIQB+WTGNCU+ArialMT"/>
              </a:rPr>
              <a:t>•</a:t>
            </a:r>
            <a:r>
              <a:rPr sz="2450" spc="128">
                <a:solidFill>
                  <a:srgbClr val="380E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80E00"/>
                </a:solidFill>
                <a:latin typeface="UEHFSB+MS-UIGothic"/>
                <a:cs typeface="UEHFSB+MS-UIGothic"/>
              </a:rPr>
              <a:t>融</a:t>
            </a:r>
            <a:r>
              <a:rPr sz="2400">
                <a:solidFill>
                  <a:srgbClr val="380E00"/>
                </a:solidFill>
                <a:latin typeface="SimSun"/>
                <a:cs typeface="SimSun"/>
              </a:rPr>
              <a:t>资</a:t>
            </a:r>
            <a:r>
              <a:rPr sz="2400">
                <a:solidFill>
                  <a:srgbClr val="380E00"/>
                </a:solidFill>
                <a:latin typeface="UEHFSB+MS-UIGothic"/>
                <a:cs typeface="UEHFSB+MS-UIGothic"/>
              </a:rPr>
              <a:t>租</a:t>
            </a:r>
            <a:r>
              <a:rPr sz="2400">
                <a:solidFill>
                  <a:srgbClr val="380E00"/>
                </a:solidFill>
                <a:latin typeface="SimSun"/>
                <a:cs typeface="SimSun"/>
              </a:rPr>
              <a:t>赁业务</a:t>
            </a:r>
            <a:r>
              <a:rPr sz="2400">
                <a:solidFill>
                  <a:srgbClr val="380E00"/>
                </a:solidFill>
                <a:latin typeface="UEHFSB+MS-UIGothic"/>
                <a:cs typeface="UEHFSB+MS-UIGothic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811904" y="2003516"/>
            <a:ext cx="5800725" cy="31386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628139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EB554D"/>
                </a:solidFill>
                <a:latin typeface="VVHQKE+LSMBGG+MicrosoftYaHei-Bold"/>
                <a:cs typeface="VVHQKE+LSMBGG+MicrosoftYaHei-Bold"/>
              </a:rPr>
              <a:t>01</a:t>
            </a:r>
          </a:p>
          <a:p>
            <a:pPr marL="0" marR="0">
              <a:lnSpc>
                <a:spcPts val="4500"/>
              </a:lnSpc>
              <a:spcBef>
                <a:spcPts val="2817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UEHFSB+MS-UIGothic"/>
                <a:cs typeface="UEHFSB+MS-UIGothic"/>
              </a:rPr>
              <a:t>融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4500">
                <a:solidFill>
                  <a:srgbClr val="000000"/>
                </a:solidFill>
                <a:latin typeface="UEHFSB+MS-UIGothic"/>
                <a:cs typeface="UEHFSB+MS-UIGothic"/>
              </a:rPr>
              <a:t>租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赁业务</a:t>
            </a:r>
            <a:r>
              <a:rPr sz="4500">
                <a:solidFill>
                  <a:srgbClr val="000000"/>
                </a:solidFill>
                <a:latin typeface="UEHFSB+MS-UIGothic"/>
                <a:cs typeface="UEHFSB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UEHFSB+MS-UIGothic"/>
                <a:cs typeface="UEHFSB+MS-UIGothic"/>
              </a:rPr>
              <a:t>融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资</a:t>
            </a:r>
            <a:r>
              <a:rPr sz="3000">
                <a:solidFill>
                  <a:srgbClr val="EB554D"/>
                </a:solidFill>
                <a:latin typeface="UEHFSB+MS-UIGothic"/>
                <a:cs typeface="UEHFSB+MS-UIGothic"/>
              </a:rPr>
              <a:t>租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赁</a:t>
            </a:r>
            <a:r>
              <a:rPr sz="3000">
                <a:solidFill>
                  <a:srgbClr val="EB554D"/>
                </a:solidFill>
                <a:latin typeface="UEHFSB+MS-UIGothic"/>
                <a:cs typeface="UEHFSB+MS-UIGothic"/>
              </a:rPr>
              <a:t>的定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EB554D"/>
                </a:solidFill>
                <a:latin typeface="UEHFSB+MS-UIGothic"/>
                <a:cs typeface="UEHFSB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1051388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EHFSB+MS-UIGothic"/>
                <a:cs typeface="UEHFSB+MS-UIGothic"/>
              </a:rPr>
              <a:t>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FFF"/>
                </a:solidFill>
                <a:latin typeface="UEHFSB+MS-UIGothic"/>
                <a:cs typeface="UEHFSB+MS-UIGothic"/>
              </a:rPr>
              <a:t>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赁</a:t>
            </a:r>
            <a:r>
              <a:rPr sz="1500">
                <a:solidFill>
                  <a:srgbClr val="FFFFFF"/>
                </a:solidFill>
                <a:latin typeface="UEHFSB+MS-UIGothic"/>
                <a:cs typeface="UEHFSB+MS-UIGothic"/>
              </a:rPr>
              <a:t>是一种通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UEHFSB+MS-UIGothic"/>
                <a:cs typeface="UEHFSB+MS-UIGothic"/>
              </a:rPr>
              <a:t>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赁</a:t>
            </a:r>
            <a:r>
              <a:rPr sz="1500">
                <a:solidFill>
                  <a:srgbClr val="FFFFFF"/>
                </a:solidFill>
                <a:latin typeface="UEHFSB+MS-UIGothic"/>
                <a:cs typeface="UEHFSB+MS-UIGothic"/>
              </a:rPr>
              <a:t>物品来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获</a:t>
            </a:r>
            <a:r>
              <a:rPr sz="1500">
                <a:solidFill>
                  <a:srgbClr val="FFFFFF"/>
                </a:solidFill>
                <a:latin typeface="UEHFSB+MS-UIGothic"/>
                <a:cs typeface="UEHFSB+MS-UIGothic"/>
              </a:rPr>
              <a:t>得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FFF"/>
                </a:solidFill>
                <a:latin typeface="UEHFSB+MS-UIGothic"/>
                <a:cs typeface="UEHFSB+MS-UIGothic"/>
              </a:rPr>
              <a:t>金使用的金融服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FFF"/>
                </a:solidFill>
                <a:latin typeface="UEHFSB+MS-UIGothic"/>
                <a:cs typeface="UEHFSB+MS-UIGothic"/>
              </a:rPr>
              <a:t>方式，其特点包括租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赁</a:t>
            </a:r>
            <a:r>
              <a:rPr sz="1500">
                <a:solidFill>
                  <a:srgbClr val="FFFFFF"/>
                </a:solidFill>
                <a:latin typeface="UEHFSB+MS-UIGothic"/>
                <a:cs typeface="UEHFSB+MS-UIGothic"/>
              </a:rPr>
              <a:t>期限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FFF"/>
                </a:solidFill>
                <a:latin typeface="UEHFSB+MS-UIGothic"/>
                <a:cs typeface="UEHFSB+MS-UIGothic"/>
              </a:rPr>
              <a:t>、租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赁</a:t>
            </a:r>
            <a:r>
              <a:rPr sz="1500">
                <a:solidFill>
                  <a:srgbClr val="FFFFFF"/>
                </a:solidFill>
                <a:latin typeface="UEHFSB+MS-UIGothic"/>
                <a:cs typeface="UEHFSB+MS-UIGothic"/>
              </a:rPr>
              <a:t>物品多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样</a:t>
            </a:r>
            <a:r>
              <a:rPr sz="1500">
                <a:solidFill>
                  <a:srgbClr val="FFFFFF"/>
                </a:solidFill>
                <a:latin typeface="UEHFSB+MS-UIGothic"/>
                <a:cs typeface="UEHFSB+MS-UIGothic"/>
              </a:rPr>
              <a:t>化、租金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23669" y="2742938"/>
            <a:ext cx="1745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UEHFSB+MS-UIGothic"/>
                <a:cs typeface="UEHFSB+MS-UIGothic"/>
              </a:rPr>
              <a:t>支付方式灵活等。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EB554D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EB554D"/>
                </a:solidFill>
                <a:latin typeface="UEHFSB+MS-UIGothic"/>
                <a:cs typeface="UEHFSB+MS-UIGothic"/>
              </a:rPr>
              <a:t>描述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411605" y="5094343"/>
            <a:ext cx="1058748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8C1610"/>
                </a:solidFill>
                <a:latin typeface="UEHFSB+MS-UIGothic"/>
                <a:cs typeface="UEHFSB+MS-UIGothic"/>
              </a:rPr>
              <a:t>融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8C1610"/>
                </a:solidFill>
                <a:latin typeface="UEHFSB+MS-UIGothic"/>
                <a:cs typeface="UEHFSB+MS-UIGothic"/>
              </a:rPr>
              <a:t>租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赁</a:t>
            </a:r>
            <a:r>
              <a:rPr sz="1500">
                <a:solidFill>
                  <a:srgbClr val="8C1610"/>
                </a:solidFill>
                <a:latin typeface="UEHFSB+MS-UIGothic"/>
                <a:cs typeface="UEHFSB+MS-UIGothic"/>
              </a:rPr>
              <a:t>是一种将融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8C1610"/>
                </a:solidFill>
                <a:latin typeface="UEHFSB+MS-UIGothic"/>
                <a:cs typeface="UEHFSB+MS-UIGothic"/>
              </a:rPr>
              <a:t>与物品租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赁</a:t>
            </a:r>
            <a:r>
              <a:rPr sz="1500">
                <a:solidFill>
                  <a:srgbClr val="8C1610"/>
                </a:solidFill>
                <a:latin typeface="UEHFSB+MS-UIGothic"/>
                <a:cs typeface="UEHFSB+MS-UIGothic"/>
              </a:rPr>
              <a:t>相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8C1610"/>
                </a:solidFill>
                <a:latin typeface="UEHFSB+MS-UIGothic"/>
                <a:cs typeface="UEHFSB+MS-UIGothic"/>
              </a:rPr>
              <a:t>合的金融服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8C1610"/>
                </a:solidFill>
                <a:latin typeface="UEHFSB+MS-UIGothic"/>
                <a:cs typeface="UEHFSB+MS-UIGothic"/>
              </a:rPr>
              <a:t>方式。承租人通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8C1610"/>
                </a:solidFill>
                <a:latin typeface="UEHFSB+MS-UIGothic"/>
                <a:cs typeface="UEHFSB+MS-UIGothic"/>
              </a:rPr>
              <a:t>租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赁</a:t>
            </a:r>
            <a:r>
              <a:rPr sz="1500">
                <a:solidFill>
                  <a:srgbClr val="8C1610"/>
                </a:solidFill>
                <a:latin typeface="UEHFSB+MS-UIGothic"/>
                <a:cs typeface="UEHFSB+MS-UIGothic"/>
              </a:rPr>
              <a:t>物品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获</a:t>
            </a:r>
            <a:r>
              <a:rPr sz="1500">
                <a:solidFill>
                  <a:srgbClr val="8C1610"/>
                </a:solidFill>
                <a:latin typeface="UEHFSB+MS-UIGothic"/>
                <a:cs typeface="UEHFSB+MS-UIGothic"/>
              </a:rPr>
              <a:t>得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8C1610"/>
                </a:solidFill>
                <a:latin typeface="UEHFSB+MS-UIGothic"/>
                <a:cs typeface="UEHFSB+MS-UIGothic"/>
              </a:rPr>
              <a:t>金使用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权</a:t>
            </a:r>
            <a:r>
              <a:rPr sz="1500">
                <a:solidFill>
                  <a:srgbClr val="8C1610"/>
                </a:solidFill>
                <a:latin typeface="UEHFSB+MS-UIGothic"/>
                <a:cs typeface="UEHFSB+MS-UIGothic"/>
              </a:rPr>
              <a:t>，按照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约</a:t>
            </a:r>
            <a:r>
              <a:rPr sz="1500">
                <a:solidFill>
                  <a:srgbClr val="8C1610"/>
                </a:solidFill>
                <a:latin typeface="UEHFSB+MS-UIGothic"/>
                <a:cs typeface="UEHFSB+MS-UIGothic"/>
              </a:rPr>
              <a:t>定的租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8C1610"/>
                </a:solidFill>
                <a:latin typeface="UEHFSB+MS-UIGothic"/>
                <a:cs typeface="UEHFSB+MS-UIGothic"/>
              </a:rPr>
              <a:t>金支付方式分期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偿还</a:t>
            </a:r>
            <a:r>
              <a:rPr sz="1500">
                <a:solidFill>
                  <a:srgbClr val="8C1610"/>
                </a:solidFill>
                <a:latin typeface="UEHFSB+MS-UIGothic"/>
                <a:cs typeface="UEHFSB+MS-UIGothic"/>
              </a:rPr>
              <a:t>租金，最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终获</a:t>
            </a:r>
            <a:r>
              <a:rPr sz="1500">
                <a:solidFill>
                  <a:srgbClr val="8C1610"/>
                </a:solidFill>
                <a:latin typeface="UEHFSB+MS-UIGothic"/>
                <a:cs typeface="UEHFSB+MS-UIGothic"/>
              </a:rPr>
              <a:t>得物品的所有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权</a:t>
            </a:r>
            <a:r>
              <a:rPr sz="1500">
                <a:solidFill>
                  <a:srgbClr val="8C1610"/>
                </a:solidFill>
                <a:latin typeface="UEHFSB+MS-UIGothic"/>
                <a:cs typeface="UEHFSB+MS-UIGothic"/>
              </a:rPr>
              <a:t>。融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8C1610"/>
                </a:solidFill>
                <a:latin typeface="UEHFSB+MS-UIGothic"/>
                <a:cs typeface="UEHFSB+MS-UIGothic"/>
              </a:rPr>
              <a:t>租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赁</a:t>
            </a:r>
            <a:r>
              <a:rPr sz="1500">
                <a:solidFill>
                  <a:srgbClr val="8C1610"/>
                </a:solidFill>
                <a:latin typeface="UEHFSB+MS-UIGothic"/>
                <a:cs typeface="UEHFSB+MS-UIGothic"/>
              </a:rPr>
              <a:t>的特点包括租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赁</a:t>
            </a:r>
            <a:r>
              <a:rPr sz="1500">
                <a:solidFill>
                  <a:srgbClr val="8C1610"/>
                </a:solidFill>
                <a:latin typeface="UEHFSB+MS-UIGothic"/>
                <a:cs typeface="UEHFSB+MS-UIGothic"/>
              </a:rPr>
              <a:t>期限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8C1610"/>
                </a:solidFill>
                <a:latin typeface="UEHFSB+MS-UIGothic"/>
                <a:cs typeface="UEHFSB+MS-UIGothic"/>
              </a:rPr>
              <a:t>、租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赁</a:t>
            </a:r>
            <a:r>
              <a:rPr sz="1500">
                <a:solidFill>
                  <a:srgbClr val="8C1610"/>
                </a:solidFill>
                <a:latin typeface="UEHFSB+MS-UIGothic"/>
                <a:cs typeface="UEHFSB+MS-UIGothic"/>
              </a:rPr>
              <a:t>物品多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样</a:t>
            </a:r>
            <a:r>
              <a:rPr sz="1500">
                <a:solidFill>
                  <a:srgbClr val="8C1610"/>
                </a:solidFill>
                <a:latin typeface="UEHFSB+MS-UIGothic"/>
                <a:cs typeface="UEHFSB+MS-UIGothic"/>
              </a:rPr>
              <a:t>化、租金支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8C1610"/>
                </a:solidFill>
                <a:latin typeface="UEHFSB+MS-UIGothic"/>
                <a:cs typeface="UEHFSB+MS-UIGothic"/>
              </a:rPr>
              <a:t>付方式灵活等，能</a:t>
            </a:r>
            <a:r>
              <a:rPr sz="1500">
                <a:solidFill>
                  <a:srgbClr val="8C1610"/>
                </a:solidFill>
                <a:latin typeface="SimSun"/>
                <a:cs typeface="SimSun"/>
              </a:rPr>
              <a:t>够满</a:t>
            </a:r>
            <a:r>
              <a:rPr sz="1500">
                <a:solidFill>
                  <a:srgbClr val="8C1610"/>
                </a:solidFill>
                <a:latin typeface="UEHFSB+MS-UIGothic"/>
                <a:cs typeface="UEHFSB+MS-UIGothic"/>
              </a:rPr>
              <a:t>足不同承租人的需求。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UEHFSB+MS-UIGothic"/>
                <a:cs typeface="UEHFSB+MS-UIGothic"/>
              </a:rPr>
              <a:t>融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资</a:t>
            </a:r>
            <a:r>
              <a:rPr sz="3000">
                <a:solidFill>
                  <a:srgbClr val="EB554D"/>
                </a:solidFill>
                <a:latin typeface="UEHFSB+MS-UIGothic"/>
                <a:cs typeface="UEHFSB+MS-UIGothic"/>
              </a:rPr>
              <a:t>租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赁</a:t>
            </a:r>
            <a:r>
              <a:rPr sz="3000">
                <a:solidFill>
                  <a:srgbClr val="EB554D"/>
                </a:solidFill>
                <a:latin typeface="UEHFSB+MS-UIGothic"/>
                <a:cs typeface="UEHFSB+MS-UIGothic"/>
              </a:rPr>
              <a:t>的起源与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EB554D"/>
                </a:solidFill>
                <a:latin typeface="UEHFSB+MS-UIGothic"/>
                <a:cs typeface="UEHFSB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866890" y="1652174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EB554D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633470" y="2412738"/>
            <a:ext cx="817953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62229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EHFSB+MS-UIGothic"/>
                <a:cs typeface="UEHFSB+MS-UIGothic"/>
              </a:rPr>
              <a:t>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UEHFSB+MS-UIGothic"/>
                <a:cs typeface="UEHFSB+MS-UIGothic"/>
              </a:rPr>
              <a:t>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赁</a:t>
            </a:r>
            <a:r>
              <a:rPr sz="1500">
                <a:solidFill>
                  <a:srgbClr val="000000"/>
                </a:solidFill>
                <a:latin typeface="UEHFSB+MS-UIGothic"/>
                <a:cs typeface="UEHFSB+MS-UIGothic"/>
              </a:rPr>
              <a:t>起源于</a:t>
            </a:r>
            <a:r>
              <a:rPr sz="1500">
                <a:solidFill>
                  <a:srgbClr val="000000"/>
                </a:solidFill>
                <a:latin typeface="VNITWG+ABNTHF+MicrosoftYaHei"/>
                <a:cs typeface="VNITWG+ABNTHF+MicrosoftYaHei"/>
              </a:rPr>
              <a:t>20</a:t>
            </a:r>
            <a:r>
              <a:rPr sz="1500">
                <a:solidFill>
                  <a:srgbClr val="000000"/>
                </a:solidFill>
                <a:latin typeface="UEHFSB+MS-UIGothic"/>
                <a:cs typeface="UEHFSB+MS-UIGothic"/>
              </a:rPr>
              <a:t>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纪</a:t>
            </a:r>
            <a:r>
              <a:rPr sz="1500">
                <a:solidFill>
                  <a:srgbClr val="000000"/>
                </a:solidFill>
                <a:latin typeface="VNITWG+ABNTHF+MicrosoftYaHei"/>
                <a:cs typeface="VNITWG+ABNTHF+MicrosoftYaHei"/>
              </a:rPr>
              <a:t>50</a:t>
            </a:r>
            <a:r>
              <a:rPr sz="1500">
                <a:solidFill>
                  <a:srgbClr val="000000"/>
                </a:solidFill>
                <a:latin typeface="UEHFSB+MS-UIGothic"/>
                <a:cs typeface="UEHFSB+MS-UIGothic"/>
              </a:rPr>
              <a:t>年代的美国，最初是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UEHFSB+MS-UIGothic"/>
                <a:cs typeface="UEHFSB+MS-UIGothic"/>
              </a:rPr>
              <a:t>了解决中小企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UEHFSB+MS-UIGothic"/>
                <a:cs typeface="UEHFSB+MS-UIGothic"/>
              </a:rPr>
              <a:t>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资难问题</a:t>
            </a:r>
            <a:r>
              <a:rPr sz="1500">
                <a:solidFill>
                  <a:srgbClr val="000000"/>
                </a:solidFill>
                <a:latin typeface="UEHFSB+MS-UIGothic"/>
                <a:cs typeface="UEHFSB+MS-UIGothic"/>
              </a:rPr>
              <a:t>而出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UEHFSB+MS-UIGothic"/>
                <a:cs typeface="UEHFSB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EHFSB+MS-UIGothic"/>
                <a:cs typeface="UEHFSB+MS-UIGothic"/>
              </a:rPr>
              <a:t>一种金融服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UEHFSB+MS-UIGothic"/>
                <a:cs typeface="UEHFSB+MS-UIGothic"/>
              </a:rPr>
              <a:t>方式。随着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经济</a:t>
            </a:r>
            <a:r>
              <a:rPr sz="1500">
                <a:solidFill>
                  <a:srgbClr val="000000"/>
                </a:solidFill>
                <a:latin typeface="UEHFSB+MS-UIGothic"/>
                <a:cs typeface="UEHFSB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UEHFSB+MS-UIGothic"/>
                <a:cs typeface="UEHFSB+MS-UIGothic"/>
              </a:rPr>
              <a:t>展和市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UEHFSB+MS-UIGothic"/>
                <a:cs typeface="UEHFSB+MS-UIGothic"/>
              </a:rPr>
              <a:t>的需求，融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UEHFSB+MS-UIGothic"/>
                <a:cs typeface="UEHFSB+MS-UIGothic"/>
              </a:rPr>
              <a:t>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赁业务</a:t>
            </a:r>
            <a:r>
              <a:rPr sz="1500">
                <a:solidFill>
                  <a:srgbClr val="000000"/>
                </a:solidFill>
                <a:latin typeface="UEHFSB+MS-UIGothic"/>
                <a:cs typeface="UEHFSB+MS-UIGothic"/>
              </a:rPr>
              <a:t>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渐扩</a:t>
            </a:r>
            <a:r>
              <a:rPr sz="1500">
                <a:solidFill>
                  <a:srgbClr val="000000"/>
                </a:solidFill>
                <a:latin typeface="UEHFSB+MS-UIGothic"/>
                <a:cs typeface="UEHFSB+MS-UIGothic"/>
              </a:rPr>
              <a:t>大，涉及的行</a:t>
            </a:r>
          </a:p>
          <a:p>
            <a:pPr marL="25717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UEHFSB+MS-UIGothic"/>
                <a:cs typeface="UEHFSB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000000"/>
                </a:solidFill>
                <a:latin typeface="UEHFSB+MS-UIGothic"/>
                <a:cs typeface="UEHFSB+MS-UIGothic"/>
              </a:rPr>
              <a:t>域也越来越广泛。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738619" y="401373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EB554D"/>
                </a:solidFill>
                <a:latin typeface="SimSun"/>
                <a:cs typeface="SimSun"/>
              </a:rPr>
              <a:t>详细</a:t>
            </a:r>
            <a:r>
              <a:rPr sz="2000" spc="25">
                <a:solidFill>
                  <a:srgbClr val="EB554D"/>
                </a:solidFill>
                <a:latin typeface="UEHFSB+MS-UIGothic"/>
                <a:cs typeface="UEHFSB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633470" y="4602853"/>
            <a:ext cx="817953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62229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EHFSB+MS-UIGothic"/>
                <a:cs typeface="UEHFSB+MS-UIGothic"/>
              </a:rPr>
              <a:t>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UEHFSB+MS-UIGothic"/>
                <a:cs typeface="UEHFSB+MS-UIGothic"/>
              </a:rPr>
              <a:t>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赁</a:t>
            </a:r>
            <a:r>
              <a:rPr sz="1500">
                <a:solidFill>
                  <a:srgbClr val="000000"/>
                </a:solidFill>
                <a:latin typeface="UEHFSB+MS-UIGothic"/>
                <a:cs typeface="UEHFSB+MS-UIGothic"/>
              </a:rPr>
              <a:t>起源于</a:t>
            </a:r>
            <a:r>
              <a:rPr sz="1500">
                <a:solidFill>
                  <a:srgbClr val="000000"/>
                </a:solidFill>
                <a:latin typeface="VNITWG+ABNTHF+MicrosoftYaHei"/>
                <a:cs typeface="VNITWG+ABNTHF+MicrosoftYaHei"/>
              </a:rPr>
              <a:t>20</a:t>
            </a:r>
            <a:r>
              <a:rPr sz="1500">
                <a:solidFill>
                  <a:srgbClr val="000000"/>
                </a:solidFill>
                <a:latin typeface="UEHFSB+MS-UIGothic"/>
                <a:cs typeface="UEHFSB+MS-UIGothic"/>
              </a:rPr>
              <a:t>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纪</a:t>
            </a:r>
            <a:r>
              <a:rPr sz="1500">
                <a:solidFill>
                  <a:srgbClr val="000000"/>
                </a:solidFill>
                <a:latin typeface="VNITWG+ABNTHF+MicrosoftYaHei"/>
                <a:cs typeface="VNITWG+ABNTHF+MicrosoftYaHei"/>
              </a:rPr>
              <a:t>50</a:t>
            </a:r>
            <a:r>
              <a:rPr sz="1500">
                <a:solidFill>
                  <a:srgbClr val="000000"/>
                </a:solidFill>
                <a:latin typeface="UEHFSB+MS-UIGothic"/>
                <a:cs typeface="UEHFSB+MS-UIGothic"/>
              </a:rPr>
              <a:t>年代的美国，最初是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UEHFSB+MS-UIGothic"/>
                <a:cs typeface="UEHFSB+MS-UIGothic"/>
              </a:rPr>
              <a:t>了解决中小企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UEHFSB+MS-UIGothic"/>
                <a:cs typeface="UEHFSB+MS-UIGothic"/>
              </a:rPr>
              <a:t>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资难问题</a:t>
            </a:r>
            <a:r>
              <a:rPr sz="1500">
                <a:solidFill>
                  <a:srgbClr val="000000"/>
                </a:solidFill>
                <a:latin typeface="UEHFSB+MS-UIGothic"/>
                <a:cs typeface="UEHFSB+MS-UIGothic"/>
              </a:rPr>
              <a:t>而出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UEHFSB+MS-UIGothic"/>
                <a:cs typeface="UEHFSB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EHFSB+MS-UIGothic"/>
                <a:cs typeface="UEHFSB+MS-UIGothic"/>
              </a:rPr>
              <a:t>一种金融服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UEHFSB+MS-UIGothic"/>
                <a:cs typeface="UEHFSB+MS-UIGothic"/>
              </a:rPr>
              <a:t>方式。随着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经济</a:t>
            </a:r>
            <a:r>
              <a:rPr sz="1500">
                <a:solidFill>
                  <a:srgbClr val="000000"/>
                </a:solidFill>
                <a:latin typeface="UEHFSB+MS-UIGothic"/>
                <a:cs typeface="UEHFSB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UEHFSB+MS-UIGothic"/>
                <a:cs typeface="UEHFSB+MS-UIGothic"/>
              </a:rPr>
              <a:t>展和市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UEHFSB+MS-UIGothic"/>
                <a:cs typeface="UEHFSB+MS-UIGothic"/>
              </a:rPr>
              <a:t>的需求，融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UEHFSB+MS-UIGothic"/>
                <a:cs typeface="UEHFSB+MS-UIGothic"/>
              </a:rPr>
              <a:t>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赁业务</a:t>
            </a:r>
            <a:r>
              <a:rPr sz="1500">
                <a:solidFill>
                  <a:srgbClr val="000000"/>
                </a:solidFill>
                <a:latin typeface="UEHFSB+MS-UIGothic"/>
                <a:cs typeface="UEHFSB+MS-UIGothic"/>
              </a:rPr>
              <a:t>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渐扩</a:t>
            </a:r>
            <a:r>
              <a:rPr sz="1500">
                <a:solidFill>
                  <a:srgbClr val="000000"/>
                </a:solidFill>
                <a:latin typeface="UEHFSB+MS-UIGothic"/>
                <a:cs typeface="UEHFSB+MS-UIGothic"/>
              </a:rPr>
              <a:t>大，涉及的行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UEHFSB+MS-UIGothic"/>
                <a:cs typeface="UEHFSB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000000"/>
                </a:solidFill>
                <a:latin typeface="UEHFSB+MS-UIGothic"/>
                <a:cs typeface="UEHFSB+MS-UIGothic"/>
              </a:rPr>
              <a:t>域也越来越广泛，包括航空、船舶、医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000000"/>
                </a:solidFill>
                <a:latin typeface="UEHFSB+MS-UIGothic"/>
                <a:cs typeface="UEHFSB+MS-UIGothic"/>
              </a:rPr>
              <a:t>、教育等。在中国，融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UEHFSB+MS-UIGothic"/>
                <a:cs typeface="UEHFSB+MS-UIGothic"/>
              </a:rPr>
              <a:t>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赁业务</a:t>
            </a:r>
            <a:r>
              <a:rPr sz="1500">
                <a:solidFill>
                  <a:srgbClr val="000000"/>
                </a:solidFill>
                <a:latin typeface="UEHFSB+MS-UIGothic"/>
                <a:cs typeface="UEHFSB+MS-UIGothic"/>
              </a:rPr>
              <a:t>起步</a:t>
            </a:r>
          </a:p>
          <a:p>
            <a:pPr marL="13335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000000"/>
                </a:solidFill>
                <a:latin typeface="UEHFSB+MS-UIGothic"/>
                <a:cs typeface="UEHFSB+MS-UIGothic"/>
              </a:rPr>
              <a:t>晚，但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UEHFSB+MS-UIGothic"/>
                <a:cs typeface="UEHFSB+MS-UIGothic"/>
              </a:rPr>
              <a:t>展迅速，已成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UEHFSB+MS-UIGothic"/>
                <a:cs typeface="UEHFSB+MS-UIGothic"/>
              </a:rPr>
              <a:t>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UEHFSB+MS-UIGothic"/>
                <a:cs typeface="UEHFSB+MS-UIGothic"/>
              </a:rPr>
              <a:t>重要的融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UEHFSB+MS-UIGothic"/>
                <a:cs typeface="UEHFSB+MS-UIGothic"/>
              </a:rPr>
              <a:t>方式之一。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UEHFSB+MS-UIGothic"/>
                <a:cs typeface="UEHFSB+MS-UIGothic"/>
              </a:rPr>
              <a:t>融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资</a:t>
            </a:r>
            <a:r>
              <a:rPr sz="3000">
                <a:solidFill>
                  <a:srgbClr val="EB554D"/>
                </a:solidFill>
                <a:latin typeface="UEHFSB+MS-UIGothic"/>
                <a:cs typeface="UEHFSB+MS-UIGothic"/>
              </a:rPr>
              <a:t>租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赁业务</a:t>
            </a:r>
            <a:r>
              <a:rPr sz="3000">
                <a:solidFill>
                  <a:srgbClr val="EB554D"/>
                </a:solidFill>
                <a:latin typeface="UEHFSB+MS-UIGothic"/>
                <a:cs typeface="UEHFSB+MS-UIGothic"/>
              </a:rPr>
              <a:t>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07160" y="182161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736715" y="182161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EB554D"/>
                </a:solidFill>
                <a:latin typeface="UEHFSB+MS-UIGothic"/>
                <a:cs typeface="UEHFSB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07160" y="2853543"/>
            <a:ext cx="479671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UEHFSB+MS-UIGothic"/>
                <a:cs typeface="UEHFSB+MS-UIGothic"/>
              </a:rPr>
              <a:t>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FFFFFF"/>
                </a:solidFill>
                <a:latin typeface="UEHFSB+MS-UIGothic"/>
                <a:cs typeface="UEHFSB+MS-UIGothic"/>
              </a:rPr>
              <a:t>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赁业务对</a:t>
            </a:r>
            <a:r>
              <a:rPr sz="1350">
                <a:solidFill>
                  <a:srgbClr val="FFFFFF"/>
                </a:solidFill>
                <a:latin typeface="UEHFSB+MS-UIGothic"/>
                <a:cs typeface="UEHFSB+MS-UIGothic"/>
              </a:rPr>
              <a:t>于促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进经济发</a:t>
            </a:r>
            <a:r>
              <a:rPr sz="1350">
                <a:solidFill>
                  <a:srgbClr val="FFFFFF"/>
                </a:solidFill>
                <a:latin typeface="UEHFSB+MS-UIGothic"/>
                <a:cs typeface="UEHFSB+MS-UIGothic"/>
              </a:rPr>
              <a:t>展、拓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宽</a:t>
            </a:r>
            <a:r>
              <a:rPr sz="1350">
                <a:solidFill>
                  <a:srgbClr val="FFFFFF"/>
                </a:solidFill>
                <a:latin typeface="UEHFSB+MS-UIGothic"/>
                <a:cs typeface="UEHFSB+MS-UIGothic"/>
              </a:rPr>
              <a:t>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FFFFFF"/>
                </a:solidFill>
                <a:latin typeface="UEHFSB+MS-UIGothic"/>
                <a:cs typeface="UEHFSB+MS-UIGothic"/>
              </a:rPr>
              <a:t>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FFFFFF"/>
                </a:solidFill>
                <a:latin typeface="UEHFSB+MS-UIGothic"/>
                <a:cs typeface="UEHFSB+MS-UIGothic"/>
              </a:rPr>
              <a:t>渠道、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UEHFSB+MS-UIGothic"/>
                <a:cs typeface="UEHFSB+MS-UIGothic"/>
              </a:rPr>
              <a:t>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UEHFSB+MS-UIGothic"/>
                <a:cs typeface="UEHFSB+MS-UIGothic"/>
              </a:rPr>
              <a:t>金融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FFFFFF"/>
                </a:solidFill>
                <a:latin typeface="UEHFSB+MS-UIGothic"/>
                <a:cs typeface="UEHFSB+MS-UIGothic"/>
              </a:rPr>
              <a:t>新等方面具有重要意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FFFFFF"/>
                </a:solidFill>
                <a:latin typeface="UEHFSB+MS-UIGothic"/>
                <a:cs typeface="UEHFSB+MS-UIGothic"/>
              </a:rPr>
              <a:t>。同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UEHFSB+MS-UIGothic"/>
                <a:cs typeface="UEHFSB+MS-UIGothic"/>
              </a:rPr>
              <a:t>，融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FFFFFF"/>
                </a:solidFill>
                <a:latin typeface="UEHFSB+MS-UIGothic"/>
                <a:cs typeface="UEHFSB+MS-UIGothic"/>
              </a:rPr>
              <a:t>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业务还</a:t>
            </a:r>
            <a:r>
              <a:rPr sz="1350">
                <a:solidFill>
                  <a:srgbClr val="FFFFFF"/>
                </a:solidFill>
                <a:latin typeface="UEHFSB+MS-UIGothic"/>
                <a:cs typeface="UEHFSB+MS-UIGothic"/>
              </a:rPr>
              <a:t>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FFFFFF"/>
                </a:solidFill>
                <a:latin typeface="UEHFSB+MS-UIGothic"/>
                <a:cs typeface="UEHFSB+MS-UIGothic"/>
              </a:rPr>
              <a:t>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进设备</a:t>
            </a:r>
            <a:r>
              <a:rPr sz="1350">
                <a:solidFill>
                  <a:srgbClr val="FFFFFF"/>
                </a:solidFill>
                <a:latin typeface="UEHFSB+MS-UIGothic"/>
                <a:cs typeface="UEHFSB+MS-UIGothic"/>
              </a:rPr>
              <a:t>更新和技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术进</a:t>
            </a:r>
            <a:r>
              <a:rPr sz="1350">
                <a:solidFill>
                  <a:srgbClr val="FFFFFF"/>
                </a:solidFill>
                <a:latin typeface="UEHFSB+MS-UIGothic"/>
                <a:cs typeface="UEHFSB+MS-UIGothic"/>
              </a:rPr>
              <a:t>步，提高企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业竞</a:t>
            </a:r>
            <a:r>
              <a:rPr sz="1350">
                <a:solidFill>
                  <a:srgbClr val="FFFFFF"/>
                </a:solidFill>
                <a:latin typeface="UEHFSB+MS-UIGothic"/>
                <a:cs typeface="UEHFSB+MS-UIGothic"/>
              </a:rPr>
              <a:t>争力。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736715" y="2853543"/>
            <a:ext cx="4665784" cy="2588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8C1610"/>
                </a:solidFill>
                <a:latin typeface="UEHFSB+MS-UIGothic"/>
                <a:cs typeface="UEHFSB+MS-UIGothic"/>
              </a:rPr>
              <a:t>融</a:t>
            </a:r>
            <a:r>
              <a:rPr sz="1350">
                <a:solidFill>
                  <a:srgbClr val="8C161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8C1610"/>
                </a:solidFill>
                <a:latin typeface="UEHFSB+MS-UIGothic"/>
                <a:cs typeface="UEHFSB+MS-UIGothic"/>
              </a:rPr>
              <a:t>租</a:t>
            </a:r>
            <a:r>
              <a:rPr sz="1350">
                <a:solidFill>
                  <a:srgbClr val="8C1610"/>
                </a:solidFill>
                <a:latin typeface="SimSun"/>
                <a:cs typeface="SimSun"/>
              </a:rPr>
              <a:t>赁业务对</a:t>
            </a:r>
            <a:r>
              <a:rPr sz="1350">
                <a:solidFill>
                  <a:srgbClr val="8C1610"/>
                </a:solidFill>
                <a:latin typeface="UEHFSB+MS-UIGothic"/>
                <a:cs typeface="UEHFSB+MS-UIGothic"/>
              </a:rPr>
              <a:t>于促</a:t>
            </a:r>
            <a:r>
              <a:rPr sz="1350">
                <a:solidFill>
                  <a:srgbClr val="8C1610"/>
                </a:solidFill>
                <a:latin typeface="SimSun"/>
                <a:cs typeface="SimSun"/>
              </a:rPr>
              <a:t>进经济发</a:t>
            </a:r>
            <a:r>
              <a:rPr sz="1350">
                <a:solidFill>
                  <a:srgbClr val="8C1610"/>
                </a:solidFill>
                <a:latin typeface="UEHFSB+MS-UIGothic"/>
                <a:cs typeface="UEHFSB+MS-UIGothic"/>
              </a:rPr>
              <a:t>展、拓</a:t>
            </a:r>
            <a:r>
              <a:rPr sz="1350">
                <a:solidFill>
                  <a:srgbClr val="8C1610"/>
                </a:solidFill>
                <a:latin typeface="SimSun"/>
                <a:cs typeface="SimSun"/>
              </a:rPr>
              <a:t>宽</a:t>
            </a:r>
            <a:r>
              <a:rPr sz="1350">
                <a:solidFill>
                  <a:srgbClr val="8C1610"/>
                </a:solidFill>
                <a:latin typeface="UEHFSB+MS-UIGothic"/>
                <a:cs typeface="UEHFSB+MS-UIGothic"/>
              </a:rPr>
              <a:t>企</a:t>
            </a:r>
            <a:r>
              <a:rPr sz="1350">
                <a:solidFill>
                  <a:srgbClr val="8C161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8C1610"/>
                </a:solidFill>
                <a:latin typeface="UEHFSB+MS-UIGothic"/>
                <a:cs typeface="UEHFSB+MS-UIGothic"/>
              </a:rPr>
              <a:t>融</a:t>
            </a:r>
            <a:r>
              <a:rPr sz="1350">
                <a:solidFill>
                  <a:srgbClr val="8C161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8C1610"/>
                </a:solidFill>
                <a:latin typeface="UEHFSB+MS-UIGothic"/>
                <a:cs typeface="UEHFSB+MS-UIGothic"/>
              </a:rPr>
              <a:t>渠道、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8C1610"/>
                </a:solidFill>
                <a:latin typeface="UEHFSB+MS-UIGothic"/>
                <a:cs typeface="UEHFSB+MS-UIGothic"/>
              </a:rPr>
              <a:t>推</a:t>
            </a:r>
            <a:r>
              <a:rPr sz="1350">
                <a:solidFill>
                  <a:srgbClr val="8C161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8C1610"/>
                </a:solidFill>
                <a:latin typeface="UEHFSB+MS-UIGothic"/>
                <a:cs typeface="UEHFSB+MS-UIGothic"/>
              </a:rPr>
              <a:t>金融</a:t>
            </a:r>
            <a:r>
              <a:rPr sz="1350">
                <a:solidFill>
                  <a:srgbClr val="8C1610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8C1610"/>
                </a:solidFill>
                <a:latin typeface="UEHFSB+MS-UIGothic"/>
                <a:cs typeface="UEHFSB+MS-UIGothic"/>
              </a:rPr>
              <a:t>新等方面具有重要意</a:t>
            </a:r>
            <a:r>
              <a:rPr sz="1350">
                <a:solidFill>
                  <a:srgbClr val="8C1610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8C1610"/>
                </a:solidFill>
                <a:latin typeface="UEHFSB+MS-UIGothic"/>
                <a:cs typeface="UEHFSB+MS-UIGothic"/>
              </a:rPr>
              <a:t>。通</a:t>
            </a:r>
            <a:r>
              <a:rPr sz="1350">
                <a:solidFill>
                  <a:srgbClr val="8C161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8C1610"/>
                </a:solidFill>
                <a:latin typeface="UEHFSB+MS-UIGothic"/>
                <a:cs typeface="UEHFSB+MS-UIGothic"/>
              </a:rPr>
              <a:t>融</a:t>
            </a:r>
            <a:r>
              <a:rPr sz="1350">
                <a:solidFill>
                  <a:srgbClr val="8C161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8C1610"/>
                </a:solidFill>
                <a:latin typeface="UEHFSB+MS-UIGothic"/>
                <a:cs typeface="UEHFSB+MS-UIGothic"/>
              </a:rPr>
              <a:t>租</a:t>
            </a:r>
            <a:r>
              <a:rPr sz="1350">
                <a:solidFill>
                  <a:srgbClr val="8C1610"/>
                </a:solidFill>
                <a:latin typeface="SimSun"/>
                <a:cs typeface="SimSun"/>
              </a:rPr>
              <a:t>赁</a:t>
            </a:r>
            <a:r>
              <a:rPr sz="1350">
                <a:solidFill>
                  <a:srgbClr val="8C1610"/>
                </a:solidFill>
                <a:latin typeface="UEHFSB+MS-UIGothic"/>
                <a:cs typeface="UEHFSB+MS-UIGothic"/>
              </a:rPr>
              <a:t>，企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8C161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8C1610"/>
                </a:solidFill>
                <a:latin typeface="UEHFSB+MS-UIGothic"/>
                <a:cs typeface="UEHFSB+MS-UIGothic"/>
              </a:rPr>
              <a:t>可以</a:t>
            </a:r>
            <a:r>
              <a:rPr sz="1350">
                <a:solidFill>
                  <a:srgbClr val="8C1610"/>
                </a:solidFill>
                <a:latin typeface="SimSun"/>
                <a:cs typeface="SimSun"/>
              </a:rPr>
              <a:t>获</a:t>
            </a:r>
            <a:r>
              <a:rPr sz="1350">
                <a:solidFill>
                  <a:srgbClr val="8C1610"/>
                </a:solidFill>
                <a:latin typeface="UEHFSB+MS-UIGothic"/>
                <a:cs typeface="UEHFSB+MS-UIGothic"/>
              </a:rPr>
              <a:t>得</a:t>
            </a:r>
            <a:r>
              <a:rPr sz="1350">
                <a:solidFill>
                  <a:srgbClr val="8C1610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8C1610"/>
                </a:solidFill>
                <a:latin typeface="UEHFSB+MS-UIGothic"/>
                <a:cs typeface="UEHFSB+MS-UIGothic"/>
              </a:rPr>
              <a:t>期</a:t>
            </a:r>
            <a:r>
              <a:rPr sz="1350">
                <a:solidFill>
                  <a:srgbClr val="8C1610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8C1610"/>
                </a:solidFill>
                <a:latin typeface="UEHFSB+MS-UIGothic"/>
                <a:cs typeface="UEHFSB+MS-UIGothic"/>
              </a:rPr>
              <a:t>定的</a:t>
            </a:r>
            <a:r>
              <a:rPr sz="1350">
                <a:solidFill>
                  <a:srgbClr val="8C161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8C1610"/>
                </a:solidFill>
                <a:latin typeface="UEHFSB+MS-UIGothic"/>
                <a:cs typeface="UEHFSB+MS-UIGothic"/>
              </a:rPr>
              <a:t>金支持，</a:t>
            </a:r>
            <a:r>
              <a:rPr sz="1350">
                <a:solidFill>
                  <a:srgbClr val="8C1610"/>
                </a:solidFill>
                <a:latin typeface="SimSun"/>
                <a:cs typeface="SimSun"/>
              </a:rPr>
              <a:t>实现设备</a:t>
            </a:r>
            <a:r>
              <a:rPr sz="1350">
                <a:solidFill>
                  <a:srgbClr val="8C1610"/>
                </a:solidFill>
                <a:latin typeface="UEHFSB+MS-UIGothic"/>
                <a:cs typeface="UEHFSB+MS-UIGothic"/>
              </a:rPr>
              <a:t>更新和技</a:t>
            </a:r>
            <a:r>
              <a:rPr sz="1350">
                <a:solidFill>
                  <a:srgbClr val="8C1610"/>
                </a:solidFill>
                <a:latin typeface="SimSun"/>
                <a:cs typeface="SimSun"/>
              </a:rPr>
              <a:t>术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8C161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8C1610"/>
                </a:solidFill>
                <a:latin typeface="UEHFSB+MS-UIGothic"/>
                <a:cs typeface="UEHFSB+MS-UIGothic"/>
              </a:rPr>
              <a:t>步，提高企</a:t>
            </a:r>
            <a:r>
              <a:rPr sz="1350">
                <a:solidFill>
                  <a:srgbClr val="8C1610"/>
                </a:solidFill>
                <a:latin typeface="SimSun"/>
                <a:cs typeface="SimSun"/>
              </a:rPr>
              <a:t>业竞</a:t>
            </a:r>
            <a:r>
              <a:rPr sz="1350">
                <a:solidFill>
                  <a:srgbClr val="8C1610"/>
                </a:solidFill>
                <a:latin typeface="UEHFSB+MS-UIGothic"/>
                <a:cs typeface="UEHFSB+MS-UIGothic"/>
              </a:rPr>
              <a:t>争力。此外，融</a:t>
            </a:r>
            <a:r>
              <a:rPr sz="1350">
                <a:solidFill>
                  <a:srgbClr val="8C161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8C1610"/>
                </a:solidFill>
                <a:latin typeface="UEHFSB+MS-UIGothic"/>
                <a:cs typeface="UEHFSB+MS-UIGothic"/>
              </a:rPr>
              <a:t>租</a:t>
            </a:r>
            <a:r>
              <a:rPr sz="1350">
                <a:solidFill>
                  <a:srgbClr val="8C1610"/>
                </a:solidFill>
                <a:latin typeface="SimSun"/>
                <a:cs typeface="SimSun"/>
              </a:rPr>
              <a:t>赁还</a:t>
            </a:r>
            <a:r>
              <a:rPr sz="1350">
                <a:solidFill>
                  <a:srgbClr val="8C1610"/>
                </a:solidFill>
                <a:latin typeface="UEHFSB+MS-UIGothic"/>
                <a:cs typeface="UEHFSB+MS-UIGothic"/>
              </a:rPr>
              <a:t>能</a:t>
            </a:r>
            <a:r>
              <a:rPr sz="1350">
                <a:solidFill>
                  <a:srgbClr val="8C161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8C1610"/>
                </a:solidFill>
                <a:latin typeface="UEHFSB+MS-UIGothic"/>
                <a:cs typeface="UEHFSB+MS-UIGothic"/>
              </a:rPr>
              <a:t>降低企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8C1610"/>
                </a:solidFill>
                <a:latin typeface="SimSun"/>
                <a:cs typeface="SimSun"/>
              </a:rPr>
              <a:t>业资产负债</a:t>
            </a:r>
            <a:r>
              <a:rPr sz="1350">
                <a:solidFill>
                  <a:srgbClr val="8C1610"/>
                </a:solidFill>
                <a:latin typeface="UEHFSB+MS-UIGothic"/>
                <a:cs typeface="UEHFSB+MS-UIGothic"/>
              </a:rPr>
              <a:t>率，</a:t>
            </a:r>
            <a:r>
              <a:rPr sz="1350">
                <a:solidFill>
                  <a:srgbClr val="8C1610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8C1610"/>
                </a:solidFill>
                <a:latin typeface="UEHFSB+MS-UIGothic"/>
                <a:cs typeface="UEHFSB+MS-UIGothic"/>
              </a:rPr>
              <a:t>化</a:t>
            </a:r>
            <a:r>
              <a:rPr sz="1350">
                <a:solidFill>
                  <a:srgbClr val="8C1610"/>
                </a:solidFill>
                <a:latin typeface="SimSun"/>
                <a:cs typeface="SimSun"/>
              </a:rPr>
              <a:t>财务结</a:t>
            </a:r>
            <a:r>
              <a:rPr sz="1350">
                <a:solidFill>
                  <a:srgbClr val="8C1610"/>
                </a:solidFill>
                <a:latin typeface="UEHFSB+MS-UIGothic"/>
                <a:cs typeface="UEHFSB+MS-UIGothic"/>
              </a:rPr>
              <a:t>构，提高企</a:t>
            </a:r>
            <a:r>
              <a:rPr sz="1350">
                <a:solidFill>
                  <a:srgbClr val="8C161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8C1610"/>
                </a:solidFill>
                <a:latin typeface="UEHFSB+MS-UIGothic"/>
                <a:cs typeface="UEHFSB+MS-UIGothic"/>
              </a:rPr>
              <a:t>的</a:t>
            </a:r>
            <a:r>
              <a:rPr sz="1350">
                <a:solidFill>
                  <a:srgbClr val="8C1610"/>
                </a:solidFill>
                <a:latin typeface="SimSun"/>
                <a:cs typeface="SimSun"/>
              </a:rPr>
              <a:t>财务</a:t>
            </a:r>
            <a:r>
              <a:rPr sz="1350">
                <a:solidFill>
                  <a:srgbClr val="8C1610"/>
                </a:solidFill>
                <a:latin typeface="UEHFSB+MS-UIGothic"/>
                <a:cs typeface="UEHFSB+MS-UIGothic"/>
              </a:rPr>
              <a:t>管理水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8C1610"/>
                </a:solidFill>
                <a:latin typeface="UEHFSB+MS-UIGothic"/>
                <a:cs typeface="UEHFSB+MS-UIGothic"/>
              </a:rPr>
              <a:t>平。</a:t>
            </a:r>
            <a:r>
              <a:rPr sz="1350">
                <a:solidFill>
                  <a:srgbClr val="8C161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8C1610"/>
                </a:solidFill>
                <a:latin typeface="UEHFSB+MS-UIGothic"/>
                <a:cs typeface="UEHFSB+MS-UIGothic"/>
              </a:rPr>
              <a:t>于国家而言，</a:t>
            </a:r>
            <a:r>
              <a:rPr sz="1350">
                <a:solidFill>
                  <a:srgbClr val="8C161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8C1610"/>
                </a:solidFill>
                <a:latin typeface="UEHFSB+MS-UIGothic"/>
                <a:cs typeface="UEHFSB+MS-UIGothic"/>
              </a:rPr>
              <a:t>展融</a:t>
            </a:r>
            <a:r>
              <a:rPr sz="1350">
                <a:solidFill>
                  <a:srgbClr val="8C161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8C1610"/>
                </a:solidFill>
                <a:latin typeface="UEHFSB+MS-UIGothic"/>
                <a:cs typeface="UEHFSB+MS-UIGothic"/>
              </a:rPr>
              <a:t>租</a:t>
            </a:r>
            <a:r>
              <a:rPr sz="1350">
                <a:solidFill>
                  <a:srgbClr val="8C1610"/>
                </a:solidFill>
                <a:latin typeface="SimSun"/>
                <a:cs typeface="SimSun"/>
              </a:rPr>
              <a:t>赁业务</a:t>
            </a:r>
            <a:r>
              <a:rPr sz="1350">
                <a:solidFill>
                  <a:srgbClr val="8C1610"/>
                </a:solidFill>
                <a:latin typeface="UEHFSB+MS-UIGothic"/>
                <a:cs typeface="UEHFSB+MS-UIGothic"/>
              </a:rPr>
              <a:t>有利于推</a:t>
            </a:r>
            <a:r>
              <a:rPr sz="1350">
                <a:solidFill>
                  <a:srgbClr val="8C161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8C1610"/>
                </a:solidFill>
                <a:latin typeface="UEHFSB+MS-UIGothic"/>
                <a:cs typeface="UEHFSB+MS-UIGothic"/>
              </a:rPr>
              <a:t>金融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8C1610"/>
                </a:solidFill>
                <a:latin typeface="UEHFSB+MS-UIGothic"/>
                <a:cs typeface="UEHFSB+MS-UIGothic"/>
              </a:rPr>
              <a:t>市</a:t>
            </a:r>
            <a:r>
              <a:rPr sz="1350">
                <a:solidFill>
                  <a:srgbClr val="8C1610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8C1610"/>
                </a:solidFill>
                <a:latin typeface="UEHFSB+MS-UIGothic"/>
                <a:cs typeface="UEHFSB+MS-UIGothic"/>
              </a:rPr>
              <a:t>的</a:t>
            </a:r>
            <a:r>
              <a:rPr sz="1350">
                <a:solidFill>
                  <a:srgbClr val="8C161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8C1610"/>
                </a:solidFill>
                <a:latin typeface="UEHFSB+MS-UIGothic"/>
                <a:cs typeface="UEHFSB+MS-UIGothic"/>
              </a:rPr>
              <a:t>展和完善，促</a:t>
            </a:r>
            <a:r>
              <a:rPr sz="1350">
                <a:solidFill>
                  <a:srgbClr val="8C1610"/>
                </a:solidFill>
                <a:latin typeface="SimSun"/>
                <a:cs typeface="SimSun"/>
              </a:rPr>
              <a:t>进实</a:t>
            </a:r>
            <a:r>
              <a:rPr sz="1350">
                <a:solidFill>
                  <a:srgbClr val="8C1610"/>
                </a:solidFill>
                <a:latin typeface="UEHFSB+MS-UIGothic"/>
                <a:cs typeface="UEHFSB+MS-UIGothic"/>
              </a:rPr>
              <a:t>体</a:t>
            </a:r>
            <a:r>
              <a:rPr sz="1350">
                <a:solidFill>
                  <a:srgbClr val="8C1610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8C1610"/>
                </a:solidFill>
                <a:latin typeface="UEHFSB+MS-UIGothic"/>
                <a:cs typeface="UEHFSB+MS-UIGothic"/>
              </a:rPr>
              <a:t>的</a:t>
            </a:r>
            <a:r>
              <a:rPr sz="1350">
                <a:solidFill>
                  <a:srgbClr val="8C1610"/>
                </a:solidFill>
                <a:latin typeface="SimSun"/>
                <a:cs typeface="SimSun"/>
              </a:rPr>
              <a:t>转</a:t>
            </a:r>
            <a:r>
              <a:rPr sz="1350">
                <a:solidFill>
                  <a:srgbClr val="8C1610"/>
                </a:solidFill>
                <a:latin typeface="UEHFSB+MS-UIGothic"/>
                <a:cs typeface="UEHFSB+MS-UIGothic"/>
              </a:rPr>
              <a:t>型升</a:t>
            </a:r>
            <a:r>
              <a:rPr sz="1350">
                <a:solidFill>
                  <a:srgbClr val="8C1610"/>
                </a:solidFill>
                <a:latin typeface="SimSun"/>
                <a:cs typeface="SimSun"/>
              </a:rPr>
              <a:t>级</a:t>
            </a:r>
            <a:r>
              <a:rPr sz="1350">
                <a:solidFill>
                  <a:srgbClr val="8C1610"/>
                </a:solidFill>
                <a:latin typeface="UEHFSB+MS-UIGothic"/>
                <a:cs typeface="UEHFSB+MS-UIGothic"/>
              </a:rPr>
              <a:t>和高</a:t>
            </a:r>
            <a:r>
              <a:rPr sz="1350">
                <a:solidFill>
                  <a:srgbClr val="8C161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8C1610"/>
                </a:solidFill>
                <a:latin typeface="UEHFSB+MS-UIGothic"/>
                <a:cs typeface="UEHFSB+MS-UIGothic"/>
              </a:rPr>
              <a:t>量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8C161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8C1610"/>
                </a:solidFill>
                <a:latin typeface="UEHFSB+MS-UIGothic"/>
                <a:cs typeface="UEHFSB+MS-UIGothic"/>
              </a:rPr>
              <a:t>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954654" y="2003516"/>
            <a:ext cx="7515225" cy="31386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485389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EB554D"/>
                </a:solidFill>
                <a:latin typeface="VVHQKE+LSMBGG+MicrosoftYaHei-Bold"/>
                <a:cs typeface="VVHQKE+LSMBGG+MicrosoftYaHei-Bold"/>
              </a:rPr>
              <a:t>02</a:t>
            </a:r>
          </a:p>
          <a:p>
            <a:pPr marL="0" marR="0">
              <a:lnSpc>
                <a:spcPts val="4500"/>
              </a:lnSpc>
              <a:spcBef>
                <a:spcPts val="2817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UEHFSB+MS-UIGothic"/>
                <a:cs typeface="UEHFSB+MS-UIGothic"/>
              </a:rPr>
              <a:t>融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4500">
                <a:solidFill>
                  <a:srgbClr val="000000"/>
                </a:solidFill>
                <a:latin typeface="UEHFSB+MS-UIGothic"/>
                <a:cs typeface="UEHFSB+MS-UIGothic"/>
              </a:rPr>
              <a:t>租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赁业务</a:t>
            </a:r>
            <a:r>
              <a:rPr sz="4500">
                <a:solidFill>
                  <a:srgbClr val="000000"/>
                </a:solidFill>
                <a:latin typeface="UEHFSB+MS-UIGothic"/>
                <a:cs typeface="UEHFSB+MS-UIGothic"/>
              </a:rPr>
              <a:t>模式与操作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526404" y="4164941"/>
            <a:ext cx="2000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UEHFSB+MS-UIGothic"/>
                <a:cs typeface="UEHFSB+MS-UIGothic"/>
              </a:rPr>
              <a:t>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UEHFSB+MS-UIGothic"/>
                <a:cs typeface="UEHFSB+MS-UIGothic"/>
              </a:rPr>
              <a:t>直接租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赁</a:t>
            </a:r>
            <a:r>
              <a:rPr sz="3000">
                <a:solidFill>
                  <a:srgbClr val="EB554D"/>
                </a:solidFill>
                <a:latin typeface="UEHFSB+MS-UIGothic"/>
                <a:cs typeface="UEHFSB+MS-UIGothic"/>
              </a:rPr>
              <a:t>模式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3013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EHFSB+MS-UIGothic"/>
                <a:cs typeface="UEHFSB+MS-UIGothic"/>
              </a:rPr>
              <a:t>直接租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赁</a:t>
            </a:r>
            <a:r>
              <a:rPr sz="1500">
                <a:solidFill>
                  <a:srgbClr val="000000"/>
                </a:solidFill>
                <a:latin typeface="UEHFSB+MS-UIGothic"/>
                <a:cs typeface="UEHFSB+MS-UIGothic"/>
              </a:rPr>
              <a:t>是最常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000000"/>
                </a:solidFill>
                <a:latin typeface="UEHFSB+MS-UIGothic"/>
                <a:cs typeface="UEHFSB+MS-UIGothic"/>
              </a:rPr>
              <a:t>的融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UEHFSB+MS-UIGothic"/>
                <a:cs typeface="UEHFSB+MS-UIGothic"/>
              </a:rPr>
              <a:t>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赁</a:t>
            </a:r>
            <a:r>
              <a:rPr sz="1500">
                <a:solidFill>
                  <a:srgbClr val="000000"/>
                </a:solidFill>
                <a:latin typeface="UEHFSB+MS-UIGothic"/>
                <a:cs typeface="UEHFSB+MS-UIGothic"/>
              </a:rPr>
              <a:t>模式，承租人直接向出租人租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赁设备</a:t>
            </a:r>
            <a:r>
              <a:rPr sz="1500">
                <a:solidFill>
                  <a:srgbClr val="000000"/>
                </a:solidFill>
                <a:latin typeface="UEHFSB+MS-UIGothic"/>
                <a:cs typeface="UEHFSB+MS-UIGothic"/>
              </a:rPr>
              <a:t>，并按照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约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87730" y="2660388"/>
            <a:ext cx="1364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EHFSB+MS-UIGothic"/>
                <a:cs typeface="UEHFSB+MS-UIGothic"/>
              </a:rPr>
              <a:t>定支付租金。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EB554D"/>
                </a:solidFill>
                <a:latin typeface="UEHFSB+MS-UIGothic"/>
                <a:cs typeface="UEHFSB+MS-UIGothic"/>
              </a:rPr>
              <a:t>描述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13435" y="4870188"/>
            <a:ext cx="7301358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EHFSB+MS-UIGothic"/>
                <a:cs typeface="UEHFSB+MS-UIGothic"/>
              </a:rPr>
              <a:t>在直接租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赁</a:t>
            </a:r>
            <a:r>
              <a:rPr sz="1500">
                <a:solidFill>
                  <a:srgbClr val="000000"/>
                </a:solidFill>
                <a:latin typeface="UEHFSB+MS-UIGothic"/>
                <a:cs typeface="UEHFSB+MS-UIGothic"/>
              </a:rPr>
              <a:t>模式下，出租人根据承租人的需求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购买设备</a:t>
            </a:r>
            <a:r>
              <a:rPr sz="1500">
                <a:solidFill>
                  <a:srgbClr val="000000"/>
                </a:solidFill>
                <a:latin typeface="UEHFSB+MS-UIGothic"/>
                <a:cs typeface="UEHFSB+MS-UIGothic"/>
              </a:rPr>
              <a:t>，然后将其租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给</a:t>
            </a:r>
            <a:r>
              <a:rPr sz="1500">
                <a:solidFill>
                  <a:srgbClr val="000000"/>
                </a:solidFill>
                <a:latin typeface="UEHFSB+MS-UIGothic"/>
                <a:cs typeface="UEHFSB+MS-UIGothic"/>
              </a:rPr>
              <a:t>承租人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EHFSB+MS-UIGothic"/>
                <a:cs typeface="UEHFSB+MS-UIGothic"/>
              </a:rPr>
              <a:t>使用。承租人按照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约</a:t>
            </a:r>
            <a:r>
              <a:rPr sz="1500">
                <a:solidFill>
                  <a:srgbClr val="000000"/>
                </a:solidFill>
                <a:latin typeface="UEHFSB+MS-UIGothic"/>
                <a:cs typeface="UEHFSB+MS-UIGothic"/>
              </a:rPr>
              <a:t>定的期限和金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额</a:t>
            </a:r>
            <a:r>
              <a:rPr sz="1500">
                <a:solidFill>
                  <a:srgbClr val="000000"/>
                </a:solidFill>
                <a:latin typeface="UEHFSB+MS-UIGothic"/>
                <a:cs typeface="UEHFSB+MS-UIGothic"/>
              </a:rPr>
              <a:t>支付租金，租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赁</a:t>
            </a:r>
            <a:r>
              <a:rPr sz="1500">
                <a:solidFill>
                  <a:srgbClr val="000000"/>
                </a:solidFill>
                <a:latin typeface="UEHFSB+MS-UIGothic"/>
                <a:cs typeface="UEHFSB+MS-UIGothic"/>
              </a:rPr>
              <a:t>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000000"/>
                </a:solidFill>
                <a:latin typeface="UEHFSB+MS-UIGothic"/>
                <a:cs typeface="UEHFSB+MS-UIGothic"/>
              </a:rPr>
              <a:t>后，通常可以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选择购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买该设备</a:t>
            </a:r>
            <a:r>
              <a:rPr sz="1500">
                <a:solidFill>
                  <a:srgbClr val="000000"/>
                </a:solidFill>
                <a:latin typeface="UEHFSB+MS-UIGothic"/>
                <a:cs typeface="UEHFSB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UEHFSB+MS-UIGothic"/>
                <a:cs typeface="UEHFSB+MS-UIGothic"/>
              </a:rPr>
              <a:t>售后回租模式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834626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UEHFSB+MS-UIGothic"/>
                <a:cs typeface="UEHFSB+MS-UIGothic"/>
              </a:rPr>
              <a:t>售后回租是指承租人将自有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设备卖给</a:t>
            </a:r>
            <a:r>
              <a:rPr sz="1350">
                <a:solidFill>
                  <a:srgbClr val="FFFFFF"/>
                </a:solidFill>
                <a:latin typeface="UEHFSB+MS-UIGothic"/>
                <a:cs typeface="UEHFSB+MS-UIGothic"/>
              </a:rPr>
              <a:t>出租人，再从出租人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FFFFFF"/>
                </a:solidFill>
                <a:latin typeface="UEHFSB+MS-UIGothic"/>
                <a:cs typeface="UEHFSB+MS-UIGothic"/>
              </a:rPr>
              <a:t>租回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该设备</a:t>
            </a:r>
            <a:r>
              <a:rPr sz="1350">
                <a:solidFill>
                  <a:srgbClr val="FFFFFF"/>
                </a:solidFill>
                <a:latin typeface="UEHFSB+MS-UIGothic"/>
                <a:cs typeface="UEHFSB+MS-UIGothic"/>
              </a:rPr>
              <a:t>使用的模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2826238"/>
            <a:ext cx="5424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UEHFSB+MS-UIGothic"/>
                <a:cs typeface="UEHFSB+MS-UIGothic"/>
              </a:rPr>
              <a:t>式。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UEHFSB+MS-UIGothic"/>
                <a:cs typeface="UEHFSB+MS-UIGothic"/>
              </a:rPr>
              <a:t>描述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78704" y="4650592"/>
            <a:ext cx="6834626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UEHFSB+MS-UIGothic"/>
                <a:cs typeface="UEHFSB+MS-UIGothic"/>
              </a:rPr>
              <a:t>在售后回租模式下，承租人通常是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UEHFSB+MS-UIGothic"/>
                <a:cs typeface="UEHFSB+MS-UIGothic"/>
              </a:rPr>
              <a:t>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获</a:t>
            </a:r>
            <a:r>
              <a:rPr sz="1350">
                <a:solidFill>
                  <a:srgbClr val="FFFFFF"/>
                </a:solidFill>
                <a:latin typeface="UEHFSB+MS-UIGothic"/>
                <a:cs typeface="UEHFSB+MS-UIGothic"/>
              </a:rPr>
              <a:t>得流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动资</a:t>
            </a:r>
            <a:r>
              <a:rPr sz="1350">
                <a:solidFill>
                  <a:srgbClr val="FFFFFF"/>
                </a:solidFill>
                <a:latin typeface="UEHFSB+MS-UIGothic"/>
                <a:cs typeface="UEHFSB+MS-UIGothic"/>
              </a:rPr>
              <a:t>金或改善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财务</a:t>
            </a:r>
            <a:r>
              <a:rPr sz="1350">
                <a:solidFill>
                  <a:srgbClr val="FFFFFF"/>
                </a:solidFill>
                <a:latin typeface="UEHFSB+MS-UIGothic"/>
                <a:cs typeface="UEHFSB+MS-UIGothic"/>
              </a:rPr>
              <a:t>状况而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选择这</a:t>
            </a:r>
            <a:r>
              <a:rPr sz="1350">
                <a:solidFill>
                  <a:srgbClr val="FFFFFF"/>
                </a:solidFill>
                <a:latin typeface="UEHFSB+MS-UIGothic"/>
                <a:cs typeface="UEHFSB+MS-UIGothic"/>
              </a:rPr>
              <a:t>种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UEHFSB+MS-UIGothic"/>
                <a:cs typeface="UEHFSB+MS-UIGothic"/>
              </a:rPr>
              <a:t>模式。出租人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购买设备</a:t>
            </a:r>
            <a:r>
              <a:rPr sz="1350">
                <a:solidFill>
                  <a:srgbClr val="FFFFFF"/>
                </a:solidFill>
                <a:latin typeface="UEHFSB+MS-UIGothic"/>
                <a:cs typeface="UEHFSB+MS-UIGothic"/>
              </a:rPr>
              <a:t>后，将其租回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给</a:t>
            </a:r>
            <a:r>
              <a:rPr sz="1350">
                <a:solidFill>
                  <a:srgbClr val="FFFFFF"/>
                </a:solidFill>
                <a:latin typeface="UEHFSB+MS-UIGothic"/>
                <a:cs typeface="UEHFSB+MS-UIGothic"/>
              </a:rPr>
              <a:t>承租人，承租人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继续</a:t>
            </a:r>
            <a:r>
              <a:rPr sz="1350">
                <a:solidFill>
                  <a:srgbClr val="FFFFFF"/>
                </a:solidFill>
                <a:latin typeface="UEHFSB+MS-UIGothic"/>
                <a:cs typeface="UEHFSB+MS-UIGothic"/>
              </a:rPr>
              <a:t>使用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该设备</a:t>
            </a:r>
            <a:r>
              <a:rPr sz="1350">
                <a:solidFill>
                  <a:srgbClr val="FFFFFF"/>
                </a:solidFill>
                <a:latin typeface="UEHFSB+MS-UIGothic"/>
                <a:cs typeface="UEHFSB+MS-UIGothic"/>
              </a:rPr>
              <a:t>，并按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约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UEHFSB+MS-UIGothic"/>
                <a:cs typeface="UEHFSB+MS-UIGothic"/>
              </a:rPr>
              <a:t>定支付租金。租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赁</a:t>
            </a:r>
            <a:r>
              <a:rPr sz="1350">
                <a:solidFill>
                  <a:srgbClr val="FFFFFF"/>
                </a:solidFill>
                <a:latin typeface="UEHFSB+MS-UIGothic"/>
                <a:cs typeface="UEHFSB+MS-UIGothic"/>
              </a:rPr>
              <a:t>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FFFFFF"/>
                </a:solidFill>
                <a:latin typeface="UEHFSB+MS-UIGothic"/>
                <a:cs typeface="UEHFSB+MS-UIGothic"/>
              </a:rPr>
              <a:t>后，承租人可以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FFFFFF"/>
                </a:solidFill>
                <a:latin typeface="UEHFSB+MS-UIGothic"/>
                <a:cs typeface="UEHFSB+MS-UIGothic"/>
              </a:rPr>
              <a:t>回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购该设备</a:t>
            </a:r>
            <a:r>
              <a:rPr sz="1350">
                <a:solidFill>
                  <a:srgbClr val="FFFFFF"/>
                </a:solidFill>
                <a:latin typeface="UEHFSB+MS-UIGothic"/>
                <a:cs typeface="UEHFSB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UEHFSB+MS-UIGothic"/>
                <a:cs typeface="UEHFSB+MS-UIGothic"/>
              </a:rPr>
              <a:t>杠杆租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赁</a:t>
            </a:r>
            <a:r>
              <a:rPr sz="3000">
                <a:solidFill>
                  <a:srgbClr val="EB554D"/>
                </a:solidFill>
                <a:latin typeface="UEHFSB+MS-UIGothic"/>
                <a:cs typeface="UEHFSB+MS-UIGothic"/>
              </a:rPr>
              <a:t>模式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EB554D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4993883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EHFSB+MS-UIGothic"/>
                <a:cs typeface="UEHFSB+MS-UIGothic"/>
              </a:rPr>
              <a:t>杠杆租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赁</a:t>
            </a:r>
            <a:r>
              <a:rPr sz="1350">
                <a:solidFill>
                  <a:srgbClr val="000000"/>
                </a:solidFill>
                <a:latin typeface="UEHFSB+MS-UIGothic"/>
                <a:cs typeface="UEHFSB+MS-UIGothic"/>
              </a:rPr>
              <a:t>是一种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较为</a:t>
            </a:r>
            <a:r>
              <a:rPr sz="1350">
                <a:solidFill>
                  <a:srgbClr val="000000"/>
                </a:solidFill>
                <a:latin typeface="UEHFSB+MS-UIGothic"/>
                <a:cs typeface="UEHFSB+MS-UIGothic"/>
              </a:rPr>
              <a:t>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杂</a:t>
            </a:r>
            <a:r>
              <a:rPr sz="1350">
                <a:solidFill>
                  <a:srgbClr val="000000"/>
                </a:solidFill>
                <a:latin typeface="UEHFSB+MS-UIGothic"/>
                <a:cs typeface="UEHFSB+MS-UIGothic"/>
              </a:rPr>
              <a:t>的融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00000"/>
                </a:solidFill>
                <a:latin typeface="UEHFSB+MS-UIGothic"/>
                <a:cs typeface="UEHFSB+MS-UIGothic"/>
              </a:rPr>
              <a:t>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赁</a:t>
            </a:r>
            <a:r>
              <a:rPr sz="1350">
                <a:solidFill>
                  <a:srgbClr val="000000"/>
                </a:solidFill>
                <a:latin typeface="UEHFSB+MS-UIGothic"/>
                <a:cs typeface="UEHFSB+MS-UIGothic"/>
              </a:rPr>
              <a:t>模式，涉及出租人、承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2654788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EHFSB+MS-UIGothic"/>
                <a:cs typeface="UEHFSB+MS-UIGothic"/>
              </a:rPr>
              <a:t>租人和金融机构等多方参与。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EB554D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EB554D"/>
                </a:solidFill>
                <a:latin typeface="UEHFSB+MS-UIGothic"/>
                <a:cs typeface="UEHFSB+MS-UIGothic"/>
              </a:rPr>
              <a:t>描述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385559" y="4766163"/>
            <a:ext cx="5060119" cy="15754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EHFSB+MS-UIGothic"/>
                <a:cs typeface="UEHFSB+MS-UIGothic"/>
              </a:rPr>
              <a:t>在杠杆租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赁</a:t>
            </a:r>
            <a:r>
              <a:rPr sz="1350">
                <a:solidFill>
                  <a:srgbClr val="000000"/>
                </a:solidFill>
                <a:latin typeface="UEHFSB+MS-UIGothic"/>
                <a:cs typeface="UEHFSB+MS-UIGothic"/>
              </a:rPr>
              <a:t>模式下，出租人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仅</a:t>
            </a:r>
            <a:r>
              <a:rPr sz="1350">
                <a:solidFill>
                  <a:srgbClr val="000000"/>
                </a:solidFill>
                <a:latin typeface="UEHFSB+MS-UIGothic"/>
                <a:cs typeface="UEHFSB+MS-UIGothic"/>
              </a:rPr>
              <a:t>提供部分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00000"/>
                </a:solidFill>
                <a:latin typeface="UEHFSB+MS-UIGothic"/>
                <a:cs typeface="UEHFSB+MS-UIGothic"/>
              </a:rPr>
              <a:t>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购买设备</a:t>
            </a:r>
            <a:r>
              <a:rPr sz="1350">
                <a:solidFill>
                  <a:srgbClr val="000000"/>
                </a:solidFill>
                <a:latin typeface="UEHFSB+MS-UIGothic"/>
                <a:cs typeface="UEHFSB+MS-UIGothic"/>
              </a:rPr>
              <a:t>，其余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00000"/>
                </a:solidFill>
                <a:latin typeface="UEHFSB+MS-UIGothic"/>
                <a:cs typeface="UEHFSB+MS-UIGothic"/>
              </a:rPr>
              <a:t>金由金融机构提供。承租人按照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约</a:t>
            </a:r>
            <a:r>
              <a:rPr sz="1350">
                <a:solidFill>
                  <a:srgbClr val="000000"/>
                </a:solidFill>
                <a:latin typeface="UEHFSB+MS-UIGothic"/>
                <a:cs typeface="UEHFSB+MS-UIGothic"/>
              </a:rPr>
              <a:t>定的期限和金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额</a:t>
            </a:r>
            <a:r>
              <a:rPr sz="1350">
                <a:solidFill>
                  <a:srgbClr val="000000"/>
                </a:solidFill>
                <a:latin typeface="UEHFSB+MS-UIGothic"/>
                <a:cs typeface="UEHFSB+MS-UIGothic"/>
              </a:rPr>
              <a:t>支付租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EHFSB+MS-UIGothic"/>
                <a:cs typeface="UEHFSB+MS-UIGothic"/>
              </a:rPr>
              <a:t>金，租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赁</a:t>
            </a:r>
            <a:r>
              <a:rPr sz="1350">
                <a:solidFill>
                  <a:srgbClr val="000000"/>
                </a:solidFill>
                <a:latin typeface="UEHFSB+MS-UIGothic"/>
                <a:cs typeface="UEHFSB+MS-UIGothic"/>
              </a:rPr>
              <a:t>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000000"/>
                </a:solidFill>
                <a:latin typeface="UEHFSB+MS-UIGothic"/>
                <a:cs typeface="UEHFSB+MS-UIGothic"/>
              </a:rPr>
              <a:t>后，通常可以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选择购买该设备</a:t>
            </a:r>
            <a:r>
              <a:rPr sz="1350">
                <a:solidFill>
                  <a:srgbClr val="000000"/>
                </a:solidFill>
                <a:latin typeface="UEHFSB+MS-UIGothic"/>
                <a:cs typeface="UEHFSB+MS-UIGothic"/>
              </a:rPr>
              <a:t>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0000"/>
                </a:solidFill>
                <a:latin typeface="UEHFSB+MS-UIGothic"/>
                <a:cs typeface="UEHFSB+MS-UIGothic"/>
              </a:rPr>
              <a:t>种模式适用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EHFSB+MS-UIGothic"/>
                <a:cs typeface="UEHFSB+MS-UIGothic"/>
              </a:rPr>
              <a:t>于大型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000000"/>
                </a:solidFill>
                <a:latin typeface="UEHFSB+MS-UIGothic"/>
                <a:cs typeface="UEHFSB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000000"/>
                </a:solidFill>
                <a:latin typeface="UEHFSB+MS-UIGothic"/>
                <a:cs typeface="UEHFSB+MS-UIGothic"/>
              </a:rPr>
              <a:t>期租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赁</a:t>
            </a:r>
            <a:r>
              <a:rPr sz="1350">
                <a:solidFill>
                  <a:srgbClr val="000000"/>
                </a:solidFill>
                <a:latin typeface="UEHFSB+MS-UIGothic"/>
                <a:cs typeface="UEHFSB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经营</a:t>
            </a:r>
            <a:r>
              <a:rPr sz="3000">
                <a:solidFill>
                  <a:srgbClr val="EB554D"/>
                </a:solidFill>
                <a:latin typeface="UEHFSB+MS-UIGothic"/>
                <a:cs typeface="UEHFSB+MS-UIGothic"/>
              </a:rPr>
              <a:t>租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赁</a:t>
            </a:r>
            <a:r>
              <a:rPr sz="3000">
                <a:solidFill>
                  <a:srgbClr val="EB554D"/>
                </a:solidFill>
                <a:latin typeface="UEHFSB+MS-UIGothic"/>
                <a:cs typeface="UEHFSB+MS-UIGothic"/>
              </a:rPr>
              <a:t>模式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98240" y="168001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698240" y="2127103"/>
            <a:ext cx="617688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经营</a:t>
            </a:r>
            <a:r>
              <a:rPr sz="1350">
                <a:solidFill>
                  <a:srgbClr val="000000"/>
                </a:solidFill>
                <a:latin typeface="UEHFSB+MS-UIGothic"/>
                <a:cs typeface="UEHFSB+MS-UIGothic"/>
              </a:rPr>
              <a:t>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赁</a:t>
            </a:r>
            <a:r>
              <a:rPr sz="1350">
                <a:solidFill>
                  <a:srgbClr val="000000"/>
                </a:solidFill>
                <a:latin typeface="UEHFSB+MS-UIGothic"/>
                <a:cs typeface="UEHFSB+MS-UIGothic"/>
              </a:rPr>
              <a:t>是指出租人将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000000"/>
                </a:solidFill>
                <a:latin typeface="UEHFSB+MS-UIGothic"/>
                <a:cs typeface="UEHFSB+MS-UIGothic"/>
              </a:rPr>
              <a:t>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给</a:t>
            </a:r>
            <a:r>
              <a:rPr sz="1350">
                <a:solidFill>
                  <a:srgbClr val="000000"/>
                </a:solidFill>
                <a:latin typeface="UEHFSB+MS-UIGothic"/>
                <a:cs typeface="UEHFSB+MS-UIGothic"/>
              </a:rPr>
              <a:t>承租人使用，并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负责设备</a:t>
            </a:r>
            <a:r>
              <a:rPr sz="1350">
                <a:solidFill>
                  <a:srgbClr val="000000"/>
                </a:solidFill>
                <a:latin typeface="UEHFSB+MS-UIGothic"/>
                <a:cs typeface="UEHFSB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维护</a:t>
            </a:r>
            <a:r>
              <a:rPr sz="1350">
                <a:solidFill>
                  <a:srgbClr val="000000"/>
                </a:solidFill>
                <a:latin typeface="UEHFSB+MS-UIGothic"/>
                <a:cs typeface="UEHFSB+MS-UIGothic"/>
              </a:rPr>
              <a:t>和保养。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320800" y="42282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EB554D"/>
                </a:solidFill>
                <a:latin typeface="UEHFSB+MS-UIGothic"/>
                <a:cs typeface="UEHFSB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320800" y="4675358"/>
            <a:ext cx="8476662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EHFSB+MS-UIGothic"/>
                <a:cs typeface="UEHFSB+MS-UIGothic"/>
              </a:rPr>
              <a:t>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经营</a:t>
            </a:r>
            <a:r>
              <a:rPr sz="1350">
                <a:solidFill>
                  <a:srgbClr val="000000"/>
                </a:solidFill>
                <a:latin typeface="UEHFSB+MS-UIGothic"/>
                <a:cs typeface="UEHFSB+MS-UIGothic"/>
              </a:rPr>
              <a:t>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赁</a:t>
            </a:r>
            <a:r>
              <a:rPr sz="1350">
                <a:solidFill>
                  <a:srgbClr val="000000"/>
                </a:solidFill>
                <a:latin typeface="UEHFSB+MS-UIGothic"/>
                <a:cs typeface="UEHFSB+MS-UIGothic"/>
              </a:rPr>
              <a:t>模式下，出租人不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仅</a:t>
            </a:r>
            <a:r>
              <a:rPr sz="1350">
                <a:solidFill>
                  <a:srgbClr val="000000"/>
                </a:solidFill>
                <a:latin typeface="UEHFSB+MS-UIGothic"/>
                <a:cs typeface="UEHFSB+MS-UIGothic"/>
              </a:rPr>
              <a:t>提供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000000"/>
                </a:solidFill>
                <a:latin typeface="UEHFSB+MS-UIGothic"/>
                <a:cs typeface="UEHFSB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还负责设备</a:t>
            </a:r>
            <a:r>
              <a:rPr sz="1350">
                <a:solidFill>
                  <a:srgbClr val="000000"/>
                </a:solidFill>
                <a:latin typeface="UEHFSB+MS-UIGothic"/>
                <a:cs typeface="UEHFSB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维护</a:t>
            </a:r>
            <a:r>
              <a:rPr sz="1350">
                <a:solidFill>
                  <a:srgbClr val="000000"/>
                </a:solidFill>
                <a:latin typeface="UEHFSB+MS-UIGothic"/>
                <a:cs typeface="UEHFSB+MS-UIGothic"/>
              </a:rPr>
              <a:t>和保养。承租人只需按照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约</a:t>
            </a:r>
            <a:r>
              <a:rPr sz="1350">
                <a:solidFill>
                  <a:srgbClr val="000000"/>
                </a:solidFill>
                <a:latin typeface="UEHFSB+MS-UIGothic"/>
                <a:cs typeface="UEHFSB+MS-UIGothic"/>
              </a:rPr>
              <a:t>定的期限和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EHFSB+MS-UIGothic"/>
                <a:cs typeface="UEHFSB+MS-UIGothic"/>
              </a:rPr>
              <a:t>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额</a:t>
            </a:r>
            <a:r>
              <a:rPr sz="1350">
                <a:solidFill>
                  <a:srgbClr val="000000"/>
                </a:solidFill>
                <a:latin typeface="UEHFSB+MS-UIGothic"/>
                <a:cs typeface="UEHFSB+MS-UIGothic"/>
              </a:rPr>
              <a:t>支付租金，并使用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该设备</a:t>
            </a:r>
            <a:r>
              <a:rPr sz="1350">
                <a:solidFill>
                  <a:srgbClr val="000000"/>
                </a:solidFill>
                <a:latin typeface="UEHFSB+MS-UIGothic"/>
                <a:cs typeface="UEHFSB+MS-UIGothic"/>
              </a:rPr>
              <a:t>。租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赁</a:t>
            </a:r>
            <a:r>
              <a:rPr sz="1350">
                <a:solidFill>
                  <a:srgbClr val="000000"/>
                </a:solidFill>
                <a:latin typeface="UEHFSB+MS-UIGothic"/>
                <a:cs typeface="UEHFSB+MS-UIGothic"/>
              </a:rPr>
              <a:t>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000000"/>
                </a:solidFill>
                <a:latin typeface="UEHFSB+MS-UIGothic"/>
                <a:cs typeface="UEHFSB+MS-UIGothic"/>
              </a:rPr>
              <a:t>后，承租人可以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选择续</a:t>
            </a:r>
            <a:r>
              <a:rPr sz="1350">
                <a:solidFill>
                  <a:srgbClr val="000000"/>
                </a:solidFill>
                <a:latin typeface="UEHFSB+MS-UIGothic"/>
                <a:cs typeface="UEHFSB+MS-UIGothic"/>
              </a:rPr>
              <a:t>租或退回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该设备</a:t>
            </a:r>
            <a:r>
              <a:rPr sz="1350">
                <a:solidFill>
                  <a:srgbClr val="000000"/>
                </a:solidFill>
                <a:latin typeface="UEHFSB+MS-UIGothic"/>
                <a:cs typeface="UEHFSB+MS-UIGothic"/>
              </a:rPr>
              <a:t>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0000"/>
                </a:solidFill>
                <a:latin typeface="UEHFSB+MS-UIGothic"/>
                <a:cs typeface="UEHFSB+MS-UIGothic"/>
              </a:rPr>
              <a:t>种模式适用于需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UEHFSB+MS-UIGothic"/>
                <a:cs typeface="UEHFSB+MS-UIGothic"/>
              </a:rPr>
              <a:t>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专业维护</a:t>
            </a:r>
            <a:r>
              <a:rPr sz="1350">
                <a:solidFill>
                  <a:srgbClr val="000000"/>
                </a:solidFill>
                <a:latin typeface="UEHFSB+MS-UIGothic"/>
                <a:cs typeface="UEHFSB+MS-UIGothic"/>
              </a:rPr>
              <a:t>和保养的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350">
                <a:solidFill>
                  <a:srgbClr val="000000"/>
                </a:solidFill>
                <a:latin typeface="UEHFSB+MS-UIGothic"/>
                <a:cs typeface="UEHFSB+MS-UIGothic"/>
              </a:rPr>
              <a:t>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赁</a:t>
            </a:r>
            <a:r>
              <a:rPr sz="1350">
                <a:solidFill>
                  <a:srgbClr val="000000"/>
                </a:solidFill>
                <a:latin typeface="UEHFSB+MS-UIGothic"/>
                <a:cs typeface="UEHFSB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954654" y="2003516"/>
            <a:ext cx="7515225" cy="303772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248539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EB554D"/>
                </a:solidFill>
                <a:latin typeface="VVHQKE+LSMBGG+MicrosoftYaHei-Bold"/>
                <a:cs typeface="VVHQKE+LSMBGG+MicrosoftYaHei-Bold"/>
              </a:rPr>
              <a:t>03</a:t>
            </a:r>
          </a:p>
          <a:p>
            <a:pPr marL="0" marR="0">
              <a:lnSpc>
                <a:spcPts val="4500"/>
              </a:lnSpc>
              <a:spcBef>
                <a:spcPts val="2022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UEHFSB+MS-UIGothic"/>
                <a:cs typeface="UEHFSB+MS-UIGothic"/>
              </a:rPr>
              <a:t>融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4500">
                <a:solidFill>
                  <a:srgbClr val="000000"/>
                </a:solidFill>
                <a:latin typeface="UEHFSB+MS-UIGothic"/>
                <a:cs typeface="UEHFSB+MS-UIGothic"/>
              </a:rPr>
              <a:t>租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赁业务</a:t>
            </a:r>
            <a:r>
              <a:rPr sz="4500">
                <a:solidFill>
                  <a:srgbClr val="000000"/>
                </a:solidFill>
                <a:latin typeface="UEHFSB+MS-UIGothic"/>
                <a:cs typeface="UEHFSB+MS-UIGothic"/>
              </a:rPr>
              <a:t>的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4500">
                <a:solidFill>
                  <a:srgbClr val="000000"/>
                </a:solidFill>
                <a:latin typeface="UEHFSB+MS-UIGothic"/>
                <a:cs typeface="UEHFSB+MS-UIGothic"/>
              </a:rPr>
              <a:t>管理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UEHFSB+MS-UIGothic"/>
                <a:cs typeface="UEHFSB+MS-UIGothic"/>
              </a:rPr>
              <a:t>信用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风险</a:t>
            </a:r>
            <a:r>
              <a:rPr sz="3000">
                <a:solidFill>
                  <a:srgbClr val="EB554D"/>
                </a:solidFill>
                <a:latin typeface="UEHFSB+MS-UIGothic"/>
                <a:cs typeface="UEHFSB+MS-UIGothic"/>
              </a:rPr>
              <a:t>的管理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79270" y="170995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UEHFSB+MS-UIGothic"/>
                <a:cs typeface="UEHFSB+MS-UIGothic"/>
              </a:rPr>
              <a:t>信用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风险</a:t>
            </a:r>
            <a:r>
              <a:rPr sz="2000" spc="25">
                <a:solidFill>
                  <a:srgbClr val="FFFDFD"/>
                </a:solidFill>
                <a:latin typeface="UEHFSB+MS-UIGothic"/>
                <a:cs typeface="UEHFSB+MS-UIGothic"/>
              </a:rPr>
              <a:t>的定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312150" y="1709959"/>
            <a:ext cx="26924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UEHFSB+MS-UIGothic"/>
                <a:cs typeface="UEHFSB+MS-UIGothic"/>
              </a:rPr>
              <a:t>信用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风险</a:t>
            </a:r>
            <a:r>
              <a:rPr sz="2000" spc="25">
                <a:solidFill>
                  <a:srgbClr val="FFFDFD"/>
                </a:solidFill>
                <a:latin typeface="UEHFSB+MS-UIGothic"/>
                <a:cs typeface="UEHFSB+MS-UIGothic"/>
              </a:rPr>
              <a:t>的防范措施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281292"/>
            <a:ext cx="350520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EHFSB+MS-UIGothic"/>
                <a:cs typeface="UEHFSB+MS-UIGothic"/>
              </a:rPr>
              <a:t>信用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FFFDFD"/>
                </a:solidFill>
                <a:latin typeface="UEHFSB+MS-UIGothic"/>
                <a:cs typeface="UEHFSB+MS-UIGothic"/>
              </a:rPr>
              <a:t>是指在融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DFD"/>
                </a:solidFill>
                <a:latin typeface="UEHFSB+MS-UIGothic"/>
                <a:cs typeface="UEHFSB+MS-UIGothic"/>
              </a:rPr>
              <a:t>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赁业务</a:t>
            </a:r>
            <a:r>
              <a:rPr sz="1500">
                <a:solidFill>
                  <a:srgbClr val="FFFDFD"/>
                </a:solidFill>
                <a:latin typeface="UEHFSB+MS-UIGothic"/>
                <a:cs typeface="UEHFSB+MS-UIGothic"/>
              </a:rPr>
              <a:t>中，承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EHFSB+MS-UIGothic"/>
                <a:cs typeface="UEHFSB+MS-UIGothic"/>
              </a:rPr>
              <a:t>租人因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违约</a:t>
            </a:r>
            <a:r>
              <a:rPr sz="1500">
                <a:solidFill>
                  <a:srgbClr val="FFFDFD"/>
                </a:solidFill>
                <a:latin typeface="UEHFSB+MS-UIGothic"/>
                <a:cs typeface="UEHFSB+MS-UIGothic"/>
              </a:rPr>
              <a:t>或其他原因无法按期支付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EHFSB+MS-UIGothic"/>
                <a:cs typeface="UEHFSB+MS-UIGothic"/>
              </a:rPr>
              <a:t>租金，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DFD"/>
                </a:solidFill>
                <a:latin typeface="UEHFSB+MS-UIGothic"/>
                <a:cs typeface="UEHFSB+MS-UIGothic"/>
              </a:rPr>
              <a:t>致出租人面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临经济损</a:t>
            </a:r>
            <a:r>
              <a:rPr sz="1500">
                <a:solidFill>
                  <a:srgbClr val="FFFDFD"/>
                </a:solidFill>
                <a:latin typeface="UEHFSB+MS-UIGothic"/>
                <a:cs typeface="UEHFSB+MS-UIGothic"/>
              </a:rPr>
              <a:t>失的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风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险</a:t>
            </a:r>
            <a:r>
              <a:rPr sz="1500">
                <a:solidFill>
                  <a:srgbClr val="FFFDFD"/>
                </a:solidFill>
                <a:latin typeface="UEHFSB+MS-UIGothic"/>
                <a:cs typeface="UEHFSB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624192"/>
            <a:ext cx="328441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EHFSB+MS-UIGothic"/>
                <a:cs typeface="UEHFSB+MS-UIGothic"/>
              </a:rPr>
              <a:t>采取担保、保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险</a:t>
            </a:r>
            <a:r>
              <a:rPr sz="1500">
                <a:solidFill>
                  <a:srgbClr val="FFFDFD"/>
                </a:solidFill>
                <a:latin typeface="UEHFSB+MS-UIGothic"/>
                <a:cs typeface="UEHFSB+MS-UIGothic"/>
              </a:rPr>
              <a:t>、抵押等手段，降低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EHFSB+MS-UIGothic"/>
                <a:cs typeface="UEHFSB+MS-UIGothic"/>
              </a:rPr>
              <a:t>承租人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违约</a:t>
            </a:r>
            <a:r>
              <a:rPr sz="1500">
                <a:solidFill>
                  <a:srgbClr val="FFFDFD"/>
                </a:solidFill>
                <a:latin typeface="UEHFSB+MS-UIGothic"/>
                <a:cs typeface="UEHFSB+MS-UIGothic"/>
              </a:rPr>
              <a:t>的可能性。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173979" y="3853719"/>
            <a:ext cx="217804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UEHFSB+MS-UIGothic"/>
                <a:cs typeface="UEHFSB+MS-UIGothic"/>
              </a:rPr>
              <a:t>信用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风险</a:t>
            </a:r>
            <a:r>
              <a:rPr sz="2000" spc="25">
                <a:solidFill>
                  <a:srgbClr val="FFFDFD"/>
                </a:solidFill>
                <a:latin typeface="UEHFSB+MS-UIGothic"/>
                <a:cs typeface="UEHFSB+MS-UIGothic"/>
              </a:rPr>
              <a:t>的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识别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EHFSB+MS-UIGothic"/>
                <a:cs typeface="UEHFSB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过评</a:t>
            </a:r>
            <a:r>
              <a:rPr sz="1500">
                <a:solidFill>
                  <a:srgbClr val="FFFDFD"/>
                </a:solidFill>
                <a:latin typeface="UEHFSB+MS-UIGothic"/>
                <a:cs typeface="UEHFSB+MS-UIGothic"/>
              </a:rPr>
              <a:t>估承租人的信用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记录</a:t>
            </a:r>
            <a:r>
              <a:rPr sz="1500">
                <a:solidFill>
                  <a:srgbClr val="FFFDFD"/>
                </a:solidFill>
                <a:latin typeface="UEHFSB+MS-UIGothic"/>
                <a:cs typeface="UEHFSB+MS-UIGothic"/>
              </a:rPr>
              <a:t>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经营</a:t>
            </a:r>
            <a:r>
              <a:rPr sz="1500">
                <a:solidFill>
                  <a:srgbClr val="FFFDFD"/>
                </a:solidFill>
                <a:latin typeface="UEHFSB+MS-UIGothic"/>
                <a:cs typeface="UEHFSB+MS-UIGothic"/>
              </a:rPr>
              <a:t>状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EHFSB+MS-UIGothic"/>
                <a:cs typeface="UEHFSB+MS-UIGothic"/>
              </a:rPr>
              <a:t>况、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财务</a:t>
            </a:r>
            <a:r>
              <a:rPr sz="1500">
                <a:solidFill>
                  <a:srgbClr val="FFFDFD"/>
                </a:solidFill>
                <a:latin typeface="UEHFSB+MS-UIGothic"/>
                <a:cs typeface="UEHFSB+MS-UIGothic"/>
              </a:rPr>
              <a:t>状况等，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识别</a:t>
            </a:r>
            <a:r>
              <a:rPr sz="1500">
                <a:solidFill>
                  <a:srgbClr val="FFFDFD"/>
                </a:solidFill>
                <a:latin typeface="UEHFSB+MS-UIGothic"/>
                <a:cs typeface="UEHFSB+MS-UIGothic"/>
              </a:rPr>
              <a:t>潜在的信用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风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险</a:t>
            </a:r>
            <a:r>
              <a:rPr sz="1500">
                <a:solidFill>
                  <a:srgbClr val="FFFDFD"/>
                </a:solidFill>
                <a:latin typeface="UEHFSB+MS-UIGothic"/>
                <a:cs typeface="UEHFSB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EB554D"/>
                </a:solidFill>
                <a:latin typeface="UEHFSB+MS-UIGothic"/>
                <a:cs typeface="UEHFSB+MS-UIGothic"/>
              </a:rPr>
              <a:t>市</a:t>
            </a:r>
            <a:r>
              <a:rPr sz="3000">
                <a:solidFill>
                  <a:srgbClr val="EB554D"/>
                </a:solidFill>
                <a:latin typeface="SimSun"/>
                <a:cs typeface="SimSun"/>
              </a:rPr>
              <a:t>场风险</a:t>
            </a:r>
            <a:r>
              <a:rPr sz="3000">
                <a:solidFill>
                  <a:srgbClr val="EB554D"/>
                </a:solidFill>
                <a:latin typeface="UEHFSB+MS-UIGothic"/>
                <a:cs typeface="UEHFSB+MS-UIGothic"/>
              </a:rPr>
              <a:t>的管理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UEHFSB+MS-UIGothic"/>
                <a:cs typeface="UEHFSB+MS-UIGothic"/>
              </a:rPr>
              <a:t>市</a:t>
            </a: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场风险</a:t>
            </a:r>
            <a:r>
              <a:rPr sz="2300" spc="25">
                <a:solidFill>
                  <a:srgbClr val="EB554D"/>
                </a:solidFill>
                <a:latin typeface="UEHFSB+MS-UIGothic"/>
                <a:cs typeface="UEHFSB+MS-UIGothic"/>
              </a:rPr>
              <a:t>的定</a:t>
            </a:r>
            <a:r>
              <a:rPr sz="2300">
                <a:solidFill>
                  <a:srgbClr val="EB554D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2034913"/>
            <a:ext cx="598690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EHFSB+MS-UIGothic"/>
                <a:cs typeface="UEHFSB+MS-UIGothic"/>
              </a:rPr>
              <a:t>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场风险</a:t>
            </a:r>
            <a:r>
              <a:rPr sz="1500">
                <a:solidFill>
                  <a:srgbClr val="000000"/>
                </a:solidFill>
                <a:latin typeface="UEHFSB+MS-UIGothic"/>
                <a:cs typeface="UEHFSB+MS-UIGothic"/>
              </a:rPr>
              <a:t>是指在融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UEHFSB+MS-UIGothic"/>
                <a:cs typeface="UEHFSB+MS-UIGothic"/>
              </a:rPr>
              <a:t>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赁业务</a:t>
            </a:r>
            <a:r>
              <a:rPr sz="1500">
                <a:solidFill>
                  <a:srgbClr val="000000"/>
                </a:solidFill>
                <a:latin typeface="UEHFSB+MS-UIGothic"/>
                <a:cs typeface="UEHFSB+MS-UIGothic"/>
              </a:rPr>
              <a:t>中，由于市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UEHFSB+MS-UIGothic"/>
                <a:cs typeface="UEHFSB+MS-UIGothic"/>
              </a:rPr>
              <a:t>利率、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汇</a:t>
            </a:r>
            <a:r>
              <a:rPr sz="1500">
                <a:solidFill>
                  <a:srgbClr val="000000"/>
                </a:solidFill>
                <a:latin typeface="UEHFSB+MS-UIGothic"/>
                <a:cs typeface="UEHFSB+MS-UIGothic"/>
              </a:rPr>
              <a:t>率等因素的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UEHFSB+MS-UIGothic"/>
                <a:cs typeface="UEHFSB+MS-UIGothic"/>
              </a:rPr>
              <a:t>化，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UEHFSB+MS-UIGothic"/>
                <a:cs typeface="UEHFSB+MS-UIGothic"/>
              </a:rPr>
              <a:t>致出租人面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临经济损</a:t>
            </a:r>
            <a:r>
              <a:rPr sz="1500">
                <a:solidFill>
                  <a:srgbClr val="000000"/>
                </a:solidFill>
                <a:latin typeface="UEHFSB+MS-UIGothic"/>
                <a:cs typeface="UEHFSB+MS-UIGothic"/>
              </a:rPr>
              <a:t>失的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000000"/>
                </a:solidFill>
                <a:latin typeface="UEHFSB+MS-UIGothic"/>
                <a:cs typeface="UEHFSB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97270" y="314813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UEHFSB+MS-UIGothic"/>
                <a:cs typeface="UEHFSB+MS-UIGothic"/>
              </a:rPr>
              <a:t>市</a:t>
            </a: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场风险</a:t>
            </a:r>
            <a:r>
              <a:rPr sz="2300" spc="25">
                <a:solidFill>
                  <a:srgbClr val="EB554D"/>
                </a:solidFill>
                <a:latin typeface="UEHFSB+MS-UIGothic"/>
                <a:cs typeface="UEHFSB+MS-UIGothic"/>
              </a:rPr>
              <a:t>的</a:t>
            </a: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识别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097270" y="3684008"/>
            <a:ext cx="525608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EHFSB+MS-UIGothic"/>
                <a:cs typeface="UEHFSB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过监测</a:t>
            </a:r>
            <a:r>
              <a:rPr sz="1500">
                <a:solidFill>
                  <a:srgbClr val="000000"/>
                </a:solidFill>
                <a:latin typeface="UEHFSB+MS-UIGothic"/>
                <a:cs typeface="UEHFSB+MS-UIGothic"/>
              </a:rPr>
              <a:t>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UEHFSB+MS-UIGothic"/>
                <a:cs typeface="UEHFSB+MS-UIGothic"/>
              </a:rPr>
              <a:t>利率、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汇</a:t>
            </a:r>
            <a:r>
              <a:rPr sz="1500">
                <a:solidFill>
                  <a:srgbClr val="000000"/>
                </a:solidFill>
                <a:latin typeface="UEHFSB+MS-UIGothic"/>
                <a:cs typeface="UEHFSB+MS-UIGothic"/>
              </a:rPr>
              <a:t>率等指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UEHFSB+MS-UIGothic"/>
                <a:cs typeface="UEHFSB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识别</a:t>
            </a:r>
            <a:r>
              <a:rPr sz="1500">
                <a:solidFill>
                  <a:srgbClr val="000000"/>
                </a:solidFill>
                <a:latin typeface="UEHFSB+MS-UIGothic"/>
                <a:cs typeface="UEHFSB+MS-UIGothic"/>
              </a:rPr>
              <a:t>潜在的市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场风险</a:t>
            </a:r>
            <a:r>
              <a:rPr sz="1500">
                <a:solidFill>
                  <a:srgbClr val="000000"/>
                </a:solidFill>
                <a:latin typeface="UEHFSB+MS-UIGothic"/>
                <a:cs typeface="UEHFSB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097270" y="4800401"/>
            <a:ext cx="30924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EB554D"/>
                </a:solidFill>
                <a:latin typeface="UEHFSB+MS-UIGothic"/>
                <a:cs typeface="UEHFSB+MS-UIGothic"/>
              </a:rPr>
              <a:t>市</a:t>
            </a:r>
            <a:r>
              <a:rPr sz="2300" spc="25">
                <a:solidFill>
                  <a:srgbClr val="EB554D"/>
                </a:solidFill>
                <a:latin typeface="SimSun"/>
                <a:cs typeface="SimSun"/>
              </a:rPr>
              <a:t>场风险</a:t>
            </a:r>
            <a:r>
              <a:rPr sz="2300" spc="25">
                <a:solidFill>
                  <a:srgbClr val="EB554D"/>
                </a:solidFill>
                <a:latin typeface="UEHFSB+MS-UIGothic"/>
                <a:cs typeface="UEHFSB+MS-UIGothic"/>
              </a:rPr>
              <a:t>的防范措施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097270" y="5336278"/>
            <a:ext cx="525608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UEHFSB+MS-UIGothic"/>
                <a:cs typeface="UEHFSB+MS-UIGothic"/>
              </a:rPr>
              <a:t>采取套期保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000000"/>
                </a:solidFill>
                <a:latin typeface="UEHFSB+MS-UIGothic"/>
                <a:cs typeface="UEHFSB+MS-UIGothic"/>
              </a:rPr>
              <a:t>、分散投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UEHFSB+MS-UIGothic"/>
                <a:cs typeface="UEHFSB+MS-UIGothic"/>
              </a:rPr>
              <a:t>等手段，降低市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场风险</a:t>
            </a:r>
            <a:r>
              <a:rPr sz="1500">
                <a:solidFill>
                  <a:srgbClr val="000000"/>
                </a:solidFill>
                <a:latin typeface="UEHFSB+MS-UIGothic"/>
                <a:cs typeface="UEHFSB+MS-UIGothic"/>
              </a:rPr>
              <a:t>的影响。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https://d.book118.com/365214012211011114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UEHFSB+MS-UIGothic</vt:lpstr>
      <vt:lpstr>SimSun</vt:lpstr>
      <vt:lpstr>TBIIQB+WTGNCU+ArialMT</vt:lpstr>
      <vt:lpstr>Times New Roman</vt:lpstr>
      <vt:lpstr>VVHQKE+LSMBGG+MicrosoftYaHei-Bold</vt:lpstr>
      <vt:lpstr>VNITWG+ABNTHF+MicrosoftYaHei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2024-09-21T16:35:39.422</cp:lastPrinted>
  <dcterms:created xsi:type="dcterms:W3CDTF">2024-09-21T08:35:39Z</dcterms:created>
  <dcterms:modified xsi:type="dcterms:W3CDTF">2024-09-21T08:35:40Z</dcterms:modified>
</cp:coreProperties>
</file>