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4A111-2D34-4188-B7F2-073928CCD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E3B16-50E3-4438-A90C-268A072BC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02AB5-E56F-482F-AF48-D19D04DA4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DF438F-856D-4C97-8D22-0CB0F676D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03E555-365D-42EC-A756-38B43EF9B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29C343-C7BD-4845-BB03-0ADA2EB01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6C61F1-6789-458C-9EC4-CC47C98CE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2F5B58-00E2-4B8B-A6EE-6FD3DCCA7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A06A79-CDC3-41E1-B19C-0F3543A37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6B00D8-8D8A-4C43-9100-0E1367DE9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872FF-1C14-440B-A144-682DDB44E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24311031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中英语课程标准实验教科书课件\n## 1.英语课程标准概述及重要性\n### 1.1英语课程标准的发展历程\n### 1.2英语课程标准的核心内容\n### 1.3英语课程标准对教学的影响\n## 2.实验教科书的设计与编排\n### 2.1实验教科书的设计理念\n### 2.2实验教科书的结构体系\n### 2.3实验教科书的教学资源\n## 3.实验教科书的教学实施策略\n### 3.1激发学生兴趣，提高学生参与度\n### 3.2以学生为中心，促进自主学习\n### 3.3灵活运用教学方法，提高教学效果\n## 4.实验教科书的教学评价方法\n### 4.1形成性评价与终结性评价的结合\n### 4.2学生自我评价与同伴评价的运用\n### 4.3教师对学生的评价与反馈\n## 5.实验教科书使用中的问题及建议\n### 5.1实验教科书使用中遇到的问题\n### 5.2针对问题的解决方法及建议\n### 5.3对未来英语教科书发展的展望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5200"/>
              <a:t>高中英语课程标准实验教科书课件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英语课程标准概述及重要性</a:t>
            </a:r>
            <a:endParaRPr/>
          </a:p>
        </p:txBody>
      </p:sp>
      <p:sp>
        <p:nvSpPr>
          <p:cNvPr id="13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76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20世纪80年代初期，我国开始制定英语课程标准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1986年，颁布了《全日制中学英语教学大纲》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1992年，对教学大纲进行了修订，颁布了《九年义务教育全日制中学英语教学大纲》</a:t>
                </a:r>
                <a:endParaRPr/>
              </a:p>
            </p:txBody>
          </p:sp>
        </p:grpSp>
        <p:grpSp>
          <p:nvGrpSpPr>
            <p:cNvPr id="179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21世纪初，英语课程标准的发展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2001年，颁布了《全日制义务教育英语课程标准（实验稿）》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2011年，颁布了《义务教育英语课程标准》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2017年，颁布了《普通高中英语课程标准》</a:t>
                </a:r>
                <a:endParaRPr/>
              </a:p>
            </p:txBody>
          </p:sp>
        </p:grpSp>
        <p:grpSp>
          <p:nvGrpSpPr>
            <p:cNvPr id="182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英语课程标准的发展历程反映了我国英语教育的改革与发展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从重视语言知识传授到重视语言技能培养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从单一的教学模式到多元化的教学模式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从应试教育到素质教育的转变</a:t>
                </a:r>
                <a:endParaRPr/>
              </a:p>
            </p:txBody>
          </p: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英语课程标准的发展历程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8" y="3146123"/>
            <a:ext cx="10840154" cy="3360975"/>
            <a:chOff x="685798" y="3146123"/>
            <a:chExt cx="10840154" cy="3360975"/>
          </a:xfrm>
        </p:grpSpPr>
        <p:grpSp>
          <p:nvGrpSpPr>
            <p:cNvPr id="188" name=""/>
            <p:cNvGrpSpPr/>
            <p:nvPr/>
          </p:nvGrpSpPr>
          <p:grpSpPr>
            <a:xfrm>
              <a:off x="685798" y="3146904"/>
              <a:ext cx="2808000" cy="3360194"/>
              <a:chOff x="685798" y="3146904"/>
              <a:chExt cx="2808000" cy="3360194"/>
            </a:xfrm>
          </p:grpSpPr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23821" y="4655120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听力、口语、阅读、写作、翻译</a:t>
                </a:r>
                <a:endParaRPr/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8" y="3146904"/>
                <a:ext cx="2808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语言技能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1" name=""/>
            <p:cNvGrpSpPr/>
            <p:nvPr/>
          </p:nvGrpSpPr>
          <p:grpSpPr>
            <a:xfrm>
              <a:off x="2945047" y="3146904"/>
              <a:ext cx="2556000" cy="3359413"/>
              <a:chOff x="2945047" y="3146904"/>
              <a:chExt cx="2556000" cy="3359413"/>
            </a:xfrm>
          </p:grpSpPr>
          <p:sp>
            <p:nvSpPr>
              <p:cNvPr id="19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2945047" y="3146904"/>
                <a:ext cx="2556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语言知识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964081" y="4654339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语音、词汇、语法、修辞、文化背景</a:t>
                </a:r>
                <a:endParaRPr/>
              </a:p>
            </p:txBody>
          </p:sp>
        </p:grpSp>
        <p:grpSp>
          <p:nvGrpSpPr>
            <p:cNvPr id="194" name=""/>
            <p:cNvGrpSpPr/>
            <p:nvPr/>
          </p:nvGrpSpPr>
          <p:grpSpPr>
            <a:xfrm>
              <a:off x="4947543" y="3146904"/>
              <a:ext cx="2556000" cy="3360194"/>
              <a:chOff x="4947543" y="3146904"/>
              <a:chExt cx="2556000" cy="3360194"/>
            </a:xfrm>
          </p:grpSpPr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004341" y="4655120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认知策略、元认知策略、交际策略</a:t>
                </a:r>
                <a:endParaRPr/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947543" y="3146904"/>
                <a:ext cx="2556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学习策略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7" name=""/>
            <p:cNvGrpSpPr/>
            <p:nvPr/>
          </p:nvGrpSpPr>
          <p:grpSpPr>
            <a:xfrm>
              <a:off x="6958747" y="3146123"/>
              <a:ext cx="2556000" cy="3360975"/>
              <a:chOff x="6958747" y="3146123"/>
              <a:chExt cx="2556000" cy="3360975"/>
            </a:xfrm>
          </p:grpSpPr>
          <p:sp>
            <p:nvSpPr>
              <p:cNvPr id="1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044601" y="4655120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学习兴趣、学习动机、学习态度、跨文化交际意识</a:t>
                </a:r>
                <a:endParaRPr/>
              </a:p>
            </p:txBody>
          </p:sp>
          <p:sp>
            <p:nvSpPr>
              <p:cNvPr id="1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958747" y="3146123"/>
                <a:ext cx="2556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情感态度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00" name=""/>
            <p:cNvGrpSpPr/>
            <p:nvPr/>
          </p:nvGrpSpPr>
          <p:grpSpPr>
            <a:xfrm>
              <a:off x="8969952" y="3146123"/>
              <a:ext cx="2556000" cy="3360194"/>
              <a:chOff x="8969952" y="3146123"/>
              <a:chExt cx="2556000" cy="3360194"/>
            </a:xfrm>
          </p:grpSpPr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84862" y="4654339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文化知识、文化理解、跨文化交际能力</a:t>
                </a:r>
                <a:endParaRPr/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969952" y="3146123"/>
                <a:ext cx="2556000" cy="1296000"/>
              </a:xfrm>
              <a:prstGeom prst="chevron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文化意识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英语课程标准的核心内容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0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0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教学目标的转变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从注重语言知识传授到注重语言技能培养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从重视应试教育到重视素质教育</a:t>
                </a:r>
                <a:endParaRPr/>
              </a:p>
            </p:txBody>
          </p:sp>
          <p:sp>
            <p:nvSpPr>
              <p:cNvPr id="21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教学方法的创新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采用任务型、情境型、合作型等多元化的教学方法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利用现代教育技术，提高教学效果</a:t>
                </a:r>
                <a:endParaRPr/>
              </a:p>
            </p:txBody>
          </p:sp>
          <p:sp>
            <p:nvSpPr>
              <p:cNvPr id="21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教学评价的改进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形成性评价与终结性评价的结合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学生自我评价与同伴评价的运用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教师对学生的评价与反馈</a:t>
                </a:r>
                <a:endParaRPr/>
              </a:p>
            </p:txBody>
          </p:sp>
          <p:sp>
            <p:nvSpPr>
              <p:cNvPr id="21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英语课程标准对教学的影响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实验教科书的设计与编排</a:t>
            </a:r>
            <a:endParaRPr/>
          </a:p>
        </p:txBody>
      </p:sp>
      <p:sp>
        <p:nvSpPr>
          <p:cNvPr id="22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5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6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2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以学生为中心</a:t>
                </a:r>
                <a:endParaRPr/>
              </a:p>
            </p:txBody>
          </p:sp>
          <p:sp>
            <p:nvSpPr>
              <p:cNvPr id="22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考虑学生的兴趣、需求和学习特点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促进学生的自主学习和发展</a:t>
                </a:r>
                <a:endParaRPr/>
              </a:p>
            </p:txBody>
          </p:sp>
        </p:grpSp>
        <p:grpSp>
          <p:nvGrpSpPr>
            <p:cNvPr id="229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重视语言实践</a:t>
                </a:r>
                <a:endParaRPr/>
              </a:p>
            </p:txBody>
          </p:sp>
          <p:sp>
            <p:nvSpPr>
              <p:cNvPr id="23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提供丰富的语言实践活动，培养学生的语言技能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结合语境，让学生在真实的情境中学习语言</a:t>
                </a:r>
                <a:endParaRPr/>
              </a:p>
            </p:txBody>
          </p:sp>
        </p:grpSp>
        <p:grpSp>
          <p:nvGrpSpPr>
            <p:cNvPr id="232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体现素质教育</a:t>
                </a:r>
                <a:endParaRPr/>
              </a:p>
            </p:txBody>
          </p:sp>
          <p:sp>
            <p:nvSpPr>
              <p:cNvPr id="23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注重培养学生的情感态度和价值观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提高学生的文化意识和跨文化交际能力</a:t>
                </a:r>
                <a:endParaRPr/>
              </a:p>
            </p:txBody>
          </p:sp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实验教科书的设计理念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实验教科书的结构体系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章节结构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每章分为若干个单元，每个单元包括听说读写四个部分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每个单元都有一个主题，围绕主题展开教学活动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板块设计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每个单元都设有“热身”、“阅读”、“语言点”、“练习”和“扩展”等板块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板块之间相互关联，形成一个完整的教学体系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5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教材资源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教材内容丰富，包括语言知识、语言技能、学习策略、情感态度等方面的内容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教材形式多样，包括文字、图片、音频、视频等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教师资源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教材配有教师用书，提供教学建议、教学参考和评价方案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提供网络资源，如教学网站、教学视频、教学博客等</a:t>
                </a:r>
                <a:endParaRPr/>
              </a:p>
            </p:txBody>
          </p:sp>
          <p:pic>
            <p:nvPicPr>
              <p:cNvPr id="26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6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学生资源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教材配有学生用书，提供学习指导、练习答案和拓展阅读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提供网络资源，如学习平台、在线测试、学习小组等</a:t>
                </a:r>
                <a:endParaRPr/>
              </a:p>
            </p:txBody>
          </p:sp>
          <p:pic>
            <p:nvPicPr>
              <p:cNvPr id="26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实验教科书的教学资源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实验教科书的教学实施策略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创设情境，激发学生兴趣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利用图片、音频、视频等素材，创设真实的学习情境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设计有趣的活动，让学生在轻松愉快的氛围中学习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提高学生参与度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采用小组合作、角色扮演等互动方式，让学生积极参与教学活动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鼓励学生提问、发表意见，培养学生的自主学习能力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激发学生兴趣，提高学生参与度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https://d.book118.com/365243110311011111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高中英语课程标准实验教科书课件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2024-09-17T18:20:09.438</cp:lastPrinted>
  <dcterms:created xsi:type="dcterms:W3CDTF">2024-09-17T10:20:09Z</dcterms:created>
  <dcterms:modified xsi:type="dcterms:W3CDTF">2024-09-17T10:20:11Z</dcterms:modified>
</cp:coreProperties>
</file>