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2E1EA5-6227-4024-9019-1FC00CA6DF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6824C3-E29E-47BB-89B0-3DB2686F9D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53A58F-3957-4B30-8C63-1C78B6584B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4CC80E-1FAB-43C0-A09C-CBCAE77DC2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68735A-B774-4AA4-BB9A-756176491B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67685C-383C-4C12-A2F8-24278F9212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824FB2-D4C8-4552-B801-1143DE27FE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2910D6-BF4E-4A56-B2F8-77AED19AC6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E9B318-833A-495A-B1BA-812C750577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24B087-15F7-4345-B33B-B9C22E8B7C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232B4F-4E83-4BDF-9820-5F8FD4DCBE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image" Target="../media/image13.png" /><Relationship Id="rId6"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3102410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rPr>
              <a:t>汇报人：AA</a:t>
            </a:r>
            <a:endPar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微软雅黑" panose="020b0503020204020204" charset="-122"/>
                <a:ea typeface="微软雅黑" panose="020b0503020204020204" charset="-122"/>
                <a:cs typeface="微软雅黑" panose="020b0503020204020204" charset="-122"/>
              </a:rPr>
              <a:t>2024-01-12</a:t>
            </a:r>
            <a:endParaRPr lang="en-US" sz="2025">
              <a:solidFill>
                <a:schemeClr val="lt2">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微软雅黑" panose="020b0503020204020204" charset="-122"/>
                <a:ea typeface="微软雅黑" panose="020b0503020204020204" charset="-122"/>
                <a:cs typeface="微软雅黑" panose="020b0503020204020204" charset="-122"/>
              </a:rPr>
              <a:t>《中央企业合规管理办法》解读与启示</a:t>
            </a:r>
            <a:endParaRPr lang="en-US" sz="4050" b="1">
              <a:solidFill>
                <a:srgbClr val="020000">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微软雅黑" panose="020b0503020204020204" charset="-122"/>
                <a:ea typeface="微软雅黑" panose="020b0503020204020204" charset="-122"/>
                <a:cs typeface="微软雅黑" panose="020b0503020204020204" charset="-122"/>
              </a:rPr>
              <a:t>目录</a:t>
            </a:r>
            <a:endParaRPr lang="en-US" sz="4950" b="1">
              <a:solidFill>
                <a:schemeClr val="lt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rPr>
              <a:t>引言</a:t>
            </a:r>
            <a:endPar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80000"/>
              </a:lnSpc>
              <a:buFont typeface="Arial"/>
              <a:buChar char="•"/>
            </a:pPr>
            <a:r>
              <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rPr>
              <a:t>《中央企业合规管理办法》概述</a:t>
            </a:r>
            <a:endPar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80000"/>
              </a:lnSpc>
              <a:buFont typeface="Arial"/>
              <a:buChar char="•"/>
            </a:pPr>
            <a:r>
              <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rPr>
              <a:t>企业合规管理体系建设</a:t>
            </a:r>
            <a:endPar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80000"/>
              </a:lnSpc>
              <a:buFont typeface="Arial"/>
              <a:buChar char="•"/>
            </a:pPr>
            <a:r>
              <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rPr>
              <a:t>企业合规风险识别与评估</a:t>
            </a:r>
            <a:endPar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80000"/>
              </a:lnSpc>
              <a:buFont typeface="Arial"/>
              <a:buChar char="•"/>
            </a:pPr>
            <a:r>
              <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rPr>
              <a:t>企业合规审查与监管</a:t>
            </a:r>
            <a:endPar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80000"/>
              </a:lnSpc>
              <a:buFont typeface="Arial"/>
              <a:buChar char="•"/>
            </a:pPr>
            <a:r>
              <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rPr>
              <a:t>企业合规改进与优化</a:t>
            </a:r>
            <a:endPar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80000"/>
              </a:lnSpc>
              <a:buFont typeface="Arial"/>
              <a:buChar char="•"/>
            </a:pPr>
            <a:r>
              <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rPr>
              <a:t>总结与展望</a:t>
            </a:r>
            <a:endPar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微软雅黑" panose="020b0503020204020204" charset="-122"/>
                  <a:ea typeface="微软雅黑" panose="020b0503020204020204" charset="-122"/>
                  <a:cs typeface="微软雅黑" panose="020b0503020204020204" charset="-122"/>
                </a:rPr>
                <a:t>01</a:t>
              </a:r>
              <a:endParaRPr lang="en-US" sz="30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微软雅黑" panose="020b0503020204020204" charset="-122"/>
                <a:ea typeface="微软雅黑" panose="020b0503020204020204" charset="-122"/>
                <a:cs typeface="微软雅黑" panose="020b0503020204020204" charset="-122"/>
              </a:rPr>
              <a:t>引言</a:t>
            </a:r>
            <a:endParaRPr lang="en-US" sz="34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微软雅黑" panose="020b0503020204020204" charset="-122"/>
                  <a:ea typeface="微软雅黑" panose="020b0503020204020204" charset="-122"/>
                  <a:cs typeface="微软雅黑" panose="020b0503020204020204" charset="-122"/>
                </a:rPr>
                <a:t>Part</a:t>
              </a:r>
              <a:endParaRPr lang="en-US" sz="36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促进企业可持续发展</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合规管理有助于企业规避风险，提升品牌形象，增强投资者信心，进而实现可持续发展。</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应对国际经贸形势变化</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在全球经济一体化背景下，中央企业需要加强合规管理，以应对国际贸易摩擦和制裁等风险。</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推动中央企业加强合规管理</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随着国内外法律法规日益严格，中央企业需要建立完善的合规管理体系，确保企业经营活动符合法律法规和道德规范。</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2"/>
          <a:srcRect l="13792" r="137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目的和背景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深入了解合规管理要求</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通过对《中央企业合规管理办法》的解读，可以深入了解合规管理的原则、要求和实施路径，为企业制定合规策略提供指导。</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强化企业风险防控能力</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通过对《中央企业合规管理办法》的解读与启示，可以引导企业建立健全风险识别、评估和防控机制，提高企业风险防控能力。</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推动行业合规管理水平提升</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中央企业作为行业龙头企业，其合规管理水平对整个行业具有示范和引领作用。通过对《中央企业合规管理办法》的解读与启示，可以推动整个行业提升合规管理水平。</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借鉴先进经验做法</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中央企业在合规管理方面积累了丰富的经验，通过对其解读可以借鉴先进企业的经验做法，提升企业自身合规管理水平。</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解读与启示的重要性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微软雅黑" panose="020b0503020204020204" charset="-122"/>
                  <a:ea typeface="微软雅黑" panose="020b0503020204020204" charset="-122"/>
                  <a:cs typeface="微软雅黑" panose="020b0503020204020204" charset="-122"/>
                </a:rPr>
                <a:t>02</a:t>
              </a:r>
              <a:endParaRPr lang="en-US" sz="30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微软雅黑" panose="020b0503020204020204" charset="-122"/>
                <a:ea typeface="微软雅黑" panose="020b0503020204020204" charset="-122"/>
                <a:cs typeface="微软雅黑" panose="020b0503020204020204" charset="-122"/>
              </a:rPr>
              <a:t>《中央企业合规管理办法》概述</a:t>
            </a:r>
            <a:endParaRPr lang="en-US" sz="34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微软雅黑" panose="020b0503020204020204" charset="-122"/>
                  <a:ea typeface="微软雅黑" panose="020b0503020204020204" charset="-122"/>
                  <a:cs typeface="微软雅黑" panose="020b0503020204020204" charset="-122"/>
                </a:rPr>
                <a:t>Part</a:t>
              </a:r>
              <a:endParaRPr lang="en-US" sz="36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423" b="1442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532" b="1053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办法的出台背景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国内外合规监管趋势</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随着全球化和国际贸易的增加，国内外对合规监管的要求越来越高，企业需要加强合规管理以应对复杂的国内外环境。</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中央企业合规风险</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中央企业在经营过程中面临着各种合规风险，如反腐败、反洗钱、数据安全等，需要建立健全的合规管理体系来防范风险。</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推动中央企业高质量发展</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加强合规管理是中央企业实现高质量发展的内在要求，有助于提高企业的治理水平和市场竞争力。</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适用范围</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本办法适用于国务院国有资产监督管理机构根据国务院授权履行出资人职责的中央企业及其所属各级子企业。</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适用对象</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中央企业应当结合实际设立首席合规官，不新增领导岗位和职数，由总法律顾问兼任，对企业主要负责人负责，领导合规管理部门组织开展相关工作，指导所属单位加强合规管理。</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563" r="20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办法的适用范围和对象</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中央企业应当建立健全合规管理体系，包括合规管理制度、合规风险识别与评估、合规审查、合规培训等，确保企业经营行为符合法律法规和监管要求。</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构建合规管理体系</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中央企业应当加强对合规风险的识别、评估和预防，建立合规风险报告制度，及时发现并处理合规风险事件。</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加强合规风险管理</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对于违反合规管理制度的行为，中央企业应当依法依规进行责任追究，严肃处理相关责任人，形成有效的惩戒和威慑。</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强化合规责任追究</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办法的核心内容和要求</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微软雅黑" panose="020b0503020204020204" charset="-122"/>
                  <a:ea typeface="微软雅黑" panose="020b0503020204020204" charset="-122"/>
                  <a:cs typeface="微软雅黑" panose="020b0503020204020204" charset="-122"/>
                </a:rPr>
                <a:t>03</a:t>
              </a:r>
              <a:endParaRPr lang="en-US" sz="30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微软雅黑" panose="020b0503020204020204" charset="-122"/>
                <a:ea typeface="微软雅黑" panose="020b0503020204020204" charset="-122"/>
                <a:cs typeface="微软雅黑" panose="020b0503020204020204" charset="-122"/>
              </a:rPr>
              <a:t>企业合规管理体系建设</a:t>
            </a:r>
            <a:endParaRPr lang="en-US" sz="34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微软雅黑" panose="020b0503020204020204" charset="-122"/>
                  <a:ea typeface="微软雅黑" panose="020b0503020204020204" charset="-122"/>
                  <a:cs typeface="微软雅黑" panose="020b0503020204020204" charset="-122"/>
                </a:rPr>
                <a:t>Part</a:t>
              </a:r>
              <a:endParaRPr lang="en-US" sz="36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合规管理组织架构与职责</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合规管理委员会</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设立合规管理委员会，负责制定企业合规政策、监督合规管理实施等。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合规管理部门</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设立专门的合规管理部门，负责具体合规管理工作，如风险评估、合规审查等。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合规管理岗位</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在各业务部门设立合规管理岗位，负责本部门业务合规性的日常监督和管理。</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微软雅黑" panose="020b0503020204020204" charset="-122"/>
                <a:ea typeface="微软雅黑" panose="020b0503020204020204" charset="-122"/>
                <a:cs typeface="微软雅黑" panose="020b0503020204020204" charset="-122"/>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微软雅黑" panose="020b0503020204020204" charset="-122"/>
                <a:ea typeface="微软雅黑" panose="020b0503020204020204" charset="-122"/>
                <a:cs typeface="微软雅黑" panose="020b0503020204020204" charset="-122"/>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微软雅黑" panose="020b0503020204020204" charset="-122"/>
                <a:ea typeface="微软雅黑" panose="020b0503020204020204" charset="-122"/>
                <a:cs typeface="微软雅黑" panose="020b0503020204020204" charset="-122"/>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合规管理制度与流程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84" name="Group 84"/>
          <p:cNvGrpSpPr/>
          <p:nvPr/>
        </p:nvGrpSpPr>
        <p:grpSpPr>
          <a:xfrm>
            <a:off x="923925" y="5145189"/>
            <a:ext cx="2426717" cy="490334"/>
            <a:chOff x="923925" y="5145189"/>
            <a:chExt cx="2426717" cy="490334"/>
          </a:xfrm>
        </p:grpSpPr>
        <p:sp>
          <p:nvSpPr>
            <p:cNvPr id="85" name="TextBox 85"/>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合规管理制度</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86" name="Group 86"/>
          <p:cNvGrpSpPr/>
          <p:nvPr/>
        </p:nvGrpSpPr>
        <p:grpSpPr>
          <a:xfrm>
            <a:off x="6318250" y="3326131"/>
            <a:ext cx="2267763" cy="1552257"/>
            <a:chOff x="6318250" y="3326131"/>
            <a:chExt cx="2267763" cy="1552257"/>
          </a:xfrm>
        </p:grpSpPr>
        <p:sp>
          <p:nvSpPr>
            <p:cNvPr id="87" name="TextBox 87"/>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明确合规管理流程，包括风险识别、评估、应对和报告等环节。</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88" name="Group 88"/>
          <p:cNvGrpSpPr/>
          <p:nvPr/>
        </p:nvGrpSpPr>
        <p:grpSpPr>
          <a:xfrm>
            <a:off x="3670300" y="3625158"/>
            <a:ext cx="2426717" cy="490334"/>
            <a:chOff x="3670300" y="3625158"/>
            <a:chExt cx="2426717" cy="490334"/>
          </a:xfrm>
        </p:grpSpPr>
        <p:sp>
          <p:nvSpPr>
            <p:cNvPr id="89" name="TextBox 89"/>
            <p:cNvSpPr txBox="1"/>
            <p:nvPr/>
          </p:nvSpPr>
          <p:spPr>
            <a:xfrm>
              <a:off x="3670300" y="3625158"/>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合规管理流程</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90" name="Group 90"/>
          <p:cNvGrpSpPr/>
          <p:nvPr/>
        </p:nvGrpSpPr>
        <p:grpSpPr>
          <a:xfrm>
            <a:off x="6318250" y="1917802"/>
            <a:ext cx="2426717" cy="490334"/>
            <a:chOff x="6318250" y="1917802"/>
            <a:chExt cx="2426717" cy="490334"/>
          </a:xfrm>
        </p:grpSpPr>
        <p:sp>
          <p:nvSpPr>
            <p:cNvPr id="91" name="TextBox 91"/>
            <p:cNvSpPr txBox="1"/>
            <p:nvPr/>
          </p:nvSpPr>
          <p:spPr>
            <a:xfrm>
              <a:off x="6318250" y="191780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合规管理信息化</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92" name="Group 92"/>
          <p:cNvGrpSpPr/>
          <p:nvPr/>
        </p:nvGrpSpPr>
        <p:grpSpPr>
          <a:xfrm>
            <a:off x="8927905" y="1448118"/>
            <a:ext cx="2267763" cy="1552257"/>
            <a:chOff x="8927905" y="1448118"/>
            <a:chExt cx="2267763" cy="1552257"/>
          </a:xfrm>
        </p:grpSpPr>
        <p:sp>
          <p:nvSpPr>
            <p:cNvPr id="93" name="TextBox 93"/>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利用信息技术手段，提高合规管理的效率和准确性，如建立合规管理信息系统等。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94" name="Group 94"/>
          <p:cNvGrpSpPr/>
          <p:nvPr/>
        </p:nvGrpSpPr>
        <p:grpSpPr>
          <a:xfrm>
            <a:off x="3402013" y="4962843"/>
            <a:ext cx="2267763" cy="1552257"/>
            <a:chOff x="3402013" y="4962843"/>
            <a:chExt cx="2267763" cy="1552257"/>
          </a:xfrm>
        </p:grpSpPr>
        <p:sp>
          <p:nvSpPr>
            <p:cNvPr id="95" name="TextBox 95"/>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建立健全的合规管理制度，包括合规行为规范、违规处罚措施等。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通过培训、宣传等方式，提高员工的合规意识和风险意识。</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合规文化培育</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5" name="Picture 5"/>
          <p:cNvPicPr>
            <a:picLocks noChangeAspect="1"/>
          </p:cNvPicPr>
          <p:nvPr/>
        </p:nvPicPr>
        <p:blipFill>
          <a:blip r:embed="rId2"/>
          <a:srcRect l="16292" r="1629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制作并发放合规宣传材料，如合规手册、宣传海报等，便于员工随时学习和了解。</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合规宣传材料</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举办合规知识竞赛等活动，激发员工学习合规知识的兴趣和热情。</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合规知识竞赛</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合规文化培育与宣传</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微软雅黑" panose="020b0503020204020204" charset="-122"/>
                  <a:ea typeface="微软雅黑" panose="020b0503020204020204" charset="-122"/>
                  <a:cs typeface="微软雅黑" panose="020b0503020204020204" charset="-122"/>
                </a:rPr>
                <a:t>04</a:t>
              </a:r>
              <a:endParaRPr lang="en-US" sz="30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微软雅黑" panose="020b0503020204020204" charset="-122"/>
                <a:ea typeface="微软雅黑" panose="020b0503020204020204" charset="-122"/>
                <a:cs typeface="微软雅黑" panose="020b0503020204020204" charset="-122"/>
              </a:rPr>
              <a:t>企业合规风险识别与评估</a:t>
            </a:r>
            <a:endParaRPr lang="en-US" sz="34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微软雅黑" panose="020b0503020204020204" charset="-122"/>
                  <a:ea typeface="微软雅黑" panose="020b0503020204020204" charset="-122"/>
                  <a:cs typeface="微软雅黑" panose="020b0503020204020204" charset="-122"/>
                </a:rPr>
                <a:t>Part</a:t>
              </a:r>
              <a:endParaRPr lang="en-US" sz="36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rPr>
              <a:t>流程分析法</a:t>
            </a:r>
            <a:endPar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通过对企业业务流程的全面梳理，识别可能存在的合规风险点。</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rPr>
              <a:t>案例分析法</a:t>
            </a:r>
            <a:endPar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借鉴同行业或跨行业的典型合规案例，对照企业自身情况进行风险识别。</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rPr>
              <a:t>专家咨询法</a:t>
            </a:r>
            <a:endParaRPr lang="en-US" sz="18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利用专家经验和企业内部人员的专业知识，进行合规风险的识别与评估。</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合规风险识别方法与技巧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https://d.book118.com/365310241011011101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2024-09-09T06:15:27.087</cp:lastPrinted>
  <dcterms:created xsi:type="dcterms:W3CDTF">2024-09-08T22:15:27Z</dcterms:created>
  <dcterms:modified xsi:type="dcterms:W3CDTF">2024-09-08T22:15:29Z</dcterms:modified>
</cp:coreProperties>
</file>