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9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6A9EB-5496-4FDE-BE8B-5BF7EC4E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5F340-FDCC-47DC-ABE1-4762DA9D8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C6E42-8348-4DF7-966C-EE96A146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20D4E-EFFA-42A6-B26B-5768A531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1121F-7103-4106-AB1B-D8845417A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4D83E-F734-4ED1-9D0C-DF96F80E7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F70AF-45B1-456D-AE79-CF01790D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C60D-4AD6-4044-B3D6-5776D968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752A5-35EF-473C-B2E1-0834AE14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FA6A1-BAC6-41E2-8D52-8F2230F1D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93248-6795-446B-B9A7-47AA6557A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31" Type="http://schemas.openxmlformats.org/officeDocument/2006/relationships/tags" Target="../tags/tag257.xml" /><Relationship Id="rId32" Type="http://schemas.openxmlformats.org/officeDocument/2006/relationships/tags" Target="../tags/tag258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12031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毛根鞘囊肿的护理查房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毛根鞘囊肿相关知识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毛根鞘囊肿相关知识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疾病定义和概述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治疗：主要采用药物治疗、手术治疗等方法。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预防：注意个人卫生，避免皮肤损伤，保持良好的生活习惯。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毛根鞘囊肿是一种常见的皮肤病，主要表现为毛囊周围出现囊肿。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病因：毛囊周围组织炎症、感染、损伤等。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症状：局部皮肤出现红肿、疼痛、瘙痒等。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发病机制：囊肿内压力增大，导致毛囊破裂，形成炎症反应。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毛根鞘囊肿是一种常见的皮肤病，主要发生在头部和颈部。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病因：毛囊口堵塞，导致皮脂腺分泌物无法正常排出，形成囊肿。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常见症状：局部红肿、疼痛、瘙痒等。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治疗方法：包括药物治疗、手术治疗等。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诊断标准和治疗方案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诊断标准：根据临床表现、病史、影像学检查等综合判断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治疗方案：包括药物治疗、手术治疗、物理治疗等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药物治疗：抗生素、抗炎药、止痛药等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手术治疗：囊肿切除术、引流术等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物理治疗：热敷、按摩、理疗等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生活习惯调整：避免熬夜、戒烟限酒、保持心情舒畅等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3" name="任意多边形 12"/>
          <p:cNvSpPr/>
          <p:nvPr>
            <p:custDataLst>
              <p:tags r:id="rId2"/>
            </p:custDataLst>
          </p:nvPr>
        </p:nvSpPr>
        <p:spPr>
          <a:xfrm rot="2700000">
            <a:off x="4159556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标题"/>
          <p:cNvSpPr txBox="1"/>
          <p:nvPr>
            <p:custDataLst>
              <p:tags r:id="rId3"/>
            </p:custDataLst>
          </p:nvPr>
        </p:nvSpPr>
        <p:spPr>
          <a:xfrm>
            <a:off x="4601038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25"/>
          <p:cNvSpPr txBox="1"/>
          <p:nvPr>
            <p:custDataLst>
              <p:tags r:id="rId4"/>
            </p:custDataLst>
          </p:nvPr>
        </p:nvSpPr>
        <p:spPr>
          <a:xfrm>
            <a:off x="4601038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3" name="任意多边形 22"/>
          <p:cNvSpPr/>
          <p:nvPr>
            <p:custDataLst>
              <p:tags r:id="rId5"/>
            </p:custDataLst>
          </p:nvPr>
        </p:nvSpPr>
        <p:spPr>
          <a:xfrm rot="2700000">
            <a:off x="1544572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标题"/>
          <p:cNvSpPr txBox="1"/>
          <p:nvPr>
            <p:custDataLst>
              <p:tags r:id="rId6"/>
            </p:custDataLst>
          </p:nvPr>
        </p:nvSpPr>
        <p:spPr>
          <a:xfrm>
            <a:off x="1986054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1986054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28" name="任意多边形 27"/>
          <p:cNvSpPr/>
          <p:nvPr>
            <p:custDataLst>
              <p:tags r:id="rId8"/>
            </p:custDataLst>
          </p:nvPr>
        </p:nvSpPr>
        <p:spPr>
          <a:xfrm rot="2700000">
            <a:off x="9389523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标题"/>
          <p:cNvSpPr txBox="1"/>
          <p:nvPr>
            <p:custDataLst>
              <p:tags r:id="rId9"/>
            </p:custDataLst>
          </p:nvPr>
        </p:nvSpPr>
        <p:spPr>
          <a:xfrm>
            <a:off x="9831005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1" name="文本框 25"/>
          <p:cNvSpPr txBox="1"/>
          <p:nvPr>
            <p:custDataLst>
              <p:tags r:id="rId10"/>
            </p:custDataLst>
          </p:nvPr>
        </p:nvSpPr>
        <p:spPr>
          <a:xfrm>
            <a:off x="9831005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33" name="任意多边形 32"/>
          <p:cNvSpPr/>
          <p:nvPr>
            <p:custDataLst>
              <p:tags r:id="rId11"/>
            </p:custDataLst>
          </p:nvPr>
        </p:nvSpPr>
        <p:spPr>
          <a:xfrm rot="2700000">
            <a:off x="6774539" y="1535115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标题"/>
          <p:cNvSpPr txBox="1"/>
          <p:nvPr>
            <p:custDataLst>
              <p:tags r:id="rId12"/>
            </p:custDataLst>
          </p:nvPr>
        </p:nvSpPr>
        <p:spPr>
          <a:xfrm>
            <a:off x="7216022" y="1702111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36"/>
          <p:cNvSpPr txBox="1"/>
          <p:nvPr>
            <p:custDataLst>
              <p:tags r:id="rId13"/>
            </p:custDataLst>
          </p:nvPr>
        </p:nvSpPr>
        <p:spPr>
          <a:xfrm>
            <a:off x="7216022" y="2483343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0" name="标题"/>
          <p:cNvSpPr txBox="1"/>
          <p:nvPr>
            <p:custDataLst>
              <p:tags r:id="rId14"/>
            </p:custDataLst>
          </p:nvPr>
        </p:nvSpPr>
        <p:spPr>
          <a:xfrm>
            <a:off x="3745586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4" name="标题"/>
          <p:cNvSpPr txBox="1"/>
          <p:nvPr>
            <p:custDataLst>
              <p:tags r:id="rId15"/>
            </p:custDataLst>
          </p:nvPr>
        </p:nvSpPr>
        <p:spPr>
          <a:xfrm>
            <a:off x="1130602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8975553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360570" y="1510802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" name="任意多边形 4"/>
          <p:cNvSpPr/>
          <p:nvPr>
            <p:custDataLst>
              <p:tags r:id="rId18"/>
            </p:custDataLst>
          </p:nvPr>
        </p:nvSpPr>
        <p:spPr>
          <a:xfrm rot="2700000">
            <a:off x="5466088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"/>
          <p:cNvSpPr txBox="1"/>
          <p:nvPr>
            <p:custDataLst>
              <p:tags r:id="rId19"/>
            </p:custDataLst>
          </p:nvPr>
        </p:nvSpPr>
        <p:spPr>
          <a:xfrm>
            <a:off x="5907570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7" name="文本框 25"/>
          <p:cNvSpPr txBox="1"/>
          <p:nvPr>
            <p:custDataLst>
              <p:tags r:id="rId20"/>
            </p:custDataLst>
          </p:nvPr>
        </p:nvSpPr>
        <p:spPr>
          <a:xfrm>
            <a:off x="5907570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治疗情况：已接受手术治疗，正在康复中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>
          <a:xfrm rot="2700000">
            <a:off x="2851104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标题"/>
          <p:cNvSpPr txBox="1"/>
          <p:nvPr>
            <p:custDataLst>
              <p:tags r:id="rId22"/>
            </p:custDataLst>
          </p:nvPr>
        </p:nvSpPr>
        <p:spPr>
          <a:xfrm>
            <a:off x="3292586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23"/>
            </p:custDataLst>
          </p:nvPr>
        </p:nvSpPr>
        <p:spPr>
          <a:xfrm>
            <a:off x="3292586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病史：毛根鞘囊肿，无其他疾病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2" name="任意多边形 11"/>
          <p:cNvSpPr/>
          <p:nvPr>
            <p:custDataLst>
              <p:tags r:id="rId24"/>
            </p:custDataLst>
          </p:nvPr>
        </p:nvSpPr>
        <p:spPr>
          <a:xfrm rot="2700000">
            <a:off x="8081071" y="3882650"/>
            <a:ext cx="172754" cy="158613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标题"/>
          <p:cNvSpPr txBox="1"/>
          <p:nvPr>
            <p:custDataLst>
              <p:tags r:id="rId25"/>
            </p:custDataLst>
          </p:nvPr>
        </p:nvSpPr>
        <p:spPr>
          <a:xfrm>
            <a:off x="8522554" y="4049646"/>
            <a:ext cx="1523434" cy="76587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8522554" y="4830878"/>
            <a:ext cx="1523434" cy="120032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cs typeface="+mn-ea"/>
                <a:sym typeface="+mn-ea"/>
              </a:rPr>
              <a:t>生活习惯：规律作息，饮食健康，有运动习惯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27"/>
            </p:custDataLst>
          </p:nvPr>
        </p:nvSpPr>
        <p:spPr>
          <a:xfrm>
            <a:off x="5052118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标题"/>
          <p:cNvSpPr txBox="1"/>
          <p:nvPr>
            <p:custDataLst>
              <p:tags r:id="rId28"/>
            </p:custDataLst>
          </p:nvPr>
        </p:nvSpPr>
        <p:spPr>
          <a:xfrm>
            <a:off x="2437134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标题"/>
          <p:cNvSpPr txBox="1"/>
          <p:nvPr>
            <p:custDataLst>
              <p:tags r:id="rId29"/>
            </p:custDataLst>
          </p:nvPr>
        </p:nvSpPr>
        <p:spPr>
          <a:xfrm>
            <a:off x="7667102" y="3858337"/>
            <a:ext cx="827300" cy="15503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生活习惯：饮食、运动、作息等对病情的影响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家族史：是否有家族遗传病史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主诉：毛根鞘囊肿的症状、持续时间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既往史：是否有类似疾病、过敏史、手术史等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现病史：发病过程、病情发展、治疗情况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既往史和家族史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患者年龄、性别、职业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既往病史：是否有其他疾病或手术史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家族史：是否有家族遗传病史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生活习惯：饮食习惯、运动习惯、作息时间等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诊断过程和治疗方案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治疗方案：药物治疗、手术治疗、放疗、化疗等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诊断过程：病史询问、体格检查、影像学检查、病理学检查等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治疗原则：个体化、综合性、规范化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治疗效果：治愈率、复发率、并发症发生率等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病因：毛根鞘囊肿引起的炎症和压迫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症状：局部疼痛、肿胀、发热、红肿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护理措施：冷敷、热敷、止痛药、抗炎药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预防措施：保持口腔卫生，避免刺激性食物，定期检查口腔健康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https://d.book118.com/365312031233011111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22_6*l_h_i*1_7_2"/>
  <p:tag name="KSO_WM_UNIT_INDEX" val="1_7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0000000000005,&quot;width&quot;:798.9499999999999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8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9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毛根鞘囊肿的护理查房</vt:lpstr>
      <vt:lpstr>目录</vt:lpstr>
      <vt:lpstr>毛根鞘囊肿相关知识</vt:lpstr>
      <vt:lpstr>疾病定义和概述</vt:lpstr>
      <vt:lpstr>病因和发病机制</vt:lpstr>
      <vt:lpstr>诊断标准和治疗方案</vt:lpstr>
      <vt:lpstr>病例汇报</vt:lpstr>
      <vt:lpstr>患者基本信息</vt:lpstr>
      <vt:lpstr>主诉和现病史</vt:lpstr>
      <vt:lpstr>既往史和家族史</vt:lpstr>
      <vt:lpstr>诊断过程和治疗方案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2024-09-17T14:14:02.631</cp:lastPrinted>
  <dcterms:created xsi:type="dcterms:W3CDTF">2024-09-17T06:14:02Z</dcterms:created>
  <dcterms:modified xsi:type="dcterms:W3CDTF">2024-09-17T06:14:04Z</dcterms:modified>
</cp:coreProperties>
</file>