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796D2-6D66-4A08-A364-F3FD17DF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985C0-CD89-4F9C-9280-07E9D8144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731B8-C4D4-4174-91E0-B18A96F04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8041-1C88-4A11-9E6A-3E3E80FA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31E17-9DA3-4C7F-BBBF-66C84D68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16BAF-DDC9-49D5-9F00-F2582244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2870D-E185-4E92-A4D1-CD703E56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7D79D-7FB4-44DB-80CF-F7CF3F9E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55A94-09A3-4DA1-A3E8-64A386AE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7F407-0BFB-4A6D-A954-0390C43B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6CCC7-E4FB-4680-9E7D-89C352FB2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6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6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6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006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334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6324601"/>
            <a:ext cx="9144000" cy="533399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514350"/>
            <a:ext cx="9144000" cy="38100"/>
          </a:xfrm>
          <a:custGeom>
            <a:rect l="l" t="t" r="r" b="b"/>
            <a:pathLst>
              <a:path w="9144000" h="38100">
                <a:moveTo>
                  <a:pt x="0" y="0"/>
                </a:moveTo>
                <a:lnTo>
                  <a:pt x="9144000" y="0"/>
                </a:lnTo>
                <a:lnTo>
                  <a:pt x="9144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333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6305550"/>
            <a:ext cx="9144000" cy="38100"/>
          </a:xfrm>
          <a:custGeom>
            <a:rect l="l" t="t" r="r" b="b"/>
            <a:pathLst>
              <a:path w="9144000" h="38100">
                <a:moveTo>
                  <a:pt x="0" y="0"/>
                </a:moveTo>
                <a:lnTo>
                  <a:pt x="9144000" y="0"/>
                </a:lnTo>
                <a:lnTo>
                  <a:pt x="9144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3333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39" y="44132"/>
            <a:ext cx="2514600" cy="452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006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340" y="2001519"/>
            <a:ext cx="8753475" cy="29617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2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420030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801100" y="6515100"/>
            <a:ext cx="323315" cy="32331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36139" y="2711132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333399"/>
                </a:solidFill>
              </a:rPr>
              <a:t>等高（深）</a:t>
            </a:r>
            <a:r>
              <a:rPr spc="-15">
                <a:solidFill>
                  <a:srgbClr val="333399"/>
                </a:solidFill>
              </a:rPr>
              <a:t>线地形图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930" y="3936999"/>
            <a:ext cx="431800" cy="13258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 algn="just">
              <a:lnSpc>
                <a:spcPts val="3200"/>
              </a:lnSpc>
              <a:spcBef>
                <a:spcPts val="740"/>
              </a:spcBef>
            </a:pPr>
            <a:r>
              <a:rPr sz="3200" b="1" spc="-50">
                <a:solidFill>
                  <a:srgbClr val="333399"/>
                </a:solidFill>
                <a:latin typeface="微软雅黑"/>
                <a:cs typeface="微软雅黑"/>
              </a:rPr>
              <a:t>等高线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11187" y="3149599"/>
            <a:ext cx="303530" cy="3022600"/>
          </a:xfrm>
          <a:custGeom>
            <a:rect l="l" t="t" r="r" b="b"/>
            <a:pathLst>
              <a:path w="303530" h="3022600">
                <a:moveTo>
                  <a:pt x="303212" y="3022600"/>
                </a:moveTo>
                <a:lnTo>
                  <a:pt x="236539" y="2996998"/>
                </a:lnTo>
                <a:lnTo>
                  <a:pt x="208390" y="2967264"/>
                </a:lnTo>
                <a:lnTo>
                  <a:pt x="184912" y="2928256"/>
                </a:lnTo>
                <a:lnTo>
                  <a:pt x="167015" y="2881488"/>
                </a:lnTo>
                <a:lnTo>
                  <a:pt x="155610" y="2828470"/>
                </a:lnTo>
                <a:lnTo>
                  <a:pt x="151606" y="2770715"/>
                </a:lnTo>
                <a:lnTo>
                  <a:pt x="151606" y="1763184"/>
                </a:lnTo>
                <a:lnTo>
                  <a:pt x="147602" y="1705429"/>
                </a:lnTo>
                <a:lnTo>
                  <a:pt x="136196" y="1652411"/>
                </a:lnTo>
                <a:lnTo>
                  <a:pt x="118300" y="1605643"/>
                </a:lnTo>
                <a:lnTo>
                  <a:pt x="94822" y="1566635"/>
                </a:lnTo>
                <a:lnTo>
                  <a:pt x="66672" y="1536901"/>
                </a:lnTo>
                <a:lnTo>
                  <a:pt x="0" y="1511299"/>
                </a:lnTo>
                <a:lnTo>
                  <a:pt x="34761" y="1504646"/>
                </a:lnTo>
                <a:lnTo>
                  <a:pt x="66672" y="1485697"/>
                </a:lnTo>
                <a:lnTo>
                  <a:pt x="94821" y="1455963"/>
                </a:lnTo>
                <a:lnTo>
                  <a:pt x="118299" y="1416956"/>
                </a:lnTo>
                <a:lnTo>
                  <a:pt x="136196" y="1370187"/>
                </a:lnTo>
                <a:lnTo>
                  <a:pt x="147601" y="1317169"/>
                </a:lnTo>
                <a:lnTo>
                  <a:pt x="151605" y="1259415"/>
                </a:lnTo>
                <a:lnTo>
                  <a:pt x="151606" y="251884"/>
                </a:lnTo>
                <a:lnTo>
                  <a:pt x="155610" y="194129"/>
                </a:lnTo>
                <a:lnTo>
                  <a:pt x="167015" y="141112"/>
                </a:lnTo>
                <a:lnTo>
                  <a:pt x="184912" y="94343"/>
                </a:lnTo>
                <a:lnTo>
                  <a:pt x="208390" y="55336"/>
                </a:lnTo>
                <a:lnTo>
                  <a:pt x="236539" y="25601"/>
                </a:lnTo>
                <a:lnTo>
                  <a:pt x="268450" y="6652"/>
                </a:lnTo>
                <a:lnTo>
                  <a:pt x="303212" y="0"/>
                </a:lnTo>
              </a:path>
            </a:pathLst>
          </a:custGeom>
          <a:ln w="38100">
            <a:solidFill>
              <a:srgbClr val="3333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003300" y="2363787"/>
            <a:ext cx="330200" cy="13055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 marR="5080" algn="just">
              <a:lnSpc>
                <a:spcPts val="2400"/>
              </a:lnSpc>
              <a:spcBef>
                <a:spcPts val="580"/>
              </a:spcBef>
            </a:pP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基础知识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600199" y="1066799"/>
            <a:ext cx="457200" cy="4267200"/>
          </a:xfrm>
          <a:custGeom>
            <a:rect l="l" t="t" r="r" b="b"/>
            <a:pathLst>
              <a:path w="457200" h="4267200">
                <a:moveTo>
                  <a:pt x="457200" y="4267199"/>
                </a:moveTo>
                <a:lnTo>
                  <a:pt x="384945" y="4249070"/>
                </a:lnTo>
                <a:lnTo>
                  <a:pt x="352145" y="4227507"/>
                </a:lnTo>
                <a:lnTo>
                  <a:pt x="322192" y="4198589"/>
                </a:lnTo>
                <a:lnTo>
                  <a:pt x="295555" y="4163046"/>
                </a:lnTo>
                <a:lnTo>
                  <a:pt x="272706" y="4121611"/>
                </a:lnTo>
                <a:lnTo>
                  <a:pt x="254116" y="4075017"/>
                </a:lnTo>
                <a:lnTo>
                  <a:pt x="240254" y="4023995"/>
                </a:lnTo>
                <a:lnTo>
                  <a:pt x="231592" y="3969278"/>
                </a:lnTo>
                <a:lnTo>
                  <a:pt x="228600" y="3911598"/>
                </a:lnTo>
                <a:lnTo>
                  <a:pt x="228600" y="2489201"/>
                </a:lnTo>
                <a:lnTo>
                  <a:pt x="225608" y="2431520"/>
                </a:lnTo>
                <a:lnTo>
                  <a:pt x="216945" y="2376803"/>
                </a:lnTo>
                <a:lnTo>
                  <a:pt x="203084" y="2325781"/>
                </a:lnTo>
                <a:lnTo>
                  <a:pt x="184493" y="2279187"/>
                </a:lnTo>
                <a:lnTo>
                  <a:pt x="161644" y="2237753"/>
                </a:lnTo>
                <a:lnTo>
                  <a:pt x="135008" y="2202210"/>
                </a:lnTo>
                <a:lnTo>
                  <a:pt x="105054" y="2173291"/>
                </a:lnTo>
                <a:lnTo>
                  <a:pt x="72255" y="2151728"/>
                </a:lnTo>
                <a:lnTo>
                  <a:pt x="0" y="2133600"/>
                </a:lnTo>
                <a:lnTo>
                  <a:pt x="37080" y="2128945"/>
                </a:lnTo>
                <a:lnTo>
                  <a:pt x="72255" y="2115471"/>
                </a:lnTo>
                <a:lnTo>
                  <a:pt x="105054" y="2093908"/>
                </a:lnTo>
                <a:lnTo>
                  <a:pt x="135008" y="2064989"/>
                </a:lnTo>
                <a:lnTo>
                  <a:pt x="161644" y="2029446"/>
                </a:lnTo>
                <a:lnTo>
                  <a:pt x="184493" y="1988012"/>
                </a:lnTo>
                <a:lnTo>
                  <a:pt x="203084" y="1941418"/>
                </a:lnTo>
                <a:lnTo>
                  <a:pt x="216945" y="1890396"/>
                </a:lnTo>
                <a:lnTo>
                  <a:pt x="225607" y="1835679"/>
                </a:lnTo>
                <a:lnTo>
                  <a:pt x="228599" y="1777998"/>
                </a:lnTo>
                <a:lnTo>
                  <a:pt x="228600" y="355601"/>
                </a:lnTo>
                <a:lnTo>
                  <a:pt x="231592" y="297920"/>
                </a:lnTo>
                <a:lnTo>
                  <a:pt x="240254" y="243203"/>
                </a:lnTo>
                <a:lnTo>
                  <a:pt x="254115" y="192182"/>
                </a:lnTo>
                <a:lnTo>
                  <a:pt x="272706" y="145587"/>
                </a:lnTo>
                <a:lnTo>
                  <a:pt x="295555" y="104153"/>
                </a:lnTo>
                <a:lnTo>
                  <a:pt x="322191" y="68610"/>
                </a:lnTo>
                <a:lnTo>
                  <a:pt x="352145" y="39691"/>
                </a:lnTo>
                <a:lnTo>
                  <a:pt x="384944" y="18128"/>
                </a:lnTo>
                <a:lnTo>
                  <a:pt x="420119" y="4654"/>
                </a:lnTo>
                <a:lnTo>
                  <a:pt x="457199" y="0"/>
                </a:lnTo>
              </a:path>
            </a:pathLst>
          </a:custGeom>
          <a:ln w="38100">
            <a:solidFill>
              <a:srgbClr val="3333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743199" y="611187"/>
            <a:ext cx="152400" cy="838200"/>
          </a:xfrm>
          <a:custGeom>
            <a:rect l="l" t="t" r="r" b="b"/>
            <a:pathLst>
              <a:path w="152400" h="838200">
                <a:moveTo>
                  <a:pt x="152400" y="838199"/>
                </a:moveTo>
                <a:lnTo>
                  <a:pt x="122739" y="832710"/>
                </a:lnTo>
                <a:lnTo>
                  <a:pt x="98518" y="817741"/>
                </a:lnTo>
                <a:lnTo>
                  <a:pt x="82188" y="795539"/>
                </a:lnTo>
                <a:lnTo>
                  <a:pt x="76200" y="768350"/>
                </a:lnTo>
                <a:lnTo>
                  <a:pt x="76200" y="488949"/>
                </a:lnTo>
                <a:lnTo>
                  <a:pt x="70211" y="461760"/>
                </a:lnTo>
                <a:lnTo>
                  <a:pt x="53881" y="439558"/>
                </a:lnTo>
                <a:lnTo>
                  <a:pt x="29660" y="424589"/>
                </a:lnTo>
                <a:lnTo>
                  <a:pt x="0" y="419099"/>
                </a:lnTo>
                <a:lnTo>
                  <a:pt x="29660" y="413610"/>
                </a:lnTo>
                <a:lnTo>
                  <a:pt x="53881" y="398641"/>
                </a:lnTo>
                <a:lnTo>
                  <a:pt x="70211" y="376438"/>
                </a:lnTo>
                <a:lnTo>
                  <a:pt x="76199" y="349250"/>
                </a:lnTo>
                <a:lnTo>
                  <a:pt x="76200" y="69849"/>
                </a:lnTo>
                <a:lnTo>
                  <a:pt x="82188" y="42660"/>
                </a:lnTo>
                <a:lnTo>
                  <a:pt x="98518" y="20458"/>
                </a:lnTo>
                <a:lnTo>
                  <a:pt x="122739" y="5489"/>
                </a:lnTo>
                <a:lnTo>
                  <a:pt x="152400" y="0"/>
                </a:lnTo>
              </a:path>
            </a:pathLst>
          </a:custGeom>
          <a:ln w="38099">
            <a:solidFill>
              <a:srgbClr val="3333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136139" y="423545"/>
            <a:ext cx="6451600" cy="1700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577715" indent="838200">
              <a:lnSpc>
                <a:spcPct val="125000"/>
              </a:lnSpc>
              <a:spcBef>
                <a:spcPts val="100"/>
              </a:spcBef>
              <a:tabLst>
                <a:tab pos="850265"/>
              </a:tabLst>
            </a:pPr>
            <a:r>
              <a:rPr sz="2000" b="1">
                <a:solidFill>
                  <a:srgbClr val="333399"/>
                </a:solidFill>
                <a:latin typeface="微软雅黑"/>
                <a:cs typeface="微软雅黑"/>
              </a:rPr>
              <a:t>绝对高</a:t>
            </a:r>
            <a:r>
              <a:rPr sz="2000" b="1" spc="-50">
                <a:solidFill>
                  <a:srgbClr val="333399"/>
                </a:solidFill>
                <a:latin typeface="微软雅黑"/>
                <a:cs typeface="微软雅黑"/>
              </a:rPr>
              <a:t>度</a:t>
            </a:r>
            <a:r>
              <a:rPr sz="2000" b="1">
                <a:solidFill>
                  <a:srgbClr val="333399"/>
                </a:solidFill>
                <a:latin typeface="微软雅黑"/>
                <a:cs typeface="微软雅黑"/>
              </a:rPr>
              <a:t>高</a:t>
            </a:r>
            <a:r>
              <a:rPr sz="2000" b="1" spc="-50">
                <a:solidFill>
                  <a:srgbClr val="333399"/>
                </a:solidFill>
                <a:latin typeface="微软雅黑"/>
                <a:cs typeface="微软雅黑"/>
              </a:rPr>
              <a:t>度</a:t>
            </a:r>
            <a:r>
              <a:rPr sz="2000" b="1">
                <a:solidFill>
                  <a:srgbClr val="333399"/>
                </a:solidFill>
                <a:latin typeface="微软雅黑"/>
                <a:cs typeface="微软雅黑"/>
              </a:rPr>
              <a:t>	相对高</a:t>
            </a:r>
            <a:r>
              <a:rPr sz="2000" b="1" spc="-50">
                <a:solidFill>
                  <a:srgbClr val="333399"/>
                </a:solidFill>
                <a:latin typeface="微软雅黑"/>
                <a:cs typeface="微软雅黑"/>
              </a:rPr>
              <a:t>度</a:t>
            </a:r>
            <a:endParaRPr sz="2000">
              <a:latin typeface="微软雅黑"/>
              <a:cs typeface="微软雅黑"/>
            </a:endParaRPr>
          </a:p>
          <a:p>
            <a:pPr marL="1739264" marR="5080" indent="-889000">
              <a:lnSpc>
                <a:spcPts val="2290"/>
              </a:lnSpc>
              <a:spcBef>
                <a:spcPts val="630"/>
              </a:spcBef>
            </a:pPr>
            <a:r>
              <a:rPr sz="2000" b="1" spc="105">
                <a:solidFill>
                  <a:srgbClr val="333399"/>
                </a:solidFill>
                <a:latin typeface="微软雅黑"/>
                <a:cs typeface="微软雅黑"/>
              </a:rPr>
              <a:t>等高距:</a:t>
            </a:r>
            <a:r>
              <a:rPr sz="2000" b="1" spc="15">
                <a:solidFill>
                  <a:srgbClr val="333399"/>
                </a:solidFill>
                <a:latin typeface="微软雅黑"/>
                <a:cs typeface="微软雅黑"/>
              </a:rPr>
              <a:t>相邻等高线间旳相对高度(</a:t>
            </a:r>
            <a:r>
              <a:rPr sz="2000" b="1" spc="105">
                <a:solidFill>
                  <a:srgbClr val="333399"/>
                </a:solidFill>
                <a:latin typeface="微软雅黑"/>
                <a:cs typeface="微软雅黑"/>
              </a:rPr>
              <a:t>垂直距离),</a:t>
            </a:r>
            <a:r>
              <a:rPr sz="2000" b="1" spc="-25">
                <a:solidFill>
                  <a:srgbClr val="333399"/>
                </a:solidFill>
                <a:latin typeface="微软雅黑"/>
                <a:cs typeface="微软雅黑"/>
              </a:rPr>
              <a:t>一幅</a:t>
            </a:r>
            <a:r>
              <a:rPr sz="2000" b="1" spc="20">
                <a:solidFill>
                  <a:srgbClr val="333399"/>
                </a:solidFill>
                <a:latin typeface="微软雅黑"/>
                <a:cs typeface="微软雅黑"/>
              </a:rPr>
              <a:t>图中一般是相等旳(</a:t>
            </a:r>
            <a:r>
              <a:rPr sz="2000" b="1" spc="30">
                <a:solidFill>
                  <a:srgbClr val="333399"/>
                </a:solidFill>
                <a:latin typeface="微软雅黑"/>
                <a:cs typeface="微软雅黑"/>
              </a:rPr>
              <a:t>也可为零)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ts val="1975"/>
              </a:lnSpc>
            </a:pPr>
            <a:r>
              <a:rPr sz="2000" b="1" spc="-10">
                <a:solidFill>
                  <a:srgbClr val="333399"/>
                </a:solidFill>
                <a:latin typeface="微软雅黑"/>
                <a:cs typeface="微软雅黑"/>
              </a:rPr>
              <a:t>概念及绘制原理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136139" y="2217420"/>
            <a:ext cx="535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140">
                <a:solidFill>
                  <a:srgbClr val="333399"/>
                </a:solidFill>
                <a:latin typeface="微软雅黑"/>
                <a:cs typeface="微软雅黑"/>
              </a:rPr>
              <a:t>形状:</a:t>
            </a:r>
            <a:r>
              <a:rPr sz="2000" b="1" spc="50">
                <a:solidFill>
                  <a:srgbClr val="333399"/>
                </a:solidFill>
                <a:latin typeface="微软雅黑"/>
                <a:cs typeface="微软雅黑"/>
              </a:rPr>
              <a:t>一般为闭合曲线,</a:t>
            </a:r>
            <a:r>
              <a:rPr sz="2000" b="1" spc="30">
                <a:solidFill>
                  <a:srgbClr val="333399"/>
                </a:solidFill>
                <a:latin typeface="微软雅黑"/>
                <a:cs typeface="微软雅黑"/>
              </a:rPr>
              <a:t>一般不会相交(陡崖除外)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36139" y="2750820"/>
            <a:ext cx="2946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140">
                <a:solidFill>
                  <a:srgbClr val="333399"/>
                </a:solidFill>
                <a:latin typeface="微软雅黑"/>
                <a:cs typeface="微软雅黑"/>
              </a:rPr>
              <a:t>疏密:</a:t>
            </a:r>
            <a:r>
              <a:rPr sz="2000" b="1" spc="-10">
                <a:solidFill>
                  <a:srgbClr val="333399"/>
                </a:solidFill>
                <a:latin typeface="微软雅黑"/>
                <a:cs typeface="微软雅黑"/>
              </a:rPr>
              <a:t>与坡度和地形区有关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105399" y="2727324"/>
            <a:ext cx="231775" cy="544830"/>
          </a:xfrm>
          <a:custGeom>
            <a:rect l="l" t="t" r="r" b="b"/>
            <a:pathLst>
              <a:path w="231775" h="544829">
                <a:moveTo>
                  <a:pt x="231775" y="544513"/>
                </a:moveTo>
                <a:lnTo>
                  <a:pt x="186666" y="540947"/>
                </a:lnTo>
                <a:lnTo>
                  <a:pt x="149830" y="531222"/>
                </a:lnTo>
                <a:lnTo>
                  <a:pt x="124994" y="516798"/>
                </a:lnTo>
                <a:lnTo>
                  <a:pt x="115887" y="499136"/>
                </a:lnTo>
                <a:lnTo>
                  <a:pt x="115887" y="317633"/>
                </a:lnTo>
                <a:lnTo>
                  <a:pt x="106780" y="299970"/>
                </a:lnTo>
                <a:lnTo>
                  <a:pt x="81944" y="285547"/>
                </a:lnTo>
                <a:lnTo>
                  <a:pt x="45108" y="275822"/>
                </a:lnTo>
                <a:lnTo>
                  <a:pt x="0" y="272256"/>
                </a:lnTo>
                <a:lnTo>
                  <a:pt x="45108" y="268690"/>
                </a:lnTo>
                <a:lnTo>
                  <a:pt x="81944" y="258965"/>
                </a:lnTo>
                <a:lnTo>
                  <a:pt x="106780" y="244542"/>
                </a:lnTo>
                <a:lnTo>
                  <a:pt x="115887" y="226879"/>
                </a:lnTo>
                <a:lnTo>
                  <a:pt x="115887" y="45377"/>
                </a:lnTo>
                <a:lnTo>
                  <a:pt x="124994" y="27714"/>
                </a:lnTo>
                <a:lnTo>
                  <a:pt x="149830" y="13290"/>
                </a:lnTo>
                <a:lnTo>
                  <a:pt x="186666" y="3565"/>
                </a:lnTo>
                <a:lnTo>
                  <a:pt x="231775" y="0"/>
                </a:lnTo>
              </a:path>
            </a:pathLst>
          </a:custGeom>
          <a:ln w="38100">
            <a:solidFill>
              <a:srgbClr val="3333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5336540" y="2522220"/>
            <a:ext cx="167640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2000" b="1" spc="210">
                <a:solidFill>
                  <a:srgbClr val="333399"/>
                </a:solidFill>
                <a:latin typeface="微软雅黑"/>
                <a:cs typeface="微软雅黑"/>
              </a:rPr>
              <a:t>疏:</a:t>
            </a:r>
            <a:r>
              <a:rPr sz="2000" b="1" spc="-10">
                <a:solidFill>
                  <a:srgbClr val="333399"/>
                </a:solidFill>
                <a:latin typeface="微软雅黑"/>
                <a:cs typeface="微软雅黑"/>
              </a:rPr>
              <a:t>坡缓或平原</a:t>
            </a:r>
            <a:r>
              <a:rPr sz="2000" b="1" spc="210">
                <a:solidFill>
                  <a:srgbClr val="333399"/>
                </a:solidFill>
                <a:latin typeface="微软雅黑"/>
                <a:cs typeface="微软雅黑"/>
              </a:rPr>
              <a:t>密:</a:t>
            </a:r>
            <a:r>
              <a:rPr sz="2000" b="1" spc="-10">
                <a:solidFill>
                  <a:srgbClr val="333399"/>
                </a:solidFill>
                <a:latin typeface="微软雅黑"/>
                <a:cs typeface="微软雅黑"/>
              </a:rPr>
              <a:t>坡陡或山地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12339" y="3928745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333399"/>
                </a:solidFill>
                <a:latin typeface="微软雅黑"/>
                <a:cs typeface="微软雅黑"/>
              </a:rPr>
              <a:t>坡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666999" y="3413124"/>
            <a:ext cx="228600" cy="1371600"/>
          </a:xfrm>
          <a:custGeom>
            <a:rect l="l" t="t" r="r" b="b"/>
            <a:pathLst>
              <a:path w="228600" h="1371600">
                <a:moveTo>
                  <a:pt x="228600" y="1371600"/>
                </a:moveTo>
                <a:lnTo>
                  <a:pt x="184109" y="1362617"/>
                </a:lnTo>
                <a:lnTo>
                  <a:pt x="147777" y="1338122"/>
                </a:lnTo>
                <a:lnTo>
                  <a:pt x="123282" y="1301791"/>
                </a:lnTo>
                <a:lnTo>
                  <a:pt x="114300" y="1257300"/>
                </a:lnTo>
                <a:lnTo>
                  <a:pt x="114300" y="800100"/>
                </a:lnTo>
                <a:lnTo>
                  <a:pt x="105317" y="755609"/>
                </a:lnTo>
                <a:lnTo>
                  <a:pt x="80822" y="719277"/>
                </a:lnTo>
                <a:lnTo>
                  <a:pt x="44490" y="694782"/>
                </a:lnTo>
                <a:lnTo>
                  <a:pt x="0" y="685800"/>
                </a:lnTo>
                <a:lnTo>
                  <a:pt x="44490" y="676817"/>
                </a:lnTo>
                <a:lnTo>
                  <a:pt x="80822" y="652322"/>
                </a:lnTo>
                <a:lnTo>
                  <a:pt x="105317" y="615990"/>
                </a:lnTo>
                <a:lnTo>
                  <a:pt x="114299" y="571500"/>
                </a:lnTo>
                <a:lnTo>
                  <a:pt x="114300" y="114300"/>
                </a:lnTo>
                <a:lnTo>
                  <a:pt x="123282" y="69809"/>
                </a:lnTo>
                <a:lnTo>
                  <a:pt x="147777" y="33477"/>
                </a:lnTo>
                <a:lnTo>
                  <a:pt x="184109" y="8982"/>
                </a:lnTo>
                <a:lnTo>
                  <a:pt x="228600" y="0"/>
                </a:lnTo>
              </a:path>
            </a:pathLst>
          </a:custGeom>
          <a:ln w="38099">
            <a:solidFill>
              <a:srgbClr val="3333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050539" y="3257232"/>
            <a:ext cx="4724400" cy="121285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2000" b="1" spc="140">
                <a:solidFill>
                  <a:srgbClr val="333399"/>
                </a:solidFill>
                <a:latin typeface="微软雅黑"/>
                <a:cs typeface="微软雅黑"/>
              </a:rPr>
              <a:t>坡向:</a:t>
            </a:r>
            <a:r>
              <a:rPr sz="2000" b="1" spc="60">
                <a:solidFill>
                  <a:srgbClr val="333399"/>
                </a:solidFill>
                <a:latin typeface="微软雅黑"/>
                <a:cs typeface="微软雅黑"/>
              </a:rPr>
              <a:t>与等高线垂直,</a:t>
            </a:r>
            <a:r>
              <a:rPr sz="2000" b="1" spc="-15">
                <a:solidFill>
                  <a:srgbClr val="333399"/>
                </a:solidFill>
                <a:latin typeface="微软雅黑"/>
                <a:cs typeface="微软雅黑"/>
              </a:rPr>
              <a:t>由高到低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2000" b="1" spc="75">
                <a:solidFill>
                  <a:srgbClr val="FF0066"/>
                </a:solidFill>
                <a:latin typeface="微软雅黑"/>
                <a:cs typeface="微软雅黑"/>
              </a:rPr>
              <a:t>坡度:…</a:t>
            </a:r>
            <a:r>
              <a:rPr sz="2000" b="1" spc="160">
                <a:solidFill>
                  <a:srgbClr val="FF0066"/>
                </a:solidFill>
                <a:latin typeface="微软雅黑"/>
                <a:cs typeface="微软雅黑"/>
              </a:rPr>
              <a:t>（</a:t>
            </a:r>
            <a:r>
              <a:rPr sz="2000" b="1" spc="-180">
                <a:solidFill>
                  <a:srgbClr val="FF0066"/>
                </a:solidFill>
                <a:latin typeface="微软雅黑"/>
                <a:cs typeface="微软雅黑"/>
              </a:rPr>
              <a:t>坡度=</a:t>
            </a:r>
            <a:r>
              <a:rPr sz="2000" b="1">
                <a:solidFill>
                  <a:srgbClr val="FF0066"/>
                </a:solidFill>
                <a:latin typeface="微软雅黑"/>
                <a:cs typeface="微软雅黑"/>
              </a:rPr>
              <a:t>垂直相对高度/水平距离</a:t>
            </a:r>
            <a:r>
              <a:rPr sz="2000" b="1" spc="-50">
                <a:solidFill>
                  <a:srgbClr val="FF0066"/>
                </a:solidFill>
                <a:latin typeface="微软雅黑"/>
                <a:cs typeface="微软雅黑"/>
              </a:rPr>
              <a:t>）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b="1" spc="60">
                <a:solidFill>
                  <a:srgbClr val="333399"/>
                </a:solidFill>
                <a:latin typeface="微软雅黑"/>
                <a:cs typeface="微软雅黑"/>
              </a:rPr>
              <a:t>示坡线:…</a:t>
            </a:r>
            <a:r>
              <a:rPr sz="2000" b="1" spc="160">
                <a:solidFill>
                  <a:srgbClr val="333399"/>
                </a:solidFill>
                <a:latin typeface="微软雅黑"/>
                <a:cs typeface="微软雅黑"/>
              </a:rPr>
              <a:t>（</a:t>
            </a:r>
            <a:r>
              <a:rPr sz="2000" b="1">
                <a:solidFill>
                  <a:srgbClr val="333399"/>
                </a:solidFill>
                <a:latin typeface="微软雅黑"/>
                <a:cs typeface="微软雅黑"/>
              </a:rPr>
              <a:t>又叫降坡线</a:t>
            </a:r>
            <a:r>
              <a:rPr sz="2000" b="1" spc="-50">
                <a:solidFill>
                  <a:srgbClr val="333399"/>
                </a:solidFill>
                <a:latin typeface="微软雅黑"/>
                <a:cs typeface="微软雅黑"/>
              </a:rPr>
              <a:t>）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050540" y="4614545"/>
            <a:ext cx="53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>
                <a:solidFill>
                  <a:srgbClr val="333399"/>
                </a:solidFill>
                <a:latin typeface="微软雅黑"/>
                <a:cs typeface="微软雅黑"/>
              </a:rPr>
              <a:t>类型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762373" y="4586287"/>
            <a:ext cx="179705" cy="495300"/>
          </a:xfrm>
          <a:custGeom>
            <a:rect l="l" t="t" r="r" b="b"/>
            <a:pathLst>
              <a:path w="179704" h="495300">
                <a:moveTo>
                  <a:pt x="179388" y="495300"/>
                </a:moveTo>
                <a:lnTo>
                  <a:pt x="144475" y="492056"/>
                </a:lnTo>
                <a:lnTo>
                  <a:pt x="115965" y="483210"/>
                </a:lnTo>
                <a:lnTo>
                  <a:pt x="96743" y="470091"/>
                </a:lnTo>
                <a:lnTo>
                  <a:pt x="89694" y="454025"/>
                </a:lnTo>
                <a:lnTo>
                  <a:pt x="89695" y="288925"/>
                </a:lnTo>
                <a:lnTo>
                  <a:pt x="82645" y="272859"/>
                </a:lnTo>
                <a:lnTo>
                  <a:pt x="63423" y="259739"/>
                </a:lnTo>
                <a:lnTo>
                  <a:pt x="34913" y="250893"/>
                </a:lnTo>
                <a:lnTo>
                  <a:pt x="0" y="247650"/>
                </a:lnTo>
                <a:lnTo>
                  <a:pt x="34912" y="244406"/>
                </a:lnTo>
                <a:lnTo>
                  <a:pt x="63423" y="235560"/>
                </a:lnTo>
                <a:lnTo>
                  <a:pt x="82645" y="222440"/>
                </a:lnTo>
                <a:lnTo>
                  <a:pt x="89693" y="206374"/>
                </a:lnTo>
                <a:lnTo>
                  <a:pt x="89695" y="41275"/>
                </a:lnTo>
                <a:lnTo>
                  <a:pt x="96743" y="25209"/>
                </a:lnTo>
                <a:lnTo>
                  <a:pt x="115965" y="12089"/>
                </a:lnTo>
                <a:lnTo>
                  <a:pt x="144475" y="3243"/>
                </a:lnTo>
                <a:lnTo>
                  <a:pt x="179388" y="0"/>
                </a:lnTo>
              </a:path>
            </a:pathLst>
          </a:custGeom>
          <a:ln w="38100">
            <a:solidFill>
              <a:srgbClr val="33339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2136139" y="4312919"/>
            <a:ext cx="3581400" cy="122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96745" marR="5080" indent="20320" algn="r">
              <a:lnSpc>
                <a:spcPct val="143200"/>
              </a:lnSpc>
              <a:spcBef>
                <a:spcPts val="100"/>
              </a:spcBef>
            </a:pPr>
            <a:r>
              <a:rPr sz="2000" b="1" spc="140">
                <a:solidFill>
                  <a:srgbClr val="333399"/>
                </a:solidFill>
                <a:latin typeface="微软雅黑"/>
                <a:cs typeface="微软雅黑"/>
              </a:rPr>
              <a:t>凹坡:</a:t>
            </a:r>
            <a:r>
              <a:rPr sz="2000" b="1" spc="-15">
                <a:solidFill>
                  <a:srgbClr val="333399"/>
                </a:solidFill>
                <a:latin typeface="微软雅黑"/>
                <a:cs typeface="微软雅黑"/>
              </a:rPr>
              <a:t>先陡后缓</a:t>
            </a:r>
            <a:r>
              <a:rPr sz="2000" b="1" spc="140">
                <a:solidFill>
                  <a:srgbClr val="333399"/>
                </a:solidFill>
                <a:latin typeface="微软雅黑"/>
                <a:cs typeface="微软雅黑"/>
              </a:rPr>
              <a:t>凸坡:</a:t>
            </a:r>
            <a:r>
              <a:rPr sz="2000" b="1" spc="-15">
                <a:solidFill>
                  <a:srgbClr val="333399"/>
                </a:solidFill>
                <a:latin typeface="微软雅黑"/>
                <a:cs typeface="微软雅黑"/>
              </a:rPr>
              <a:t>先缓后陡</a:t>
            </a:r>
            <a:endParaRPr sz="20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60"/>
              </a:spcBef>
            </a:pPr>
            <a:r>
              <a:rPr sz="2000" b="1" spc="-5">
                <a:solidFill>
                  <a:srgbClr val="333399"/>
                </a:solidFill>
                <a:latin typeface="微软雅黑"/>
                <a:cs typeface="微软雅黑"/>
              </a:rPr>
              <a:t>基本地貌单元类型：见下页表格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69339" y="58337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333399"/>
                </a:solidFill>
                <a:latin typeface="微软雅黑"/>
                <a:cs typeface="微软雅黑"/>
              </a:rPr>
              <a:t>综合判读和利用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19" name="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8801100" y="6515100"/>
            <a:ext cx="334840" cy="334840"/>
          </a:xfrm>
          <a:prstGeom prst="rect">
            <a:avLst/>
          </a:prstGeom>
        </p:spPr>
      </p:pic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78740" y="425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333399"/>
                </a:solidFill>
                <a:hlinkClick r:id="rId3" action="ppaction://hlinksldjump?num=2"/>
              </a:rPr>
              <a:t>知识构造</a:t>
            </a:r>
            <a:endParaRPr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646737" y="5257800"/>
            <a:ext cx="1295400" cy="0"/>
          </a:xfrm>
          <a:custGeom>
            <a:rect l="l" t="t" r="r" b="b"/>
            <a:pathLst>
              <a:path w="1295400">
                <a:moveTo>
                  <a:pt x="0" y="0"/>
                </a:moveTo>
                <a:lnTo>
                  <a:pt x="1295400" y="0"/>
                </a:lnTo>
              </a:path>
            </a:pathLst>
          </a:custGeom>
          <a:ln w="25400">
            <a:solidFill>
              <a:srgbClr val="99CC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265862" y="5541962"/>
            <a:ext cx="685800" cy="127000"/>
          </a:xfrm>
          <a:custGeom>
            <a:rect l="l" t="t" r="r" b="b"/>
            <a:pathLst>
              <a:path w="685800" h="127000">
                <a:moveTo>
                  <a:pt x="685800" y="0"/>
                </a:moveTo>
                <a:lnTo>
                  <a:pt x="0" y="0"/>
                </a:lnTo>
                <a:lnTo>
                  <a:pt x="0" y="109537"/>
                </a:lnTo>
                <a:lnTo>
                  <a:pt x="0" y="127000"/>
                </a:lnTo>
                <a:lnTo>
                  <a:pt x="685800" y="127000"/>
                </a:lnTo>
                <a:lnTo>
                  <a:pt x="685800" y="109537"/>
                </a:lnTo>
                <a:lnTo>
                  <a:pt x="685800" y="0"/>
                </a:lnTo>
                <a:close/>
              </a:path>
            </a:pathLst>
          </a:custGeom>
          <a:solidFill>
            <a:srgbClr val="66C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635750" y="5775325"/>
            <a:ext cx="316230" cy="127000"/>
          </a:xfrm>
          <a:custGeom>
            <a:rect l="l" t="t" r="r" b="b"/>
            <a:pathLst>
              <a:path w="316229" h="127000">
                <a:moveTo>
                  <a:pt x="315912" y="0"/>
                </a:moveTo>
                <a:lnTo>
                  <a:pt x="0" y="0"/>
                </a:lnTo>
                <a:lnTo>
                  <a:pt x="0" y="104775"/>
                </a:lnTo>
                <a:lnTo>
                  <a:pt x="0" y="127000"/>
                </a:lnTo>
                <a:lnTo>
                  <a:pt x="315912" y="127000"/>
                </a:lnTo>
                <a:lnTo>
                  <a:pt x="315912" y="104775"/>
                </a:lnTo>
                <a:lnTo>
                  <a:pt x="315912" y="0"/>
                </a:lnTo>
                <a:close/>
              </a:path>
            </a:pathLst>
          </a:custGeom>
          <a:solidFill>
            <a:srgbClr val="33C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570537" y="5251450"/>
            <a:ext cx="1381125" cy="214629"/>
          </a:xfrm>
          <a:custGeom>
            <a:rect l="l" t="t" r="r" b="b"/>
            <a:pathLst>
              <a:path w="1381125" h="214627">
                <a:moveTo>
                  <a:pt x="1381125" y="119062"/>
                </a:moveTo>
                <a:lnTo>
                  <a:pt x="1371600" y="119062"/>
                </a:lnTo>
                <a:lnTo>
                  <a:pt x="1371600" y="0"/>
                </a:lnTo>
                <a:lnTo>
                  <a:pt x="0" y="0"/>
                </a:lnTo>
                <a:lnTo>
                  <a:pt x="0" y="127000"/>
                </a:lnTo>
                <a:lnTo>
                  <a:pt x="161925" y="127000"/>
                </a:lnTo>
                <a:lnTo>
                  <a:pt x="161925" y="214312"/>
                </a:lnTo>
                <a:lnTo>
                  <a:pt x="1381125" y="214312"/>
                </a:lnTo>
                <a:lnTo>
                  <a:pt x="1381125" y="119062"/>
                </a:lnTo>
                <a:close/>
              </a:path>
            </a:pathLst>
          </a:custGeom>
          <a:solidFill>
            <a:srgbClr val="99C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494462" y="5651500"/>
            <a:ext cx="457200" cy="127000"/>
          </a:xfrm>
          <a:custGeom>
            <a:rect l="l" t="t" r="r" b="b"/>
            <a:pathLst>
              <a:path w="457200" h="127000">
                <a:moveTo>
                  <a:pt x="457200" y="0"/>
                </a:moveTo>
                <a:lnTo>
                  <a:pt x="0" y="0"/>
                </a:lnTo>
                <a:lnTo>
                  <a:pt x="0" y="63500"/>
                </a:lnTo>
                <a:lnTo>
                  <a:pt x="0" y="127000"/>
                </a:lnTo>
                <a:lnTo>
                  <a:pt x="457200" y="127000"/>
                </a:lnTo>
                <a:lnTo>
                  <a:pt x="457200" y="63500"/>
                </a:lnTo>
                <a:lnTo>
                  <a:pt x="457200" y="0"/>
                </a:lnTo>
                <a:close/>
              </a:path>
            </a:pathLst>
          </a:custGeom>
          <a:solidFill>
            <a:srgbClr val="33C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732462" y="5465762"/>
            <a:ext cx="1219200" cy="127000"/>
          </a:xfrm>
          <a:custGeom>
            <a:rect l="l" t="t" r="r" b="b"/>
            <a:pathLst>
              <a:path w="1219200" h="127000">
                <a:moveTo>
                  <a:pt x="0" y="0"/>
                </a:moveTo>
                <a:lnTo>
                  <a:pt x="1219200" y="0"/>
                </a:lnTo>
                <a:lnTo>
                  <a:pt x="1219200" y="127000"/>
                </a:lnTo>
                <a:lnTo>
                  <a:pt x="0" y="127000"/>
                </a:lnTo>
                <a:lnTo>
                  <a:pt x="0" y="0"/>
                </a:lnTo>
                <a:close/>
              </a:path>
            </a:pathLst>
          </a:custGeom>
          <a:solidFill>
            <a:srgbClr val="66C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875462" y="5880100"/>
            <a:ext cx="76200" cy="115570"/>
          </a:xfrm>
          <a:custGeom>
            <a:rect l="l" t="t" r="r" b="b"/>
            <a:pathLst>
              <a:path w="76200" h="115570">
                <a:moveTo>
                  <a:pt x="0" y="115093"/>
                </a:moveTo>
                <a:lnTo>
                  <a:pt x="76200" y="115093"/>
                </a:lnTo>
              </a:path>
              <a:path w="76200" h="115570">
                <a:moveTo>
                  <a:pt x="38100" y="0"/>
                </a:moveTo>
                <a:lnTo>
                  <a:pt x="38100" y="103187"/>
                </a:lnTo>
              </a:path>
            </a:pathLst>
          </a:custGeom>
          <a:ln w="23812">
            <a:solidFill>
              <a:srgbClr val="3366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2065338" y="2667000"/>
            <a:ext cx="152400" cy="1905000"/>
            <a:chOff x="2065338" y="2667000"/>
            <a:chExt cx="152400" cy="1905000"/>
          </a:xfrm>
        </p:grpSpPr>
        <p:sp>
          <p:nvSpPr>
            <p:cNvPr id="10" name="object 10"/>
            <p:cNvSpPr/>
            <p:nvPr/>
          </p:nvSpPr>
          <p:spPr>
            <a:xfrm flipH="1">
              <a:off x="2141538" y="2667000"/>
              <a:ext cx="0" cy="1905000"/>
            </a:xfrm>
            <a:custGeom>
              <a:rect l="l" t="t" r="r" b="b"/>
              <a:pathLst>
                <a:path h="1905000">
                  <a:moveTo>
                    <a:pt x="0" y="0"/>
                  </a:moveTo>
                  <a:lnTo>
                    <a:pt x="0" y="1905000"/>
                  </a:lnTo>
                </a:path>
              </a:pathLst>
            </a:custGeom>
            <a:ln w="508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065337" y="2666999"/>
              <a:ext cx="152400" cy="1905000"/>
            </a:xfrm>
            <a:custGeom>
              <a:rect l="l" t="t" r="r" b="b"/>
              <a:pathLst>
                <a:path w="152400" h="1905000">
                  <a:moveTo>
                    <a:pt x="152400" y="1752600"/>
                  </a:moveTo>
                  <a:lnTo>
                    <a:pt x="101600" y="1752600"/>
                  </a:lnTo>
                  <a:lnTo>
                    <a:pt x="101600" y="1371600"/>
                  </a:lnTo>
                  <a:lnTo>
                    <a:pt x="50800" y="1371600"/>
                  </a:lnTo>
                  <a:lnTo>
                    <a:pt x="50800" y="1752600"/>
                  </a:lnTo>
                  <a:lnTo>
                    <a:pt x="0" y="1752600"/>
                  </a:lnTo>
                  <a:lnTo>
                    <a:pt x="7620" y="1767840"/>
                  </a:lnTo>
                  <a:lnTo>
                    <a:pt x="76200" y="1905000"/>
                  </a:lnTo>
                  <a:lnTo>
                    <a:pt x="152400" y="1752600"/>
                  </a:lnTo>
                  <a:close/>
                </a:path>
                <a:path w="152400" h="1905000">
                  <a:moveTo>
                    <a:pt x="152400" y="152412"/>
                  </a:moveTo>
                  <a:lnTo>
                    <a:pt x="76200" y="0"/>
                  </a:lnTo>
                  <a:lnTo>
                    <a:pt x="7620" y="137172"/>
                  </a:lnTo>
                  <a:lnTo>
                    <a:pt x="0" y="152412"/>
                  </a:lnTo>
                  <a:lnTo>
                    <a:pt x="50800" y="152412"/>
                  </a:lnTo>
                  <a:lnTo>
                    <a:pt x="50800" y="381000"/>
                  </a:lnTo>
                  <a:lnTo>
                    <a:pt x="101600" y="381000"/>
                  </a:lnTo>
                  <a:lnTo>
                    <a:pt x="101600" y="152412"/>
                  </a:lnTo>
                  <a:lnTo>
                    <a:pt x="152400" y="1524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693444" y="4619625"/>
            <a:ext cx="152400" cy="624205"/>
            <a:chOff x="4693444" y="4619625"/>
            <a:chExt cx="152400" cy="624205"/>
          </a:xfrm>
        </p:grpSpPr>
        <p:sp>
          <p:nvSpPr>
            <p:cNvPr id="13" name="object 13"/>
            <p:cNvSpPr/>
            <p:nvPr/>
          </p:nvSpPr>
          <p:spPr>
            <a:xfrm flipH="1">
              <a:off x="4769644" y="4619625"/>
              <a:ext cx="0" cy="624205"/>
            </a:xfrm>
            <a:custGeom>
              <a:rect l="l" t="t" r="r" b="b"/>
              <a:pathLst>
                <a:path h="624204">
                  <a:moveTo>
                    <a:pt x="0" y="0"/>
                  </a:moveTo>
                  <a:lnTo>
                    <a:pt x="0" y="623887"/>
                  </a:lnTo>
                </a:path>
              </a:pathLst>
            </a:custGeom>
            <a:ln w="508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693444" y="4619625"/>
              <a:ext cx="152400" cy="152400"/>
            </a:xfrm>
            <a:custGeom>
              <a:rect l="l" t="t" r="r" b="b"/>
              <a:pathLst>
                <a:path w="152400" h="152400">
                  <a:moveTo>
                    <a:pt x="76200" y="0"/>
                  </a:moveTo>
                  <a:lnTo>
                    <a:pt x="152400" y="152400"/>
                  </a:lnTo>
                  <a:lnTo>
                    <a:pt x="0" y="15240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693444" y="5068824"/>
              <a:ext cx="152400" cy="174688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5760243" y="2660649"/>
            <a:ext cx="152400" cy="2622550"/>
            <a:chOff x="5760243" y="2660649"/>
            <a:chExt cx="152400" cy="2622550"/>
          </a:xfrm>
        </p:grpSpPr>
        <p:sp>
          <p:nvSpPr>
            <p:cNvPr id="17" name="object 17"/>
            <p:cNvSpPr/>
            <p:nvPr/>
          </p:nvSpPr>
          <p:spPr>
            <a:xfrm flipH="1">
              <a:off x="5836444" y="2686049"/>
              <a:ext cx="0" cy="2571750"/>
            </a:xfrm>
            <a:custGeom>
              <a:rect l="l" t="t" r="r" b="b"/>
              <a:pathLst>
                <a:path h="2571750">
                  <a:moveTo>
                    <a:pt x="0" y="0"/>
                  </a:moveTo>
                  <a:lnTo>
                    <a:pt x="0" y="2571750"/>
                  </a:lnTo>
                </a:path>
              </a:pathLst>
            </a:custGeom>
            <a:ln w="508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760237" y="2686049"/>
              <a:ext cx="152400" cy="2571750"/>
            </a:xfrm>
            <a:custGeom>
              <a:rect l="l" t="t" r="r" b="b"/>
              <a:pathLst>
                <a:path w="152400" h="2571750">
                  <a:moveTo>
                    <a:pt x="152400" y="2419350"/>
                  </a:moveTo>
                  <a:lnTo>
                    <a:pt x="101600" y="2419350"/>
                  </a:lnTo>
                  <a:lnTo>
                    <a:pt x="101600" y="1851660"/>
                  </a:lnTo>
                  <a:lnTo>
                    <a:pt x="50800" y="1851660"/>
                  </a:lnTo>
                  <a:lnTo>
                    <a:pt x="50800" y="2419350"/>
                  </a:lnTo>
                  <a:lnTo>
                    <a:pt x="0" y="2419350"/>
                  </a:lnTo>
                  <a:lnTo>
                    <a:pt x="76200" y="2571750"/>
                  </a:lnTo>
                  <a:lnTo>
                    <a:pt x="144780" y="2434590"/>
                  </a:lnTo>
                  <a:lnTo>
                    <a:pt x="152400" y="2419350"/>
                  </a:lnTo>
                  <a:close/>
                </a:path>
                <a:path w="152400" h="2571750">
                  <a:moveTo>
                    <a:pt x="152400" y="152412"/>
                  </a:moveTo>
                  <a:lnTo>
                    <a:pt x="144780" y="137172"/>
                  </a:lnTo>
                  <a:lnTo>
                    <a:pt x="76200" y="0"/>
                  </a:lnTo>
                  <a:lnTo>
                    <a:pt x="0" y="152412"/>
                  </a:lnTo>
                  <a:lnTo>
                    <a:pt x="50800" y="152412"/>
                  </a:lnTo>
                  <a:lnTo>
                    <a:pt x="50800" y="514350"/>
                  </a:lnTo>
                  <a:lnTo>
                    <a:pt x="101600" y="514350"/>
                  </a:lnTo>
                  <a:lnTo>
                    <a:pt x="101600" y="152412"/>
                  </a:lnTo>
                  <a:lnTo>
                    <a:pt x="152400" y="1524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1990089" y="2057083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微软雅黑"/>
                <a:cs typeface="微软雅黑"/>
              </a:rPr>
              <a:t>甲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030277" y="469392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333399"/>
                </a:solidFill>
                <a:latin typeface="微软雅黑"/>
                <a:cs typeface="微软雅黑"/>
              </a:rPr>
              <a:t>海平面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01078" y="3511703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1000</a:t>
            </a:r>
            <a:r>
              <a:rPr sz="2800" b="1" spc="-50">
                <a:solidFill>
                  <a:srgbClr val="0000FF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590290" y="4716615"/>
            <a:ext cx="914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500</a:t>
            </a:r>
            <a:r>
              <a:rPr sz="2800" b="1" spc="-50">
                <a:solidFill>
                  <a:srgbClr val="0000FF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518978" y="3141750"/>
            <a:ext cx="1231900" cy="1437005"/>
          </a:xfrm>
          <a:prstGeom prst="rect">
            <a:avLst/>
          </a:prstGeom>
        </p:spPr>
        <p:txBody>
          <a:bodyPr vert="horz" wrap="square" lIns="0" tIns="244475" rIns="0" bIns="0" rtlCol="0">
            <a:spAutoFit/>
          </a:bodyPr>
          <a:lstStyle/>
          <a:p>
            <a:pPr marL="152400">
              <a:lnSpc>
                <a:spcPct val="100000"/>
              </a:lnSpc>
              <a:spcBef>
                <a:spcPts val="1925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1500</a:t>
            </a:r>
            <a:r>
              <a:rPr sz="2800" b="1" spc="-50">
                <a:solidFill>
                  <a:srgbClr val="0000FF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85"/>
              </a:spcBef>
            </a:pPr>
            <a:r>
              <a:rPr sz="3200" b="1">
                <a:latin typeface="微软雅黑"/>
                <a:cs typeface="微软雅黑"/>
              </a:rPr>
              <a:t>乙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234950" y="685799"/>
            <a:ext cx="4343400" cy="2116455"/>
          </a:xfrm>
          <a:custGeom>
            <a:rect l="l" t="t" r="r" b="b"/>
            <a:pathLst>
              <a:path w="4343400" h="2116455">
                <a:moveTo>
                  <a:pt x="0" y="0"/>
                </a:moveTo>
                <a:lnTo>
                  <a:pt x="723900" y="0"/>
                </a:lnTo>
                <a:lnTo>
                  <a:pt x="1809750" y="0"/>
                </a:lnTo>
                <a:lnTo>
                  <a:pt x="4343400" y="0"/>
                </a:lnTo>
                <a:lnTo>
                  <a:pt x="4343400" y="628782"/>
                </a:lnTo>
                <a:lnTo>
                  <a:pt x="4343400" y="898260"/>
                </a:lnTo>
                <a:lnTo>
                  <a:pt x="4343400" y="1077912"/>
                </a:lnTo>
                <a:lnTo>
                  <a:pt x="1809750" y="1077912"/>
                </a:lnTo>
                <a:lnTo>
                  <a:pt x="1859018" y="2116148"/>
                </a:lnTo>
                <a:lnTo>
                  <a:pt x="723900" y="1077912"/>
                </a:lnTo>
                <a:lnTo>
                  <a:pt x="0" y="1077912"/>
                </a:lnTo>
                <a:lnTo>
                  <a:pt x="0" y="898260"/>
                </a:lnTo>
                <a:lnTo>
                  <a:pt x="0" y="628782"/>
                </a:lnTo>
                <a:lnTo>
                  <a:pt x="0" y="0"/>
                </a:lnTo>
                <a:close/>
              </a:path>
            </a:pathLst>
          </a:custGeom>
          <a:ln w="38099">
            <a:solidFill>
              <a:srgbClr val="008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313689" y="731520"/>
            <a:ext cx="4089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333399"/>
                </a:solidFill>
              </a:rPr>
              <a:t>某点高出另一地点旳垂</a:t>
            </a:r>
            <a:r>
              <a:rPr sz="3200">
                <a:solidFill>
                  <a:srgbClr val="333399"/>
                </a:solidFill>
              </a:rPr>
              <a:t>直距离叫</a:t>
            </a:r>
            <a:r>
              <a:rPr sz="3200" spc="-15">
                <a:solidFill>
                  <a:srgbClr val="FF0066"/>
                </a:solidFill>
              </a:rPr>
              <a:t>相对高度</a:t>
            </a:r>
            <a:endParaRPr sz="3200"/>
          </a:p>
        </p:txBody>
      </p:sp>
      <p:sp>
        <p:nvSpPr>
          <p:cNvPr id="26" name="object 26"/>
          <p:cNvSpPr/>
          <p:nvPr/>
        </p:nvSpPr>
        <p:spPr>
          <a:xfrm>
            <a:off x="5819791" y="1143000"/>
            <a:ext cx="2867025" cy="2997200"/>
          </a:xfrm>
          <a:custGeom>
            <a:rect l="l" t="t" r="r" b="b"/>
            <a:pathLst>
              <a:path w="2867025" h="2997200">
                <a:moveTo>
                  <a:pt x="892158" y="0"/>
                </a:moveTo>
                <a:lnTo>
                  <a:pt x="1221300" y="0"/>
                </a:lnTo>
                <a:lnTo>
                  <a:pt x="1715012" y="0"/>
                </a:lnTo>
                <a:lnTo>
                  <a:pt x="2867008" y="0"/>
                </a:lnTo>
                <a:lnTo>
                  <a:pt x="2867008" y="1748366"/>
                </a:lnTo>
                <a:lnTo>
                  <a:pt x="2867008" y="2497666"/>
                </a:lnTo>
                <a:lnTo>
                  <a:pt x="2867008" y="2997200"/>
                </a:lnTo>
                <a:lnTo>
                  <a:pt x="1715012" y="2997200"/>
                </a:lnTo>
                <a:lnTo>
                  <a:pt x="1221300" y="2997200"/>
                </a:lnTo>
                <a:lnTo>
                  <a:pt x="892158" y="2997200"/>
                </a:lnTo>
                <a:lnTo>
                  <a:pt x="892158" y="2497666"/>
                </a:lnTo>
                <a:lnTo>
                  <a:pt x="0" y="2371684"/>
                </a:lnTo>
                <a:lnTo>
                  <a:pt x="892158" y="1748366"/>
                </a:lnTo>
                <a:lnTo>
                  <a:pt x="892158" y="0"/>
                </a:lnTo>
                <a:close/>
              </a:path>
            </a:pathLst>
          </a:custGeom>
          <a:ln w="38100">
            <a:solidFill>
              <a:srgbClr val="008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6790690" y="1188720"/>
            <a:ext cx="16510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333399"/>
                </a:solidFill>
                <a:latin typeface="微软雅黑"/>
                <a:cs typeface="微软雅黑"/>
              </a:rPr>
              <a:t>某点到海平面旳垂直距离叫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790690" y="2651760"/>
            <a:ext cx="2057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0066"/>
                </a:solidFill>
                <a:latin typeface="微软雅黑"/>
                <a:cs typeface="微软雅黑"/>
              </a:rPr>
              <a:t>绝对高度</a:t>
            </a:r>
            <a:r>
              <a:rPr sz="3200" b="1" spc="-50">
                <a:solidFill>
                  <a:srgbClr val="333399"/>
                </a:solidFill>
                <a:latin typeface="微软雅黑"/>
                <a:cs typeface="微软雅黑"/>
              </a:rPr>
              <a:t>，</a:t>
            </a:r>
            <a:r>
              <a:rPr sz="3200" b="1">
                <a:solidFill>
                  <a:srgbClr val="333399"/>
                </a:solidFill>
                <a:latin typeface="微软雅黑"/>
                <a:cs typeface="微软雅黑"/>
              </a:rPr>
              <a:t>即</a:t>
            </a:r>
            <a:r>
              <a:rPr sz="3200" b="1" spc="-25">
                <a:solidFill>
                  <a:srgbClr val="FF0066"/>
                </a:solidFill>
                <a:latin typeface="微软雅黑"/>
                <a:cs typeface="微软雅黑"/>
              </a:rPr>
              <a:t>海拔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84200" y="2638793"/>
            <a:ext cx="6386830" cy="3413125"/>
            <a:chOff x="584200" y="2638793"/>
            <a:chExt cx="6386830" cy="341312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02350" y="5715000"/>
              <a:ext cx="533400" cy="228600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 flipH="1">
              <a:off x="617537" y="4033837"/>
              <a:ext cx="0" cy="1981200"/>
            </a:xfrm>
            <a:custGeom>
              <a:rect l="l" t="t" r="r" b="b"/>
              <a:pathLst>
                <a:path h="1981200">
                  <a:moveTo>
                    <a:pt x="0" y="0"/>
                  </a:moveTo>
                  <a:lnTo>
                    <a:pt x="0" y="1981200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17537" y="4567237"/>
              <a:ext cx="4953000" cy="685800"/>
            </a:xfrm>
            <a:custGeom>
              <a:rect l="l" t="t" r="r" b="b"/>
              <a:pathLst>
                <a:path w="4953000" h="685800">
                  <a:moveTo>
                    <a:pt x="0" y="0"/>
                  </a:moveTo>
                  <a:lnTo>
                    <a:pt x="3657600" y="0"/>
                  </a:lnTo>
                </a:path>
                <a:path w="4953000" h="685800">
                  <a:moveTo>
                    <a:pt x="0" y="685799"/>
                  </a:moveTo>
                  <a:lnTo>
                    <a:pt x="4953000" y="685799"/>
                  </a:lnTo>
                </a:path>
              </a:pathLst>
            </a:custGeom>
            <a:ln w="635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617537" y="6015037"/>
              <a:ext cx="6324600" cy="0"/>
            </a:xfrm>
            <a:custGeom>
              <a:rect l="l" t="t" r="r" b="b"/>
              <a:pathLst>
                <a:path w="6324600">
                  <a:moveTo>
                    <a:pt x="0" y="0"/>
                  </a:moveTo>
                  <a:lnTo>
                    <a:pt x="6324600" y="0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15950" y="2670543"/>
              <a:ext cx="6323330" cy="3349625"/>
            </a:xfrm>
            <a:custGeom>
              <a:rect l="l" t="t" r="r" b="b"/>
              <a:pathLst>
                <a:path w="6323330" h="3349625">
                  <a:moveTo>
                    <a:pt x="0" y="1398219"/>
                  </a:moveTo>
                  <a:lnTo>
                    <a:pt x="34910" y="1349454"/>
                  </a:lnTo>
                  <a:lnTo>
                    <a:pt x="77887" y="1285911"/>
                  </a:lnTo>
                  <a:lnTo>
                    <a:pt x="102110" y="1249437"/>
                  </a:lnTo>
                  <a:lnTo>
                    <a:pt x="127999" y="1210274"/>
                  </a:lnTo>
                  <a:lnTo>
                    <a:pt x="155439" y="1168760"/>
                  </a:lnTo>
                  <a:lnTo>
                    <a:pt x="184313" y="1125228"/>
                  </a:lnTo>
                  <a:lnTo>
                    <a:pt x="214505" y="1080016"/>
                  </a:lnTo>
                  <a:lnTo>
                    <a:pt x="245899" y="1033457"/>
                  </a:lnTo>
                  <a:lnTo>
                    <a:pt x="278377" y="985889"/>
                  </a:lnTo>
                  <a:lnTo>
                    <a:pt x="311823" y="937646"/>
                  </a:lnTo>
                  <a:lnTo>
                    <a:pt x="346121" y="889064"/>
                  </a:lnTo>
                  <a:lnTo>
                    <a:pt x="381155" y="840479"/>
                  </a:lnTo>
                  <a:lnTo>
                    <a:pt x="416808" y="792225"/>
                  </a:lnTo>
                  <a:lnTo>
                    <a:pt x="452962" y="744640"/>
                  </a:lnTo>
                  <a:lnTo>
                    <a:pt x="489503" y="698057"/>
                  </a:lnTo>
                  <a:lnTo>
                    <a:pt x="526314" y="652814"/>
                  </a:lnTo>
                  <a:lnTo>
                    <a:pt x="563277" y="609244"/>
                  </a:lnTo>
                  <a:lnTo>
                    <a:pt x="600277" y="567685"/>
                  </a:lnTo>
                  <a:lnTo>
                    <a:pt x="637197" y="528471"/>
                  </a:lnTo>
                  <a:lnTo>
                    <a:pt x="673920" y="491938"/>
                  </a:lnTo>
                  <a:lnTo>
                    <a:pt x="710331" y="458421"/>
                  </a:lnTo>
                  <a:lnTo>
                    <a:pt x="746312" y="428257"/>
                  </a:lnTo>
                  <a:lnTo>
                    <a:pt x="782238" y="399513"/>
                  </a:lnTo>
                  <a:lnTo>
                    <a:pt x="818561" y="370185"/>
                  </a:lnTo>
                  <a:lnTo>
                    <a:pt x="855279" y="340498"/>
                  </a:lnTo>
                  <a:lnTo>
                    <a:pt x="892391" y="310679"/>
                  </a:lnTo>
                  <a:lnTo>
                    <a:pt x="929899" y="280954"/>
                  </a:lnTo>
                  <a:lnTo>
                    <a:pt x="967799" y="251548"/>
                  </a:lnTo>
                  <a:lnTo>
                    <a:pt x="1006093" y="222689"/>
                  </a:lnTo>
                  <a:lnTo>
                    <a:pt x="1044778" y="194601"/>
                  </a:lnTo>
                  <a:lnTo>
                    <a:pt x="1083855" y="167510"/>
                  </a:lnTo>
                  <a:lnTo>
                    <a:pt x="1123323" y="141643"/>
                  </a:lnTo>
                  <a:lnTo>
                    <a:pt x="1163181" y="117226"/>
                  </a:lnTo>
                  <a:lnTo>
                    <a:pt x="1203429" y="94485"/>
                  </a:lnTo>
                  <a:lnTo>
                    <a:pt x="1244065" y="73646"/>
                  </a:lnTo>
                  <a:lnTo>
                    <a:pt x="1285089" y="54934"/>
                  </a:lnTo>
                  <a:lnTo>
                    <a:pt x="1326500" y="38575"/>
                  </a:lnTo>
                  <a:lnTo>
                    <a:pt x="1368298" y="24797"/>
                  </a:lnTo>
                  <a:lnTo>
                    <a:pt x="1410482" y="13824"/>
                  </a:lnTo>
                  <a:lnTo>
                    <a:pt x="1453051" y="5883"/>
                  </a:lnTo>
                  <a:lnTo>
                    <a:pt x="1496005" y="1199"/>
                  </a:lnTo>
                  <a:lnTo>
                    <a:pt x="1539343" y="0"/>
                  </a:lnTo>
                  <a:lnTo>
                    <a:pt x="1583064" y="2509"/>
                  </a:lnTo>
                  <a:lnTo>
                    <a:pt x="1627167" y="8955"/>
                  </a:lnTo>
                  <a:lnTo>
                    <a:pt x="1671652" y="19562"/>
                  </a:lnTo>
                  <a:lnTo>
                    <a:pt x="1716519" y="34557"/>
                  </a:lnTo>
                  <a:lnTo>
                    <a:pt x="1779725" y="64279"/>
                  </a:lnTo>
                  <a:lnTo>
                    <a:pt x="1845511" y="105267"/>
                  </a:lnTo>
                  <a:lnTo>
                    <a:pt x="1879253" y="129599"/>
                  </a:lnTo>
                  <a:lnTo>
                    <a:pt x="1913498" y="156283"/>
                  </a:lnTo>
                  <a:lnTo>
                    <a:pt x="1948199" y="185166"/>
                  </a:lnTo>
                  <a:lnTo>
                    <a:pt x="1983310" y="216092"/>
                  </a:lnTo>
                  <a:lnTo>
                    <a:pt x="2018782" y="248907"/>
                  </a:lnTo>
                  <a:lnTo>
                    <a:pt x="2054570" y="283457"/>
                  </a:lnTo>
                  <a:lnTo>
                    <a:pt x="2090625" y="319585"/>
                  </a:lnTo>
                  <a:lnTo>
                    <a:pt x="2126901" y="357139"/>
                  </a:lnTo>
                  <a:lnTo>
                    <a:pt x="2163350" y="395963"/>
                  </a:lnTo>
                  <a:lnTo>
                    <a:pt x="2199926" y="435902"/>
                  </a:lnTo>
                  <a:lnTo>
                    <a:pt x="2236581" y="476803"/>
                  </a:lnTo>
                  <a:lnTo>
                    <a:pt x="2273268" y="518510"/>
                  </a:lnTo>
                  <a:lnTo>
                    <a:pt x="2309941" y="560869"/>
                  </a:lnTo>
                  <a:lnTo>
                    <a:pt x="2346551" y="603725"/>
                  </a:lnTo>
                  <a:lnTo>
                    <a:pt x="2383052" y="646924"/>
                  </a:lnTo>
                  <a:lnTo>
                    <a:pt x="2419398" y="690310"/>
                  </a:lnTo>
                  <a:lnTo>
                    <a:pt x="2455539" y="733730"/>
                  </a:lnTo>
                  <a:lnTo>
                    <a:pt x="2491431" y="777029"/>
                  </a:lnTo>
                  <a:lnTo>
                    <a:pt x="2527025" y="820051"/>
                  </a:lnTo>
                  <a:lnTo>
                    <a:pt x="2562274" y="862643"/>
                  </a:lnTo>
                  <a:lnTo>
                    <a:pt x="2597131" y="904650"/>
                  </a:lnTo>
                  <a:lnTo>
                    <a:pt x="2631550" y="945918"/>
                  </a:lnTo>
                  <a:lnTo>
                    <a:pt x="2665482" y="986290"/>
                  </a:lnTo>
                  <a:lnTo>
                    <a:pt x="2698882" y="1025614"/>
                  </a:lnTo>
                  <a:lnTo>
                    <a:pt x="2731701" y="1063734"/>
                  </a:lnTo>
                  <a:lnTo>
                    <a:pt x="2763893" y="1100496"/>
                  </a:lnTo>
                  <a:lnTo>
                    <a:pt x="2795411" y="1135745"/>
                  </a:lnTo>
                  <a:lnTo>
                    <a:pt x="2826207" y="1169326"/>
                  </a:lnTo>
                  <a:lnTo>
                    <a:pt x="2856234" y="1201086"/>
                  </a:lnTo>
                  <a:lnTo>
                    <a:pt x="2885446" y="1230868"/>
                  </a:lnTo>
                  <a:lnTo>
                    <a:pt x="2913794" y="1258519"/>
                  </a:lnTo>
                  <a:lnTo>
                    <a:pt x="2961815" y="1304159"/>
                  </a:lnTo>
                  <a:lnTo>
                    <a:pt x="3008274" y="1348220"/>
                  </a:lnTo>
                  <a:lnTo>
                    <a:pt x="3053258" y="1390718"/>
                  </a:lnTo>
                  <a:lnTo>
                    <a:pt x="3096847" y="1431671"/>
                  </a:lnTo>
                  <a:lnTo>
                    <a:pt x="3139127" y="1471096"/>
                  </a:lnTo>
                  <a:lnTo>
                    <a:pt x="3180180" y="1509008"/>
                  </a:lnTo>
                  <a:lnTo>
                    <a:pt x="3220090" y="1545425"/>
                  </a:lnTo>
                  <a:lnTo>
                    <a:pt x="3258940" y="1580363"/>
                  </a:lnTo>
                  <a:lnTo>
                    <a:pt x="3296814" y="1613839"/>
                  </a:lnTo>
                  <a:lnTo>
                    <a:pt x="3333794" y="1645869"/>
                  </a:lnTo>
                  <a:lnTo>
                    <a:pt x="3369964" y="1676471"/>
                  </a:lnTo>
                  <a:lnTo>
                    <a:pt x="3405408" y="1705661"/>
                  </a:lnTo>
                  <a:lnTo>
                    <a:pt x="3440209" y="1733455"/>
                  </a:lnTo>
                  <a:lnTo>
                    <a:pt x="3474450" y="1759871"/>
                  </a:lnTo>
                  <a:lnTo>
                    <a:pt x="3508215" y="1784924"/>
                  </a:lnTo>
                  <a:lnTo>
                    <a:pt x="3541586" y="1808632"/>
                  </a:lnTo>
                  <a:lnTo>
                    <a:pt x="3574648" y="1831012"/>
                  </a:lnTo>
                  <a:lnTo>
                    <a:pt x="3607484" y="1852079"/>
                  </a:lnTo>
                  <a:lnTo>
                    <a:pt x="3640177" y="1871851"/>
                  </a:lnTo>
                  <a:lnTo>
                    <a:pt x="3672810" y="1890344"/>
                  </a:lnTo>
                  <a:lnTo>
                    <a:pt x="3722159" y="1913742"/>
                  </a:lnTo>
                  <a:lnTo>
                    <a:pt x="3769881" y="1929804"/>
                  </a:lnTo>
                  <a:lnTo>
                    <a:pt x="3816098" y="1939762"/>
                  </a:lnTo>
                  <a:lnTo>
                    <a:pt x="3860932" y="1944847"/>
                  </a:lnTo>
                  <a:lnTo>
                    <a:pt x="3904505" y="1946290"/>
                  </a:lnTo>
                  <a:lnTo>
                    <a:pt x="3946936" y="1945322"/>
                  </a:lnTo>
                  <a:lnTo>
                    <a:pt x="3988349" y="1943175"/>
                  </a:lnTo>
                  <a:lnTo>
                    <a:pt x="4028864" y="1941080"/>
                  </a:lnTo>
                  <a:lnTo>
                    <a:pt x="4068602" y="1940269"/>
                  </a:lnTo>
                  <a:lnTo>
                    <a:pt x="4107686" y="1941972"/>
                  </a:lnTo>
                  <a:lnTo>
                    <a:pt x="4146237" y="1947421"/>
                  </a:lnTo>
                  <a:lnTo>
                    <a:pt x="4184375" y="1957847"/>
                  </a:lnTo>
                  <a:lnTo>
                    <a:pt x="4222223" y="1974482"/>
                  </a:lnTo>
                  <a:lnTo>
                    <a:pt x="4259473" y="1997207"/>
                  </a:lnTo>
                  <a:lnTo>
                    <a:pt x="4295790" y="2024572"/>
                  </a:lnTo>
                  <a:lnTo>
                    <a:pt x="4331257" y="2055804"/>
                  </a:lnTo>
                  <a:lnTo>
                    <a:pt x="4365957" y="2090131"/>
                  </a:lnTo>
                  <a:lnTo>
                    <a:pt x="4399971" y="2126783"/>
                  </a:lnTo>
                  <a:lnTo>
                    <a:pt x="4433383" y="2164986"/>
                  </a:lnTo>
                  <a:lnTo>
                    <a:pt x="4466274" y="2203970"/>
                  </a:lnTo>
                  <a:lnTo>
                    <a:pt x="4498727" y="2242962"/>
                  </a:lnTo>
                  <a:lnTo>
                    <a:pt x="4530825" y="2281191"/>
                  </a:lnTo>
                  <a:lnTo>
                    <a:pt x="4562650" y="2317886"/>
                  </a:lnTo>
                  <a:lnTo>
                    <a:pt x="4594283" y="2352274"/>
                  </a:lnTo>
                  <a:lnTo>
                    <a:pt x="4625809" y="2383584"/>
                  </a:lnTo>
                  <a:lnTo>
                    <a:pt x="4657308" y="2411044"/>
                  </a:lnTo>
                  <a:lnTo>
                    <a:pt x="4703311" y="2445011"/>
                  </a:lnTo>
                  <a:lnTo>
                    <a:pt x="4749863" y="2474522"/>
                  </a:lnTo>
                  <a:lnTo>
                    <a:pt x="4796337" y="2500532"/>
                  </a:lnTo>
                  <a:lnTo>
                    <a:pt x="4842105" y="2523994"/>
                  </a:lnTo>
                  <a:lnTo>
                    <a:pt x="4886540" y="2545862"/>
                  </a:lnTo>
                  <a:lnTo>
                    <a:pt x="4929015" y="2567089"/>
                  </a:lnTo>
                  <a:lnTo>
                    <a:pt x="4968902" y="2588631"/>
                  </a:lnTo>
                  <a:lnTo>
                    <a:pt x="5005574" y="2611439"/>
                  </a:lnTo>
                  <a:lnTo>
                    <a:pt x="5038404" y="2636469"/>
                  </a:lnTo>
                  <a:lnTo>
                    <a:pt x="5070726" y="2672611"/>
                  </a:lnTo>
                  <a:lnTo>
                    <a:pt x="5092049" y="2711780"/>
                  </a:lnTo>
                  <a:lnTo>
                    <a:pt x="5107317" y="2752144"/>
                  </a:lnTo>
                  <a:lnTo>
                    <a:pt x="5121474" y="2791868"/>
                  </a:lnTo>
                  <a:lnTo>
                    <a:pt x="5139464" y="2829121"/>
                  </a:lnTo>
                  <a:lnTo>
                    <a:pt x="5166232" y="2862070"/>
                  </a:lnTo>
                  <a:lnTo>
                    <a:pt x="5206721" y="2888882"/>
                  </a:lnTo>
                  <a:lnTo>
                    <a:pt x="5278783" y="2908633"/>
                  </a:lnTo>
                  <a:lnTo>
                    <a:pt x="5321135" y="2912916"/>
                  </a:lnTo>
                  <a:lnTo>
                    <a:pt x="5366852" y="2914959"/>
                  </a:lnTo>
                  <a:lnTo>
                    <a:pt x="5415295" y="2915879"/>
                  </a:lnTo>
                  <a:lnTo>
                    <a:pt x="5465829" y="2916791"/>
                  </a:lnTo>
                  <a:lnTo>
                    <a:pt x="5517815" y="2918813"/>
                  </a:lnTo>
                  <a:lnTo>
                    <a:pt x="5570618" y="2923060"/>
                  </a:lnTo>
                  <a:lnTo>
                    <a:pt x="5623600" y="2930649"/>
                  </a:lnTo>
                  <a:lnTo>
                    <a:pt x="5676123" y="2942697"/>
                  </a:lnTo>
                  <a:lnTo>
                    <a:pt x="5727552" y="2960319"/>
                  </a:lnTo>
                  <a:lnTo>
                    <a:pt x="5768798" y="2978917"/>
                  </a:lnTo>
                  <a:lnTo>
                    <a:pt x="5812535" y="3001608"/>
                  </a:lnTo>
                  <a:lnTo>
                    <a:pt x="5858187" y="3027721"/>
                  </a:lnTo>
                  <a:lnTo>
                    <a:pt x="5905184" y="3056587"/>
                  </a:lnTo>
                  <a:lnTo>
                    <a:pt x="5952951" y="3087536"/>
                  </a:lnTo>
                  <a:lnTo>
                    <a:pt x="6000916" y="3119898"/>
                  </a:lnTo>
                  <a:lnTo>
                    <a:pt x="6048506" y="3153002"/>
                  </a:lnTo>
                  <a:lnTo>
                    <a:pt x="6095148" y="3186179"/>
                  </a:lnTo>
                  <a:lnTo>
                    <a:pt x="6140269" y="3218759"/>
                  </a:lnTo>
                  <a:lnTo>
                    <a:pt x="6183297" y="3250073"/>
                  </a:lnTo>
                  <a:lnTo>
                    <a:pt x="6223658" y="3279449"/>
                  </a:lnTo>
                  <a:lnTo>
                    <a:pt x="6260780" y="3306218"/>
                  </a:lnTo>
                  <a:lnTo>
                    <a:pt x="6294089" y="3329711"/>
                  </a:lnTo>
                  <a:lnTo>
                    <a:pt x="6323014" y="3349257"/>
                  </a:lnTo>
                </a:path>
              </a:pathLst>
            </a:custGeom>
            <a:ln w="635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2062163" y="2700338"/>
              <a:ext cx="3816350" cy="0"/>
            </a:xfrm>
            <a:custGeom>
              <a:rect l="l" t="t" r="r" b="b"/>
              <a:pathLst>
                <a:path w="3816350">
                  <a:moveTo>
                    <a:pt x="0" y="0"/>
                  </a:moveTo>
                  <a:lnTo>
                    <a:pt x="3816350" y="0"/>
                  </a:lnTo>
                </a:path>
              </a:pathLst>
            </a:custGeom>
            <a:ln w="50800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6" name="object 36"/>
          <p:cNvSpPr txBox="1"/>
          <p:nvPr/>
        </p:nvSpPr>
        <p:spPr>
          <a:xfrm>
            <a:off x="2675889" y="5308282"/>
            <a:ext cx="584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>
                <a:solidFill>
                  <a:srgbClr val="333399"/>
                </a:solidFill>
                <a:latin typeface="微软雅黑"/>
                <a:cs typeface="微软雅黑"/>
              </a:rPr>
              <a:t>山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8739" y="44132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333399"/>
                </a:solidFill>
                <a:latin typeface="微软雅黑"/>
                <a:cs typeface="微软雅黑"/>
              </a:rPr>
              <a:t>地面高度旳计算措施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38" name="object 38"/>
          <p:cNvPicPr/>
          <p:nvPr/>
        </p:nvPicPr>
        <p:blipFill>
          <a:blip r:embed="rId4"/>
          <a:stretch>
            <a:fillRect/>
          </a:stretch>
        </p:blipFill>
        <p:spPr>
          <a:xfrm>
            <a:off x="8801100" y="6515100"/>
            <a:ext cx="328562" cy="3285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898139" y="428307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solidFill>
                  <a:srgbClr val="333399"/>
                </a:solidFill>
                <a:latin typeface="微软雅黑"/>
                <a:cs typeface="微软雅黑"/>
              </a:rPr>
              <a:t>海拔高度相同旳点旳连线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4132"/>
            <a:ext cx="2463800" cy="9283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075"/>
              </a:lnSpc>
              <a:spcBef>
                <a:spcPts val="100"/>
              </a:spcBef>
            </a:pPr>
            <a:r>
              <a:rPr spc="-10">
                <a:solidFill>
                  <a:srgbClr val="333399"/>
                </a:solidFill>
              </a:rPr>
              <a:t>等高线旳定义</a:t>
            </a:r>
          </a:p>
          <a:p>
            <a:pPr marL="165100">
              <a:lnSpc>
                <a:spcPts val="4035"/>
              </a:lnSpc>
            </a:pPr>
            <a:r>
              <a:rPr sz="3600">
                <a:solidFill>
                  <a:srgbClr val="333399"/>
                </a:solidFill>
              </a:rPr>
              <a:t>等高线</a:t>
            </a:r>
            <a:r>
              <a:rPr sz="3600" spc="-25">
                <a:solidFill>
                  <a:srgbClr val="333399"/>
                </a:solidFill>
                <a:latin typeface="Times New Roman"/>
                <a:cs typeface="Times New Roman"/>
              </a:rPr>
              <a:t>——</a:t>
            </a:r>
            <a:endParaRPr sz="36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81037" y="1560512"/>
            <a:ext cx="6958037" cy="440436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8740" y="3832537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31339" y="12576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36540" y="11814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660140" y="10290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65340" y="28578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64940" y="59058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602739" y="56772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059939" y="43818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200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507740" y="25530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200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41340" y="3848412"/>
            <a:ext cx="48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200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98340" y="4686612"/>
            <a:ext cx="2692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40"/>
              </a:lnSpc>
              <a:spcBef>
                <a:spcPts val="100"/>
              </a:spcBef>
            </a:pPr>
            <a:r>
              <a:rPr sz="2400" b="1" spc="-25">
                <a:latin typeface="Times New Roman"/>
                <a:cs typeface="Times New Roman"/>
              </a:rPr>
              <a:t>200</a:t>
            </a:r>
            <a:endParaRPr sz="2400">
              <a:latin typeface="Times New Roman"/>
              <a:cs typeface="Times New Roman"/>
            </a:endParaRPr>
          </a:p>
          <a:p>
            <a:pPr marL="2221865">
              <a:lnSpc>
                <a:spcPts val="2640"/>
              </a:lnSpc>
            </a:pPr>
            <a:r>
              <a:rPr sz="2400" b="1" spc="-25">
                <a:latin typeface="Times New Roman"/>
                <a:cs typeface="Times New Roman"/>
              </a:rPr>
              <a:t>100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51063" y="3017838"/>
            <a:ext cx="5545133" cy="1744661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 flipH="1">
            <a:off x="6051550" y="2673350"/>
            <a:ext cx="0" cy="268605"/>
          </a:xfrm>
          <a:custGeom>
            <a:rect l="l" t="t" r="r" b="b"/>
            <a:pathLst>
              <a:path h="268605">
                <a:moveTo>
                  <a:pt x="0" y="0"/>
                </a:moveTo>
                <a:lnTo>
                  <a:pt x="0" y="268288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 flipH="1">
            <a:off x="2478088" y="2673350"/>
            <a:ext cx="0" cy="268605"/>
          </a:xfrm>
          <a:custGeom>
            <a:rect l="l" t="t" r="r" b="b"/>
            <a:pathLst>
              <a:path h="268605">
                <a:moveTo>
                  <a:pt x="0" y="0"/>
                </a:moveTo>
                <a:lnTo>
                  <a:pt x="0" y="268288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5021262" y="2673350"/>
            <a:ext cx="0" cy="268605"/>
          </a:xfrm>
          <a:custGeom>
            <a:rect l="l" t="t" r="r" b="b"/>
            <a:pathLst>
              <a:path h="268605">
                <a:moveTo>
                  <a:pt x="0" y="0"/>
                </a:moveTo>
                <a:lnTo>
                  <a:pt x="0" y="268288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5021262" y="2298700"/>
            <a:ext cx="0" cy="297180"/>
          </a:xfrm>
          <a:custGeom>
            <a:rect l="l" t="t" r="r" b="b"/>
            <a:pathLst>
              <a:path h="297180">
                <a:moveTo>
                  <a:pt x="0" y="0"/>
                </a:moveTo>
                <a:lnTo>
                  <a:pt x="0" y="296863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2786063" y="2673350"/>
            <a:ext cx="0" cy="268605"/>
          </a:xfrm>
          <a:custGeom>
            <a:rect l="l" t="t" r="r" b="b"/>
            <a:pathLst>
              <a:path h="268605">
                <a:moveTo>
                  <a:pt x="0" y="0"/>
                </a:moveTo>
                <a:lnTo>
                  <a:pt x="0" y="268288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2786063" y="2298700"/>
            <a:ext cx="0" cy="297180"/>
          </a:xfrm>
          <a:custGeom>
            <a:rect l="l" t="t" r="r" b="b"/>
            <a:pathLst>
              <a:path h="297180">
                <a:moveTo>
                  <a:pt x="0" y="0"/>
                </a:moveTo>
                <a:lnTo>
                  <a:pt x="0" y="296863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 flipH="1">
            <a:off x="4357687" y="2673350"/>
            <a:ext cx="0" cy="268605"/>
          </a:xfrm>
          <a:custGeom>
            <a:rect l="l" t="t" r="r" b="b"/>
            <a:pathLst>
              <a:path h="268605">
                <a:moveTo>
                  <a:pt x="0" y="0"/>
                </a:moveTo>
                <a:lnTo>
                  <a:pt x="0" y="268288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 flipH="1">
            <a:off x="4357687" y="2298700"/>
            <a:ext cx="0" cy="297180"/>
          </a:xfrm>
          <a:custGeom>
            <a:rect l="l" t="t" r="r" b="b"/>
            <a:pathLst>
              <a:path h="297180">
                <a:moveTo>
                  <a:pt x="0" y="0"/>
                </a:moveTo>
                <a:lnTo>
                  <a:pt x="0" y="296863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4357687" y="1938338"/>
            <a:ext cx="0" cy="284480"/>
          </a:xfrm>
          <a:custGeom>
            <a:rect l="l" t="t" r="r" b="b"/>
            <a:pathLst>
              <a:path h="284480">
                <a:moveTo>
                  <a:pt x="0" y="0"/>
                </a:moveTo>
                <a:lnTo>
                  <a:pt x="0" y="284161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 flipH="1">
            <a:off x="3079750" y="2673350"/>
            <a:ext cx="0" cy="268605"/>
          </a:xfrm>
          <a:custGeom>
            <a:rect l="l" t="t" r="r" b="b"/>
            <a:pathLst>
              <a:path h="268605">
                <a:moveTo>
                  <a:pt x="0" y="0"/>
                </a:moveTo>
                <a:lnTo>
                  <a:pt x="0" y="268288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3079750" y="2298700"/>
            <a:ext cx="0" cy="297180"/>
          </a:xfrm>
          <a:custGeom>
            <a:rect l="l" t="t" r="r" b="b"/>
            <a:pathLst>
              <a:path h="297180">
                <a:moveTo>
                  <a:pt x="0" y="0"/>
                </a:moveTo>
                <a:lnTo>
                  <a:pt x="0" y="296863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3079750" y="1938338"/>
            <a:ext cx="0" cy="284480"/>
          </a:xfrm>
          <a:custGeom>
            <a:rect l="l" t="t" r="r" b="b"/>
            <a:pathLst>
              <a:path h="284480">
                <a:moveTo>
                  <a:pt x="0" y="0"/>
                </a:moveTo>
                <a:lnTo>
                  <a:pt x="0" y="284161"/>
                </a:lnTo>
              </a:path>
            </a:pathLst>
          </a:custGeom>
          <a:ln w="38100">
            <a:solidFill>
              <a:srgbClr val="80008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2957513" y="1842294"/>
            <a:ext cx="1546225" cy="96520"/>
            <a:chOff x="2957513" y="1842294"/>
            <a:chExt cx="1546225" cy="96520"/>
          </a:xfrm>
        </p:grpSpPr>
        <p:sp>
          <p:nvSpPr>
            <p:cNvPr id="16" name="object 16"/>
            <p:cNvSpPr/>
            <p:nvPr/>
          </p:nvSpPr>
          <p:spPr>
            <a:xfrm>
              <a:off x="3060700" y="1861344"/>
              <a:ext cx="38100" cy="0"/>
            </a:xfrm>
            <a:custGeom>
              <a:rect l="l" t="t" r="r" b="b"/>
              <a:pathLst>
                <a:path w="38100">
                  <a:moveTo>
                    <a:pt x="0" y="0"/>
                  </a:moveTo>
                  <a:lnTo>
                    <a:pt x="38100" y="0"/>
                  </a:lnTo>
                </a:path>
              </a:pathLst>
            </a:custGeom>
            <a:ln w="38100">
              <a:solidFill>
                <a:srgbClr val="80008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957513" y="1900238"/>
              <a:ext cx="1546225" cy="0"/>
            </a:xfrm>
            <a:custGeom>
              <a:rect l="l" t="t" r="r" b="b"/>
              <a:pathLst>
                <a:path w="1546225">
                  <a:moveTo>
                    <a:pt x="0" y="0"/>
                  </a:moveTo>
                  <a:lnTo>
                    <a:pt x="1546225" y="0"/>
                  </a:lnTo>
                </a:path>
              </a:pathLst>
            </a:custGeom>
            <a:ln w="7620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/>
          <p:nvPr/>
        </p:nvSpPr>
        <p:spPr>
          <a:xfrm>
            <a:off x="2662238" y="2260600"/>
            <a:ext cx="2541905" cy="0"/>
          </a:xfrm>
          <a:custGeom>
            <a:rect l="l" t="t" r="r" b="b"/>
            <a:pathLst>
              <a:path w="2541904">
                <a:moveTo>
                  <a:pt x="0" y="0"/>
                </a:moveTo>
                <a:lnTo>
                  <a:pt x="2541587" y="0"/>
                </a:lnTo>
              </a:path>
            </a:pathLst>
          </a:custGeom>
          <a:ln w="76200">
            <a:solidFill>
              <a:srgbClr val="0000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330450" y="2633663"/>
            <a:ext cx="4091940" cy="1905"/>
          </a:xfrm>
          <a:custGeom>
            <a:rect l="l" t="t" r="r" b="b"/>
            <a:pathLst>
              <a:path w="4091940" h="1905">
                <a:moveTo>
                  <a:pt x="0" y="0"/>
                </a:moveTo>
                <a:lnTo>
                  <a:pt x="4091703" y="1586"/>
                </a:lnTo>
              </a:path>
            </a:pathLst>
          </a:custGeom>
          <a:ln w="76200">
            <a:solidFill>
              <a:srgbClr val="0000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109788" y="2979738"/>
            <a:ext cx="5635625" cy="0"/>
          </a:xfrm>
          <a:custGeom>
            <a:rect l="l" t="t" r="r" b="b"/>
            <a:pathLst>
              <a:path w="5635625">
                <a:moveTo>
                  <a:pt x="0" y="0"/>
                </a:moveTo>
                <a:lnTo>
                  <a:pt x="5635625" y="0"/>
                </a:lnTo>
              </a:path>
            </a:pathLst>
          </a:custGeom>
          <a:ln w="76200">
            <a:solidFill>
              <a:srgbClr val="0000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21" name="object 21"/>
          <p:cNvGrpSpPr/>
          <p:nvPr/>
        </p:nvGrpSpPr>
        <p:grpSpPr>
          <a:xfrm>
            <a:off x="3079748" y="4071937"/>
            <a:ext cx="1265555" cy="211454"/>
            <a:chOff x="3079748" y="4071937"/>
            <a:chExt cx="1265555" cy="211454"/>
          </a:xfrm>
        </p:grpSpPr>
        <p:sp>
          <p:nvSpPr>
            <p:cNvPr id="22" name="object 22"/>
            <p:cNvSpPr/>
            <p:nvPr/>
          </p:nvSpPr>
          <p:spPr>
            <a:xfrm>
              <a:off x="3105148" y="4097337"/>
              <a:ext cx="1214755" cy="160655"/>
            </a:xfrm>
            <a:custGeom>
              <a:rect l="l" t="t" r="r" b="b"/>
              <a:pathLst>
                <a:path w="1214754" h="160654">
                  <a:moveTo>
                    <a:pt x="1" y="80169"/>
                  </a:moveTo>
                  <a:lnTo>
                    <a:pt x="40873" y="51193"/>
                  </a:lnTo>
                  <a:lnTo>
                    <a:pt x="108794" y="34367"/>
                  </a:lnTo>
                  <a:lnTo>
                    <a:pt x="153249" y="26925"/>
                  </a:lnTo>
                  <a:lnTo>
                    <a:pt x="203941" y="20233"/>
                  </a:lnTo>
                  <a:lnTo>
                    <a:pt x="260302" y="14363"/>
                  </a:lnTo>
                  <a:lnTo>
                    <a:pt x="321762" y="9393"/>
                  </a:lnTo>
                  <a:lnTo>
                    <a:pt x="387753" y="5396"/>
                  </a:lnTo>
                  <a:lnTo>
                    <a:pt x="457706" y="2448"/>
                  </a:lnTo>
                  <a:lnTo>
                    <a:pt x="531051" y="625"/>
                  </a:lnTo>
                  <a:lnTo>
                    <a:pt x="607219" y="0"/>
                  </a:lnTo>
                  <a:lnTo>
                    <a:pt x="683387" y="624"/>
                  </a:lnTo>
                  <a:lnTo>
                    <a:pt x="756731" y="2448"/>
                  </a:lnTo>
                  <a:lnTo>
                    <a:pt x="826684" y="5396"/>
                  </a:lnTo>
                  <a:lnTo>
                    <a:pt x="892675" y="9393"/>
                  </a:lnTo>
                  <a:lnTo>
                    <a:pt x="954136" y="14363"/>
                  </a:lnTo>
                  <a:lnTo>
                    <a:pt x="1010497" y="20232"/>
                  </a:lnTo>
                  <a:lnTo>
                    <a:pt x="1061189" y="26925"/>
                  </a:lnTo>
                  <a:lnTo>
                    <a:pt x="1105644" y="34366"/>
                  </a:lnTo>
                  <a:lnTo>
                    <a:pt x="1143292" y="42480"/>
                  </a:lnTo>
                  <a:lnTo>
                    <a:pt x="1195893" y="60428"/>
                  </a:lnTo>
                  <a:lnTo>
                    <a:pt x="1214438" y="80168"/>
                  </a:lnTo>
                  <a:lnTo>
                    <a:pt x="1209706" y="90224"/>
                  </a:lnTo>
                  <a:lnTo>
                    <a:pt x="1195892" y="99908"/>
                  </a:lnTo>
                  <a:lnTo>
                    <a:pt x="1143292" y="117856"/>
                  </a:lnTo>
                  <a:lnTo>
                    <a:pt x="1105644" y="125970"/>
                  </a:lnTo>
                  <a:lnTo>
                    <a:pt x="1061189" y="133411"/>
                  </a:lnTo>
                  <a:lnTo>
                    <a:pt x="1010497" y="140104"/>
                  </a:lnTo>
                  <a:lnTo>
                    <a:pt x="954136" y="145973"/>
                  </a:lnTo>
                  <a:lnTo>
                    <a:pt x="892675" y="150944"/>
                  </a:lnTo>
                  <a:lnTo>
                    <a:pt x="826684" y="154940"/>
                  </a:lnTo>
                  <a:lnTo>
                    <a:pt x="756732" y="157888"/>
                  </a:lnTo>
                  <a:lnTo>
                    <a:pt x="683387" y="159712"/>
                  </a:lnTo>
                  <a:lnTo>
                    <a:pt x="607219" y="160337"/>
                  </a:lnTo>
                  <a:lnTo>
                    <a:pt x="531050" y="159712"/>
                  </a:lnTo>
                  <a:lnTo>
                    <a:pt x="457706" y="157888"/>
                  </a:lnTo>
                  <a:lnTo>
                    <a:pt x="387753" y="154940"/>
                  </a:lnTo>
                  <a:lnTo>
                    <a:pt x="321762" y="150944"/>
                  </a:lnTo>
                  <a:lnTo>
                    <a:pt x="260302" y="145973"/>
                  </a:lnTo>
                  <a:lnTo>
                    <a:pt x="203940" y="140104"/>
                  </a:lnTo>
                  <a:lnTo>
                    <a:pt x="153248" y="133411"/>
                  </a:lnTo>
                  <a:lnTo>
                    <a:pt x="108793" y="125970"/>
                  </a:lnTo>
                  <a:lnTo>
                    <a:pt x="71145" y="117856"/>
                  </a:lnTo>
                  <a:lnTo>
                    <a:pt x="18545" y="99908"/>
                  </a:lnTo>
                  <a:lnTo>
                    <a:pt x="0" y="80168"/>
                  </a:lnTo>
                  <a:close/>
                </a:path>
              </a:pathLst>
            </a:custGeom>
            <a:ln w="50800">
              <a:solidFill>
                <a:srgbClr val="8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124198" y="4089399"/>
              <a:ext cx="1216025" cy="160655"/>
            </a:xfrm>
            <a:custGeom>
              <a:rect l="l" t="t" r="r" b="b"/>
              <a:pathLst>
                <a:path w="1216025" h="160654">
                  <a:moveTo>
                    <a:pt x="1216024" y="80169"/>
                  </a:moveTo>
                  <a:lnTo>
                    <a:pt x="0" y="80169"/>
                  </a:lnTo>
                  <a:lnTo>
                    <a:pt x="4739" y="70112"/>
                  </a:lnTo>
                  <a:lnTo>
                    <a:pt x="40928" y="51193"/>
                  </a:lnTo>
                  <a:lnTo>
                    <a:pt x="108939" y="34366"/>
                  </a:lnTo>
                  <a:lnTo>
                    <a:pt x="153452" y="26925"/>
                  </a:lnTo>
                  <a:lnTo>
                    <a:pt x="204211" y="20232"/>
                  </a:lnTo>
                  <a:lnTo>
                    <a:pt x="260647" y="14363"/>
                  </a:lnTo>
                  <a:lnTo>
                    <a:pt x="322189" y="9393"/>
                  </a:lnTo>
                  <a:lnTo>
                    <a:pt x="388269" y="5396"/>
                  </a:lnTo>
                  <a:lnTo>
                    <a:pt x="458320" y="2448"/>
                  </a:lnTo>
                  <a:lnTo>
                    <a:pt x="531792" y="624"/>
                  </a:lnTo>
                  <a:lnTo>
                    <a:pt x="608012" y="0"/>
                  </a:lnTo>
                  <a:lnTo>
                    <a:pt x="684295" y="625"/>
                  </a:lnTo>
                  <a:lnTo>
                    <a:pt x="757729" y="2448"/>
                  </a:lnTo>
                  <a:lnTo>
                    <a:pt x="827771" y="5396"/>
                  </a:lnTo>
                  <a:lnTo>
                    <a:pt x="893846" y="9393"/>
                  </a:lnTo>
                  <a:lnTo>
                    <a:pt x="955386" y="14363"/>
                  </a:lnTo>
                  <a:lnTo>
                    <a:pt x="1011820" y="20233"/>
                  </a:lnTo>
                  <a:lnTo>
                    <a:pt x="1062579" y="26925"/>
                  </a:lnTo>
                  <a:lnTo>
                    <a:pt x="1107091" y="34367"/>
                  </a:lnTo>
                  <a:lnTo>
                    <a:pt x="1144788" y="42481"/>
                  </a:lnTo>
                  <a:lnTo>
                    <a:pt x="1197456" y="60429"/>
                  </a:lnTo>
                  <a:lnTo>
                    <a:pt x="1211288" y="70113"/>
                  </a:lnTo>
                  <a:lnTo>
                    <a:pt x="1216024" y="80169"/>
                  </a:lnTo>
                  <a:close/>
                </a:path>
                <a:path w="1216025" h="160654">
                  <a:moveTo>
                    <a:pt x="608012" y="160337"/>
                  </a:moveTo>
                  <a:lnTo>
                    <a:pt x="531744" y="159712"/>
                  </a:lnTo>
                  <a:lnTo>
                    <a:pt x="458304" y="157888"/>
                  </a:lnTo>
                  <a:lnTo>
                    <a:pt x="388260" y="154940"/>
                  </a:lnTo>
                  <a:lnTo>
                    <a:pt x="322182" y="150943"/>
                  </a:lnTo>
                  <a:lnTo>
                    <a:pt x="260642" y="145973"/>
                  </a:lnTo>
                  <a:lnTo>
                    <a:pt x="204207" y="140103"/>
                  </a:lnTo>
                  <a:lnTo>
                    <a:pt x="153448" y="133411"/>
                  </a:lnTo>
                  <a:lnTo>
                    <a:pt x="108935" y="125970"/>
                  </a:lnTo>
                  <a:lnTo>
                    <a:pt x="71238" y="117855"/>
                  </a:lnTo>
                  <a:lnTo>
                    <a:pt x="18569" y="99907"/>
                  </a:lnTo>
                  <a:lnTo>
                    <a:pt x="0" y="80167"/>
                  </a:lnTo>
                  <a:lnTo>
                    <a:pt x="1216024" y="80169"/>
                  </a:lnTo>
                  <a:lnTo>
                    <a:pt x="1175098" y="109143"/>
                  </a:lnTo>
                  <a:lnTo>
                    <a:pt x="1107089" y="125970"/>
                  </a:lnTo>
                  <a:lnTo>
                    <a:pt x="1062576" y="133411"/>
                  </a:lnTo>
                  <a:lnTo>
                    <a:pt x="1011817" y="140104"/>
                  </a:lnTo>
                  <a:lnTo>
                    <a:pt x="955382" y="145973"/>
                  </a:lnTo>
                  <a:lnTo>
                    <a:pt x="893842" y="150944"/>
                  </a:lnTo>
                  <a:lnTo>
                    <a:pt x="827764" y="154941"/>
                  </a:lnTo>
                  <a:lnTo>
                    <a:pt x="757720" y="157889"/>
                  </a:lnTo>
                  <a:lnTo>
                    <a:pt x="684280" y="159712"/>
                  </a:lnTo>
                  <a:lnTo>
                    <a:pt x="608012" y="160337"/>
                  </a:lnTo>
                  <a:close/>
                </a:path>
              </a:pathLst>
            </a:custGeom>
            <a:solidFill>
              <a:srgbClr val="FF99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124198" y="4089399"/>
              <a:ext cx="1216025" cy="160655"/>
            </a:xfrm>
            <a:custGeom>
              <a:rect l="l" t="t" r="r" b="b"/>
              <a:pathLst>
                <a:path w="1216025" h="160654">
                  <a:moveTo>
                    <a:pt x="0" y="80169"/>
                  </a:moveTo>
                  <a:lnTo>
                    <a:pt x="40927" y="51194"/>
                  </a:lnTo>
                  <a:lnTo>
                    <a:pt x="108936" y="34367"/>
                  </a:lnTo>
                  <a:lnTo>
                    <a:pt x="153449" y="26925"/>
                  </a:lnTo>
                  <a:lnTo>
                    <a:pt x="204207" y="20233"/>
                  </a:lnTo>
                  <a:lnTo>
                    <a:pt x="260642" y="14363"/>
                  </a:lnTo>
                  <a:lnTo>
                    <a:pt x="322183" y="9393"/>
                  </a:lnTo>
                  <a:lnTo>
                    <a:pt x="388260" y="5396"/>
                  </a:lnTo>
                  <a:lnTo>
                    <a:pt x="458304" y="2448"/>
                  </a:lnTo>
                  <a:lnTo>
                    <a:pt x="531745" y="625"/>
                  </a:lnTo>
                  <a:lnTo>
                    <a:pt x="608012" y="0"/>
                  </a:lnTo>
                  <a:lnTo>
                    <a:pt x="684279" y="624"/>
                  </a:lnTo>
                  <a:lnTo>
                    <a:pt x="757720" y="2448"/>
                  </a:lnTo>
                  <a:lnTo>
                    <a:pt x="827764" y="5396"/>
                  </a:lnTo>
                  <a:lnTo>
                    <a:pt x="893842" y="9393"/>
                  </a:lnTo>
                  <a:lnTo>
                    <a:pt x="955382" y="14363"/>
                  </a:lnTo>
                  <a:lnTo>
                    <a:pt x="1011817" y="20232"/>
                  </a:lnTo>
                  <a:lnTo>
                    <a:pt x="1062576" y="26925"/>
                  </a:lnTo>
                  <a:lnTo>
                    <a:pt x="1107089" y="34366"/>
                  </a:lnTo>
                  <a:lnTo>
                    <a:pt x="1144786" y="42481"/>
                  </a:lnTo>
                  <a:lnTo>
                    <a:pt x="1197455" y="60429"/>
                  </a:lnTo>
                  <a:lnTo>
                    <a:pt x="1216025" y="80168"/>
                  </a:lnTo>
                  <a:lnTo>
                    <a:pt x="1211287" y="90224"/>
                  </a:lnTo>
                  <a:lnTo>
                    <a:pt x="1197455" y="99908"/>
                  </a:lnTo>
                  <a:lnTo>
                    <a:pt x="1144786" y="117856"/>
                  </a:lnTo>
                  <a:lnTo>
                    <a:pt x="1107089" y="125970"/>
                  </a:lnTo>
                  <a:lnTo>
                    <a:pt x="1062576" y="133411"/>
                  </a:lnTo>
                  <a:lnTo>
                    <a:pt x="1011817" y="140104"/>
                  </a:lnTo>
                  <a:lnTo>
                    <a:pt x="955382" y="145973"/>
                  </a:lnTo>
                  <a:lnTo>
                    <a:pt x="893842" y="150944"/>
                  </a:lnTo>
                  <a:lnTo>
                    <a:pt x="827764" y="154941"/>
                  </a:lnTo>
                  <a:lnTo>
                    <a:pt x="757720" y="157889"/>
                  </a:lnTo>
                  <a:lnTo>
                    <a:pt x="684280" y="159712"/>
                  </a:lnTo>
                  <a:lnTo>
                    <a:pt x="608012" y="160337"/>
                  </a:lnTo>
                  <a:lnTo>
                    <a:pt x="531744" y="159712"/>
                  </a:lnTo>
                  <a:lnTo>
                    <a:pt x="458304" y="157888"/>
                  </a:lnTo>
                  <a:lnTo>
                    <a:pt x="388260" y="154940"/>
                  </a:lnTo>
                  <a:lnTo>
                    <a:pt x="322182" y="150943"/>
                  </a:lnTo>
                  <a:lnTo>
                    <a:pt x="260642" y="145973"/>
                  </a:lnTo>
                  <a:lnTo>
                    <a:pt x="204207" y="140103"/>
                  </a:lnTo>
                  <a:lnTo>
                    <a:pt x="153448" y="133411"/>
                  </a:lnTo>
                  <a:lnTo>
                    <a:pt x="108935" y="125970"/>
                  </a:lnTo>
                  <a:lnTo>
                    <a:pt x="71238" y="117855"/>
                  </a:lnTo>
                  <a:lnTo>
                    <a:pt x="18569" y="99907"/>
                  </a:lnTo>
                  <a:lnTo>
                    <a:pt x="0" y="8016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5" name="object 25"/>
          <p:cNvGrpSpPr/>
          <p:nvPr/>
        </p:nvGrpSpPr>
        <p:grpSpPr>
          <a:xfrm>
            <a:off x="1941513" y="1412875"/>
            <a:ext cx="6223000" cy="2872105"/>
            <a:chOff x="1941513" y="1412875"/>
            <a:chExt cx="6223000" cy="2872105"/>
          </a:xfrm>
        </p:grpSpPr>
        <p:sp>
          <p:nvSpPr>
            <p:cNvPr id="26" name="object 26"/>
            <p:cNvSpPr/>
            <p:nvPr/>
          </p:nvSpPr>
          <p:spPr>
            <a:xfrm>
              <a:off x="2005013" y="1476375"/>
              <a:ext cx="6096000" cy="1665605"/>
            </a:xfrm>
            <a:custGeom>
              <a:rect l="l" t="t" r="r" b="b"/>
              <a:pathLst>
                <a:path w="6096000" h="1665605">
                  <a:moveTo>
                    <a:pt x="0" y="1665288"/>
                  </a:moveTo>
                  <a:lnTo>
                    <a:pt x="38293" y="1618325"/>
                  </a:lnTo>
                  <a:lnTo>
                    <a:pt x="86349" y="1558932"/>
                  </a:lnTo>
                  <a:lnTo>
                    <a:pt x="113595" y="1525197"/>
                  </a:lnTo>
                  <a:lnTo>
                    <a:pt x="142750" y="1489100"/>
                  </a:lnTo>
                  <a:lnTo>
                    <a:pt x="173638" y="1450890"/>
                  </a:lnTo>
                  <a:lnTo>
                    <a:pt x="206081" y="1410817"/>
                  </a:lnTo>
                  <a:lnTo>
                    <a:pt x="239901" y="1369129"/>
                  </a:lnTo>
                  <a:lnTo>
                    <a:pt x="274923" y="1326074"/>
                  </a:lnTo>
                  <a:lnTo>
                    <a:pt x="310968" y="1281902"/>
                  </a:lnTo>
                  <a:lnTo>
                    <a:pt x="347860" y="1236861"/>
                  </a:lnTo>
                  <a:lnTo>
                    <a:pt x="385422" y="1191200"/>
                  </a:lnTo>
                  <a:lnTo>
                    <a:pt x="423477" y="1145167"/>
                  </a:lnTo>
                  <a:lnTo>
                    <a:pt x="461847" y="1099012"/>
                  </a:lnTo>
                  <a:lnTo>
                    <a:pt x="500356" y="1052983"/>
                  </a:lnTo>
                  <a:lnTo>
                    <a:pt x="538826" y="1007329"/>
                  </a:lnTo>
                  <a:lnTo>
                    <a:pt x="577081" y="962298"/>
                  </a:lnTo>
                  <a:lnTo>
                    <a:pt x="614942" y="918139"/>
                  </a:lnTo>
                  <a:lnTo>
                    <a:pt x="652234" y="875102"/>
                  </a:lnTo>
                  <a:lnTo>
                    <a:pt x="688779" y="833434"/>
                  </a:lnTo>
                  <a:lnTo>
                    <a:pt x="724400" y="793385"/>
                  </a:lnTo>
                  <a:lnTo>
                    <a:pt x="758920" y="755203"/>
                  </a:lnTo>
                  <a:lnTo>
                    <a:pt x="792162" y="719137"/>
                  </a:lnTo>
                  <a:lnTo>
                    <a:pt x="825638" y="682101"/>
                  </a:lnTo>
                  <a:lnTo>
                    <a:pt x="858233" y="643649"/>
                  </a:lnTo>
                  <a:lnTo>
                    <a:pt x="890075" y="604059"/>
                  </a:lnTo>
                  <a:lnTo>
                    <a:pt x="921291" y="563607"/>
                  </a:lnTo>
                  <a:lnTo>
                    <a:pt x="952010" y="522572"/>
                  </a:lnTo>
                  <a:lnTo>
                    <a:pt x="982358" y="481230"/>
                  </a:lnTo>
                  <a:lnTo>
                    <a:pt x="1012464" y="439858"/>
                  </a:lnTo>
                  <a:lnTo>
                    <a:pt x="1042454" y="398733"/>
                  </a:lnTo>
                  <a:lnTo>
                    <a:pt x="1072457" y="358133"/>
                  </a:lnTo>
                  <a:lnTo>
                    <a:pt x="1102601" y="318335"/>
                  </a:lnTo>
                  <a:lnTo>
                    <a:pt x="1133012" y="279615"/>
                  </a:lnTo>
                  <a:lnTo>
                    <a:pt x="1163818" y="242251"/>
                  </a:lnTo>
                  <a:lnTo>
                    <a:pt x="1195147" y="206521"/>
                  </a:lnTo>
                  <a:lnTo>
                    <a:pt x="1227127" y="172700"/>
                  </a:lnTo>
                  <a:lnTo>
                    <a:pt x="1259885" y="141067"/>
                  </a:lnTo>
                  <a:lnTo>
                    <a:pt x="1293548" y="111898"/>
                  </a:lnTo>
                  <a:lnTo>
                    <a:pt x="1328245" y="85471"/>
                  </a:lnTo>
                  <a:lnTo>
                    <a:pt x="1364104" y="62062"/>
                  </a:lnTo>
                  <a:lnTo>
                    <a:pt x="1401250" y="41950"/>
                  </a:lnTo>
                  <a:lnTo>
                    <a:pt x="1439813" y="25410"/>
                  </a:lnTo>
                  <a:lnTo>
                    <a:pt x="1479920" y="12720"/>
                  </a:lnTo>
                  <a:lnTo>
                    <a:pt x="1521698" y="4158"/>
                  </a:lnTo>
                  <a:lnTo>
                    <a:pt x="1565275" y="0"/>
                  </a:lnTo>
                  <a:lnTo>
                    <a:pt x="1638629" y="4048"/>
                  </a:lnTo>
                  <a:lnTo>
                    <a:pt x="1677231" y="10791"/>
                  </a:lnTo>
                  <a:lnTo>
                    <a:pt x="1716999" y="20424"/>
                  </a:lnTo>
                  <a:lnTo>
                    <a:pt x="1757847" y="32757"/>
                  </a:lnTo>
                  <a:lnTo>
                    <a:pt x="1799689" y="47596"/>
                  </a:lnTo>
                  <a:lnTo>
                    <a:pt x="1842438" y="64750"/>
                  </a:lnTo>
                  <a:lnTo>
                    <a:pt x="1886007" y="84028"/>
                  </a:lnTo>
                  <a:lnTo>
                    <a:pt x="1930310" y="105238"/>
                  </a:lnTo>
                  <a:lnTo>
                    <a:pt x="1975259" y="128187"/>
                  </a:lnTo>
                  <a:lnTo>
                    <a:pt x="2020768" y="152684"/>
                  </a:lnTo>
                  <a:lnTo>
                    <a:pt x="2066751" y="178538"/>
                  </a:lnTo>
                  <a:lnTo>
                    <a:pt x="2113120" y="205556"/>
                  </a:lnTo>
                  <a:lnTo>
                    <a:pt x="2159789" y="233548"/>
                  </a:lnTo>
                  <a:lnTo>
                    <a:pt x="2206671" y="262320"/>
                  </a:lnTo>
                  <a:lnTo>
                    <a:pt x="2253680" y="291682"/>
                  </a:lnTo>
                  <a:lnTo>
                    <a:pt x="2300729" y="321441"/>
                  </a:lnTo>
                  <a:lnTo>
                    <a:pt x="2347731" y="351406"/>
                  </a:lnTo>
                  <a:lnTo>
                    <a:pt x="2394599" y="381385"/>
                  </a:lnTo>
                  <a:lnTo>
                    <a:pt x="2441247" y="411186"/>
                  </a:lnTo>
                  <a:lnTo>
                    <a:pt x="2487588" y="440618"/>
                  </a:lnTo>
                  <a:lnTo>
                    <a:pt x="2533536" y="469489"/>
                  </a:lnTo>
                  <a:lnTo>
                    <a:pt x="2579003" y="497607"/>
                  </a:lnTo>
                  <a:lnTo>
                    <a:pt x="2623903" y="524780"/>
                  </a:lnTo>
                  <a:lnTo>
                    <a:pt x="2668149" y="550816"/>
                  </a:lnTo>
                  <a:lnTo>
                    <a:pt x="2711655" y="575524"/>
                  </a:lnTo>
                  <a:lnTo>
                    <a:pt x="2754333" y="598713"/>
                  </a:lnTo>
                  <a:lnTo>
                    <a:pt x="2796098" y="620189"/>
                  </a:lnTo>
                  <a:lnTo>
                    <a:pt x="2836862" y="639762"/>
                  </a:lnTo>
                  <a:lnTo>
                    <a:pt x="2887688" y="663075"/>
                  </a:lnTo>
                  <a:lnTo>
                    <a:pt x="2938653" y="686198"/>
                  </a:lnTo>
                  <a:lnTo>
                    <a:pt x="2989678" y="709105"/>
                  </a:lnTo>
                  <a:lnTo>
                    <a:pt x="3040688" y="731767"/>
                  </a:lnTo>
                  <a:lnTo>
                    <a:pt x="3091603" y="754158"/>
                  </a:lnTo>
                  <a:lnTo>
                    <a:pt x="3142347" y="776249"/>
                  </a:lnTo>
                  <a:lnTo>
                    <a:pt x="3192842" y="798014"/>
                  </a:lnTo>
                  <a:lnTo>
                    <a:pt x="3243010" y="819425"/>
                  </a:lnTo>
                  <a:lnTo>
                    <a:pt x="3292775" y="840455"/>
                  </a:lnTo>
                  <a:lnTo>
                    <a:pt x="3342058" y="861077"/>
                  </a:lnTo>
                  <a:lnTo>
                    <a:pt x="3390782" y="881262"/>
                  </a:lnTo>
                  <a:lnTo>
                    <a:pt x="3438870" y="900984"/>
                  </a:lnTo>
                  <a:lnTo>
                    <a:pt x="3486244" y="920215"/>
                  </a:lnTo>
                  <a:lnTo>
                    <a:pt x="3532826" y="938928"/>
                  </a:lnTo>
                  <a:lnTo>
                    <a:pt x="3578539" y="957095"/>
                  </a:lnTo>
                  <a:lnTo>
                    <a:pt x="3623306" y="974689"/>
                  </a:lnTo>
                  <a:lnTo>
                    <a:pt x="3667049" y="991682"/>
                  </a:lnTo>
                  <a:lnTo>
                    <a:pt x="3709690" y="1008048"/>
                  </a:lnTo>
                  <a:lnTo>
                    <a:pt x="3751152" y="1023759"/>
                  </a:lnTo>
                  <a:lnTo>
                    <a:pt x="3791358" y="1038786"/>
                  </a:lnTo>
                  <a:lnTo>
                    <a:pt x="3830230" y="1053104"/>
                  </a:lnTo>
                  <a:lnTo>
                    <a:pt x="3867691" y="1066684"/>
                  </a:lnTo>
                  <a:lnTo>
                    <a:pt x="3903662" y="1079500"/>
                  </a:lnTo>
                  <a:lnTo>
                    <a:pt x="3953195" y="1096745"/>
                  </a:lnTo>
                  <a:lnTo>
                    <a:pt x="3994790" y="1110693"/>
                  </a:lnTo>
                  <a:lnTo>
                    <a:pt x="4059829" y="1130586"/>
                  </a:lnTo>
                  <a:lnTo>
                    <a:pt x="4110113" y="1142949"/>
                  </a:lnTo>
                  <a:lnTo>
                    <a:pt x="4156977" y="1151553"/>
                  </a:lnTo>
                  <a:lnTo>
                    <a:pt x="4211755" y="1160169"/>
                  </a:lnTo>
                  <a:lnTo>
                    <a:pt x="4245653" y="1165659"/>
                  </a:lnTo>
                  <a:lnTo>
                    <a:pt x="4285780" y="1172566"/>
                  </a:lnTo>
                  <a:lnTo>
                    <a:pt x="4333552" y="1181361"/>
                  </a:lnTo>
                  <a:lnTo>
                    <a:pt x="4390386" y="1192515"/>
                  </a:lnTo>
                  <a:lnTo>
                    <a:pt x="4457700" y="1206500"/>
                  </a:lnTo>
                  <a:lnTo>
                    <a:pt x="4530073" y="1221850"/>
                  </a:lnTo>
                  <a:lnTo>
                    <a:pt x="4570461" y="1230371"/>
                  </a:lnTo>
                  <a:lnTo>
                    <a:pt x="4613391" y="1239403"/>
                  </a:lnTo>
                  <a:lnTo>
                    <a:pt x="4658672" y="1248907"/>
                  </a:lnTo>
                  <a:lnTo>
                    <a:pt x="4706108" y="1258843"/>
                  </a:lnTo>
                  <a:lnTo>
                    <a:pt x="4755508" y="1269172"/>
                  </a:lnTo>
                  <a:lnTo>
                    <a:pt x="4806678" y="1279855"/>
                  </a:lnTo>
                  <a:lnTo>
                    <a:pt x="4859424" y="1290851"/>
                  </a:lnTo>
                  <a:lnTo>
                    <a:pt x="4913554" y="1302121"/>
                  </a:lnTo>
                  <a:lnTo>
                    <a:pt x="4968875" y="1313627"/>
                  </a:lnTo>
                  <a:lnTo>
                    <a:pt x="5025192" y="1325328"/>
                  </a:lnTo>
                  <a:lnTo>
                    <a:pt x="5082313" y="1337184"/>
                  </a:lnTo>
                  <a:lnTo>
                    <a:pt x="5140045" y="1349157"/>
                  </a:lnTo>
                  <a:lnTo>
                    <a:pt x="5198195" y="1361207"/>
                  </a:lnTo>
                  <a:lnTo>
                    <a:pt x="5256569" y="1373294"/>
                  </a:lnTo>
                  <a:lnTo>
                    <a:pt x="5314973" y="1385379"/>
                  </a:lnTo>
                  <a:lnTo>
                    <a:pt x="5373216" y="1397422"/>
                  </a:lnTo>
                  <a:lnTo>
                    <a:pt x="5431103" y="1409385"/>
                  </a:lnTo>
                  <a:lnTo>
                    <a:pt x="5488441" y="1421226"/>
                  </a:lnTo>
                  <a:lnTo>
                    <a:pt x="5545038" y="1432908"/>
                  </a:lnTo>
                  <a:lnTo>
                    <a:pt x="5600700" y="1444390"/>
                  </a:lnTo>
                  <a:lnTo>
                    <a:pt x="5655233" y="1455633"/>
                  </a:lnTo>
                  <a:lnTo>
                    <a:pt x="5708444" y="1466597"/>
                  </a:lnTo>
                  <a:lnTo>
                    <a:pt x="5760141" y="1477244"/>
                  </a:lnTo>
                  <a:lnTo>
                    <a:pt x="5810130" y="1487532"/>
                  </a:lnTo>
                  <a:lnTo>
                    <a:pt x="5858218" y="1497424"/>
                  </a:lnTo>
                  <a:lnTo>
                    <a:pt x="5904211" y="1506879"/>
                  </a:lnTo>
                  <a:lnTo>
                    <a:pt x="5947917" y="1515858"/>
                  </a:lnTo>
                  <a:lnTo>
                    <a:pt x="5989142" y="1524322"/>
                  </a:lnTo>
                  <a:lnTo>
                    <a:pt x="6027693" y="1532231"/>
                  </a:lnTo>
                  <a:lnTo>
                    <a:pt x="6063376" y="1539545"/>
                  </a:lnTo>
                  <a:lnTo>
                    <a:pt x="6096000" y="1546225"/>
                  </a:lnTo>
                </a:path>
              </a:pathLst>
            </a:custGeom>
            <a:ln w="1270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 flipH="1">
              <a:off x="7710488" y="3005138"/>
              <a:ext cx="0" cy="1279525"/>
            </a:xfrm>
            <a:custGeom>
              <a:rect l="l" t="t" r="r" b="b"/>
              <a:pathLst>
                <a:path h="1279525">
                  <a:moveTo>
                    <a:pt x="0" y="0"/>
                  </a:moveTo>
                  <a:lnTo>
                    <a:pt x="0" y="1279525"/>
                  </a:lnTo>
                </a:path>
              </a:pathLst>
            </a:custGeom>
            <a:ln w="38100">
              <a:solidFill>
                <a:srgbClr val="80008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/>
          <p:nvPr/>
        </p:nvSpPr>
        <p:spPr>
          <a:xfrm>
            <a:off x="2133599" y="4724400"/>
            <a:ext cx="1066800" cy="152400"/>
          </a:xfrm>
          <a:custGeom>
            <a:rect l="l" t="t" r="r" b="b"/>
            <a:pathLst>
              <a:path w="1066800" h="152400">
                <a:moveTo>
                  <a:pt x="1066799" y="0"/>
                </a:moveTo>
                <a:lnTo>
                  <a:pt x="1059813" y="29660"/>
                </a:lnTo>
                <a:lnTo>
                  <a:pt x="1040761" y="53881"/>
                </a:lnTo>
                <a:lnTo>
                  <a:pt x="1012504" y="70211"/>
                </a:lnTo>
                <a:lnTo>
                  <a:pt x="977900" y="76200"/>
                </a:lnTo>
                <a:lnTo>
                  <a:pt x="622300" y="76200"/>
                </a:lnTo>
                <a:lnTo>
                  <a:pt x="587695" y="82188"/>
                </a:lnTo>
                <a:lnTo>
                  <a:pt x="559437" y="98518"/>
                </a:lnTo>
                <a:lnTo>
                  <a:pt x="540386" y="122739"/>
                </a:lnTo>
                <a:lnTo>
                  <a:pt x="533400" y="152400"/>
                </a:lnTo>
                <a:lnTo>
                  <a:pt x="526413" y="122739"/>
                </a:lnTo>
                <a:lnTo>
                  <a:pt x="507361" y="98518"/>
                </a:lnTo>
                <a:lnTo>
                  <a:pt x="479103" y="82188"/>
                </a:lnTo>
                <a:lnTo>
                  <a:pt x="444499" y="76200"/>
                </a:lnTo>
                <a:lnTo>
                  <a:pt x="88900" y="76200"/>
                </a:lnTo>
                <a:lnTo>
                  <a:pt x="54295" y="70212"/>
                </a:lnTo>
                <a:lnTo>
                  <a:pt x="26038" y="53881"/>
                </a:lnTo>
                <a:lnTo>
                  <a:pt x="6986" y="29660"/>
                </a:lnTo>
                <a:lnTo>
                  <a:pt x="0" y="0"/>
                </a:lnTo>
              </a:path>
            </a:pathLst>
          </a:custGeom>
          <a:ln w="76199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1374139" y="5256233"/>
            <a:ext cx="24892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59865"/>
              </a:tabLst>
            </a:pPr>
            <a:r>
              <a:rPr sz="3200" b="1">
                <a:solidFill>
                  <a:srgbClr val="333399"/>
                </a:solidFill>
                <a:latin typeface="微软雅黑"/>
                <a:cs typeface="微软雅黑"/>
              </a:rPr>
              <a:t>等高</a:t>
            </a:r>
            <a:r>
              <a:rPr sz="3200" b="1" spc="-50">
                <a:solidFill>
                  <a:srgbClr val="333399"/>
                </a:solidFill>
                <a:latin typeface="微软雅黑"/>
                <a:cs typeface="微软雅黑"/>
              </a:rPr>
              <a:t>线</a:t>
            </a:r>
            <a:r>
              <a:rPr sz="32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6000" b="1" u="heavy" baseline="2777">
                <a:solidFill>
                  <a:srgbClr val="CC0099"/>
                </a:solidFill>
                <a:uFill>
                  <a:solidFill>
                    <a:srgbClr val="333399"/>
                  </a:solidFill>
                </a:uFill>
                <a:latin typeface="微软雅黑"/>
                <a:cs typeface="微软雅黑"/>
              </a:rPr>
              <a:t>密</a:t>
            </a:r>
            <a:r>
              <a:rPr sz="6000" b="1" u="heavy" spc="-75" baseline="2777">
                <a:solidFill>
                  <a:srgbClr val="CC0099"/>
                </a:solidFill>
                <a:uFill>
                  <a:solidFill>
                    <a:srgbClr val="333399"/>
                  </a:solidFill>
                </a:uFill>
                <a:latin typeface="微软雅黑"/>
                <a:cs typeface="微软雅黑"/>
              </a:rPr>
              <a:t>集</a:t>
            </a:r>
            <a:endParaRPr sz="6000" baseline="2777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193540" y="5232082"/>
            <a:ext cx="41148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3669665"/>
              </a:tabLst>
            </a:pPr>
            <a:r>
              <a:rPr sz="4800" b="1" baseline="-3472">
                <a:solidFill>
                  <a:srgbClr val="333399"/>
                </a:solidFill>
                <a:latin typeface="微软雅黑"/>
                <a:cs typeface="微软雅黑"/>
              </a:rPr>
              <a:t>。</a:t>
            </a:r>
            <a:r>
              <a:rPr sz="4800" b="1" spc="667" baseline="-3472">
                <a:solidFill>
                  <a:srgbClr val="333399"/>
                </a:solidFill>
                <a:latin typeface="微软雅黑"/>
                <a:cs typeface="微软雅黑"/>
              </a:rPr>
              <a:t> </a:t>
            </a:r>
            <a:r>
              <a:rPr sz="3200" b="1">
                <a:solidFill>
                  <a:srgbClr val="333399"/>
                </a:solidFill>
                <a:latin typeface="微软雅黑"/>
                <a:cs typeface="微软雅黑"/>
              </a:rPr>
              <a:t>等高线</a:t>
            </a:r>
            <a:r>
              <a:rPr sz="3200" b="1" spc="-355">
                <a:solidFill>
                  <a:srgbClr val="333399"/>
                </a:solidFill>
                <a:latin typeface="微软雅黑"/>
                <a:cs typeface="微软雅黑"/>
              </a:rPr>
              <a:t> </a:t>
            </a:r>
            <a:r>
              <a:rPr sz="6000" b="1" u="heavy" baseline="8333">
                <a:solidFill>
                  <a:srgbClr val="CC0099"/>
                </a:solidFill>
                <a:uFill>
                  <a:solidFill>
                    <a:srgbClr val="333399"/>
                  </a:solidFill>
                </a:uFill>
                <a:latin typeface="微软雅黑"/>
                <a:cs typeface="微软雅黑"/>
              </a:rPr>
              <a:t>稀</a:t>
            </a:r>
            <a:r>
              <a:rPr sz="6000" b="1" u="heavy" spc="-75" baseline="8333">
                <a:solidFill>
                  <a:srgbClr val="CC0099"/>
                </a:solidFill>
                <a:uFill>
                  <a:solidFill>
                    <a:srgbClr val="333399"/>
                  </a:solidFill>
                </a:uFill>
                <a:latin typeface="微软雅黑"/>
                <a:cs typeface="微软雅黑"/>
              </a:rPr>
              <a:t>疏</a:t>
            </a:r>
            <a:r>
              <a:rPr sz="6000" b="1" u="heavy" baseline="8333">
                <a:solidFill>
                  <a:srgbClr val="CC0099"/>
                </a:solidFill>
                <a:uFill>
                  <a:solidFill>
                    <a:srgbClr val="333399"/>
                  </a:solidFill>
                </a:uFill>
                <a:latin typeface="微软雅黑"/>
                <a:cs typeface="微软雅黑"/>
              </a:rPr>
              <a:t>	</a:t>
            </a:r>
            <a:r>
              <a:rPr sz="3200" b="1" spc="-50">
                <a:solidFill>
                  <a:srgbClr val="333399"/>
                </a:solidFill>
                <a:latin typeface="Malgun Gothic"/>
                <a:cs typeface="Malgun Gothic"/>
              </a:rPr>
              <a:t>。</a:t>
            </a:r>
            <a:endParaRPr sz="3200">
              <a:latin typeface="Malgun Gothic"/>
              <a:cs typeface="Malgun Gothic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16939" y="1572895"/>
            <a:ext cx="154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0">
                <a:solidFill>
                  <a:srgbClr val="800080"/>
                </a:solidFill>
                <a:latin typeface="微软雅黑"/>
                <a:cs typeface="微软雅黑"/>
              </a:rPr>
              <a:t>坡陡旳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16939" y="218249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solidFill>
                  <a:srgbClr val="800080"/>
                </a:solidFill>
                <a:latin typeface="微软雅黑"/>
                <a:cs typeface="微软雅黑"/>
              </a:rPr>
              <a:t>地方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555740" y="1420495"/>
            <a:ext cx="1549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 spc="-20">
                <a:solidFill>
                  <a:srgbClr val="800080"/>
                </a:solidFill>
                <a:latin typeface="微软雅黑"/>
                <a:cs typeface="微软雅黑"/>
              </a:rPr>
              <a:t>坡缓旳</a:t>
            </a:r>
            <a:r>
              <a:rPr sz="4000" b="1" spc="-25">
                <a:solidFill>
                  <a:srgbClr val="800080"/>
                </a:solidFill>
                <a:latin typeface="微软雅黑"/>
                <a:cs typeface="微软雅黑"/>
              </a:rPr>
              <a:t>地方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4416378" y="4784723"/>
            <a:ext cx="3276600" cy="244475"/>
          </a:xfrm>
          <a:custGeom>
            <a:rect l="l" t="t" r="r" b="b"/>
            <a:pathLst>
              <a:path w="3276600" h="244475">
                <a:moveTo>
                  <a:pt x="3276101" y="0"/>
                </a:moveTo>
                <a:lnTo>
                  <a:pt x="3249180" y="47950"/>
                </a:lnTo>
                <a:lnTo>
                  <a:pt x="3175315" y="86006"/>
                </a:lnTo>
                <a:lnTo>
                  <a:pt x="3124847" y="99632"/>
                </a:lnTo>
                <a:lnTo>
                  <a:pt x="3067524" y="108755"/>
                </a:lnTo>
                <a:lnTo>
                  <a:pt x="3004976" y="112698"/>
                </a:lnTo>
                <a:lnTo>
                  <a:pt x="1912944" y="131760"/>
                </a:lnTo>
                <a:lnTo>
                  <a:pt x="1850394" y="135704"/>
                </a:lnTo>
                <a:lnTo>
                  <a:pt x="1793072" y="144827"/>
                </a:lnTo>
                <a:lnTo>
                  <a:pt x="1742604" y="158453"/>
                </a:lnTo>
                <a:lnTo>
                  <a:pt x="1700617" y="175905"/>
                </a:lnTo>
                <a:lnTo>
                  <a:pt x="1648596" y="219585"/>
                </a:lnTo>
                <a:lnTo>
                  <a:pt x="1641818" y="244459"/>
                </a:lnTo>
                <a:lnTo>
                  <a:pt x="1634176" y="219837"/>
                </a:lnTo>
                <a:lnTo>
                  <a:pt x="1613240" y="197477"/>
                </a:lnTo>
                <a:lnTo>
                  <a:pt x="1538092" y="162023"/>
                </a:lnTo>
                <a:lnTo>
                  <a:pt x="1487179" y="150166"/>
                </a:lnTo>
                <a:lnTo>
                  <a:pt x="1429573" y="143049"/>
                </a:lnTo>
                <a:lnTo>
                  <a:pt x="1366924" y="141292"/>
                </a:lnTo>
                <a:lnTo>
                  <a:pt x="274893" y="160352"/>
                </a:lnTo>
                <a:lnTo>
                  <a:pt x="212245" y="158595"/>
                </a:lnTo>
                <a:lnTo>
                  <a:pt x="154639" y="151478"/>
                </a:lnTo>
                <a:lnTo>
                  <a:pt x="103726" y="139621"/>
                </a:lnTo>
                <a:lnTo>
                  <a:pt x="61155" y="123645"/>
                </a:lnTo>
                <a:lnTo>
                  <a:pt x="7642" y="81807"/>
                </a:lnTo>
                <a:lnTo>
                  <a:pt x="0" y="57184"/>
                </a:lnTo>
              </a:path>
            </a:pathLst>
          </a:custGeom>
          <a:ln w="76200">
            <a:solidFill>
              <a:srgbClr val="FF66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3279140" y="810895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latin typeface="宋体"/>
                <a:cs typeface="宋体"/>
              </a:rPr>
              <a:t>山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78739" y="44132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333399"/>
                </a:solidFill>
              </a:rPr>
              <a:t>等高线绘制地图旳原理</a:t>
            </a:r>
          </a:p>
        </p:txBody>
      </p:sp>
      <p:sp>
        <p:nvSpPr>
          <p:cNvPr id="37" name="object 37"/>
          <p:cNvSpPr/>
          <p:nvPr/>
        </p:nvSpPr>
        <p:spPr>
          <a:xfrm>
            <a:off x="4343400" y="4191000"/>
            <a:ext cx="304800" cy="0"/>
          </a:xfrm>
          <a:custGeom>
            <a:rect l="l" t="t" r="r" b="b"/>
            <a:pathLst>
              <a:path w="304800">
                <a:moveTo>
                  <a:pt x="0" y="0"/>
                </a:moveTo>
                <a:lnTo>
                  <a:pt x="304800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029200" y="4191000"/>
            <a:ext cx="304800" cy="0"/>
          </a:xfrm>
          <a:custGeom>
            <a:rect l="l" t="t" r="r" b="b"/>
            <a:pathLst>
              <a:path w="304800">
                <a:moveTo>
                  <a:pt x="0" y="0"/>
                </a:moveTo>
                <a:lnTo>
                  <a:pt x="304800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096000" y="4191000"/>
            <a:ext cx="304800" cy="0"/>
          </a:xfrm>
          <a:custGeom>
            <a:rect l="l" t="t" r="r" b="b"/>
            <a:pathLst>
              <a:path w="304800">
                <a:moveTo>
                  <a:pt x="0" y="0"/>
                </a:moveTo>
                <a:lnTo>
                  <a:pt x="304800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971800" y="4191000"/>
            <a:ext cx="152400" cy="0"/>
          </a:xfrm>
          <a:custGeom>
            <a:rect l="l" t="t" r="r" b="b"/>
            <a:pathLst>
              <a:path w="152400">
                <a:moveTo>
                  <a:pt x="0" y="0"/>
                </a:moveTo>
                <a:lnTo>
                  <a:pt x="152400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743200" y="4191000"/>
            <a:ext cx="152400" cy="0"/>
          </a:xfrm>
          <a:custGeom>
            <a:rect l="l" t="t" r="r" b="b"/>
            <a:pathLst>
              <a:path w="152400">
                <a:moveTo>
                  <a:pt x="0" y="0"/>
                </a:moveTo>
                <a:lnTo>
                  <a:pt x="152400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514600" y="4191000"/>
            <a:ext cx="152400" cy="0"/>
          </a:xfrm>
          <a:custGeom>
            <a:rect l="l" t="t" r="r" b="b"/>
            <a:pathLst>
              <a:path w="152400">
                <a:moveTo>
                  <a:pt x="0" y="0"/>
                </a:moveTo>
                <a:lnTo>
                  <a:pt x="152400" y="0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" y="761999"/>
            <a:ext cx="8305800" cy="29592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5940" y="799615"/>
            <a:ext cx="7975600" cy="122428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 marR="5080" indent="558800">
              <a:lnSpc>
                <a:spcPts val="4320"/>
              </a:lnSpc>
              <a:spcBef>
                <a:spcPts val="1000"/>
              </a:spcBef>
            </a:pPr>
            <a:r>
              <a:rPr sz="4400">
                <a:solidFill>
                  <a:srgbClr val="CC0099"/>
                </a:solidFill>
              </a:rPr>
              <a:t>注意：</a:t>
            </a:r>
            <a:r>
              <a:rPr sz="3600">
                <a:solidFill>
                  <a:srgbClr val="000000"/>
                </a:solidFill>
                <a:latin typeface="Times New Roman"/>
                <a:cs typeface="Times New Roman"/>
              </a:rPr>
              <a:t>“</a:t>
            </a:r>
            <a:r>
              <a:rPr sz="3600" spc="-5">
                <a:solidFill>
                  <a:srgbClr val="000000"/>
                </a:solidFill>
              </a:rPr>
              <a:t>等高线越密，则地形坡度越</a:t>
            </a:r>
            <a:r>
              <a:rPr sz="3600">
                <a:solidFill>
                  <a:srgbClr val="000000"/>
                </a:solidFill>
              </a:rPr>
              <a:t>大</a:t>
            </a:r>
            <a:r>
              <a:rPr sz="3600">
                <a:solidFill>
                  <a:srgbClr val="000000"/>
                </a:solidFill>
                <a:latin typeface="Times New Roman"/>
                <a:cs typeface="Times New Roman"/>
              </a:rPr>
              <a:t>”</a:t>
            </a:r>
            <a:r>
              <a:rPr sz="3600">
                <a:solidFill>
                  <a:srgbClr val="000000"/>
                </a:solidFill>
              </a:rPr>
              <a:t>，这只能用于判断</a:t>
            </a:r>
            <a:r>
              <a:rPr sz="3600" spc="-10">
                <a:solidFill>
                  <a:srgbClr val="CC0099"/>
                </a:solidFill>
              </a:rPr>
              <a:t>同一幅等高线图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2302827"/>
            <a:ext cx="5969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320">
                <a:latin typeface="微软雅黑"/>
                <a:cs typeface="微软雅黑"/>
              </a:rPr>
              <a:t>坡度=</a:t>
            </a:r>
            <a:r>
              <a:rPr sz="3600" b="1" spc="10">
                <a:latin typeface="微软雅黑"/>
                <a:cs typeface="微软雅黑"/>
              </a:rPr>
              <a:t>垂直相对高度/</a:t>
            </a:r>
            <a:r>
              <a:rPr sz="3600" b="1" spc="-15">
                <a:latin typeface="微软雅黑"/>
                <a:cs typeface="微软雅黑"/>
              </a:rPr>
              <a:t>水平距离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516750" y="2955964"/>
            <a:ext cx="3375025" cy="2315845"/>
            <a:chOff x="1516750" y="2955964"/>
            <a:chExt cx="3375025" cy="2315845"/>
          </a:xfrm>
        </p:grpSpPr>
        <p:sp>
          <p:nvSpPr>
            <p:cNvPr id="6" name="object 6"/>
            <p:cNvSpPr/>
            <p:nvPr/>
          </p:nvSpPr>
          <p:spPr>
            <a:xfrm>
              <a:off x="1798241" y="3044931"/>
              <a:ext cx="2421255" cy="2205990"/>
            </a:xfrm>
            <a:custGeom>
              <a:rect l="l" t="t" r="r" b="b"/>
              <a:pathLst>
                <a:path w="2421254" h="2205990">
                  <a:moveTo>
                    <a:pt x="2421082" y="2205414"/>
                  </a:moveTo>
                  <a:lnTo>
                    <a:pt x="0" y="2205414"/>
                  </a:lnTo>
                  <a:lnTo>
                    <a:pt x="2421082" y="0"/>
                  </a:lnTo>
                  <a:lnTo>
                    <a:pt x="2421082" y="2205414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301503" y="3047210"/>
              <a:ext cx="917575" cy="2205990"/>
            </a:xfrm>
            <a:custGeom>
              <a:rect l="l" t="t" r="r" b="b"/>
              <a:pathLst>
                <a:path w="917575" h="2205990">
                  <a:moveTo>
                    <a:pt x="917098" y="2205414"/>
                  </a:moveTo>
                  <a:lnTo>
                    <a:pt x="0" y="2205414"/>
                  </a:lnTo>
                  <a:lnTo>
                    <a:pt x="917098" y="0"/>
                  </a:lnTo>
                  <a:lnTo>
                    <a:pt x="917098" y="2205414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582677" y="3044930"/>
              <a:ext cx="1637030" cy="2205990"/>
            </a:xfrm>
            <a:custGeom>
              <a:rect l="l" t="t" r="r" b="b"/>
              <a:pathLst>
                <a:path w="1637029" h="2205990">
                  <a:moveTo>
                    <a:pt x="1636646" y="2205414"/>
                  </a:moveTo>
                  <a:lnTo>
                    <a:pt x="0" y="2205414"/>
                  </a:lnTo>
                  <a:lnTo>
                    <a:pt x="1636646" y="0"/>
                  </a:lnTo>
                  <a:lnTo>
                    <a:pt x="1636646" y="2205414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35800" y="2975014"/>
              <a:ext cx="3336925" cy="2275840"/>
            </a:xfrm>
            <a:custGeom>
              <a:rect l="l" t="t" r="r" b="b"/>
              <a:pathLst>
                <a:path w="3336925" h="2275840">
                  <a:moveTo>
                    <a:pt x="66331" y="0"/>
                  </a:moveTo>
                  <a:lnTo>
                    <a:pt x="3336740" y="0"/>
                  </a:lnTo>
                </a:path>
                <a:path w="3336925" h="2275840">
                  <a:moveTo>
                    <a:pt x="0" y="2275331"/>
                  </a:moveTo>
                  <a:lnTo>
                    <a:pt x="3270409" y="2275331"/>
                  </a:lnTo>
                </a:path>
              </a:pathLst>
            </a:custGeom>
            <a:ln w="38100">
              <a:solidFill>
                <a:srgbClr val="FF66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459638" y="2975014"/>
              <a:ext cx="171450" cy="2275840"/>
            </a:xfrm>
            <a:custGeom>
              <a:rect l="l" t="t" r="r" b="b"/>
              <a:pathLst>
                <a:path w="171450" h="2275840">
                  <a:moveTo>
                    <a:pt x="154687" y="171005"/>
                  </a:moveTo>
                  <a:lnTo>
                    <a:pt x="161846" y="168562"/>
                  </a:lnTo>
                  <a:lnTo>
                    <a:pt x="167497" y="163532"/>
                  </a:lnTo>
                  <a:lnTo>
                    <a:pt x="170670" y="156955"/>
                  </a:lnTo>
                  <a:lnTo>
                    <a:pt x="171146" y="149667"/>
                  </a:lnTo>
                  <a:lnTo>
                    <a:pt x="168703" y="142508"/>
                  </a:lnTo>
                  <a:lnTo>
                    <a:pt x="85572" y="0"/>
                  </a:lnTo>
                  <a:lnTo>
                    <a:pt x="63516" y="37810"/>
                  </a:lnTo>
                  <a:lnTo>
                    <a:pt x="104622" y="37810"/>
                  </a:lnTo>
                  <a:lnTo>
                    <a:pt x="104623" y="108272"/>
                  </a:lnTo>
                  <a:lnTo>
                    <a:pt x="135793" y="161706"/>
                  </a:lnTo>
                  <a:lnTo>
                    <a:pt x="140822" y="167356"/>
                  </a:lnTo>
                  <a:lnTo>
                    <a:pt x="147400" y="170529"/>
                  </a:lnTo>
                  <a:lnTo>
                    <a:pt x="154687" y="171005"/>
                  </a:lnTo>
                  <a:close/>
                </a:path>
                <a:path w="171450" h="2275840">
                  <a:moveTo>
                    <a:pt x="104622" y="108271"/>
                  </a:moveTo>
                  <a:lnTo>
                    <a:pt x="104622" y="37810"/>
                  </a:lnTo>
                  <a:lnTo>
                    <a:pt x="66522" y="37810"/>
                  </a:lnTo>
                  <a:lnTo>
                    <a:pt x="66522" y="47406"/>
                  </a:lnTo>
                  <a:lnTo>
                    <a:pt x="102028" y="47406"/>
                  </a:lnTo>
                  <a:lnTo>
                    <a:pt x="85573" y="75614"/>
                  </a:lnTo>
                  <a:lnTo>
                    <a:pt x="104622" y="108271"/>
                  </a:lnTo>
                  <a:close/>
                </a:path>
                <a:path w="171450" h="2275840">
                  <a:moveTo>
                    <a:pt x="16458" y="171005"/>
                  </a:moveTo>
                  <a:lnTo>
                    <a:pt x="23746" y="170529"/>
                  </a:lnTo>
                  <a:lnTo>
                    <a:pt x="30323" y="167356"/>
                  </a:lnTo>
                  <a:lnTo>
                    <a:pt x="35353" y="161706"/>
                  </a:lnTo>
                  <a:lnTo>
                    <a:pt x="66522" y="108272"/>
                  </a:lnTo>
                  <a:lnTo>
                    <a:pt x="66522" y="37810"/>
                  </a:lnTo>
                  <a:lnTo>
                    <a:pt x="63516" y="37810"/>
                  </a:lnTo>
                  <a:lnTo>
                    <a:pt x="2443" y="142508"/>
                  </a:lnTo>
                  <a:lnTo>
                    <a:pt x="0" y="149667"/>
                  </a:lnTo>
                  <a:lnTo>
                    <a:pt x="475" y="156955"/>
                  </a:lnTo>
                  <a:lnTo>
                    <a:pt x="3648" y="163532"/>
                  </a:lnTo>
                  <a:lnTo>
                    <a:pt x="9299" y="168562"/>
                  </a:lnTo>
                  <a:lnTo>
                    <a:pt x="16458" y="171005"/>
                  </a:lnTo>
                  <a:close/>
                </a:path>
                <a:path w="171450" h="2275840">
                  <a:moveTo>
                    <a:pt x="85573" y="75614"/>
                  </a:moveTo>
                  <a:lnTo>
                    <a:pt x="102028" y="47406"/>
                  </a:lnTo>
                  <a:lnTo>
                    <a:pt x="69118" y="47406"/>
                  </a:lnTo>
                  <a:lnTo>
                    <a:pt x="85573" y="75614"/>
                  </a:lnTo>
                  <a:close/>
                </a:path>
                <a:path w="171450" h="2275840">
                  <a:moveTo>
                    <a:pt x="66522" y="108272"/>
                  </a:moveTo>
                  <a:lnTo>
                    <a:pt x="85573" y="75614"/>
                  </a:lnTo>
                  <a:lnTo>
                    <a:pt x="69118" y="47406"/>
                  </a:lnTo>
                  <a:lnTo>
                    <a:pt x="66522" y="47406"/>
                  </a:lnTo>
                  <a:lnTo>
                    <a:pt x="66522" y="108272"/>
                  </a:lnTo>
                  <a:close/>
                </a:path>
                <a:path w="171450" h="2275840">
                  <a:moveTo>
                    <a:pt x="85573" y="2199716"/>
                  </a:moveTo>
                  <a:lnTo>
                    <a:pt x="104622" y="2167060"/>
                  </a:lnTo>
                  <a:lnTo>
                    <a:pt x="104622" y="108271"/>
                  </a:lnTo>
                  <a:lnTo>
                    <a:pt x="85573" y="75614"/>
                  </a:lnTo>
                  <a:lnTo>
                    <a:pt x="66523" y="108271"/>
                  </a:lnTo>
                  <a:lnTo>
                    <a:pt x="66523" y="2167060"/>
                  </a:lnTo>
                  <a:lnTo>
                    <a:pt x="85573" y="2199716"/>
                  </a:lnTo>
                  <a:close/>
                </a:path>
                <a:path w="171450" h="2275840">
                  <a:moveTo>
                    <a:pt x="85572" y="2275331"/>
                  </a:moveTo>
                  <a:lnTo>
                    <a:pt x="168703" y="2132822"/>
                  </a:lnTo>
                  <a:lnTo>
                    <a:pt x="171146" y="2125663"/>
                  </a:lnTo>
                  <a:lnTo>
                    <a:pt x="170671" y="2118376"/>
                  </a:lnTo>
                  <a:lnTo>
                    <a:pt x="167498" y="2111798"/>
                  </a:lnTo>
                  <a:lnTo>
                    <a:pt x="161847" y="2106769"/>
                  </a:lnTo>
                  <a:lnTo>
                    <a:pt x="154688" y="2104325"/>
                  </a:lnTo>
                  <a:lnTo>
                    <a:pt x="104623" y="2167059"/>
                  </a:lnTo>
                  <a:lnTo>
                    <a:pt x="104622" y="2237521"/>
                  </a:lnTo>
                  <a:lnTo>
                    <a:pt x="63517" y="2237521"/>
                  </a:lnTo>
                  <a:lnTo>
                    <a:pt x="85572" y="2275331"/>
                  </a:lnTo>
                  <a:close/>
                </a:path>
                <a:path w="171450" h="2275840">
                  <a:moveTo>
                    <a:pt x="63517" y="2237521"/>
                  </a:moveTo>
                  <a:lnTo>
                    <a:pt x="66522" y="2237521"/>
                  </a:lnTo>
                  <a:lnTo>
                    <a:pt x="66522" y="2167059"/>
                  </a:lnTo>
                  <a:lnTo>
                    <a:pt x="35353" y="2113625"/>
                  </a:lnTo>
                  <a:lnTo>
                    <a:pt x="30323" y="2107974"/>
                  </a:lnTo>
                  <a:lnTo>
                    <a:pt x="23746" y="2104801"/>
                  </a:lnTo>
                  <a:lnTo>
                    <a:pt x="16458" y="2104325"/>
                  </a:lnTo>
                  <a:lnTo>
                    <a:pt x="9299" y="2106769"/>
                  </a:lnTo>
                  <a:lnTo>
                    <a:pt x="3648" y="2111798"/>
                  </a:lnTo>
                  <a:lnTo>
                    <a:pt x="475" y="2118376"/>
                  </a:lnTo>
                  <a:lnTo>
                    <a:pt x="0" y="2125663"/>
                  </a:lnTo>
                  <a:lnTo>
                    <a:pt x="2443" y="2132822"/>
                  </a:lnTo>
                  <a:lnTo>
                    <a:pt x="63517" y="2237521"/>
                  </a:lnTo>
                  <a:close/>
                </a:path>
                <a:path w="171450" h="2275840">
                  <a:moveTo>
                    <a:pt x="66522" y="2227925"/>
                  </a:moveTo>
                  <a:lnTo>
                    <a:pt x="69118" y="2227925"/>
                  </a:lnTo>
                  <a:lnTo>
                    <a:pt x="85573" y="2199716"/>
                  </a:lnTo>
                  <a:lnTo>
                    <a:pt x="66522" y="2167059"/>
                  </a:lnTo>
                  <a:lnTo>
                    <a:pt x="66522" y="2227925"/>
                  </a:lnTo>
                  <a:close/>
                </a:path>
                <a:path w="171450" h="2275840">
                  <a:moveTo>
                    <a:pt x="66522" y="2237521"/>
                  </a:moveTo>
                  <a:lnTo>
                    <a:pt x="104622" y="2237521"/>
                  </a:lnTo>
                  <a:lnTo>
                    <a:pt x="104622" y="2167060"/>
                  </a:lnTo>
                  <a:lnTo>
                    <a:pt x="85573" y="2199716"/>
                  </a:lnTo>
                  <a:lnTo>
                    <a:pt x="102028" y="2227925"/>
                  </a:lnTo>
                  <a:lnTo>
                    <a:pt x="66522" y="2227925"/>
                  </a:lnTo>
                  <a:lnTo>
                    <a:pt x="66522" y="2237521"/>
                  </a:lnTo>
                  <a:close/>
                </a:path>
                <a:path w="171450" h="2275840">
                  <a:moveTo>
                    <a:pt x="69118" y="2227925"/>
                  </a:moveTo>
                  <a:lnTo>
                    <a:pt x="102028" y="2227925"/>
                  </a:lnTo>
                  <a:lnTo>
                    <a:pt x="85573" y="2199716"/>
                  </a:lnTo>
                  <a:lnTo>
                    <a:pt x="69118" y="2227925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349101" y="3803374"/>
              <a:ext cx="392430" cy="579120"/>
            </a:xfrm>
            <a:custGeom>
              <a:rect l="l" t="t" r="r" b="b"/>
              <a:pathLst>
                <a:path w="392429" h="579120">
                  <a:moveTo>
                    <a:pt x="392218" y="579092"/>
                  </a:moveTo>
                  <a:lnTo>
                    <a:pt x="0" y="579092"/>
                  </a:lnTo>
                  <a:lnTo>
                    <a:pt x="0" y="0"/>
                  </a:lnTo>
                  <a:lnTo>
                    <a:pt x="392218" y="0"/>
                  </a:lnTo>
                  <a:lnTo>
                    <a:pt x="392218" y="5790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4427841" y="3825169"/>
            <a:ext cx="27368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3399"/>
                </a:solidFill>
                <a:latin typeface="Arial"/>
                <a:cs typeface="Arial"/>
              </a:rPr>
              <a:t>h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1731911" y="5250346"/>
            <a:ext cx="2503805" cy="637540"/>
            <a:chOff x="1731911" y="5250346"/>
            <a:chExt cx="2503805" cy="637540"/>
          </a:xfrm>
        </p:grpSpPr>
        <p:sp>
          <p:nvSpPr>
            <p:cNvPr id="14" name="object 14"/>
            <p:cNvSpPr/>
            <p:nvPr/>
          </p:nvSpPr>
          <p:spPr>
            <a:xfrm>
              <a:off x="1731899" y="5302338"/>
              <a:ext cx="2487295" cy="585470"/>
            </a:xfrm>
            <a:custGeom>
              <a:rect l="l" t="t" r="r" b="b"/>
              <a:pathLst>
                <a:path w="2487295" h="585470">
                  <a:moveTo>
                    <a:pt x="2485974" y="499745"/>
                  </a:moveTo>
                  <a:lnTo>
                    <a:pt x="2448153" y="477685"/>
                  </a:lnTo>
                  <a:lnTo>
                    <a:pt x="2343467" y="416623"/>
                  </a:lnTo>
                  <a:lnTo>
                    <a:pt x="2336304" y="414172"/>
                  </a:lnTo>
                  <a:lnTo>
                    <a:pt x="2329027" y="414655"/>
                  </a:lnTo>
                  <a:lnTo>
                    <a:pt x="2322449" y="417817"/>
                  </a:lnTo>
                  <a:lnTo>
                    <a:pt x="2317419" y="423468"/>
                  </a:lnTo>
                  <a:lnTo>
                    <a:pt x="2314968" y="430631"/>
                  </a:lnTo>
                  <a:lnTo>
                    <a:pt x="2315451" y="437921"/>
                  </a:lnTo>
                  <a:lnTo>
                    <a:pt x="2318626" y="444500"/>
                  </a:lnTo>
                  <a:lnTo>
                    <a:pt x="2324277" y="449529"/>
                  </a:lnTo>
                  <a:lnTo>
                    <a:pt x="2377706" y="480695"/>
                  </a:lnTo>
                  <a:lnTo>
                    <a:pt x="108280" y="480695"/>
                  </a:lnTo>
                  <a:lnTo>
                    <a:pt x="161709" y="449529"/>
                  </a:lnTo>
                  <a:lnTo>
                    <a:pt x="167360" y="444500"/>
                  </a:lnTo>
                  <a:lnTo>
                    <a:pt x="170535" y="437921"/>
                  </a:lnTo>
                  <a:lnTo>
                    <a:pt x="171005" y="430631"/>
                  </a:lnTo>
                  <a:lnTo>
                    <a:pt x="168567" y="423468"/>
                  </a:lnTo>
                  <a:lnTo>
                    <a:pt x="163537" y="417817"/>
                  </a:lnTo>
                  <a:lnTo>
                    <a:pt x="156959" y="414655"/>
                  </a:lnTo>
                  <a:lnTo>
                    <a:pt x="149669" y="414172"/>
                  </a:lnTo>
                  <a:lnTo>
                    <a:pt x="142519" y="416623"/>
                  </a:lnTo>
                  <a:lnTo>
                    <a:pt x="37820" y="477685"/>
                  </a:lnTo>
                  <a:lnTo>
                    <a:pt x="0" y="499745"/>
                  </a:lnTo>
                  <a:lnTo>
                    <a:pt x="142519" y="582879"/>
                  </a:lnTo>
                  <a:lnTo>
                    <a:pt x="149669" y="585317"/>
                  </a:lnTo>
                  <a:lnTo>
                    <a:pt x="156959" y="584847"/>
                  </a:lnTo>
                  <a:lnTo>
                    <a:pt x="163537" y="581672"/>
                  </a:lnTo>
                  <a:lnTo>
                    <a:pt x="168567" y="576021"/>
                  </a:lnTo>
                  <a:lnTo>
                    <a:pt x="171005" y="568858"/>
                  </a:lnTo>
                  <a:lnTo>
                    <a:pt x="170535" y="561568"/>
                  </a:lnTo>
                  <a:lnTo>
                    <a:pt x="167360" y="555002"/>
                  </a:lnTo>
                  <a:lnTo>
                    <a:pt x="161709" y="549973"/>
                  </a:lnTo>
                  <a:lnTo>
                    <a:pt x="108280" y="518795"/>
                  </a:lnTo>
                  <a:lnTo>
                    <a:pt x="2377706" y="518795"/>
                  </a:lnTo>
                  <a:lnTo>
                    <a:pt x="2324277" y="549973"/>
                  </a:lnTo>
                  <a:lnTo>
                    <a:pt x="2318626" y="555002"/>
                  </a:lnTo>
                  <a:lnTo>
                    <a:pt x="2315451" y="561568"/>
                  </a:lnTo>
                  <a:lnTo>
                    <a:pt x="2314968" y="568858"/>
                  </a:lnTo>
                  <a:lnTo>
                    <a:pt x="2317419" y="576021"/>
                  </a:lnTo>
                  <a:lnTo>
                    <a:pt x="2322449" y="581672"/>
                  </a:lnTo>
                  <a:lnTo>
                    <a:pt x="2329027" y="584847"/>
                  </a:lnTo>
                  <a:lnTo>
                    <a:pt x="2336304" y="585317"/>
                  </a:lnTo>
                  <a:lnTo>
                    <a:pt x="2343467" y="582879"/>
                  </a:lnTo>
                  <a:lnTo>
                    <a:pt x="2485974" y="499745"/>
                  </a:lnTo>
                  <a:close/>
                </a:path>
                <a:path w="2487295" h="585470">
                  <a:moveTo>
                    <a:pt x="2485974" y="293039"/>
                  </a:moveTo>
                  <a:lnTo>
                    <a:pt x="2448153" y="270979"/>
                  </a:lnTo>
                  <a:lnTo>
                    <a:pt x="2343467" y="209905"/>
                  </a:lnTo>
                  <a:lnTo>
                    <a:pt x="2336304" y="207467"/>
                  </a:lnTo>
                  <a:lnTo>
                    <a:pt x="2329027" y="207937"/>
                  </a:lnTo>
                  <a:lnTo>
                    <a:pt x="2322449" y="211112"/>
                  </a:lnTo>
                  <a:lnTo>
                    <a:pt x="2317419" y="216763"/>
                  </a:lnTo>
                  <a:lnTo>
                    <a:pt x="2314968" y="223926"/>
                  </a:lnTo>
                  <a:lnTo>
                    <a:pt x="2315451" y="231216"/>
                  </a:lnTo>
                  <a:lnTo>
                    <a:pt x="2318626" y="237782"/>
                  </a:lnTo>
                  <a:lnTo>
                    <a:pt x="2324265" y="242811"/>
                  </a:lnTo>
                  <a:lnTo>
                    <a:pt x="2377706" y="273989"/>
                  </a:lnTo>
                  <a:lnTo>
                    <a:pt x="959040" y="273989"/>
                  </a:lnTo>
                  <a:lnTo>
                    <a:pt x="1012482" y="242811"/>
                  </a:lnTo>
                  <a:lnTo>
                    <a:pt x="1018133" y="237782"/>
                  </a:lnTo>
                  <a:lnTo>
                    <a:pt x="1021308" y="231216"/>
                  </a:lnTo>
                  <a:lnTo>
                    <a:pt x="1021778" y="223926"/>
                  </a:lnTo>
                  <a:lnTo>
                    <a:pt x="1019340" y="216763"/>
                  </a:lnTo>
                  <a:lnTo>
                    <a:pt x="1014310" y="211112"/>
                  </a:lnTo>
                  <a:lnTo>
                    <a:pt x="1007732" y="207937"/>
                  </a:lnTo>
                  <a:lnTo>
                    <a:pt x="1000442" y="207467"/>
                  </a:lnTo>
                  <a:lnTo>
                    <a:pt x="993279" y="209905"/>
                  </a:lnTo>
                  <a:lnTo>
                    <a:pt x="888568" y="270992"/>
                  </a:lnTo>
                  <a:lnTo>
                    <a:pt x="850773" y="293039"/>
                  </a:lnTo>
                  <a:lnTo>
                    <a:pt x="993279" y="376161"/>
                  </a:lnTo>
                  <a:lnTo>
                    <a:pt x="1000442" y="378612"/>
                  </a:lnTo>
                  <a:lnTo>
                    <a:pt x="1007732" y="378129"/>
                  </a:lnTo>
                  <a:lnTo>
                    <a:pt x="1014310" y="374967"/>
                  </a:lnTo>
                  <a:lnTo>
                    <a:pt x="1019340" y="369316"/>
                  </a:lnTo>
                  <a:lnTo>
                    <a:pt x="1021778" y="362153"/>
                  </a:lnTo>
                  <a:lnTo>
                    <a:pt x="1021308" y="354863"/>
                  </a:lnTo>
                  <a:lnTo>
                    <a:pt x="1018133" y="348284"/>
                  </a:lnTo>
                  <a:lnTo>
                    <a:pt x="1012482" y="343255"/>
                  </a:lnTo>
                  <a:lnTo>
                    <a:pt x="959040" y="312089"/>
                  </a:lnTo>
                  <a:lnTo>
                    <a:pt x="2377706" y="312089"/>
                  </a:lnTo>
                  <a:lnTo>
                    <a:pt x="2324265" y="343255"/>
                  </a:lnTo>
                  <a:lnTo>
                    <a:pt x="2318626" y="348284"/>
                  </a:lnTo>
                  <a:lnTo>
                    <a:pt x="2315451" y="354863"/>
                  </a:lnTo>
                  <a:lnTo>
                    <a:pt x="2314968" y="362153"/>
                  </a:lnTo>
                  <a:lnTo>
                    <a:pt x="2317419" y="369316"/>
                  </a:lnTo>
                  <a:lnTo>
                    <a:pt x="2322449" y="374967"/>
                  </a:lnTo>
                  <a:lnTo>
                    <a:pt x="2329027" y="378129"/>
                  </a:lnTo>
                  <a:lnTo>
                    <a:pt x="2336304" y="378612"/>
                  </a:lnTo>
                  <a:lnTo>
                    <a:pt x="2343467" y="376161"/>
                  </a:lnTo>
                  <a:lnTo>
                    <a:pt x="2485974" y="293039"/>
                  </a:lnTo>
                  <a:close/>
                </a:path>
                <a:path w="2487295" h="585470">
                  <a:moveTo>
                    <a:pt x="2486698" y="85572"/>
                  </a:moveTo>
                  <a:lnTo>
                    <a:pt x="2448890" y="63512"/>
                  </a:lnTo>
                  <a:lnTo>
                    <a:pt x="2344191" y="2438"/>
                  </a:lnTo>
                  <a:lnTo>
                    <a:pt x="2337028" y="0"/>
                  </a:lnTo>
                  <a:lnTo>
                    <a:pt x="2329738" y="469"/>
                  </a:lnTo>
                  <a:lnTo>
                    <a:pt x="2323160" y="3644"/>
                  </a:lnTo>
                  <a:lnTo>
                    <a:pt x="2318131" y="9296"/>
                  </a:lnTo>
                  <a:lnTo>
                    <a:pt x="2315692" y="16446"/>
                  </a:lnTo>
                  <a:lnTo>
                    <a:pt x="2316162" y="23736"/>
                  </a:lnTo>
                  <a:lnTo>
                    <a:pt x="2319337" y="30314"/>
                  </a:lnTo>
                  <a:lnTo>
                    <a:pt x="2324989" y="35344"/>
                  </a:lnTo>
                  <a:lnTo>
                    <a:pt x="2378430" y="66522"/>
                  </a:lnTo>
                  <a:lnTo>
                    <a:pt x="1679308" y="66522"/>
                  </a:lnTo>
                  <a:lnTo>
                    <a:pt x="1732749" y="35344"/>
                  </a:lnTo>
                  <a:lnTo>
                    <a:pt x="1738401" y="30314"/>
                  </a:lnTo>
                  <a:lnTo>
                    <a:pt x="1741576" y="23736"/>
                  </a:lnTo>
                  <a:lnTo>
                    <a:pt x="1742046" y="16446"/>
                  </a:lnTo>
                  <a:lnTo>
                    <a:pt x="1739607" y="9296"/>
                  </a:lnTo>
                  <a:lnTo>
                    <a:pt x="1734578" y="3644"/>
                  </a:lnTo>
                  <a:lnTo>
                    <a:pt x="1728000" y="469"/>
                  </a:lnTo>
                  <a:lnTo>
                    <a:pt x="1720710" y="0"/>
                  </a:lnTo>
                  <a:lnTo>
                    <a:pt x="1713547" y="2438"/>
                  </a:lnTo>
                  <a:lnTo>
                    <a:pt x="1608848" y="63512"/>
                  </a:lnTo>
                  <a:lnTo>
                    <a:pt x="1571040" y="85572"/>
                  </a:lnTo>
                  <a:lnTo>
                    <a:pt x="1713547" y="168694"/>
                  </a:lnTo>
                  <a:lnTo>
                    <a:pt x="1720710" y="171145"/>
                  </a:lnTo>
                  <a:lnTo>
                    <a:pt x="1728000" y="170662"/>
                  </a:lnTo>
                  <a:lnTo>
                    <a:pt x="1734578" y="167487"/>
                  </a:lnTo>
                  <a:lnTo>
                    <a:pt x="1739607" y="161836"/>
                  </a:lnTo>
                  <a:lnTo>
                    <a:pt x="1742046" y="154686"/>
                  </a:lnTo>
                  <a:lnTo>
                    <a:pt x="1741576" y="147396"/>
                  </a:lnTo>
                  <a:lnTo>
                    <a:pt x="1738401" y="140817"/>
                  </a:lnTo>
                  <a:lnTo>
                    <a:pt x="1732749" y="135788"/>
                  </a:lnTo>
                  <a:lnTo>
                    <a:pt x="1679308" y="104622"/>
                  </a:lnTo>
                  <a:lnTo>
                    <a:pt x="2378430" y="104622"/>
                  </a:lnTo>
                  <a:lnTo>
                    <a:pt x="2324989" y="135788"/>
                  </a:lnTo>
                  <a:lnTo>
                    <a:pt x="2319337" y="140817"/>
                  </a:lnTo>
                  <a:lnTo>
                    <a:pt x="2316162" y="147396"/>
                  </a:lnTo>
                  <a:lnTo>
                    <a:pt x="2315692" y="154686"/>
                  </a:lnTo>
                  <a:lnTo>
                    <a:pt x="2318131" y="161836"/>
                  </a:lnTo>
                  <a:lnTo>
                    <a:pt x="2323160" y="167487"/>
                  </a:lnTo>
                  <a:lnTo>
                    <a:pt x="2329738" y="170662"/>
                  </a:lnTo>
                  <a:lnTo>
                    <a:pt x="2337028" y="171145"/>
                  </a:lnTo>
                  <a:lnTo>
                    <a:pt x="2344191" y="168694"/>
                  </a:lnTo>
                  <a:lnTo>
                    <a:pt x="2486698" y="85572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1798241" y="5250346"/>
              <a:ext cx="0" cy="483870"/>
            </a:xfrm>
            <a:custGeom>
              <a:rect l="l" t="t" r="r" b="b"/>
              <a:pathLst>
                <a:path h="483870">
                  <a:moveTo>
                    <a:pt x="0" y="0"/>
                  </a:moveTo>
                  <a:lnTo>
                    <a:pt x="0" y="483336"/>
                  </a:lnTo>
                </a:path>
              </a:pathLst>
            </a:custGeom>
            <a:ln w="349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2582677" y="5250346"/>
              <a:ext cx="0" cy="345440"/>
            </a:xfrm>
            <a:custGeom>
              <a:rect l="l" t="t" r="r" b="b"/>
              <a:pathLst>
                <a:path h="345439">
                  <a:moveTo>
                    <a:pt x="0" y="0"/>
                  </a:moveTo>
                  <a:lnTo>
                    <a:pt x="0" y="345023"/>
                  </a:lnTo>
                </a:path>
              </a:pathLst>
            </a:custGeom>
            <a:ln w="349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3302225" y="5250346"/>
              <a:ext cx="0" cy="345440"/>
            </a:xfrm>
            <a:custGeom>
              <a:rect l="l" t="t" r="r" b="b"/>
              <a:pathLst>
                <a:path h="345439">
                  <a:moveTo>
                    <a:pt x="0" y="0"/>
                  </a:moveTo>
                  <a:lnTo>
                    <a:pt x="0" y="345023"/>
                  </a:lnTo>
                </a:path>
              </a:pathLst>
            </a:custGeom>
            <a:ln w="349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 flipH="1">
              <a:off x="4217882" y="5250346"/>
              <a:ext cx="0" cy="551815"/>
            </a:xfrm>
            <a:custGeom>
              <a:rect l="l" t="t" r="r" b="b"/>
              <a:pathLst>
                <a:path h="551814">
                  <a:moveTo>
                    <a:pt x="0" y="0"/>
                  </a:moveTo>
                  <a:lnTo>
                    <a:pt x="0" y="551733"/>
                  </a:lnTo>
                </a:path>
              </a:pathLst>
            </a:custGeom>
            <a:ln w="349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3575632" y="5121550"/>
            <a:ext cx="409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3399"/>
                </a:solidFill>
                <a:latin typeface="Arial"/>
                <a:cs typeface="Arial"/>
              </a:rPr>
              <a:t>D</a:t>
            </a:r>
            <a:r>
              <a:rPr sz="1800" b="1" spc="-25">
                <a:solidFill>
                  <a:srgbClr val="FF3399"/>
                </a:solidFill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184856" y="5396657"/>
            <a:ext cx="409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3399"/>
                </a:solidFill>
                <a:latin typeface="Arial"/>
                <a:cs typeface="Arial"/>
              </a:rPr>
              <a:t>D</a:t>
            </a:r>
            <a:r>
              <a:rPr sz="1800" b="1" spc="-25">
                <a:solidFill>
                  <a:srgbClr val="FF3399"/>
                </a:solidFill>
                <a:latin typeface="Arial"/>
                <a:cs typeface="Arial"/>
              </a:rPr>
              <a:t>2</a:t>
            </a:r>
            <a:endParaRPr sz="18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96528" y="5550169"/>
            <a:ext cx="409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3399"/>
                </a:solidFill>
                <a:latin typeface="Arial"/>
                <a:cs typeface="Arial"/>
              </a:rPr>
              <a:t>D</a:t>
            </a:r>
            <a:r>
              <a:rPr sz="1800" b="1" spc="-25">
                <a:solidFill>
                  <a:srgbClr val="FF3399"/>
                </a:solidFill>
                <a:latin typeface="Arial"/>
                <a:cs typeface="Arial"/>
              </a:rPr>
              <a:t>1</a:t>
            </a:r>
            <a:endParaRPr sz="1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2006758" y="4932028"/>
            <a:ext cx="18205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98195"/>
                <a:tab pos="1451610"/>
              </a:tabLst>
            </a:pPr>
            <a:r>
              <a:rPr sz="1800" b="1" spc="-25">
                <a:solidFill>
                  <a:srgbClr val="FF3399"/>
                </a:solidFill>
                <a:latin typeface="MS Gothic"/>
                <a:cs typeface="MS Gothic"/>
              </a:rPr>
              <a:t>∠</a:t>
            </a:r>
            <a:r>
              <a:rPr sz="1800" b="1" spc="-25">
                <a:solidFill>
                  <a:srgbClr val="FF3399"/>
                </a:solidFill>
                <a:latin typeface="Arial"/>
                <a:cs typeface="Arial"/>
              </a:rPr>
              <a:t>1</a:t>
            </a:r>
            <a:r>
              <a:rPr sz="1800" b="1">
                <a:solidFill>
                  <a:srgbClr val="FF3399"/>
                </a:solidFill>
                <a:latin typeface="Arial"/>
                <a:cs typeface="Arial"/>
              </a:rPr>
              <a:t>	</a:t>
            </a:r>
            <a:r>
              <a:rPr sz="1800" b="1" spc="-25">
                <a:solidFill>
                  <a:srgbClr val="FF3399"/>
                </a:solidFill>
                <a:latin typeface="MS Gothic"/>
                <a:cs typeface="MS Gothic"/>
              </a:rPr>
              <a:t>∠</a:t>
            </a:r>
            <a:r>
              <a:rPr sz="1800" b="1" spc="-25">
                <a:solidFill>
                  <a:srgbClr val="FF3399"/>
                </a:solidFill>
                <a:latin typeface="Arial"/>
                <a:cs typeface="Arial"/>
              </a:rPr>
              <a:t>2</a:t>
            </a:r>
            <a:r>
              <a:rPr sz="1800" b="1">
                <a:solidFill>
                  <a:srgbClr val="FF3399"/>
                </a:solidFill>
                <a:latin typeface="Arial"/>
                <a:cs typeface="Arial"/>
              </a:rPr>
              <a:t>	</a:t>
            </a:r>
            <a:r>
              <a:rPr sz="1800" b="1" spc="-25">
                <a:solidFill>
                  <a:srgbClr val="FF3399"/>
                </a:solidFill>
                <a:latin typeface="MS Gothic"/>
                <a:cs typeface="MS Gothic"/>
              </a:rPr>
              <a:t>∠</a:t>
            </a:r>
            <a:r>
              <a:rPr sz="1800" b="1" spc="-25">
                <a:solidFill>
                  <a:srgbClr val="FF3399"/>
                </a:solidFill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382987" y="4055805"/>
            <a:ext cx="14560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3399"/>
                </a:solidFill>
                <a:latin typeface="微软雅黑"/>
                <a:cs typeface="微软雅黑"/>
              </a:rPr>
              <a:t>tg∠</a:t>
            </a:r>
            <a:r>
              <a:rPr sz="4800" b="1" baseline="-9548">
                <a:solidFill>
                  <a:srgbClr val="FF3399"/>
                </a:solidFill>
                <a:latin typeface="微软雅黑"/>
                <a:cs typeface="微软雅黑"/>
              </a:rPr>
              <a:t>=</a:t>
            </a:r>
            <a:r>
              <a:rPr sz="4800" b="1" spc="202" baseline="-9548">
                <a:solidFill>
                  <a:srgbClr val="FF3399"/>
                </a:solidFill>
                <a:latin typeface="微软雅黑"/>
                <a:cs typeface="微软雅黑"/>
              </a:rPr>
              <a:t> </a:t>
            </a:r>
            <a:r>
              <a:rPr sz="4800" b="1" u="heavy" spc="-794" baseline="19097">
                <a:solidFill>
                  <a:srgbClr val="FF3399"/>
                </a:solidFill>
                <a:uFill>
                  <a:solidFill>
                    <a:srgbClr val="FF3399"/>
                  </a:solidFill>
                </a:uFill>
                <a:latin typeface="微软雅黑"/>
                <a:cs typeface="微软雅黑"/>
              </a:rPr>
              <a:t>h</a:t>
            </a:r>
            <a:endParaRPr sz="4800" baseline="19097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585043" y="4368910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935">
                <a:solidFill>
                  <a:srgbClr val="FF3399"/>
                </a:solidFill>
                <a:latin typeface="微软雅黑"/>
                <a:cs typeface="微软雅黑"/>
              </a:rPr>
              <a:t>D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8739" y="44132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333399"/>
                </a:solidFill>
                <a:latin typeface="微软雅黑"/>
                <a:cs typeface="微软雅黑"/>
              </a:rPr>
              <a:t>坡度旳定义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" y="228600"/>
            <a:ext cx="6518850" cy="541446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212339" y="1336357"/>
            <a:ext cx="1879600" cy="9398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sz="2000" b="1">
                <a:solidFill>
                  <a:srgbClr val="FF0066"/>
                </a:solidFill>
                <a:latin typeface="微软雅黑"/>
                <a:cs typeface="微软雅黑"/>
              </a:rPr>
              <a:t>甲</a:t>
            </a:r>
            <a:endParaRPr sz="20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200"/>
              </a:spcBef>
            </a:pPr>
            <a:r>
              <a:rPr sz="2000" b="1">
                <a:solidFill>
                  <a:srgbClr val="FF0066"/>
                </a:solidFill>
                <a:latin typeface="微软雅黑"/>
                <a:cs typeface="微软雅黑"/>
              </a:rPr>
              <a:t>乙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58140" y="5958363"/>
            <a:ext cx="31496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800" spc="-25">
                <a:latin typeface="宋体"/>
                <a:cs typeface="宋体"/>
              </a:rPr>
              <a:t>甲、乙两地坡度较陡旳是： </a:t>
            </a:r>
            <a:r>
              <a:rPr sz="3000" b="1" spc="-75" baseline="-5555">
                <a:solidFill>
                  <a:srgbClr val="FF0066"/>
                </a:solidFill>
                <a:latin typeface="微软雅黑"/>
                <a:cs typeface="微软雅黑"/>
              </a:rPr>
              <a:t>甲</a:t>
            </a:r>
            <a:endParaRPr sz="3000" baseline="-5555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333399"/>
                </a:solidFill>
              </a:rPr>
              <a:t>山体旳不同部位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14400" y="762000"/>
            <a:ext cx="6701790" cy="5026660"/>
            <a:chOff x="914400" y="762000"/>
            <a:chExt cx="6701790" cy="502666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14400" y="762000"/>
              <a:ext cx="6701676" cy="502625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944787" y="1116582"/>
              <a:ext cx="474980" cy="331470"/>
            </a:xfrm>
            <a:custGeom>
              <a:rect l="l" t="t" r="r" b="b"/>
              <a:pathLst>
                <a:path w="474979" h="331469">
                  <a:moveTo>
                    <a:pt x="298694" y="251965"/>
                  </a:moveTo>
                  <a:lnTo>
                    <a:pt x="0" y="52835"/>
                  </a:lnTo>
                  <a:lnTo>
                    <a:pt x="35223" y="0"/>
                  </a:lnTo>
                  <a:lnTo>
                    <a:pt x="333918" y="199129"/>
                  </a:lnTo>
                  <a:lnTo>
                    <a:pt x="298694" y="251965"/>
                  </a:lnTo>
                  <a:close/>
                </a:path>
                <a:path w="474979" h="331469">
                  <a:moveTo>
                    <a:pt x="435562" y="262531"/>
                  </a:moveTo>
                  <a:lnTo>
                    <a:pt x="314544" y="262531"/>
                  </a:lnTo>
                  <a:lnTo>
                    <a:pt x="349768" y="209696"/>
                  </a:lnTo>
                  <a:lnTo>
                    <a:pt x="333918" y="199129"/>
                  </a:lnTo>
                  <a:lnTo>
                    <a:pt x="369141" y="146294"/>
                  </a:lnTo>
                  <a:lnTo>
                    <a:pt x="435562" y="262531"/>
                  </a:lnTo>
                  <a:close/>
                </a:path>
                <a:path w="474979" h="331469">
                  <a:moveTo>
                    <a:pt x="314544" y="262531"/>
                  </a:moveTo>
                  <a:lnTo>
                    <a:pt x="298694" y="251965"/>
                  </a:lnTo>
                  <a:lnTo>
                    <a:pt x="333918" y="199129"/>
                  </a:lnTo>
                  <a:lnTo>
                    <a:pt x="349768" y="209696"/>
                  </a:lnTo>
                  <a:lnTo>
                    <a:pt x="314544" y="262531"/>
                  </a:lnTo>
                  <a:close/>
                </a:path>
                <a:path w="474979" h="331469">
                  <a:moveTo>
                    <a:pt x="474812" y="331217"/>
                  </a:moveTo>
                  <a:lnTo>
                    <a:pt x="263471" y="304800"/>
                  </a:lnTo>
                  <a:lnTo>
                    <a:pt x="298694" y="251965"/>
                  </a:lnTo>
                  <a:lnTo>
                    <a:pt x="314544" y="262531"/>
                  </a:lnTo>
                  <a:lnTo>
                    <a:pt x="435562" y="262531"/>
                  </a:lnTo>
                  <a:lnTo>
                    <a:pt x="474812" y="33121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 rot="19320000">
            <a:off x="6778750" y="2909905"/>
            <a:ext cx="71842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solidFill>
                  <a:srgbClr val="FFCC00"/>
                </a:solidFill>
                <a:latin typeface="微软雅黑"/>
                <a:cs typeface="微软雅黑"/>
              </a:rPr>
              <a:t>山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9320000">
            <a:off x="7154058" y="3390276"/>
            <a:ext cx="71842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solidFill>
                  <a:srgbClr val="FFCC00"/>
                </a:solidFill>
                <a:latin typeface="微软雅黑"/>
                <a:cs typeface="微软雅黑"/>
              </a:rPr>
              <a:t>脊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629400" y="3398878"/>
            <a:ext cx="467359" cy="212725"/>
          </a:xfrm>
          <a:custGeom>
            <a:rect l="l" t="t" r="r" b="b"/>
            <a:pathLst>
              <a:path w="467359" h="212725">
                <a:moveTo>
                  <a:pt x="190764" y="152400"/>
                </a:moveTo>
                <a:lnTo>
                  <a:pt x="467240" y="60241"/>
                </a:lnTo>
                <a:lnTo>
                  <a:pt x="447160" y="0"/>
                </a:lnTo>
                <a:lnTo>
                  <a:pt x="170684" y="92158"/>
                </a:lnTo>
                <a:lnTo>
                  <a:pt x="190764" y="152400"/>
                </a:lnTo>
                <a:close/>
              </a:path>
              <a:path w="467359" h="212725">
                <a:moveTo>
                  <a:pt x="24097" y="158424"/>
                </a:moveTo>
                <a:lnTo>
                  <a:pt x="172693" y="158424"/>
                </a:lnTo>
                <a:lnTo>
                  <a:pt x="152613" y="98182"/>
                </a:lnTo>
                <a:lnTo>
                  <a:pt x="170684" y="92158"/>
                </a:lnTo>
                <a:lnTo>
                  <a:pt x="150603" y="31917"/>
                </a:lnTo>
                <a:lnTo>
                  <a:pt x="24097" y="158424"/>
                </a:lnTo>
                <a:close/>
              </a:path>
              <a:path w="467359" h="212725">
                <a:moveTo>
                  <a:pt x="172693" y="158424"/>
                </a:moveTo>
                <a:lnTo>
                  <a:pt x="190764" y="152400"/>
                </a:lnTo>
                <a:lnTo>
                  <a:pt x="170684" y="92158"/>
                </a:lnTo>
                <a:lnTo>
                  <a:pt x="152613" y="98182"/>
                </a:lnTo>
                <a:lnTo>
                  <a:pt x="172693" y="158424"/>
                </a:lnTo>
                <a:close/>
              </a:path>
              <a:path w="467359" h="212725">
                <a:moveTo>
                  <a:pt x="210845" y="212641"/>
                </a:moveTo>
                <a:lnTo>
                  <a:pt x="190764" y="152400"/>
                </a:lnTo>
                <a:lnTo>
                  <a:pt x="172693" y="158424"/>
                </a:lnTo>
                <a:lnTo>
                  <a:pt x="24097" y="158424"/>
                </a:lnTo>
                <a:lnTo>
                  <a:pt x="0" y="182521"/>
                </a:lnTo>
                <a:lnTo>
                  <a:pt x="210845" y="212641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4438015" y="4071620"/>
            <a:ext cx="533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 spc="-50">
                <a:solidFill>
                  <a:srgbClr val="FF66FF"/>
                </a:solidFill>
                <a:latin typeface="微软雅黑"/>
                <a:cs typeface="微软雅黑"/>
              </a:rPr>
              <a:t>缓坡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005322" y="4589664"/>
            <a:ext cx="581025" cy="190500"/>
          </a:xfrm>
          <a:custGeom>
            <a:rect l="l" t="t" r="r" b="b"/>
            <a:pathLst>
              <a:path w="581025" h="190500">
                <a:moveTo>
                  <a:pt x="390672" y="126987"/>
                </a:moveTo>
                <a:lnTo>
                  <a:pt x="888" y="132440"/>
                </a:lnTo>
                <a:lnTo>
                  <a:pt x="0" y="68946"/>
                </a:lnTo>
                <a:lnTo>
                  <a:pt x="389784" y="63493"/>
                </a:lnTo>
                <a:lnTo>
                  <a:pt x="390672" y="126987"/>
                </a:lnTo>
                <a:close/>
              </a:path>
              <a:path w="581025" h="190500">
                <a:moveTo>
                  <a:pt x="535460" y="70737"/>
                </a:moveTo>
                <a:lnTo>
                  <a:pt x="409720" y="126721"/>
                </a:lnTo>
                <a:lnTo>
                  <a:pt x="408831" y="63227"/>
                </a:lnTo>
                <a:lnTo>
                  <a:pt x="389784" y="63493"/>
                </a:lnTo>
                <a:lnTo>
                  <a:pt x="388896" y="0"/>
                </a:lnTo>
                <a:lnTo>
                  <a:pt x="535460" y="70737"/>
                </a:lnTo>
                <a:close/>
              </a:path>
              <a:path w="581025" h="190500">
                <a:moveTo>
                  <a:pt x="409720" y="126721"/>
                </a:moveTo>
                <a:lnTo>
                  <a:pt x="390672" y="126987"/>
                </a:lnTo>
                <a:lnTo>
                  <a:pt x="389784" y="63493"/>
                </a:lnTo>
                <a:lnTo>
                  <a:pt x="408831" y="63227"/>
                </a:lnTo>
                <a:lnTo>
                  <a:pt x="409720" y="126721"/>
                </a:lnTo>
                <a:close/>
              </a:path>
              <a:path w="581025" h="190500">
                <a:moveTo>
                  <a:pt x="391560" y="190481"/>
                </a:moveTo>
                <a:lnTo>
                  <a:pt x="390672" y="126987"/>
                </a:lnTo>
                <a:lnTo>
                  <a:pt x="409720" y="126721"/>
                </a:lnTo>
                <a:lnTo>
                  <a:pt x="535460" y="70737"/>
                </a:lnTo>
                <a:lnTo>
                  <a:pt x="580709" y="92576"/>
                </a:lnTo>
                <a:lnTo>
                  <a:pt x="391560" y="190481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6860539" y="1268095"/>
            <a:ext cx="533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 spc="-50">
                <a:solidFill>
                  <a:srgbClr val="FFCC00"/>
                </a:solidFill>
                <a:latin typeface="微软雅黑"/>
                <a:cs typeface="微软雅黑"/>
              </a:rPr>
              <a:t>陡坡</a:t>
            </a:r>
            <a:endParaRPr sz="40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076700" y="914400"/>
            <a:ext cx="3505200" cy="3314700"/>
            <a:chOff x="4076700" y="914400"/>
            <a:chExt cx="3505200" cy="3314700"/>
          </a:xfrm>
        </p:grpSpPr>
        <p:sp>
          <p:nvSpPr>
            <p:cNvPr id="13" name="object 13"/>
            <p:cNvSpPr/>
            <p:nvPr/>
          </p:nvSpPr>
          <p:spPr>
            <a:xfrm>
              <a:off x="6436025" y="2195773"/>
              <a:ext cx="412750" cy="542925"/>
            </a:xfrm>
            <a:custGeom>
              <a:rect l="l" t="t" r="r" b="b"/>
              <a:pathLst>
                <a:path w="412750" h="542925">
                  <a:moveTo>
                    <a:pt x="138705" y="408207"/>
                  </a:moveTo>
                  <a:lnTo>
                    <a:pt x="412290" y="37721"/>
                  </a:lnTo>
                  <a:lnTo>
                    <a:pt x="361208" y="0"/>
                  </a:lnTo>
                  <a:lnTo>
                    <a:pt x="87623" y="370486"/>
                  </a:lnTo>
                  <a:lnTo>
                    <a:pt x="138705" y="408207"/>
                  </a:lnTo>
                  <a:close/>
                </a:path>
                <a:path w="412750" h="542925">
                  <a:moveTo>
                    <a:pt x="7134" y="501626"/>
                  </a:moveTo>
                  <a:lnTo>
                    <a:pt x="127389" y="423531"/>
                  </a:lnTo>
                  <a:lnTo>
                    <a:pt x="76306" y="385810"/>
                  </a:lnTo>
                  <a:lnTo>
                    <a:pt x="87623" y="370486"/>
                  </a:lnTo>
                  <a:lnTo>
                    <a:pt x="36541" y="332765"/>
                  </a:lnTo>
                  <a:lnTo>
                    <a:pt x="7134" y="501626"/>
                  </a:lnTo>
                  <a:close/>
                </a:path>
                <a:path w="412750" h="542925">
                  <a:moveTo>
                    <a:pt x="127389" y="423531"/>
                  </a:moveTo>
                  <a:lnTo>
                    <a:pt x="138705" y="408207"/>
                  </a:lnTo>
                  <a:lnTo>
                    <a:pt x="87623" y="370486"/>
                  </a:lnTo>
                  <a:lnTo>
                    <a:pt x="76306" y="385810"/>
                  </a:lnTo>
                  <a:lnTo>
                    <a:pt x="127389" y="423531"/>
                  </a:lnTo>
                  <a:close/>
                </a:path>
                <a:path w="412750" h="542925">
                  <a:moveTo>
                    <a:pt x="189787" y="445928"/>
                  </a:moveTo>
                  <a:lnTo>
                    <a:pt x="138705" y="408207"/>
                  </a:lnTo>
                  <a:lnTo>
                    <a:pt x="127389" y="423531"/>
                  </a:lnTo>
                  <a:lnTo>
                    <a:pt x="7134" y="501626"/>
                  </a:lnTo>
                  <a:lnTo>
                    <a:pt x="0" y="542592"/>
                  </a:lnTo>
                  <a:lnTo>
                    <a:pt x="189787" y="445928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172200" y="2590800"/>
              <a:ext cx="609600" cy="381000"/>
            </a:xfrm>
            <a:custGeom>
              <a:rect l="l" t="t" r="r" b="b"/>
              <a:pathLst>
                <a:path w="609600" h="381000">
                  <a:moveTo>
                    <a:pt x="0" y="0"/>
                  </a:moveTo>
                  <a:lnTo>
                    <a:pt x="609600" y="381000"/>
                  </a:lnTo>
                </a:path>
              </a:pathLst>
            </a:custGeom>
            <a:ln w="762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5867400" y="2362200"/>
              <a:ext cx="1676400" cy="1828800"/>
            </a:xfrm>
            <a:custGeom>
              <a:rect l="l" t="t" r="r" b="b"/>
              <a:pathLst>
                <a:path w="1676400" h="1828800">
                  <a:moveTo>
                    <a:pt x="0" y="0"/>
                  </a:moveTo>
                  <a:lnTo>
                    <a:pt x="22879" y="24010"/>
                  </a:lnTo>
                  <a:lnTo>
                    <a:pt x="55041" y="57249"/>
                  </a:lnTo>
                  <a:lnTo>
                    <a:pt x="93566" y="96887"/>
                  </a:lnTo>
                  <a:lnTo>
                    <a:pt x="135532" y="140096"/>
                  </a:lnTo>
                  <a:lnTo>
                    <a:pt x="178020" y="184050"/>
                  </a:lnTo>
                  <a:lnTo>
                    <a:pt x="218107" y="225921"/>
                  </a:lnTo>
                  <a:lnTo>
                    <a:pt x="252874" y="262880"/>
                  </a:lnTo>
                  <a:lnTo>
                    <a:pt x="279400" y="292100"/>
                  </a:lnTo>
                  <a:lnTo>
                    <a:pt x="312762" y="329406"/>
                  </a:lnTo>
                  <a:lnTo>
                    <a:pt x="330795" y="351234"/>
                  </a:lnTo>
                  <a:lnTo>
                    <a:pt x="339005" y="368895"/>
                  </a:lnTo>
                  <a:lnTo>
                    <a:pt x="342900" y="393700"/>
                  </a:lnTo>
                  <a:lnTo>
                    <a:pt x="340072" y="427335"/>
                  </a:lnTo>
                  <a:lnTo>
                    <a:pt x="328612" y="463946"/>
                  </a:lnTo>
                  <a:lnTo>
                    <a:pt x="314771" y="503535"/>
                  </a:lnTo>
                  <a:lnTo>
                    <a:pt x="304800" y="546100"/>
                  </a:lnTo>
                  <a:lnTo>
                    <a:pt x="294332" y="593700"/>
                  </a:lnTo>
                  <a:lnTo>
                    <a:pt x="281781" y="645914"/>
                  </a:lnTo>
                  <a:lnTo>
                    <a:pt x="277564" y="699020"/>
                  </a:lnTo>
                  <a:lnTo>
                    <a:pt x="292100" y="749300"/>
                  </a:lnTo>
                  <a:lnTo>
                    <a:pt x="316860" y="780219"/>
                  </a:lnTo>
                  <a:lnTo>
                    <a:pt x="352072" y="809860"/>
                  </a:lnTo>
                  <a:lnTo>
                    <a:pt x="393898" y="838795"/>
                  </a:lnTo>
                  <a:lnTo>
                    <a:pt x="438502" y="867598"/>
                  </a:lnTo>
                  <a:lnTo>
                    <a:pt x="482048" y="896841"/>
                  </a:lnTo>
                  <a:lnTo>
                    <a:pt x="520700" y="927100"/>
                  </a:lnTo>
                  <a:lnTo>
                    <a:pt x="560628" y="964438"/>
                  </a:lnTo>
                  <a:lnTo>
                    <a:pt x="597814" y="1002157"/>
                  </a:lnTo>
                  <a:lnTo>
                    <a:pt x="634085" y="1040257"/>
                  </a:lnTo>
                  <a:lnTo>
                    <a:pt x="671271" y="1078738"/>
                  </a:lnTo>
                  <a:lnTo>
                    <a:pt x="711200" y="1117600"/>
                  </a:lnTo>
                  <a:lnTo>
                    <a:pt x="750953" y="1150290"/>
                  </a:lnTo>
                  <a:lnTo>
                    <a:pt x="796925" y="1183334"/>
                  </a:lnTo>
                  <a:lnTo>
                    <a:pt x="843954" y="1216818"/>
                  </a:lnTo>
                  <a:lnTo>
                    <a:pt x="886883" y="1250832"/>
                  </a:lnTo>
                  <a:lnTo>
                    <a:pt x="920551" y="1285463"/>
                  </a:lnTo>
                  <a:lnTo>
                    <a:pt x="939800" y="1320800"/>
                  </a:lnTo>
                  <a:lnTo>
                    <a:pt x="938087" y="1352207"/>
                  </a:lnTo>
                  <a:lnTo>
                    <a:pt x="920074" y="1384864"/>
                  </a:lnTo>
                  <a:lnTo>
                    <a:pt x="892980" y="1418271"/>
                  </a:lnTo>
                  <a:lnTo>
                    <a:pt x="864025" y="1451928"/>
                  </a:lnTo>
                  <a:lnTo>
                    <a:pt x="840430" y="1485335"/>
                  </a:lnTo>
                  <a:lnTo>
                    <a:pt x="829415" y="1517992"/>
                  </a:lnTo>
                  <a:lnTo>
                    <a:pt x="838200" y="1549400"/>
                  </a:lnTo>
                  <a:lnTo>
                    <a:pt x="891634" y="1598549"/>
                  </a:lnTo>
                  <a:lnTo>
                    <a:pt x="931098" y="1623600"/>
                  </a:lnTo>
                  <a:lnTo>
                    <a:pt x="976636" y="1648378"/>
                  </a:lnTo>
                  <a:lnTo>
                    <a:pt x="1026435" y="1672436"/>
                  </a:lnTo>
                  <a:lnTo>
                    <a:pt x="1078676" y="1695332"/>
                  </a:lnTo>
                  <a:lnTo>
                    <a:pt x="1131545" y="1716621"/>
                  </a:lnTo>
                  <a:lnTo>
                    <a:pt x="1183225" y="1735858"/>
                  </a:lnTo>
                  <a:lnTo>
                    <a:pt x="1231900" y="1752600"/>
                  </a:lnTo>
                  <a:lnTo>
                    <a:pt x="1280905" y="1766815"/>
                  </a:lnTo>
                  <a:lnTo>
                    <a:pt x="1333726" y="1778953"/>
                  </a:lnTo>
                  <a:lnTo>
                    <a:pt x="1388768" y="1789288"/>
                  </a:lnTo>
                  <a:lnTo>
                    <a:pt x="1444437" y="1798095"/>
                  </a:lnTo>
                  <a:lnTo>
                    <a:pt x="1499140" y="1805647"/>
                  </a:lnTo>
                  <a:lnTo>
                    <a:pt x="1551281" y="1812219"/>
                  </a:lnTo>
                  <a:lnTo>
                    <a:pt x="1599267" y="1818086"/>
                  </a:lnTo>
                  <a:lnTo>
                    <a:pt x="1641505" y="1823521"/>
                  </a:lnTo>
                  <a:lnTo>
                    <a:pt x="1676400" y="1828800"/>
                  </a:lnTo>
                </a:path>
              </a:pathLst>
            </a:custGeom>
            <a:ln w="762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114800" y="1361281"/>
              <a:ext cx="1143000" cy="226695"/>
            </a:xfrm>
            <a:custGeom>
              <a:rect l="l" t="t" r="r" b="b"/>
              <a:pathLst>
                <a:path w="1143000" h="226694">
                  <a:moveTo>
                    <a:pt x="0" y="226218"/>
                  </a:moveTo>
                  <a:lnTo>
                    <a:pt x="53035" y="210978"/>
                  </a:lnTo>
                  <a:lnTo>
                    <a:pt x="104241" y="195738"/>
                  </a:lnTo>
                  <a:lnTo>
                    <a:pt x="151790" y="180498"/>
                  </a:lnTo>
                  <a:lnTo>
                    <a:pt x="193852" y="165258"/>
                  </a:lnTo>
                  <a:lnTo>
                    <a:pt x="228600" y="150018"/>
                  </a:lnTo>
                  <a:lnTo>
                    <a:pt x="256579" y="127396"/>
                  </a:lnTo>
                  <a:lnTo>
                    <a:pt x="271462" y="102393"/>
                  </a:lnTo>
                  <a:lnTo>
                    <a:pt x="283964" y="82152"/>
                  </a:lnTo>
                  <a:lnTo>
                    <a:pt x="304800" y="73818"/>
                  </a:lnTo>
                  <a:lnTo>
                    <a:pt x="339328" y="83938"/>
                  </a:lnTo>
                  <a:lnTo>
                    <a:pt x="381000" y="107155"/>
                  </a:lnTo>
                  <a:lnTo>
                    <a:pt x="422671" y="132754"/>
                  </a:lnTo>
                  <a:lnTo>
                    <a:pt x="457200" y="150018"/>
                  </a:lnTo>
                  <a:lnTo>
                    <a:pt x="479821" y="153590"/>
                  </a:lnTo>
                  <a:lnTo>
                    <a:pt x="495300" y="150018"/>
                  </a:lnTo>
                  <a:lnTo>
                    <a:pt x="510778" y="146446"/>
                  </a:lnTo>
                  <a:lnTo>
                    <a:pt x="533400" y="150018"/>
                  </a:lnTo>
                  <a:lnTo>
                    <a:pt x="569714" y="165496"/>
                  </a:lnTo>
                  <a:lnTo>
                    <a:pt x="614362" y="188118"/>
                  </a:lnTo>
                  <a:lnTo>
                    <a:pt x="656629" y="210740"/>
                  </a:lnTo>
                  <a:lnTo>
                    <a:pt x="685800" y="226218"/>
                  </a:lnTo>
                </a:path>
                <a:path w="1143000" h="226694">
                  <a:moveTo>
                    <a:pt x="533400" y="150018"/>
                  </a:moveTo>
                  <a:lnTo>
                    <a:pt x="547761" y="130745"/>
                  </a:lnTo>
                  <a:lnTo>
                    <a:pt x="563760" y="111323"/>
                  </a:lnTo>
                  <a:lnTo>
                    <a:pt x="583629" y="92198"/>
                  </a:lnTo>
                  <a:lnTo>
                    <a:pt x="609600" y="73818"/>
                  </a:lnTo>
                  <a:lnTo>
                    <a:pt x="646782" y="54967"/>
                  </a:lnTo>
                  <a:lnTo>
                    <a:pt x="692745" y="36115"/>
                  </a:lnTo>
                  <a:lnTo>
                    <a:pt x="738410" y="20240"/>
                  </a:lnTo>
                  <a:lnTo>
                    <a:pt x="774700" y="10318"/>
                  </a:lnTo>
                  <a:lnTo>
                    <a:pt x="791988" y="3819"/>
                  </a:lnTo>
                  <a:lnTo>
                    <a:pt x="797520" y="0"/>
                  </a:lnTo>
                  <a:lnTo>
                    <a:pt x="807516" y="4514"/>
                  </a:lnTo>
                  <a:lnTo>
                    <a:pt x="838200" y="23018"/>
                  </a:lnTo>
                  <a:lnTo>
                    <a:pt x="871245" y="43521"/>
                  </a:lnTo>
                  <a:lnTo>
                    <a:pt x="914594" y="71772"/>
                  </a:lnTo>
                  <a:lnTo>
                    <a:pt x="964163" y="104828"/>
                  </a:lnTo>
                  <a:lnTo>
                    <a:pt x="1015870" y="139743"/>
                  </a:lnTo>
                  <a:lnTo>
                    <a:pt x="1065633" y="173576"/>
                  </a:lnTo>
                  <a:lnTo>
                    <a:pt x="1109370" y="203382"/>
                  </a:lnTo>
                  <a:lnTo>
                    <a:pt x="1143000" y="226218"/>
                  </a:lnTo>
                </a:path>
              </a:pathLst>
            </a:custGeom>
            <a:ln w="76200">
              <a:solidFill>
                <a:srgbClr val="FFCC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508500" y="914400"/>
              <a:ext cx="152400" cy="533400"/>
            </a:xfrm>
            <a:custGeom>
              <a:rect l="l" t="t" r="r" b="b"/>
              <a:pathLst>
                <a:path w="152400" h="533400">
                  <a:moveTo>
                    <a:pt x="50800" y="396239"/>
                  </a:moveTo>
                  <a:lnTo>
                    <a:pt x="101600" y="396239"/>
                  </a:lnTo>
                  <a:lnTo>
                    <a:pt x="101600" y="0"/>
                  </a:lnTo>
                  <a:lnTo>
                    <a:pt x="50800" y="0"/>
                  </a:lnTo>
                  <a:lnTo>
                    <a:pt x="50800" y="396239"/>
                  </a:lnTo>
                  <a:close/>
                </a:path>
                <a:path w="152400" h="533400">
                  <a:moveTo>
                    <a:pt x="76200" y="533400"/>
                  </a:moveTo>
                  <a:lnTo>
                    <a:pt x="152400" y="380999"/>
                  </a:lnTo>
                  <a:lnTo>
                    <a:pt x="101600" y="380999"/>
                  </a:lnTo>
                  <a:lnTo>
                    <a:pt x="101600" y="396239"/>
                  </a:lnTo>
                  <a:lnTo>
                    <a:pt x="7620" y="396239"/>
                  </a:lnTo>
                  <a:lnTo>
                    <a:pt x="76200" y="533400"/>
                  </a:lnTo>
                  <a:close/>
                </a:path>
                <a:path w="152400" h="533400">
                  <a:moveTo>
                    <a:pt x="7620" y="396239"/>
                  </a:moveTo>
                  <a:lnTo>
                    <a:pt x="50800" y="396239"/>
                  </a:lnTo>
                  <a:lnTo>
                    <a:pt x="50800" y="380999"/>
                  </a:lnTo>
                  <a:lnTo>
                    <a:pt x="0" y="380999"/>
                  </a:lnTo>
                  <a:lnTo>
                    <a:pt x="7620" y="396239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2898139" y="201295"/>
            <a:ext cx="2273300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44600">
              <a:lnSpc>
                <a:spcPts val="4200"/>
              </a:lnSpc>
              <a:spcBef>
                <a:spcPts val="100"/>
              </a:spcBef>
            </a:pPr>
            <a:r>
              <a:rPr sz="4000" b="1" spc="-25">
                <a:solidFill>
                  <a:srgbClr val="FF0066"/>
                </a:solidFill>
                <a:latin typeface="微软雅黑"/>
                <a:cs typeface="微软雅黑"/>
              </a:rPr>
              <a:t>鞍部</a:t>
            </a:r>
            <a:endParaRPr sz="4000">
              <a:latin typeface="微软雅黑"/>
              <a:cs typeface="微软雅黑"/>
            </a:endParaRPr>
          </a:p>
          <a:p>
            <a:pPr marL="12700">
              <a:lnSpc>
                <a:spcPts val="4200"/>
              </a:lnSpc>
            </a:pPr>
            <a:r>
              <a:rPr sz="4000" b="1" spc="-25">
                <a:solidFill>
                  <a:srgbClr val="FF0066"/>
                </a:solidFill>
                <a:latin typeface="微软雅黑"/>
                <a:cs typeface="微软雅黑"/>
              </a:rPr>
              <a:t>山顶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066414" y="2172970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solidFill>
                  <a:srgbClr val="FF66FF"/>
                </a:solidFill>
                <a:latin typeface="微软雅黑"/>
                <a:cs typeface="微软雅黑"/>
              </a:rPr>
              <a:t>山谷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810000" y="2057399"/>
            <a:ext cx="1447800" cy="1371600"/>
          </a:xfrm>
          <a:custGeom>
            <a:rect l="l" t="t" r="r" b="b"/>
            <a:pathLst>
              <a:path w="1447800" h="1371600">
                <a:moveTo>
                  <a:pt x="1447800" y="1371600"/>
                </a:moveTo>
                <a:lnTo>
                  <a:pt x="1409801" y="1289291"/>
                </a:lnTo>
                <a:lnTo>
                  <a:pt x="1358544" y="1178229"/>
                </a:lnTo>
                <a:lnTo>
                  <a:pt x="1318869" y="1227810"/>
                </a:lnTo>
                <a:lnTo>
                  <a:pt x="324624" y="432409"/>
                </a:lnTo>
                <a:lnTo>
                  <a:pt x="321437" y="436397"/>
                </a:lnTo>
                <a:lnTo>
                  <a:pt x="105664" y="112725"/>
                </a:lnTo>
                <a:lnTo>
                  <a:pt x="147929" y="84543"/>
                </a:lnTo>
                <a:lnTo>
                  <a:pt x="0" y="0"/>
                </a:lnTo>
                <a:lnTo>
                  <a:pt x="12496" y="100037"/>
                </a:lnTo>
                <a:lnTo>
                  <a:pt x="21132" y="169075"/>
                </a:lnTo>
                <a:lnTo>
                  <a:pt x="63398" y="140906"/>
                </a:lnTo>
                <a:lnTo>
                  <a:pt x="283654" y="471297"/>
                </a:lnTo>
                <a:lnTo>
                  <a:pt x="304787" y="457212"/>
                </a:lnTo>
                <a:lnTo>
                  <a:pt x="284962" y="482003"/>
                </a:lnTo>
                <a:lnTo>
                  <a:pt x="1279207" y="1277391"/>
                </a:lnTo>
                <a:lnTo>
                  <a:pt x="1239532" y="1326984"/>
                </a:lnTo>
                <a:lnTo>
                  <a:pt x="1447800" y="137160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745029"/>
            <a:ext cx="8766175" cy="544145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107940" y="4132096"/>
            <a:ext cx="1778000" cy="20916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Times New Roman"/>
                <a:cs typeface="Times New Roman"/>
              </a:rPr>
              <a:t>150</a:t>
            </a:r>
            <a:r>
              <a:rPr sz="3600" b="1" spc="-50">
                <a:latin typeface="微软雅黑"/>
                <a:cs typeface="微软雅黑"/>
              </a:rPr>
              <a:t>米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4100">
              <a:latin typeface="微软雅黑"/>
              <a:cs typeface="微软雅黑"/>
            </a:endParaRPr>
          </a:p>
          <a:p>
            <a:pPr marL="850900">
              <a:lnSpc>
                <a:spcPct val="100000"/>
              </a:lnSpc>
            </a:pPr>
            <a:r>
              <a:rPr sz="3600" b="1">
                <a:latin typeface="Times New Roman"/>
                <a:cs typeface="Times New Roman"/>
              </a:rPr>
              <a:t>50</a:t>
            </a:r>
            <a:r>
              <a:rPr sz="3600" b="1" spc="-50">
                <a:latin typeface="微软雅黑"/>
                <a:cs typeface="微软雅黑"/>
              </a:rPr>
              <a:t>米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2340" y="623570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65">
                <a:solidFill>
                  <a:srgbClr val="333399"/>
                </a:solidFill>
                <a:latin typeface="微软雅黑"/>
                <a:cs typeface="微软雅黑"/>
              </a:rPr>
              <a:t>等高距：</a:t>
            </a:r>
            <a:r>
              <a:rPr sz="3200" b="1" spc="-250">
                <a:solidFill>
                  <a:srgbClr val="333399"/>
                </a:solidFill>
                <a:latin typeface="微软雅黑"/>
                <a:cs typeface="微软雅黑"/>
              </a:rPr>
              <a:t>50</a:t>
            </a:r>
            <a:r>
              <a:rPr sz="32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39" y="2530149"/>
            <a:ext cx="36449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3300"/>
                </a:solidFill>
                <a:latin typeface="Times New Roman"/>
                <a:cs typeface="Times New Roman"/>
              </a:rPr>
              <a:t>E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41140" y="2758749"/>
            <a:ext cx="421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000099"/>
                </a:solidFill>
                <a:latin typeface="Times New Roman"/>
                <a:cs typeface="Times New Roman"/>
              </a:rPr>
              <a:t>G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019800" y="2819400"/>
            <a:ext cx="2895600" cy="533400"/>
          </a:xfrm>
          <a:custGeom>
            <a:rect l="l" t="t" r="r" b="b"/>
            <a:pathLst>
              <a:path w="2895600" h="533400">
                <a:moveTo>
                  <a:pt x="2895600" y="0"/>
                </a:moveTo>
                <a:lnTo>
                  <a:pt x="0" y="533400"/>
                </a:lnTo>
              </a:path>
            </a:pathLst>
          </a:custGeom>
          <a:ln w="101600">
            <a:solidFill>
              <a:srgbClr val="FF99CC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214303" y="2911149"/>
            <a:ext cx="1417955" cy="10331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68020">
              <a:lnSpc>
                <a:spcPts val="4205"/>
              </a:lnSpc>
              <a:spcBef>
                <a:spcPts val="100"/>
              </a:spcBef>
            </a:pPr>
            <a:r>
              <a:rPr sz="4000" b="1" spc="330">
                <a:latin typeface="Times New Roman"/>
                <a:cs typeface="Times New Roman"/>
              </a:rPr>
              <a:t>B</a:t>
            </a:r>
            <a:r>
              <a:rPr sz="4200" b="1" spc="-75" baseline="-4960">
                <a:solidFill>
                  <a:srgbClr val="FFFFFF"/>
                </a:solidFill>
                <a:latin typeface="微软雅黑"/>
                <a:cs typeface="微软雅黑"/>
              </a:rPr>
              <a:t>高</a:t>
            </a:r>
            <a:endParaRPr sz="4200" baseline="-4960">
              <a:latin typeface="微软雅黑"/>
              <a:cs typeface="微软雅黑"/>
            </a:endParaRPr>
          </a:p>
          <a:p>
            <a:pPr marL="12700">
              <a:lnSpc>
                <a:spcPts val="3725"/>
              </a:lnSpc>
            </a:pPr>
            <a:r>
              <a:rPr sz="3600" b="1">
                <a:latin typeface="Times New Roman"/>
                <a:cs typeface="Times New Roman"/>
              </a:rPr>
              <a:t>250</a:t>
            </a:r>
            <a:r>
              <a:rPr sz="3600" b="1" spc="-50">
                <a:latin typeface="微软雅黑"/>
                <a:cs typeface="微软雅黑"/>
              </a:rPr>
              <a:t>米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36940" y="2634932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低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716798" y="1762318"/>
            <a:ext cx="280035" cy="1377315"/>
          </a:xfrm>
          <a:custGeom>
            <a:rect l="l" t="t" r="r" b="b"/>
            <a:pathLst>
              <a:path w="280035" h="1377314">
                <a:moveTo>
                  <a:pt x="0" y="1376991"/>
                </a:moveTo>
                <a:lnTo>
                  <a:pt x="279431" y="0"/>
                </a:lnTo>
              </a:path>
            </a:pathLst>
          </a:custGeom>
          <a:ln w="76199">
            <a:solidFill>
              <a:srgbClr val="00FF0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 rot="1440000">
            <a:off x="4479685" y="3029234"/>
            <a:ext cx="502894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2800" b="1">
                <a:solidFill>
                  <a:srgbClr val="FFFFFF"/>
                </a:solidFill>
                <a:latin typeface="微软雅黑"/>
                <a:cs typeface="微软雅黑"/>
              </a:rPr>
              <a:t>高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1440000">
            <a:off x="4697129" y="1791466"/>
            <a:ext cx="502894" cy="355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800"/>
              </a:lnSpc>
            </a:pPr>
            <a:r>
              <a:rPr sz="2800" b="1">
                <a:latin typeface="微软雅黑"/>
                <a:cs typeface="微软雅黑"/>
              </a:rPr>
              <a:t>低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348739" y="731520"/>
            <a:ext cx="1295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00000"/>
              </a:lnSpc>
              <a:spcBef>
                <a:spcPts val="100"/>
              </a:spcBef>
            </a:pPr>
            <a:r>
              <a:rPr sz="3200" b="1" spc="-800">
                <a:solidFill>
                  <a:srgbClr val="0000FF"/>
                </a:solidFill>
                <a:latin typeface="微软雅黑"/>
                <a:cs typeface="微软雅黑"/>
              </a:rPr>
              <a:t>等</a:t>
            </a:r>
            <a:r>
              <a:rPr sz="4800" b="1" spc="-3600" baseline="20833">
                <a:solidFill>
                  <a:srgbClr val="0000FF"/>
                </a:solidFill>
                <a:latin typeface="微软雅黑"/>
                <a:cs typeface="微软雅黑"/>
              </a:rPr>
              <a:t>陡</a:t>
            </a:r>
            <a:r>
              <a:rPr sz="3200" b="1" spc="-25">
                <a:solidFill>
                  <a:srgbClr val="0000FF"/>
                </a:solidFill>
                <a:latin typeface="微软雅黑"/>
                <a:cs typeface="微软雅黑"/>
              </a:rPr>
              <a:t>高线</a:t>
            </a:r>
            <a:r>
              <a:rPr sz="3200" b="1" spc="-800">
                <a:solidFill>
                  <a:srgbClr val="0000FF"/>
                </a:solidFill>
                <a:latin typeface="微软雅黑"/>
                <a:cs typeface="微软雅黑"/>
              </a:rPr>
              <a:t>密</a:t>
            </a:r>
            <a:r>
              <a:rPr sz="4800" b="1" spc="-3600" baseline="20833">
                <a:solidFill>
                  <a:srgbClr val="0000FF"/>
                </a:solidFill>
                <a:latin typeface="微软雅黑"/>
                <a:cs typeface="微软雅黑"/>
              </a:rPr>
              <a:t>坡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集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44340" y="2057082"/>
            <a:ext cx="98615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6000" baseline="-34722">
                <a:solidFill>
                  <a:srgbClr val="FF33CC"/>
                </a:solidFill>
                <a:latin typeface="Arial Black"/>
                <a:cs typeface="Arial Black"/>
              </a:rPr>
              <a:t>F</a:t>
            </a:r>
            <a:r>
              <a:rPr sz="6000" spc="-660" baseline="-34722">
                <a:solidFill>
                  <a:srgbClr val="FF33CC"/>
                </a:solidFill>
                <a:latin typeface="Arial Black"/>
                <a:cs typeface="Arial Black"/>
              </a:rPr>
              <a:t> </a:t>
            </a:r>
            <a:r>
              <a:rPr sz="3600" b="1" spc="-50">
                <a:solidFill>
                  <a:srgbClr val="FF33CC"/>
                </a:solidFill>
                <a:latin typeface="微软雅黑"/>
                <a:cs typeface="微软雅黑"/>
              </a:rPr>
              <a:t>山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722178" y="2656522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33CC"/>
                </a:solidFill>
                <a:latin typeface="微软雅黑"/>
                <a:cs typeface="微软雅黑"/>
              </a:rPr>
              <a:t>谷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682740" y="2224563"/>
            <a:ext cx="1752600" cy="1946275"/>
          </a:xfrm>
          <a:prstGeom prst="rect">
            <a:avLst/>
          </a:prstGeom>
        </p:spPr>
        <p:txBody>
          <a:bodyPr vert="horz" wrap="square" lIns="0" tIns="19875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65"/>
              </a:spcBef>
            </a:pPr>
            <a:r>
              <a:rPr sz="4000" b="1" spc="-65">
                <a:solidFill>
                  <a:srgbClr val="FF33CC"/>
                </a:solidFill>
                <a:latin typeface="微软雅黑"/>
                <a:cs typeface="微软雅黑"/>
              </a:rPr>
              <a:t>山脊 </a:t>
            </a:r>
            <a:r>
              <a:rPr sz="6000" spc="-75" baseline="3472">
                <a:solidFill>
                  <a:srgbClr val="FF33CC"/>
                </a:solidFill>
                <a:latin typeface="Arial Black"/>
                <a:cs typeface="Arial Black"/>
              </a:rPr>
              <a:t>C</a:t>
            </a:r>
            <a:endParaRPr sz="6000" baseline="3472">
              <a:latin typeface="Arial Black"/>
              <a:cs typeface="Arial Black"/>
            </a:endParaRPr>
          </a:p>
          <a:p>
            <a:pPr marL="495300" marR="30480">
              <a:lnSpc>
                <a:spcPct val="100000"/>
              </a:lnSpc>
              <a:spcBef>
                <a:spcPts val="1175"/>
              </a:spcBef>
            </a:pPr>
            <a:r>
              <a:rPr sz="3200" b="1" spc="-200">
                <a:solidFill>
                  <a:srgbClr val="0000FF"/>
                </a:solidFill>
                <a:latin typeface="微软雅黑"/>
                <a:cs typeface="微软雅黑"/>
              </a:rPr>
              <a:t>等</a:t>
            </a:r>
            <a:r>
              <a:rPr sz="4800" b="1" spc="-4500" baseline="-10416">
                <a:solidFill>
                  <a:srgbClr val="0000FF"/>
                </a:solidFill>
                <a:latin typeface="微软雅黑"/>
                <a:cs typeface="微软雅黑"/>
              </a:rPr>
              <a:t>缓</a:t>
            </a:r>
            <a:r>
              <a:rPr sz="3200" b="1" spc="-25">
                <a:solidFill>
                  <a:srgbClr val="0000FF"/>
                </a:solidFill>
                <a:latin typeface="微软雅黑"/>
                <a:cs typeface="微软雅黑"/>
              </a:rPr>
              <a:t>高线</a:t>
            </a:r>
            <a:r>
              <a:rPr sz="3200" b="1" spc="-200">
                <a:solidFill>
                  <a:srgbClr val="0000FF"/>
                </a:solidFill>
                <a:latin typeface="微软雅黑"/>
                <a:cs typeface="微软雅黑"/>
              </a:rPr>
              <a:t>稀</a:t>
            </a:r>
            <a:r>
              <a:rPr sz="4800" b="1" spc="-4500" baseline="-10416">
                <a:solidFill>
                  <a:srgbClr val="0000FF"/>
                </a:solidFill>
                <a:latin typeface="微软雅黑"/>
                <a:cs typeface="微软雅黑"/>
              </a:rPr>
              <a:t>坡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疏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69339" y="2126561"/>
            <a:ext cx="1179830" cy="125095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375"/>
              </a:spcBef>
            </a:pPr>
            <a:r>
              <a:rPr sz="4000" b="1">
                <a:latin typeface="Times New Roman"/>
                <a:cs typeface="Times New Roman"/>
              </a:rPr>
              <a:t>A</a:t>
            </a:r>
            <a:endParaRPr sz="4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50"/>
              </a:spcBef>
            </a:pPr>
            <a:r>
              <a:rPr sz="3600" b="1" spc="-25">
                <a:solidFill>
                  <a:srgbClr val="00CC00"/>
                </a:solidFill>
                <a:latin typeface="微软雅黑"/>
                <a:cs typeface="微软雅黑"/>
              </a:rPr>
              <a:t>山顶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12540" y="2942907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FF33CC"/>
                </a:solidFill>
                <a:latin typeface="微软雅黑"/>
                <a:cs typeface="微软雅黑"/>
              </a:rPr>
              <a:t>鞍部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-3492" y="2471419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33CC"/>
                </a:solidFill>
                <a:latin typeface="微软雅黑"/>
                <a:cs typeface="微软雅黑"/>
              </a:rPr>
              <a:t>陡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-3492" y="2928619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33CC"/>
                </a:solidFill>
                <a:latin typeface="微软雅黑"/>
                <a:cs typeface="微软雅黑"/>
              </a:rPr>
              <a:t>崖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8739" y="42545"/>
            <a:ext cx="4292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等高线地形图上相应旳地形名称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7702" y="716762"/>
            <a:ext cx="8322945" cy="5212715"/>
            <a:chOff x="127702" y="716762"/>
            <a:chExt cx="8322945" cy="521271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702" y="716762"/>
              <a:ext cx="8322759" cy="518103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04800" y="5562599"/>
              <a:ext cx="914400" cy="367030"/>
            </a:xfrm>
            <a:custGeom>
              <a:rect l="l" t="t" r="r" b="b"/>
              <a:pathLst>
                <a:path w="914400" h="367029">
                  <a:moveTo>
                    <a:pt x="914400" y="366712"/>
                  </a:moveTo>
                  <a:lnTo>
                    <a:pt x="0" y="366712"/>
                  </a:lnTo>
                  <a:lnTo>
                    <a:pt x="0" y="0"/>
                  </a:lnTo>
                  <a:lnTo>
                    <a:pt x="914400" y="0"/>
                  </a:lnTo>
                  <a:lnTo>
                    <a:pt x="914400" y="3667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8739" y="42545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333399"/>
                </a:solidFill>
              </a:rPr>
              <a:t>等高线图上基本地形旳判读</a:t>
            </a:r>
            <a:endParaRPr sz="2400"/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8801100" y="6515100"/>
            <a:ext cx="334733" cy="33473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37589" y="5589305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0000FF"/>
                </a:solidFill>
                <a:latin typeface="微软雅黑"/>
                <a:cs typeface="微软雅黑"/>
              </a:rPr>
              <a:t>陡崖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1000" y="2895600"/>
            <a:ext cx="914400" cy="3670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9370" rIns="0" bIns="0" rtlCol="0">
            <a:spAutoFit/>
          </a:bodyPr>
          <a:lstStyle/>
          <a:p>
            <a:pPr marL="260350">
              <a:lnSpc>
                <a:spcPct val="100000"/>
              </a:lnSpc>
              <a:spcBef>
                <a:spcPts val="310"/>
              </a:spcBef>
            </a:pPr>
            <a:r>
              <a:rPr sz="1800" b="1" spc="-25">
                <a:solidFill>
                  <a:srgbClr val="0000FF"/>
                </a:solidFill>
                <a:latin typeface="微软雅黑"/>
                <a:cs typeface="微软雅黑"/>
              </a:rPr>
              <a:t>山脊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1000" y="3733800"/>
            <a:ext cx="914400" cy="367030"/>
          </a:xfrm>
          <a:prstGeom prst="rect">
            <a:avLst/>
          </a:prstGeom>
          <a:solidFill>
            <a:srgbClr val="FFFFFF">
              <a:alpha val="67842"/>
            </a:srgbClr>
          </a:solidFill>
        </p:spPr>
        <p:txBody>
          <a:bodyPr vert="horz" wrap="square" lIns="0" tIns="39370" rIns="0" bIns="0" rtlCol="0">
            <a:spAutoFit/>
          </a:bodyPr>
          <a:lstStyle/>
          <a:p>
            <a:pPr marL="260350">
              <a:lnSpc>
                <a:spcPct val="100000"/>
              </a:lnSpc>
              <a:spcBef>
                <a:spcPts val="310"/>
              </a:spcBef>
            </a:pPr>
            <a:r>
              <a:rPr sz="1800" b="1" spc="-25">
                <a:solidFill>
                  <a:srgbClr val="0000FF"/>
                </a:solidFill>
                <a:latin typeface="微软雅黑"/>
                <a:cs typeface="微软雅黑"/>
              </a:rPr>
              <a:t>山谷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250825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 flipH="1">
            <a:off x="1641475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 flipH="1">
            <a:off x="3081336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4594225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6323012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 flipH="1">
            <a:off x="7618413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 flipH="1">
            <a:off x="8937625" y="549275"/>
            <a:ext cx="0" cy="5777230"/>
          </a:xfrm>
          <a:custGeom>
            <a:rect l="l" t="t" r="r" b="b"/>
            <a:pathLst>
              <a:path h="5777230">
                <a:moveTo>
                  <a:pt x="0" y="0"/>
                </a:moveTo>
                <a:lnTo>
                  <a:pt x="0" y="609600"/>
                </a:lnTo>
              </a:path>
              <a:path h="5777230">
                <a:moveTo>
                  <a:pt x="0" y="609600"/>
                </a:moveTo>
                <a:lnTo>
                  <a:pt x="0" y="1743075"/>
                </a:lnTo>
              </a:path>
              <a:path h="5777230">
                <a:moveTo>
                  <a:pt x="0" y="1743075"/>
                </a:moveTo>
                <a:lnTo>
                  <a:pt x="0" y="3949700"/>
                </a:lnTo>
              </a:path>
              <a:path h="5777230">
                <a:moveTo>
                  <a:pt x="0" y="3949700"/>
                </a:moveTo>
                <a:lnTo>
                  <a:pt x="0" y="5776912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50825" y="549275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1390650" y="0"/>
                </a:lnTo>
              </a:path>
              <a:path w="8686800">
                <a:moveTo>
                  <a:pt x="1390650" y="0"/>
                </a:moveTo>
                <a:lnTo>
                  <a:pt x="2830511" y="0"/>
                </a:lnTo>
              </a:path>
              <a:path w="8686800">
                <a:moveTo>
                  <a:pt x="2830511" y="0"/>
                </a:moveTo>
                <a:lnTo>
                  <a:pt x="4343400" y="0"/>
                </a:lnTo>
              </a:path>
              <a:path w="8686800">
                <a:moveTo>
                  <a:pt x="4343400" y="0"/>
                </a:moveTo>
                <a:lnTo>
                  <a:pt x="6072187" y="0"/>
                </a:lnTo>
              </a:path>
              <a:path w="8686800">
                <a:moveTo>
                  <a:pt x="6072187" y="0"/>
                </a:moveTo>
                <a:lnTo>
                  <a:pt x="7367588" y="0"/>
                </a:lnTo>
              </a:path>
              <a:path w="8686800">
                <a:moveTo>
                  <a:pt x="7367588" y="0"/>
                </a:moveTo>
                <a:lnTo>
                  <a:pt x="86868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50825" y="1158875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1390650" y="0"/>
                </a:lnTo>
              </a:path>
              <a:path w="8686800">
                <a:moveTo>
                  <a:pt x="1390650" y="0"/>
                </a:moveTo>
                <a:lnTo>
                  <a:pt x="2830511" y="0"/>
                </a:lnTo>
              </a:path>
              <a:path w="8686800">
                <a:moveTo>
                  <a:pt x="2830511" y="0"/>
                </a:moveTo>
                <a:lnTo>
                  <a:pt x="4343400" y="0"/>
                </a:lnTo>
              </a:path>
              <a:path w="8686800">
                <a:moveTo>
                  <a:pt x="4343400" y="0"/>
                </a:moveTo>
                <a:lnTo>
                  <a:pt x="6072187" y="0"/>
                </a:lnTo>
              </a:path>
              <a:path w="8686800">
                <a:moveTo>
                  <a:pt x="6072187" y="0"/>
                </a:moveTo>
                <a:lnTo>
                  <a:pt x="7367588" y="0"/>
                </a:lnTo>
              </a:path>
              <a:path w="8686800">
                <a:moveTo>
                  <a:pt x="7367588" y="0"/>
                </a:moveTo>
                <a:lnTo>
                  <a:pt x="86868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50825" y="2292350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1390650" y="0"/>
                </a:lnTo>
              </a:path>
              <a:path w="8686800">
                <a:moveTo>
                  <a:pt x="1390650" y="0"/>
                </a:moveTo>
                <a:lnTo>
                  <a:pt x="2830511" y="0"/>
                </a:lnTo>
              </a:path>
              <a:path w="8686800">
                <a:moveTo>
                  <a:pt x="2830511" y="0"/>
                </a:moveTo>
                <a:lnTo>
                  <a:pt x="4343400" y="0"/>
                </a:lnTo>
              </a:path>
              <a:path w="8686800">
                <a:moveTo>
                  <a:pt x="4343400" y="0"/>
                </a:moveTo>
                <a:lnTo>
                  <a:pt x="6072187" y="0"/>
                </a:lnTo>
              </a:path>
              <a:path w="8686800">
                <a:moveTo>
                  <a:pt x="6072187" y="0"/>
                </a:moveTo>
                <a:lnTo>
                  <a:pt x="7367588" y="0"/>
                </a:lnTo>
              </a:path>
              <a:path w="8686800">
                <a:moveTo>
                  <a:pt x="7367588" y="0"/>
                </a:moveTo>
                <a:lnTo>
                  <a:pt x="86868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50825" y="4498975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1390650" y="0"/>
                </a:lnTo>
              </a:path>
              <a:path w="8686800">
                <a:moveTo>
                  <a:pt x="1390650" y="0"/>
                </a:moveTo>
                <a:lnTo>
                  <a:pt x="2830511" y="0"/>
                </a:lnTo>
              </a:path>
              <a:path w="8686800">
                <a:moveTo>
                  <a:pt x="2830511" y="0"/>
                </a:moveTo>
                <a:lnTo>
                  <a:pt x="4343400" y="0"/>
                </a:lnTo>
              </a:path>
              <a:path w="8686800">
                <a:moveTo>
                  <a:pt x="4343400" y="0"/>
                </a:moveTo>
                <a:lnTo>
                  <a:pt x="6072187" y="0"/>
                </a:lnTo>
              </a:path>
              <a:path w="8686800">
                <a:moveTo>
                  <a:pt x="6072187" y="0"/>
                </a:moveTo>
                <a:lnTo>
                  <a:pt x="7367588" y="0"/>
                </a:lnTo>
              </a:path>
              <a:path w="8686800">
                <a:moveTo>
                  <a:pt x="7367588" y="0"/>
                </a:moveTo>
                <a:lnTo>
                  <a:pt x="86868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50825" y="6326187"/>
            <a:ext cx="8686800" cy="0"/>
          </a:xfrm>
          <a:custGeom>
            <a:rect l="l" t="t" r="r" b="b"/>
            <a:pathLst>
              <a:path w="8686800">
                <a:moveTo>
                  <a:pt x="0" y="0"/>
                </a:moveTo>
                <a:lnTo>
                  <a:pt x="1390650" y="0"/>
                </a:lnTo>
              </a:path>
              <a:path w="8686800">
                <a:moveTo>
                  <a:pt x="1390650" y="0"/>
                </a:moveTo>
                <a:lnTo>
                  <a:pt x="2830511" y="0"/>
                </a:lnTo>
              </a:path>
              <a:path w="8686800">
                <a:moveTo>
                  <a:pt x="2830511" y="0"/>
                </a:moveTo>
                <a:lnTo>
                  <a:pt x="4343400" y="0"/>
                </a:lnTo>
              </a:path>
              <a:path w="8686800">
                <a:moveTo>
                  <a:pt x="4343400" y="0"/>
                </a:moveTo>
                <a:lnTo>
                  <a:pt x="6072187" y="0"/>
                </a:lnTo>
              </a:path>
              <a:path w="8686800">
                <a:moveTo>
                  <a:pt x="6072187" y="0"/>
                </a:moveTo>
                <a:lnTo>
                  <a:pt x="7367588" y="0"/>
                </a:lnTo>
              </a:path>
              <a:path w="8686800">
                <a:moveTo>
                  <a:pt x="7367588" y="0"/>
                </a:moveTo>
                <a:lnTo>
                  <a:pt x="8686800" y="0"/>
                </a:lnTo>
              </a:path>
            </a:pathLst>
          </a:custGeom>
          <a:ln w="2857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993106" y="593407"/>
            <a:ext cx="22129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88440"/>
              </a:tabLst>
            </a:pPr>
            <a:r>
              <a:rPr>
                <a:solidFill>
                  <a:srgbClr val="000000"/>
                </a:solidFill>
              </a:rPr>
              <a:t>高</a:t>
            </a:r>
            <a:r>
              <a:rPr spc="-50">
                <a:solidFill>
                  <a:srgbClr val="000000"/>
                </a:solidFill>
              </a:rPr>
              <a:t>原</a:t>
            </a:r>
            <a:r>
              <a:rPr>
                <a:solidFill>
                  <a:srgbClr val="000000"/>
                </a:solidFill>
              </a:rPr>
              <a:t>	山</a:t>
            </a:r>
            <a:r>
              <a:rPr spc="-50">
                <a:solidFill>
                  <a:srgbClr val="000000"/>
                </a:solidFill>
              </a:rPr>
              <a:t>地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090319" y="593407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微软雅黑"/>
                <a:cs typeface="微软雅黑"/>
              </a:rPr>
              <a:t>丘陵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9564" y="1203007"/>
            <a:ext cx="1092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latin typeface="微软雅黑"/>
                <a:cs typeface="微软雅黑"/>
              </a:rPr>
              <a:t>等高线</a:t>
            </a:r>
            <a:r>
              <a:rPr sz="2800" b="1" spc="-25">
                <a:latin typeface="微软雅黑"/>
                <a:cs typeface="微软雅黑"/>
              </a:rPr>
              <a:t>特征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77850" y="336061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微软雅黑"/>
                <a:cs typeface="微软雅黑"/>
              </a:rPr>
              <a:t>高度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00050" y="5055171"/>
            <a:ext cx="10922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latin typeface="微软雅黑"/>
                <a:cs typeface="微软雅黑"/>
              </a:rPr>
              <a:t>地表起伏程度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755139" y="1112520"/>
            <a:ext cx="12446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0033CC"/>
                </a:solidFill>
                <a:latin typeface="微软雅黑"/>
                <a:cs typeface="微软雅黑"/>
              </a:rPr>
              <a:t>中间疏四面密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68402" y="461168"/>
            <a:ext cx="2403475" cy="1711325"/>
          </a:xfrm>
          <a:prstGeom prst="rect">
            <a:avLst/>
          </a:prstGeom>
        </p:spPr>
        <p:txBody>
          <a:bodyPr vert="horz" wrap="square" lIns="0" tIns="144780" rIns="0" bIns="0" rtlCol="0">
            <a:spAutoFit/>
          </a:bodyPr>
          <a:lstStyle/>
          <a:p>
            <a:pPr marL="346710">
              <a:lnSpc>
                <a:spcPct val="100000"/>
              </a:lnSpc>
              <a:spcBef>
                <a:spcPts val="1140"/>
              </a:spcBef>
              <a:tabLst>
                <a:tab pos="1653539"/>
              </a:tabLst>
            </a:pPr>
            <a:r>
              <a:rPr sz="2800" b="1">
                <a:latin typeface="微软雅黑"/>
                <a:cs typeface="微软雅黑"/>
              </a:rPr>
              <a:t>盆</a:t>
            </a:r>
            <a:r>
              <a:rPr sz="2800" b="1" spc="-50">
                <a:latin typeface="微软雅黑"/>
                <a:cs typeface="微软雅黑"/>
              </a:rPr>
              <a:t>地</a:t>
            </a:r>
            <a:r>
              <a:rPr sz="2800" b="1">
                <a:latin typeface="微软雅黑"/>
                <a:cs typeface="微软雅黑"/>
              </a:rPr>
              <a:t>	平</a:t>
            </a:r>
            <a:r>
              <a:rPr sz="2800" b="1" spc="-50">
                <a:latin typeface="微软雅黑"/>
                <a:cs typeface="微软雅黑"/>
              </a:rPr>
              <a:t>原</a:t>
            </a:r>
            <a:endParaRPr sz="2800">
              <a:latin typeface="微软雅黑"/>
              <a:cs typeface="微软雅黑"/>
            </a:endParaRPr>
          </a:p>
          <a:p>
            <a:pPr marL="50800" marR="139700">
              <a:lnSpc>
                <a:spcPct val="100000"/>
              </a:lnSpc>
              <a:spcBef>
                <a:spcPts val="1190"/>
              </a:spcBef>
            </a:pPr>
            <a:r>
              <a:rPr sz="3200" b="1">
                <a:solidFill>
                  <a:srgbClr val="0033CC"/>
                </a:solidFill>
                <a:latin typeface="微软雅黑"/>
                <a:cs typeface="微软雅黑"/>
              </a:rPr>
              <a:t>中间疏 </a:t>
            </a:r>
            <a:r>
              <a:rPr sz="4800" b="1" spc="-37" baseline="7812">
                <a:solidFill>
                  <a:srgbClr val="0033CC"/>
                </a:solidFill>
                <a:latin typeface="微软雅黑"/>
                <a:cs typeface="微软雅黑"/>
              </a:rPr>
              <a:t>稀疏</a:t>
            </a:r>
            <a:r>
              <a:rPr sz="3200" b="1" spc="100">
                <a:solidFill>
                  <a:srgbClr val="0033CC"/>
                </a:solidFill>
                <a:latin typeface="微软雅黑"/>
                <a:cs typeface="微软雅黑"/>
              </a:rPr>
              <a:t>四面密 </a:t>
            </a:r>
            <a:r>
              <a:rPr sz="4800" b="1" spc="-37" baseline="7812">
                <a:solidFill>
                  <a:srgbClr val="0033CC"/>
                </a:solidFill>
                <a:latin typeface="微软雅黑"/>
                <a:cs typeface="微软雅黑"/>
              </a:rPr>
              <a:t>平直</a:t>
            </a:r>
            <a:endParaRPr sz="4800" baseline="7812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498215" y="1171257"/>
            <a:ext cx="4318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50">
                <a:solidFill>
                  <a:srgbClr val="0033CC"/>
                </a:solidFill>
                <a:latin typeface="微软雅黑"/>
                <a:cs typeface="微软雅黑"/>
              </a:rPr>
              <a:t>密集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011103" y="1171257"/>
            <a:ext cx="4318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50">
                <a:solidFill>
                  <a:srgbClr val="0033CC"/>
                </a:solidFill>
                <a:latin typeface="微软雅黑"/>
                <a:cs typeface="微软雅黑"/>
              </a:rPr>
              <a:t>稀疏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907539" y="2803208"/>
            <a:ext cx="4318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50">
                <a:solidFill>
                  <a:srgbClr val="FF33CC"/>
                </a:solidFill>
                <a:latin typeface="微软雅黑"/>
                <a:cs typeface="微软雅黑"/>
              </a:rPr>
              <a:t>较高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02939" y="2406332"/>
            <a:ext cx="10414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FF33CC"/>
                </a:solidFill>
                <a:latin typeface="微软雅黑"/>
                <a:cs typeface="微软雅黑"/>
              </a:rPr>
              <a:t>高，超出</a:t>
            </a:r>
            <a:r>
              <a:rPr sz="3200" b="1" spc="-50">
                <a:solidFill>
                  <a:srgbClr val="FF33CC"/>
                </a:solidFill>
                <a:latin typeface="微软雅黑"/>
                <a:cs typeface="微软雅黑"/>
              </a:rPr>
              <a:t> </a:t>
            </a:r>
            <a:r>
              <a:rPr sz="3200" b="1" spc="-375">
                <a:solidFill>
                  <a:srgbClr val="FF33CC"/>
                </a:solidFill>
                <a:latin typeface="微软雅黑"/>
                <a:cs typeface="微软雅黑"/>
              </a:rPr>
              <a:t>500</a:t>
            </a:r>
            <a:r>
              <a:rPr sz="3200" b="1" spc="-50">
                <a:solidFill>
                  <a:srgbClr val="FF33CC"/>
                </a:solidFill>
                <a:latin typeface="微软雅黑"/>
                <a:cs typeface="微软雅黑"/>
              </a:rPr>
              <a:t>米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579303" y="2249170"/>
            <a:ext cx="1447800" cy="215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33CC"/>
                </a:solidFill>
                <a:latin typeface="微软雅黑"/>
                <a:cs typeface="微软雅黑"/>
              </a:rPr>
              <a:t>较低，一</a:t>
            </a:r>
            <a:r>
              <a:rPr sz="2800" b="1">
                <a:solidFill>
                  <a:srgbClr val="FF33CC"/>
                </a:solidFill>
                <a:latin typeface="微软雅黑"/>
                <a:cs typeface="微软雅黑"/>
              </a:rPr>
              <a:t>般（</a:t>
            </a:r>
            <a:r>
              <a:rPr sz="2800" b="1" spc="-25">
                <a:solidFill>
                  <a:srgbClr val="FF33CC"/>
                </a:solidFill>
                <a:latin typeface="微软雅黑"/>
                <a:cs typeface="微软雅黑"/>
              </a:rPr>
              <a:t>相对</a:t>
            </a:r>
            <a:r>
              <a:rPr sz="2800" b="1">
                <a:solidFill>
                  <a:srgbClr val="FF33CC"/>
                </a:solidFill>
                <a:latin typeface="微软雅黑"/>
                <a:cs typeface="微软雅黑"/>
              </a:rPr>
              <a:t>高度）</a:t>
            </a:r>
            <a:r>
              <a:rPr sz="2800" b="1" spc="-50">
                <a:solidFill>
                  <a:srgbClr val="FF33CC"/>
                </a:solidFill>
                <a:latin typeface="微软雅黑"/>
                <a:cs typeface="微软雅黑"/>
              </a:rPr>
              <a:t>不</a:t>
            </a:r>
            <a:r>
              <a:rPr sz="2800" b="1">
                <a:solidFill>
                  <a:srgbClr val="FF33CC"/>
                </a:solidFill>
                <a:latin typeface="微软雅黑"/>
                <a:cs typeface="微软雅黑"/>
              </a:rPr>
              <a:t>高于</a:t>
            </a:r>
            <a:r>
              <a:rPr sz="2800" b="1" spc="-355">
                <a:solidFill>
                  <a:srgbClr val="FF33CC"/>
                </a:solidFill>
                <a:latin typeface="微软雅黑"/>
                <a:cs typeface="微软雅黑"/>
              </a:rPr>
              <a:t>500</a:t>
            </a:r>
            <a:r>
              <a:rPr sz="2800" b="1" spc="-50">
                <a:solidFill>
                  <a:srgbClr val="FF33CC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36690" y="2536507"/>
            <a:ext cx="5588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355">
                <a:solidFill>
                  <a:srgbClr val="FF33CC"/>
                </a:solidFill>
                <a:latin typeface="微软雅黑"/>
                <a:cs typeface="微软雅黑"/>
              </a:rPr>
              <a:t>200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2800" b="1" spc="60">
                <a:solidFill>
                  <a:srgbClr val="FF33CC"/>
                </a:solidFill>
                <a:latin typeface="微软雅黑"/>
                <a:cs typeface="微软雅黑"/>
              </a:rPr>
              <a:t>米-</a:t>
            </a:r>
            <a:r>
              <a:rPr sz="2800" b="1" spc="120">
                <a:solidFill>
                  <a:srgbClr val="FF33CC"/>
                </a:solidFill>
                <a:latin typeface="微软雅黑"/>
                <a:cs typeface="微软雅黑"/>
              </a:rPr>
              <a:t> </a:t>
            </a:r>
            <a:r>
              <a:rPr sz="2800" b="1" spc="-355">
                <a:solidFill>
                  <a:srgbClr val="FF33CC"/>
                </a:solidFill>
                <a:latin typeface="微软雅黑"/>
                <a:cs typeface="微软雅黑"/>
              </a:rPr>
              <a:t>500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33CC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674928" y="2609532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FF33CC"/>
                </a:solidFill>
                <a:latin typeface="微软雅黑"/>
                <a:cs typeface="微软雅黑"/>
              </a:rPr>
              <a:t>低，</a:t>
            </a:r>
            <a:r>
              <a:rPr sz="2800" b="1" spc="-25">
                <a:solidFill>
                  <a:srgbClr val="FF33CC"/>
                </a:solidFill>
                <a:latin typeface="微软雅黑"/>
                <a:cs typeface="微软雅黑"/>
              </a:rPr>
              <a:t>0</a:t>
            </a:r>
            <a:r>
              <a:rPr sz="2800" b="1" spc="-85">
                <a:solidFill>
                  <a:srgbClr val="FF33CC"/>
                </a:solidFill>
                <a:latin typeface="微软雅黑"/>
                <a:cs typeface="微软雅黑"/>
              </a:rPr>
              <a:t>米-</a:t>
            </a:r>
            <a:r>
              <a:rPr sz="2800" b="1" spc="-235">
                <a:solidFill>
                  <a:srgbClr val="FF33CC"/>
                </a:solidFill>
                <a:latin typeface="微软雅黑"/>
                <a:cs typeface="微软雅黑"/>
              </a:rPr>
              <a:t>200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33CC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831339" y="4616132"/>
            <a:ext cx="2616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1536065"/>
              </a:tabLst>
            </a:pPr>
            <a:r>
              <a:rPr sz="2800" b="1">
                <a:solidFill>
                  <a:srgbClr val="006600"/>
                </a:solidFill>
                <a:latin typeface="微软雅黑"/>
                <a:cs typeface="微软雅黑"/>
              </a:rPr>
              <a:t>起伏</a:t>
            </a:r>
            <a:r>
              <a:rPr sz="2800" b="1" spc="-50">
                <a:solidFill>
                  <a:srgbClr val="006600"/>
                </a:solidFill>
                <a:latin typeface="微软雅黑"/>
                <a:cs typeface="微软雅黑"/>
              </a:rPr>
              <a:t>不</a:t>
            </a:r>
            <a:r>
              <a:rPr sz="2800" b="1">
                <a:solidFill>
                  <a:srgbClr val="006600"/>
                </a:solidFill>
                <a:latin typeface="微软雅黑"/>
                <a:cs typeface="微软雅黑"/>
              </a:rPr>
              <a:t>	坡度</a:t>
            </a:r>
            <a:r>
              <a:rPr sz="2800" b="1" spc="-50">
                <a:solidFill>
                  <a:srgbClr val="006600"/>
                </a:solidFill>
                <a:latin typeface="微软雅黑"/>
                <a:cs typeface="微软雅黑"/>
              </a:rPr>
              <a:t>较</a:t>
            </a:r>
            <a:r>
              <a:rPr sz="2800" b="1">
                <a:solidFill>
                  <a:srgbClr val="006600"/>
                </a:solidFill>
                <a:latin typeface="微软雅黑"/>
                <a:cs typeface="微软雅黑"/>
              </a:rPr>
              <a:t>大</a:t>
            </a:r>
            <a:r>
              <a:rPr sz="2800" b="1" spc="595">
                <a:solidFill>
                  <a:srgbClr val="006600"/>
                </a:solidFill>
                <a:latin typeface="微软雅黑"/>
                <a:cs typeface="微软雅黑"/>
              </a:rPr>
              <a:t>,</a:t>
            </a:r>
            <a:r>
              <a:rPr sz="2800" b="1" spc="-50">
                <a:solidFill>
                  <a:srgbClr val="006600"/>
                </a:solidFill>
                <a:latin typeface="微软雅黑"/>
                <a:cs typeface="微软雅黑"/>
              </a:rPr>
              <a:t>边</a:t>
            </a:r>
            <a:r>
              <a:rPr sz="2800" b="1">
                <a:solidFill>
                  <a:srgbClr val="006600"/>
                </a:solidFill>
                <a:latin typeface="微软雅黑"/>
                <a:cs typeface="微软雅黑"/>
              </a:rPr>
              <a:t>	陡</a:t>
            </a:r>
            <a:r>
              <a:rPr sz="2800" b="1" spc="595">
                <a:solidFill>
                  <a:srgbClr val="006600"/>
                </a:solidFill>
                <a:latin typeface="微软雅黑"/>
                <a:cs typeface="微软雅黑"/>
              </a:rPr>
              <a:t>,</a:t>
            </a:r>
            <a:r>
              <a:rPr sz="2800" b="1" spc="-50">
                <a:solidFill>
                  <a:srgbClr val="006600"/>
                </a:solidFill>
                <a:latin typeface="微软雅黑"/>
                <a:cs typeface="微软雅黑"/>
              </a:rPr>
              <a:t>沟</a:t>
            </a:r>
            <a:r>
              <a:rPr sz="2800" b="1">
                <a:solidFill>
                  <a:srgbClr val="006600"/>
                </a:solidFill>
                <a:latin typeface="微软雅黑"/>
                <a:cs typeface="微软雅黑"/>
              </a:rPr>
              <a:t>沿陡</a:t>
            </a:r>
            <a:r>
              <a:rPr sz="2800" b="1" spc="-50">
                <a:solidFill>
                  <a:srgbClr val="006600"/>
                </a:solidFill>
                <a:latin typeface="微软雅黑"/>
                <a:cs typeface="微软雅黑"/>
              </a:rPr>
              <a:t>峭</a:t>
            </a:r>
            <a:r>
              <a:rPr sz="2800" b="1">
                <a:solidFill>
                  <a:srgbClr val="006600"/>
                </a:solidFill>
                <a:latin typeface="微软雅黑"/>
                <a:cs typeface="微软雅黑"/>
              </a:rPr>
              <a:t>	谷较</a:t>
            </a:r>
            <a:r>
              <a:rPr sz="2800" b="1" spc="-50">
                <a:solidFill>
                  <a:srgbClr val="006600"/>
                </a:solidFill>
                <a:latin typeface="微软雅黑"/>
                <a:cs typeface="微软雅黑"/>
              </a:rPr>
              <a:t>深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938078" y="4698682"/>
            <a:ext cx="8382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006600"/>
                </a:solidFill>
                <a:latin typeface="微软雅黑"/>
                <a:cs typeface="微软雅黑"/>
              </a:rPr>
              <a:t>坡度平和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281102" y="4712970"/>
            <a:ext cx="228155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06600"/>
                </a:solidFill>
                <a:latin typeface="微软雅黑"/>
                <a:cs typeface="微软雅黑"/>
              </a:rPr>
              <a:t>四面高 </a:t>
            </a:r>
            <a:r>
              <a:rPr sz="4800" b="1" spc="-37" baseline="-7812">
                <a:solidFill>
                  <a:srgbClr val="006600"/>
                </a:solidFill>
                <a:latin typeface="微软雅黑"/>
                <a:cs typeface="微软雅黑"/>
              </a:rPr>
              <a:t>平坦</a:t>
            </a:r>
            <a:r>
              <a:rPr sz="3200" b="1" spc="100">
                <a:solidFill>
                  <a:srgbClr val="006600"/>
                </a:solidFill>
                <a:latin typeface="微软雅黑"/>
                <a:cs typeface="微软雅黑"/>
              </a:rPr>
              <a:t>中间低 </a:t>
            </a:r>
            <a:r>
              <a:rPr sz="4800" b="1" spc="-37" baseline="-7812">
                <a:solidFill>
                  <a:srgbClr val="006600"/>
                </a:solidFill>
                <a:latin typeface="微软雅黑"/>
                <a:cs typeface="微软雅黑"/>
              </a:rPr>
              <a:t>广阔</a:t>
            </a:r>
            <a:endParaRPr sz="4800" baseline="-7812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8739" y="42545"/>
            <a:ext cx="4597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等高线形状与五大基本地形旳关系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155700"/>
            <a:ext cx="8429431" cy="283029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364739" y="1188392"/>
            <a:ext cx="330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>
                <a:latin typeface="Times New Roman"/>
                <a:cs typeface="Times New Roman"/>
              </a:rPr>
              <a:t>1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31740" y="1416992"/>
            <a:ext cx="330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>
                <a:latin typeface="Times New Roman"/>
                <a:cs typeface="Times New Roman"/>
              </a:rPr>
              <a:t>2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79740" y="1126480"/>
            <a:ext cx="330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>
                <a:latin typeface="Times New Roman"/>
                <a:cs typeface="Times New Roman"/>
              </a:rPr>
              <a:t>4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126739" y="2831455"/>
            <a:ext cx="330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>
                <a:latin typeface="Times New Roman"/>
                <a:cs typeface="Times New Roman"/>
              </a:rPr>
              <a:t>5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1140" y="3564609"/>
            <a:ext cx="1600200" cy="260731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R="43180" algn="ctr">
              <a:lnSpc>
                <a:spcPct val="100000"/>
              </a:lnSpc>
              <a:spcBef>
                <a:spcPts val="815"/>
              </a:spcBef>
            </a:pPr>
            <a:r>
              <a:rPr sz="4800" b="1">
                <a:latin typeface="Times New Roman"/>
                <a:cs typeface="Times New Roman"/>
              </a:rPr>
              <a:t>3</a:t>
            </a:r>
            <a:endParaRPr sz="4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400" b="1" spc="195">
                <a:solidFill>
                  <a:srgbClr val="333399"/>
                </a:solidFill>
                <a:latin typeface="微软雅黑"/>
                <a:cs typeface="微软雅黑"/>
              </a:rPr>
              <a:t>1.</a:t>
            </a:r>
            <a:r>
              <a:rPr sz="4000" b="1" spc="-25">
                <a:solidFill>
                  <a:srgbClr val="333399"/>
                </a:solidFill>
                <a:latin typeface="微软雅黑"/>
                <a:cs typeface="微软雅黑"/>
              </a:rPr>
              <a:t>高原</a:t>
            </a:r>
            <a:endParaRPr sz="4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640"/>
              </a:spcBef>
            </a:pPr>
            <a:r>
              <a:rPr sz="4400" b="1" spc="195">
                <a:solidFill>
                  <a:srgbClr val="333399"/>
                </a:solidFill>
                <a:latin typeface="微软雅黑"/>
                <a:cs typeface="微软雅黑"/>
              </a:rPr>
              <a:t>4.</a:t>
            </a:r>
            <a:r>
              <a:rPr sz="4000" b="1" spc="-25">
                <a:solidFill>
                  <a:srgbClr val="333399"/>
                </a:solidFill>
                <a:latin typeface="微软雅黑"/>
                <a:cs typeface="微软雅黑"/>
              </a:rPr>
              <a:t>盆地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40" y="44132"/>
            <a:ext cx="5762625" cy="9823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85"/>
              </a:lnSpc>
              <a:spcBef>
                <a:spcPts val="100"/>
              </a:spcBef>
            </a:pPr>
            <a:r>
              <a:rPr sz="2800" b="1" spc="-15">
                <a:solidFill>
                  <a:srgbClr val="333399"/>
                </a:solidFill>
                <a:latin typeface="微软雅黑"/>
                <a:cs typeface="微软雅黑"/>
              </a:rPr>
              <a:t>实战演练</a:t>
            </a:r>
            <a:endParaRPr sz="2800">
              <a:latin typeface="微软雅黑"/>
              <a:cs typeface="微软雅黑"/>
            </a:endParaRPr>
          </a:p>
          <a:p>
            <a:pPr marL="263525">
              <a:lnSpc>
                <a:spcPts val="4245"/>
              </a:lnSpc>
            </a:pPr>
            <a:r>
              <a:rPr sz="3600" b="1" spc="-5">
                <a:solidFill>
                  <a:srgbClr val="0033CC"/>
                </a:solidFill>
                <a:latin typeface="微软雅黑"/>
                <a:cs typeface="微软雅黑"/>
              </a:rPr>
              <a:t>判断图中地形类型旳名称：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29939" y="4206846"/>
            <a:ext cx="1854200" cy="1965325"/>
          </a:xfrm>
          <a:prstGeom prst="rect">
            <a:avLst/>
          </a:prstGeom>
        </p:spPr>
        <p:txBody>
          <a:bodyPr vert="horz" wrap="square" lIns="0" tIns="2755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70"/>
              </a:spcBef>
            </a:pPr>
            <a:r>
              <a:rPr sz="4400" b="1" spc="195">
                <a:solidFill>
                  <a:srgbClr val="333399"/>
                </a:solidFill>
                <a:latin typeface="微软雅黑"/>
                <a:cs typeface="微软雅黑"/>
              </a:rPr>
              <a:t>2.</a:t>
            </a:r>
            <a:r>
              <a:rPr sz="4000" b="1" spc="-25">
                <a:solidFill>
                  <a:srgbClr val="333399"/>
                </a:solidFill>
                <a:latin typeface="微软雅黑"/>
                <a:cs typeface="微软雅黑"/>
              </a:rPr>
              <a:t>山地</a:t>
            </a:r>
            <a:endParaRPr sz="4000">
              <a:latin typeface="微软雅黑"/>
              <a:cs typeface="微软雅黑"/>
            </a:endParaRPr>
          </a:p>
          <a:p>
            <a:pPr marL="266700">
              <a:lnSpc>
                <a:spcPct val="100000"/>
              </a:lnSpc>
              <a:spcBef>
                <a:spcPts val="2640"/>
              </a:spcBef>
            </a:pPr>
            <a:r>
              <a:rPr sz="4400" b="1" spc="195">
                <a:solidFill>
                  <a:srgbClr val="333399"/>
                </a:solidFill>
                <a:latin typeface="微软雅黑"/>
                <a:cs typeface="微软雅黑"/>
              </a:rPr>
              <a:t>5.</a:t>
            </a:r>
            <a:r>
              <a:rPr sz="4000" b="1" spc="-25">
                <a:solidFill>
                  <a:srgbClr val="333399"/>
                </a:solidFill>
                <a:latin typeface="微软雅黑"/>
                <a:cs typeface="微软雅黑"/>
              </a:rPr>
              <a:t>平原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74739" y="4520882"/>
            <a:ext cx="16002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4980"/>
              </a:lnSpc>
            </a:pPr>
            <a:r>
              <a:rPr sz="4400" b="1" spc="195">
                <a:solidFill>
                  <a:srgbClr val="333399"/>
                </a:solidFill>
                <a:latin typeface="微软雅黑"/>
                <a:cs typeface="微软雅黑"/>
              </a:rPr>
              <a:t>3.</a:t>
            </a:r>
            <a:r>
              <a:rPr sz="4000" b="1" spc="-25">
                <a:solidFill>
                  <a:srgbClr val="333399"/>
                </a:solidFill>
                <a:latin typeface="微软雅黑"/>
                <a:cs typeface="微软雅黑"/>
              </a:rPr>
              <a:t>丘陵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68538" y="4539796"/>
            <a:ext cx="4974590" cy="2102485"/>
          </a:xfrm>
          <a:custGeom>
            <a:rect l="l" t="t" r="r" b="b"/>
            <a:pathLst>
              <a:path w="4974590" h="2102484">
                <a:moveTo>
                  <a:pt x="0" y="1108981"/>
                </a:moveTo>
                <a:lnTo>
                  <a:pt x="24109" y="1069414"/>
                </a:lnTo>
                <a:lnTo>
                  <a:pt x="48365" y="1029945"/>
                </a:lnTo>
                <a:lnTo>
                  <a:pt x="72912" y="990677"/>
                </a:lnTo>
                <a:lnTo>
                  <a:pt x="97898" y="951707"/>
                </a:lnTo>
                <a:lnTo>
                  <a:pt x="123468" y="913136"/>
                </a:lnTo>
                <a:lnTo>
                  <a:pt x="149769" y="875063"/>
                </a:lnTo>
                <a:lnTo>
                  <a:pt x="176945" y="837589"/>
                </a:lnTo>
                <a:lnTo>
                  <a:pt x="205144" y="800812"/>
                </a:lnTo>
                <a:lnTo>
                  <a:pt x="234511" y="764832"/>
                </a:lnTo>
                <a:lnTo>
                  <a:pt x="265193" y="729750"/>
                </a:lnTo>
                <a:lnTo>
                  <a:pt x="297335" y="695665"/>
                </a:lnTo>
                <a:lnTo>
                  <a:pt x="331083" y="662675"/>
                </a:lnTo>
                <a:lnTo>
                  <a:pt x="366584" y="630882"/>
                </a:lnTo>
                <a:lnTo>
                  <a:pt x="403984" y="600385"/>
                </a:lnTo>
                <a:lnTo>
                  <a:pt x="443428" y="571283"/>
                </a:lnTo>
                <a:lnTo>
                  <a:pt x="485063" y="543677"/>
                </a:lnTo>
                <a:lnTo>
                  <a:pt x="529034" y="517665"/>
                </a:lnTo>
                <a:lnTo>
                  <a:pt x="575489" y="493348"/>
                </a:lnTo>
                <a:lnTo>
                  <a:pt x="624572" y="470825"/>
                </a:lnTo>
                <a:lnTo>
                  <a:pt x="676429" y="450195"/>
                </a:lnTo>
                <a:lnTo>
                  <a:pt x="731208" y="431560"/>
                </a:lnTo>
                <a:lnTo>
                  <a:pt x="789054" y="415017"/>
                </a:lnTo>
                <a:lnTo>
                  <a:pt x="826527" y="406137"/>
                </a:lnTo>
                <a:lnTo>
                  <a:pt x="866226" y="398360"/>
                </a:lnTo>
                <a:lnTo>
                  <a:pt x="908021" y="391636"/>
                </a:lnTo>
                <a:lnTo>
                  <a:pt x="951782" y="385913"/>
                </a:lnTo>
                <a:lnTo>
                  <a:pt x="997380" y="381140"/>
                </a:lnTo>
                <a:lnTo>
                  <a:pt x="1044686" y="377267"/>
                </a:lnTo>
                <a:lnTo>
                  <a:pt x="1093569" y="374241"/>
                </a:lnTo>
                <a:lnTo>
                  <a:pt x="1143900" y="372012"/>
                </a:lnTo>
                <a:lnTo>
                  <a:pt x="1195550" y="370528"/>
                </a:lnTo>
                <a:lnTo>
                  <a:pt x="1248388" y="369739"/>
                </a:lnTo>
                <a:lnTo>
                  <a:pt x="1302286" y="369593"/>
                </a:lnTo>
                <a:lnTo>
                  <a:pt x="1357113" y="370038"/>
                </a:lnTo>
                <a:lnTo>
                  <a:pt x="1412740" y="371024"/>
                </a:lnTo>
                <a:lnTo>
                  <a:pt x="1469038" y="372500"/>
                </a:lnTo>
                <a:lnTo>
                  <a:pt x="1525876" y="374414"/>
                </a:lnTo>
                <a:lnTo>
                  <a:pt x="1583125" y="376716"/>
                </a:lnTo>
                <a:lnTo>
                  <a:pt x="1640656" y="379353"/>
                </a:lnTo>
                <a:lnTo>
                  <a:pt x="1698338" y="382275"/>
                </a:lnTo>
                <a:lnTo>
                  <a:pt x="1756043" y="385431"/>
                </a:lnTo>
                <a:lnTo>
                  <a:pt x="1813640" y="388769"/>
                </a:lnTo>
                <a:lnTo>
                  <a:pt x="1871000" y="392238"/>
                </a:lnTo>
                <a:lnTo>
                  <a:pt x="1927994" y="395788"/>
                </a:lnTo>
                <a:lnTo>
                  <a:pt x="1984491" y="399366"/>
                </a:lnTo>
                <a:lnTo>
                  <a:pt x="2040363" y="402922"/>
                </a:lnTo>
                <a:lnTo>
                  <a:pt x="2095479" y="406405"/>
                </a:lnTo>
                <a:lnTo>
                  <a:pt x="2149710" y="409763"/>
                </a:lnTo>
                <a:lnTo>
                  <a:pt x="2202926" y="412944"/>
                </a:lnTo>
                <a:lnTo>
                  <a:pt x="2254998" y="415899"/>
                </a:lnTo>
                <a:lnTo>
                  <a:pt x="2305796" y="418576"/>
                </a:lnTo>
                <a:lnTo>
                  <a:pt x="2355190" y="420923"/>
                </a:lnTo>
                <a:lnTo>
                  <a:pt x="2403051" y="422890"/>
                </a:lnTo>
                <a:lnTo>
                  <a:pt x="2449249" y="424425"/>
                </a:lnTo>
                <a:lnTo>
                  <a:pt x="2493655" y="425477"/>
                </a:lnTo>
                <a:lnTo>
                  <a:pt x="2536139" y="425994"/>
                </a:lnTo>
                <a:lnTo>
                  <a:pt x="2576571" y="425927"/>
                </a:lnTo>
                <a:lnTo>
                  <a:pt x="2614822" y="425223"/>
                </a:lnTo>
                <a:lnTo>
                  <a:pt x="2691052" y="423134"/>
                </a:lnTo>
                <a:lnTo>
                  <a:pt x="2762709" y="421204"/>
                </a:lnTo>
                <a:lnTo>
                  <a:pt x="2830039" y="419330"/>
                </a:lnTo>
                <a:lnTo>
                  <a:pt x="2893292" y="417411"/>
                </a:lnTo>
                <a:lnTo>
                  <a:pt x="2952717" y="415348"/>
                </a:lnTo>
                <a:lnTo>
                  <a:pt x="3008561" y="413038"/>
                </a:lnTo>
                <a:lnTo>
                  <a:pt x="3061073" y="410380"/>
                </a:lnTo>
                <a:lnTo>
                  <a:pt x="3110503" y="407274"/>
                </a:lnTo>
                <a:lnTo>
                  <a:pt x="3157097" y="403618"/>
                </a:lnTo>
                <a:lnTo>
                  <a:pt x="3201106" y="399311"/>
                </a:lnTo>
                <a:lnTo>
                  <a:pt x="3242777" y="394252"/>
                </a:lnTo>
                <a:lnTo>
                  <a:pt x="3282359" y="388340"/>
                </a:lnTo>
                <a:lnTo>
                  <a:pt x="3320100" y="381474"/>
                </a:lnTo>
                <a:lnTo>
                  <a:pt x="3391056" y="364475"/>
                </a:lnTo>
                <a:lnTo>
                  <a:pt x="3457632" y="342446"/>
                </a:lnTo>
                <a:lnTo>
                  <a:pt x="3513865" y="316666"/>
                </a:lnTo>
                <a:lnTo>
                  <a:pt x="3560508" y="286555"/>
                </a:lnTo>
                <a:lnTo>
                  <a:pt x="3598775" y="252656"/>
                </a:lnTo>
                <a:lnTo>
                  <a:pt x="3629885" y="215508"/>
                </a:lnTo>
                <a:lnTo>
                  <a:pt x="3655054" y="175654"/>
                </a:lnTo>
                <a:lnTo>
                  <a:pt x="3675498" y="133635"/>
                </a:lnTo>
                <a:lnTo>
                  <a:pt x="3692434" y="89992"/>
                </a:lnTo>
                <a:lnTo>
                  <a:pt x="3707079" y="45266"/>
                </a:lnTo>
                <a:lnTo>
                  <a:pt x="3720650" y="0"/>
                </a:lnTo>
              </a:path>
              <a:path w="4974590" h="2102484">
                <a:moveTo>
                  <a:pt x="435803" y="1572758"/>
                </a:moveTo>
                <a:lnTo>
                  <a:pt x="459913" y="1533190"/>
                </a:lnTo>
                <a:lnTo>
                  <a:pt x="484169" y="1493722"/>
                </a:lnTo>
                <a:lnTo>
                  <a:pt x="508716" y="1454453"/>
                </a:lnTo>
                <a:lnTo>
                  <a:pt x="533702" y="1415484"/>
                </a:lnTo>
                <a:lnTo>
                  <a:pt x="559272" y="1376913"/>
                </a:lnTo>
                <a:lnTo>
                  <a:pt x="585573" y="1338840"/>
                </a:lnTo>
                <a:lnTo>
                  <a:pt x="612749" y="1301365"/>
                </a:lnTo>
                <a:lnTo>
                  <a:pt x="640948" y="1264589"/>
                </a:lnTo>
                <a:lnTo>
                  <a:pt x="670315" y="1228609"/>
                </a:lnTo>
                <a:lnTo>
                  <a:pt x="700997" y="1193527"/>
                </a:lnTo>
                <a:lnTo>
                  <a:pt x="733139" y="1159441"/>
                </a:lnTo>
                <a:lnTo>
                  <a:pt x="766887" y="1126452"/>
                </a:lnTo>
                <a:lnTo>
                  <a:pt x="802388" y="1094659"/>
                </a:lnTo>
                <a:lnTo>
                  <a:pt x="839788" y="1064162"/>
                </a:lnTo>
                <a:lnTo>
                  <a:pt x="879232" y="1035060"/>
                </a:lnTo>
                <a:lnTo>
                  <a:pt x="920867" y="1007453"/>
                </a:lnTo>
                <a:lnTo>
                  <a:pt x="964838" y="981442"/>
                </a:lnTo>
                <a:lnTo>
                  <a:pt x="1011293" y="957124"/>
                </a:lnTo>
                <a:lnTo>
                  <a:pt x="1060376" y="934601"/>
                </a:lnTo>
                <a:lnTo>
                  <a:pt x="1112233" y="913972"/>
                </a:lnTo>
                <a:lnTo>
                  <a:pt x="1167012" y="895336"/>
                </a:lnTo>
                <a:lnTo>
                  <a:pt x="1224858" y="878794"/>
                </a:lnTo>
                <a:lnTo>
                  <a:pt x="1262331" y="869913"/>
                </a:lnTo>
                <a:lnTo>
                  <a:pt x="1302030" y="862137"/>
                </a:lnTo>
                <a:lnTo>
                  <a:pt x="1343825" y="855413"/>
                </a:lnTo>
                <a:lnTo>
                  <a:pt x="1387586" y="849690"/>
                </a:lnTo>
                <a:lnTo>
                  <a:pt x="1433184" y="844917"/>
                </a:lnTo>
                <a:lnTo>
                  <a:pt x="1480490" y="841043"/>
                </a:lnTo>
                <a:lnTo>
                  <a:pt x="1529373" y="838018"/>
                </a:lnTo>
                <a:lnTo>
                  <a:pt x="1579704" y="835789"/>
                </a:lnTo>
                <a:lnTo>
                  <a:pt x="1631354" y="834305"/>
                </a:lnTo>
                <a:lnTo>
                  <a:pt x="1684192" y="833515"/>
                </a:lnTo>
                <a:lnTo>
                  <a:pt x="1738090" y="833369"/>
                </a:lnTo>
                <a:lnTo>
                  <a:pt x="1792917" y="833815"/>
                </a:lnTo>
                <a:lnTo>
                  <a:pt x="1848544" y="834801"/>
                </a:lnTo>
                <a:lnTo>
                  <a:pt x="1904842" y="836277"/>
                </a:lnTo>
                <a:lnTo>
                  <a:pt x="1961680" y="838191"/>
                </a:lnTo>
                <a:lnTo>
                  <a:pt x="2018929" y="840492"/>
                </a:lnTo>
                <a:lnTo>
                  <a:pt x="2076460" y="843129"/>
                </a:lnTo>
                <a:lnTo>
                  <a:pt x="2134142" y="846052"/>
                </a:lnTo>
                <a:lnTo>
                  <a:pt x="2191847" y="849207"/>
                </a:lnTo>
                <a:lnTo>
                  <a:pt x="2249444" y="852545"/>
                </a:lnTo>
                <a:lnTo>
                  <a:pt x="2306804" y="856015"/>
                </a:lnTo>
                <a:lnTo>
                  <a:pt x="2363798" y="859564"/>
                </a:lnTo>
                <a:lnTo>
                  <a:pt x="2420295" y="863143"/>
                </a:lnTo>
                <a:lnTo>
                  <a:pt x="2476167" y="866699"/>
                </a:lnTo>
                <a:lnTo>
                  <a:pt x="2531283" y="870181"/>
                </a:lnTo>
                <a:lnTo>
                  <a:pt x="2585514" y="873539"/>
                </a:lnTo>
                <a:lnTo>
                  <a:pt x="2638730" y="876721"/>
                </a:lnTo>
                <a:lnTo>
                  <a:pt x="2690802" y="879676"/>
                </a:lnTo>
                <a:lnTo>
                  <a:pt x="2741600" y="882352"/>
                </a:lnTo>
                <a:lnTo>
                  <a:pt x="2790994" y="884700"/>
                </a:lnTo>
                <a:lnTo>
                  <a:pt x="2838855" y="886666"/>
                </a:lnTo>
                <a:lnTo>
                  <a:pt x="2885053" y="888201"/>
                </a:lnTo>
                <a:lnTo>
                  <a:pt x="2929459" y="889253"/>
                </a:lnTo>
                <a:lnTo>
                  <a:pt x="2971943" y="889771"/>
                </a:lnTo>
                <a:lnTo>
                  <a:pt x="3012375" y="889703"/>
                </a:lnTo>
                <a:lnTo>
                  <a:pt x="3050626" y="888999"/>
                </a:lnTo>
                <a:lnTo>
                  <a:pt x="3126856" y="886911"/>
                </a:lnTo>
                <a:lnTo>
                  <a:pt x="3198513" y="884980"/>
                </a:lnTo>
                <a:lnTo>
                  <a:pt x="3265843" y="883106"/>
                </a:lnTo>
                <a:lnTo>
                  <a:pt x="3329096" y="881188"/>
                </a:lnTo>
                <a:lnTo>
                  <a:pt x="3388521" y="879124"/>
                </a:lnTo>
                <a:lnTo>
                  <a:pt x="3444365" y="876814"/>
                </a:lnTo>
                <a:lnTo>
                  <a:pt x="3496877" y="874156"/>
                </a:lnTo>
                <a:lnTo>
                  <a:pt x="3546307" y="871050"/>
                </a:lnTo>
                <a:lnTo>
                  <a:pt x="3592901" y="867394"/>
                </a:lnTo>
                <a:lnTo>
                  <a:pt x="3636910" y="863087"/>
                </a:lnTo>
                <a:lnTo>
                  <a:pt x="3678581" y="858028"/>
                </a:lnTo>
                <a:lnTo>
                  <a:pt x="3718163" y="852116"/>
                </a:lnTo>
                <a:lnTo>
                  <a:pt x="3755904" y="845250"/>
                </a:lnTo>
                <a:lnTo>
                  <a:pt x="3826860" y="828251"/>
                </a:lnTo>
                <a:lnTo>
                  <a:pt x="3893436" y="806222"/>
                </a:lnTo>
                <a:lnTo>
                  <a:pt x="3949669" y="780442"/>
                </a:lnTo>
                <a:lnTo>
                  <a:pt x="3996312" y="750332"/>
                </a:lnTo>
                <a:lnTo>
                  <a:pt x="4034579" y="716432"/>
                </a:lnTo>
                <a:lnTo>
                  <a:pt x="4065689" y="679285"/>
                </a:lnTo>
                <a:lnTo>
                  <a:pt x="4090858" y="639431"/>
                </a:lnTo>
                <a:lnTo>
                  <a:pt x="4111302" y="597412"/>
                </a:lnTo>
                <a:lnTo>
                  <a:pt x="4128238" y="553769"/>
                </a:lnTo>
                <a:lnTo>
                  <a:pt x="4142883" y="509043"/>
                </a:lnTo>
                <a:lnTo>
                  <a:pt x="4156454" y="463776"/>
                </a:lnTo>
              </a:path>
              <a:path w="4974590" h="2102484">
                <a:moveTo>
                  <a:pt x="1253655" y="2102303"/>
                </a:moveTo>
                <a:lnTo>
                  <a:pt x="1277765" y="2062735"/>
                </a:lnTo>
                <a:lnTo>
                  <a:pt x="1302020" y="2023267"/>
                </a:lnTo>
                <a:lnTo>
                  <a:pt x="1326568" y="1983998"/>
                </a:lnTo>
                <a:lnTo>
                  <a:pt x="1351554" y="1945028"/>
                </a:lnTo>
                <a:lnTo>
                  <a:pt x="1377124" y="1906457"/>
                </a:lnTo>
                <a:lnTo>
                  <a:pt x="1403424" y="1868384"/>
                </a:lnTo>
                <a:lnTo>
                  <a:pt x="1430601" y="1830910"/>
                </a:lnTo>
                <a:lnTo>
                  <a:pt x="1458799" y="1794133"/>
                </a:lnTo>
                <a:lnTo>
                  <a:pt x="1488167" y="1758153"/>
                </a:lnTo>
                <a:lnTo>
                  <a:pt x="1518848" y="1723071"/>
                </a:lnTo>
                <a:lnTo>
                  <a:pt x="1550990" y="1688986"/>
                </a:lnTo>
                <a:lnTo>
                  <a:pt x="1584739" y="1655996"/>
                </a:lnTo>
                <a:lnTo>
                  <a:pt x="1620240" y="1624203"/>
                </a:lnTo>
                <a:lnTo>
                  <a:pt x="1657639" y="1593706"/>
                </a:lnTo>
                <a:lnTo>
                  <a:pt x="1697083" y="1564604"/>
                </a:lnTo>
                <a:lnTo>
                  <a:pt x="1738718" y="1536998"/>
                </a:lnTo>
                <a:lnTo>
                  <a:pt x="1782690" y="1510986"/>
                </a:lnTo>
                <a:lnTo>
                  <a:pt x="1829144" y="1486669"/>
                </a:lnTo>
                <a:lnTo>
                  <a:pt x="1878227" y="1464146"/>
                </a:lnTo>
                <a:lnTo>
                  <a:pt x="1930085" y="1443516"/>
                </a:lnTo>
                <a:lnTo>
                  <a:pt x="1984863" y="1424881"/>
                </a:lnTo>
                <a:lnTo>
                  <a:pt x="2042709" y="1408338"/>
                </a:lnTo>
                <a:lnTo>
                  <a:pt x="2080182" y="1399458"/>
                </a:lnTo>
                <a:lnTo>
                  <a:pt x="2119881" y="1391681"/>
                </a:lnTo>
                <a:lnTo>
                  <a:pt x="2161676" y="1384957"/>
                </a:lnTo>
                <a:lnTo>
                  <a:pt x="2205437" y="1379234"/>
                </a:lnTo>
                <a:lnTo>
                  <a:pt x="2251036" y="1374462"/>
                </a:lnTo>
                <a:lnTo>
                  <a:pt x="2298341" y="1370588"/>
                </a:lnTo>
                <a:lnTo>
                  <a:pt x="2347225" y="1367562"/>
                </a:lnTo>
                <a:lnTo>
                  <a:pt x="2397556" y="1365333"/>
                </a:lnTo>
                <a:lnTo>
                  <a:pt x="2449205" y="1363849"/>
                </a:lnTo>
                <a:lnTo>
                  <a:pt x="2502044" y="1363060"/>
                </a:lnTo>
                <a:lnTo>
                  <a:pt x="2555942" y="1362914"/>
                </a:lnTo>
                <a:lnTo>
                  <a:pt x="2610769" y="1363359"/>
                </a:lnTo>
                <a:lnTo>
                  <a:pt x="2666396" y="1364345"/>
                </a:lnTo>
                <a:lnTo>
                  <a:pt x="2722693" y="1365821"/>
                </a:lnTo>
                <a:lnTo>
                  <a:pt x="2779531" y="1367735"/>
                </a:lnTo>
                <a:lnTo>
                  <a:pt x="2836781" y="1370037"/>
                </a:lnTo>
                <a:lnTo>
                  <a:pt x="2894311" y="1372674"/>
                </a:lnTo>
                <a:lnTo>
                  <a:pt x="2951994" y="1375596"/>
                </a:lnTo>
                <a:lnTo>
                  <a:pt x="3009698" y="1378752"/>
                </a:lnTo>
                <a:lnTo>
                  <a:pt x="3067296" y="1382090"/>
                </a:lnTo>
                <a:lnTo>
                  <a:pt x="3124656" y="1385559"/>
                </a:lnTo>
                <a:lnTo>
                  <a:pt x="3181650" y="1389109"/>
                </a:lnTo>
                <a:lnTo>
                  <a:pt x="3238147" y="1392687"/>
                </a:lnTo>
                <a:lnTo>
                  <a:pt x="3294019" y="1396243"/>
                </a:lnTo>
                <a:lnTo>
                  <a:pt x="3349135" y="1399726"/>
                </a:lnTo>
                <a:lnTo>
                  <a:pt x="3403366" y="1403083"/>
                </a:lnTo>
                <a:lnTo>
                  <a:pt x="3456582" y="1406265"/>
                </a:lnTo>
                <a:lnTo>
                  <a:pt x="3508654" y="1409220"/>
                </a:lnTo>
                <a:lnTo>
                  <a:pt x="3559451" y="1411897"/>
                </a:lnTo>
                <a:lnTo>
                  <a:pt x="3608846" y="1414244"/>
                </a:lnTo>
                <a:lnTo>
                  <a:pt x="3656707" y="1416211"/>
                </a:lnTo>
                <a:lnTo>
                  <a:pt x="3702905" y="1417746"/>
                </a:lnTo>
                <a:lnTo>
                  <a:pt x="3747311" y="1418798"/>
                </a:lnTo>
                <a:lnTo>
                  <a:pt x="3789795" y="1419315"/>
                </a:lnTo>
                <a:lnTo>
                  <a:pt x="3830227" y="1419248"/>
                </a:lnTo>
                <a:lnTo>
                  <a:pt x="3868478" y="1418544"/>
                </a:lnTo>
                <a:lnTo>
                  <a:pt x="3944708" y="1416455"/>
                </a:lnTo>
                <a:lnTo>
                  <a:pt x="4016364" y="1414524"/>
                </a:lnTo>
                <a:lnTo>
                  <a:pt x="4083695" y="1412651"/>
                </a:lnTo>
                <a:lnTo>
                  <a:pt x="4146948" y="1410732"/>
                </a:lnTo>
                <a:lnTo>
                  <a:pt x="4206372" y="1408669"/>
                </a:lnTo>
                <a:lnTo>
                  <a:pt x="4262216" y="1406359"/>
                </a:lnTo>
                <a:lnTo>
                  <a:pt x="4314729" y="1403701"/>
                </a:lnTo>
                <a:lnTo>
                  <a:pt x="4364158" y="1400595"/>
                </a:lnTo>
                <a:lnTo>
                  <a:pt x="4410753" y="1396939"/>
                </a:lnTo>
                <a:lnTo>
                  <a:pt x="4454761" y="1392632"/>
                </a:lnTo>
                <a:lnTo>
                  <a:pt x="4496432" y="1387573"/>
                </a:lnTo>
                <a:lnTo>
                  <a:pt x="4536014" y="1381661"/>
                </a:lnTo>
                <a:lnTo>
                  <a:pt x="4573756" y="1374795"/>
                </a:lnTo>
                <a:lnTo>
                  <a:pt x="4644711" y="1357796"/>
                </a:lnTo>
                <a:lnTo>
                  <a:pt x="4711287" y="1335767"/>
                </a:lnTo>
                <a:lnTo>
                  <a:pt x="4767521" y="1309987"/>
                </a:lnTo>
                <a:lnTo>
                  <a:pt x="4814163" y="1279876"/>
                </a:lnTo>
                <a:lnTo>
                  <a:pt x="4852431" y="1245977"/>
                </a:lnTo>
                <a:lnTo>
                  <a:pt x="4883541" y="1208829"/>
                </a:lnTo>
                <a:lnTo>
                  <a:pt x="4908709" y="1168975"/>
                </a:lnTo>
                <a:lnTo>
                  <a:pt x="4929153" y="1126956"/>
                </a:lnTo>
                <a:lnTo>
                  <a:pt x="4946090" y="1083313"/>
                </a:lnTo>
                <a:lnTo>
                  <a:pt x="4960735" y="1038587"/>
                </a:lnTo>
                <a:lnTo>
                  <a:pt x="4974305" y="993321"/>
                </a:lnTo>
              </a:path>
            </a:pathLst>
          </a:custGeom>
          <a:ln w="508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0514" y="139382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0000FF"/>
                </a:solidFill>
              </a:rPr>
              <a:t>有关等高线旳计算</a:t>
            </a:r>
            <a:endParaRPr sz="2400"/>
          </a:p>
        </p:txBody>
      </p:sp>
      <p:sp>
        <p:nvSpPr>
          <p:cNvPr id="4" name="object 4"/>
          <p:cNvSpPr txBox="1"/>
          <p:nvPr/>
        </p:nvSpPr>
        <p:spPr>
          <a:xfrm>
            <a:off x="78740" y="704304"/>
            <a:ext cx="8014970" cy="2078989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551815">
              <a:lnSpc>
                <a:spcPct val="100000"/>
              </a:lnSpc>
              <a:spcBef>
                <a:spcPts val="755"/>
              </a:spcBef>
            </a:pPr>
            <a:r>
              <a:rPr sz="2400" b="1" spc="-30">
                <a:solidFill>
                  <a:srgbClr val="0000FF"/>
                </a:solidFill>
                <a:latin typeface="MS Gothic"/>
                <a:cs typeface="MS Gothic"/>
              </a:rPr>
              <a:t>①</a:t>
            </a:r>
            <a:r>
              <a:rPr sz="2400" b="1" spc="-5">
                <a:solidFill>
                  <a:srgbClr val="0000FF"/>
                </a:solidFill>
                <a:latin typeface="微软雅黑"/>
                <a:cs typeface="微软雅黑"/>
              </a:rPr>
              <a:t>两地旳相对高度旳计算</a:t>
            </a:r>
            <a:endParaRPr sz="2400">
              <a:latin typeface="微软雅黑"/>
              <a:cs typeface="微软雅黑"/>
            </a:endParaRPr>
          </a:p>
          <a:p>
            <a:pPr marL="480695" marR="5080" indent="508000">
              <a:lnSpc>
                <a:spcPct val="100000"/>
              </a:lnSpc>
              <a:spcBef>
                <a:spcPts val="550"/>
              </a:spcBef>
            </a:pPr>
            <a:r>
              <a:rPr sz="2000" b="1">
                <a:solidFill>
                  <a:srgbClr val="0000FF"/>
                </a:solidFill>
                <a:latin typeface="微软雅黑"/>
                <a:cs typeface="微软雅黑"/>
              </a:rPr>
              <a:t>假设都不在等高线上旳两点，中间间隔旳等高线有</a:t>
            </a:r>
            <a:r>
              <a:rPr sz="2000" b="1">
                <a:solidFill>
                  <a:srgbClr val="FF0000"/>
                </a:solidFill>
                <a:latin typeface="Arial"/>
                <a:cs typeface="Arial"/>
              </a:rPr>
              <a:t>n</a:t>
            </a:r>
            <a:r>
              <a:rPr sz="2000" b="1">
                <a:solidFill>
                  <a:srgbClr val="0000FF"/>
                </a:solidFill>
                <a:latin typeface="微软雅黑"/>
                <a:cs typeface="微软雅黑"/>
              </a:rPr>
              <a:t>条（</a:t>
            </a:r>
            <a:r>
              <a:rPr sz="2000" b="1" spc="-20">
                <a:latin typeface="微软雅黑"/>
                <a:cs typeface="微软雅黑"/>
              </a:rPr>
              <a:t>数值不</a:t>
            </a:r>
            <a:r>
              <a:rPr sz="2000" b="1">
                <a:latin typeface="微软雅黑"/>
                <a:cs typeface="微软雅黑"/>
              </a:rPr>
              <a:t>相同），</a:t>
            </a:r>
            <a:r>
              <a:rPr sz="2000" b="1">
                <a:solidFill>
                  <a:srgbClr val="0000FF"/>
                </a:solidFill>
                <a:latin typeface="微软雅黑"/>
                <a:cs typeface="微软雅黑"/>
              </a:rPr>
              <a:t>等高距为</a:t>
            </a:r>
            <a:r>
              <a:rPr sz="2000" b="1">
                <a:solidFill>
                  <a:srgbClr val="FF0000"/>
                </a:solidFill>
                <a:latin typeface="Arial"/>
                <a:cs typeface="Arial"/>
              </a:rPr>
              <a:t>d</a:t>
            </a:r>
            <a:r>
              <a:rPr sz="2000" b="1">
                <a:solidFill>
                  <a:srgbClr val="0000FF"/>
                </a:solidFill>
                <a:latin typeface="微软雅黑"/>
                <a:cs typeface="微软雅黑"/>
              </a:rPr>
              <a:t>，则两点旳相对高度</a:t>
            </a:r>
            <a:r>
              <a:rPr sz="2000" b="1">
                <a:solidFill>
                  <a:srgbClr val="FF0000"/>
                </a:solidFill>
                <a:latin typeface="Arial"/>
                <a:cs typeface="Arial"/>
              </a:rPr>
              <a:t>H</a:t>
            </a:r>
            <a:r>
              <a:rPr sz="2000" b="1" spc="-10">
                <a:solidFill>
                  <a:srgbClr val="0000FF"/>
                </a:solidFill>
                <a:latin typeface="微软雅黑"/>
                <a:cs typeface="微软雅黑"/>
              </a:rPr>
              <a:t>取值范围为：</a:t>
            </a:r>
            <a:endParaRPr sz="2000">
              <a:latin typeface="微软雅黑"/>
              <a:cs typeface="微软雅黑"/>
            </a:endParaRPr>
          </a:p>
          <a:p>
            <a:pPr marL="1242695">
              <a:lnSpc>
                <a:spcPct val="100000"/>
              </a:lnSpc>
              <a:spcBef>
                <a:spcPts val="1200"/>
              </a:spcBef>
            </a:pPr>
            <a:r>
              <a:rPr sz="2000" b="1" spc="-1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2000" b="1" spc="-10">
                <a:solidFill>
                  <a:srgbClr val="FF0000"/>
                </a:solidFill>
                <a:latin typeface="Arial"/>
                <a:cs typeface="Arial"/>
              </a:rPr>
              <a:t>n-1</a:t>
            </a:r>
            <a:r>
              <a:rPr sz="2000" b="1" spc="-10">
                <a:solidFill>
                  <a:srgbClr val="FF0000"/>
                </a:solidFill>
                <a:latin typeface="微软雅黑"/>
                <a:cs typeface="微软雅黑"/>
              </a:rPr>
              <a:t>）</a:t>
            </a:r>
            <a:r>
              <a:rPr sz="2000" b="1" spc="-10">
                <a:solidFill>
                  <a:srgbClr val="FF0000"/>
                </a:solidFill>
                <a:latin typeface="Arial"/>
                <a:cs typeface="Arial"/>
              </a:rPr>
              <a:t>d&lt;H&lt;</a:t>
            </a:r>
            <a:r>
              <a:rPr sz="2000" b="1" spc="-10">
                <a:solidFill>
                  <a:srgbClr val="FF0000"/>
                </a:solidFill>
                <a:latin typeface="微软雅黑"/>
                <a:cs typeface="微软雅黑"/>
              </a:rPr>
              <a:t>（</a:t>
            </a:r>
            <a:r>
              <a:rPr sz="2000" b="1" spc="-10">
                <a:solidFill>
                  <a:srgbClr val="FF0000"/>
                </a:solidFill>
                <a:latin typeface="Arial"/>
                <a:cs typeface="Arial"/>
              </a:rPr>
              <a:t>n+1</a:t>
            </a:r>
            <a:r>
              <a:rPr sz="2000" b="1" spc="-10">
                <a:solidFill>
                  <a:srgbClr val="FF0000"/>
                </a:solidFill>
                <a:latin typeface="微软雅黑"/>
                <a:cs typeface="微软雅黑"/>
              </a:rPr>
              <a:t>）</a:t>
            </a:r>
            <a:r>
              <a:rPr sz="2000" b="1" spc="-10">
                <a:solidFill>
                  <a:srgbClr val="FF0000"/>
                </a:solidFill>
                <a:latin typeface="Arial"/>
                <a:cs typeface="Arial"/>
              </a:rPr>
              <a:t>d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2400" b="1">
                <a:solidFill>
                  <a:srgbClr val="0000FF"/>
                </a:solidFill>
                <a:latin typeface="微软雅黑"/>
                <a:cs typeface="微软雅黑"/>
              </a:rPr>
              <a:t>例题：</a:t>
            </a:r>
            <a:r>
              <a:rPr sz="2400" b="1" spc="-10">
                <a:latin typeface="微软雅黑"/>
                <a:cs typeface="微软雅黑"/>
              </a:rPr>
              <a:t>下面等高线地形图中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2920677"/>
            <a:ext cx="26504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P</a:t>
            </a:r>
            <a:r>
              <a:rPr sz="2400" b="1" spc="-10">
                <a:latin typeface="微软雅黑"/>
                <a:cs typeface="微软雅黑"/>
              </a:rPr>
              <a:t>点旳海拔范围是：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04811" y="5254551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Times New Roman"/>
                <a:cs typeface="Times New Roman"/>
              </a:rPr>
              <a:t>70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757654" y="4645931"/>
            <a:ext cx="1440815" cy="1138555"/>
            <a:chOff x="2757654" y="4645931"/>
            <a:chExt cx="1440815" cy="11385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757654" y="4645931"/>
              <a:ext cx="102635" cy="8368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095783" y="5700484"/>
              <a:ext cx="102635" cy="83683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4441823" y="5441650"/>
            <a:ext cx="282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Times New Roman"/>
                <a:cs typeface="Times New Roman"/>
              </a:rPr>
              <a:t>Q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3340" y="3284374"/>
            <a:ext cx="5004435" cy="1678939"/>
          </a:xfrm>
          <a:prstGeom prst="rect">
            <a:avLst/>
          </a:prstGeom>
        </p:spPr>
        <p:txBody>
          <a:bodyPr vert="horz" wrap="square" lIns="0" tIns="197485" rIns="0" bIns="0" rtlCol="0">
            <a:spAutoFit/>
          </a:bodyPr>
          <a:lstStyle/>
          <a:p>
            <a:pPr marL="113664">
              <a:lnSpc>
                <a:spcPct val="100000"/>
              </a:lnSpc>
              <a:spcBef>
                <a:spcPts val="1555"/>
              </a:spcBef>
            </a:pPr>
            <a:r>
              <a:rPr sz="2400" b="1">
                <a:latin typeface="Arial"/>
                <a:cs typeface="Arial"/>
              </a:rPr>
              <a:t>Q</a:t>
            </a:r>
            <a:r>
              <a:rPr sz="2400" b="1">
                <a:latin typeface="微软雅黑"/>
                <a:cs typeface="微软雅黑"/>
              </a:rPr>
              <a:t>点旳海拔范围是： </a:t>
            </a:r>
            <a:r>
              <a:rPr sz="3600" b="1" spc="-15" baseline="16203">
                <a:solidFill>
                  <a:srgbClr val="0000FF"/>
                </a:solidFill>
                <a:latin typeface="Times New Roman"/>
                <a:cs typeface="Times New Roman"/>
              </a:rPr>
              <a:t>70&lt;H</a:t>
            </a:r>
            <a:r>
              <a:rPr sz="2325" b="1" spc="-15" baseline="3584">
                <a:solidFill>
                  <a:srgbClr val="0000FF"/>
                </a:solidFill>
                <a:latin typeface="Times New Roman"/>
                <a:cs typeface="Times New Roman"/>
              </a:rPr>
              <a:t>Q</a:t>
            </a:r>
            <a:r>
              <a:rPr sz="3600" b="1" spc="-15" baseline="16203">
                <a:solidFill>
                  <a:srgbClr val="0000FF"/>
                </a:solidFill>
                <a:latin typeface="Times New Roman"/>
                <a:cs typeface="Times New Roman"/>
              </a:rPr>
              <a:t>&lt;80</a:t>
            </a:r>
            <a:endParaRPr sz="3600" baseline="16203">
              <a:latin typeface="Times New Roman"/>
              <a:cs typeface="Times New Roman"/>
            </a:endParaRPr>
          </a:p>
          <a:p>
            <a:pPr marL="38100">
              <a:lnSpc>
                <a:spcPct val="100000"/>
              </a:lnSpc>
              <a:spcBef>
                <a:spcPts val="1455"/>
              </a:spcBef>
            </a:pPr>
            <a:r>
              <a:rPr sz="2400" b="1">
                <a:latin typeface="Arial"/>
                <a:cs typeface="Arial"/>
              </a:rPr>
              <a:t>P</a:t>
            </a:r>
            <a:r>
              <a:rPr sz="2400" b="1">
                <a:latin typeface="微软雅黑"/>
                <a:cs typeface="微软雅黑"/>
              </a:rPr>
              <a:t>点对</a:t>
            </a:r>
            <a:r>
              <a:rPr sz="2400" b="1">
                <a:latin typeface="Arial"/>
                <a:cs typeface="Arial"/>
              </a:rPr>
              <a:t>Q</a:t>
            </a:r>
            <a:r>
              <a:rPr sz="2400" b="1">
                <a:latin typeface="微软雅黑"/>
                <a:cs typeface="微软雅黑"/>
              </a:rPr>
              <a:t>点相对高度</a:t>
            </a:r>
            <a:r>
              <a:rPr sz="2400" b="1">
                <a:latin typeface="Arial"/>
                <a:cs typeface="Arial"/>
              </a:rPr>
              <a:t>H</a:t>
            </a:r>
            <a:r>
              <a:rPr sz="2400" b="1" spc="-10">
                <a:latin typeface="微软雅黑"/>
                <a:cs typeface="微软雅黑"/>
              </a:rPr>
              <a:t>旳取值范围是：</a:t>
            </a:r>
            <a:endParaRPr sz="2400">
              <a:latin typeface="微软雅黑"/>
              <a:cs typeface="微软雅黑"/>
            </a:endParaRPr>
          </a:p>
          <a:p>
            <a:pPr marL="1028065" algn="ctr">
              <a:lnSpc>
                <a:spcPct val="100000"/>
              </a:lnSpc>
              <a:spcBef>
                <a:spcPts val="985"/>
              </a:spcBef>
            </a:pPr>
            <a:r>
              <a:rPr sz="2800">
                <a:latin typeface="Times New Roman"/>
                <a:cs typeface="Times New Roman"/>
              </a:rPr>
              <a:t>P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227002" y="3956362"/>
            <a:ext cx="1350645" cy="109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23825" algn="ctr">
              <a:lnSpc>
                <a:spcPts val="2565"/>
              </a:lnSpc>
              <a:spcBef>
                <a:spcPts val="100"/>
              </a:spcBef>
            </a:pPr>
            <a:r>
              <a:rPr sz="2400" b="1" spc="-10">
                <a:solidFill>
                  <a:srgbClr val="0000FF"/>
                </a:solidFill>
                <a:latin typeface="Times New Roman"/>
                <a:cs typeface="Times New Roman"/>
              </a:rPr>
              <a:t>10&lt;H&lt;30</a:t>
            </a:r>
            <a:endParaRPr sz="2400">
              <a:latin typeface="Times New Roman"/>
              <a:cs typeface="Times New Roman"/>
            </a:endParaRPr>
          </a:p>
          <a:p>
            <a:pPr marL="32384" algn="ctr">
              <a:lnSpc>
                <a:spcPts val="2775"/>
              </a:lnSpc>
            </a:pPr>
            <a:r>
              <a:rPr sz="2800" b="1" spc="-25">
                <a:latin typeface="Times New Roman"/>
                <a:cs typeface="Times New Roman"/>
              </a:rPr>
              <a:t>90</a:t>
            </a:r>
            <a:endParaRPr sz="2800">
              <a:latin typeface="Times New Roman"/>
              <a:cs typeface="Times New Roman"/>
            </a:endParaRPr>
          </a:p>
          <a:p>
            <a:pPr marL="969010" algn="ctr">
              <a:lnSpc>
                <a:spcPts val="3090"/>
              </a:lnSpc>
            </a:pPr>
            <a:r>
              <a:rPr sz="2800" b="1" spc="-25">
                <a:latin typeface="Times New Roman"/>
                <a:cs typeface="Times New Roman"/>
              </a:rPr>
              <a:t>80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896553" y="2875275"/>
            <a:ext cx="15455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00FF"/>
                </a:solidFill>
                <a:latin typeface="Times New Roman"/>
                <a:cs typeface="Times New Roman"/>
              </a:rPr>
              <a:t>90&lt;H</a:t>
            </a:r>
            <a:r>
              <a:rPr sz="2325" b="1" spc="-15" baseline="-21505">
                <a:solidFill>
                  <a:srgbClr val="0000FF"/>
                </a:solidFill>
                <a:latin typeface="Times New Roman"/>
                <a:cs typeface="Times New Roman"/>
              </a:rPr>
              <a:t>P</a:t>
            </a:r>
            <a:r>
              <a:rPr sz="2400" b="1" spc="-10">
                <a:solidFill>
                  <a:srgbClr val="0000FF"/>
                </a:solidFill>
                <a:latin typeface="Times New Roman"/>
                <a:cs typeface="Times New Roman"/>
              </a:rPr>
              <a:t>&lt;100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114800" y="1198563"/>
            <a:ext cx="4762500" cy="375443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52400" y="1143000"/>
            <a:ext cx="3733800" cy="50292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69339" y="2177732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50">
                <a:solidFill>
                  <a:srgbClr val="0000FF"/>
                </a:solidFill>
                <a:latin typeface="Yu Gothic UI"/>
                <a:cs typeface="Yu Gothic UI"/>
              </a:rPr>
              <a:t>≥500</a:t>
            </a:r>
            <a:r>
              <a:rPr sz="2800" b="1" spc="-75">
                <a:solidFill>
                  <a:srgbClr val="0000FF"/>
                </a:solidFill>
                <a:latin typeface="Yu Gothic UI"/>
                <a:cs typeface="Yu Gothic UI"/>
              </a:rPr>
              <a:t>米，＜</a:t>
            </a:r>
            <a:r>
              <a:rPr sz="2800" b="1" spc="-110">
                <a:solidFill>
                  <a:srgbClr val="0000FF"/>
                </a:solidFill>
                <a:latin typeface="Yu Gothic UI"/>
                <a:cs typeface="Yu Gothic UI"/>
              </a:rPr>
              <a:t>600</a:t>
            </a:r>
            <a:r>
              <a:rPr sz="2800" b="1" spc="-50">
                <a:solidFill>
                  <a:srgbClr val="0000FF"/>
                </a:solidFill>
                <a:latin typeface="Yu Gothic UI"/>
                <a:cs typeface="Yu Gothic UI"/>
              </a:rPr>
              <a:t>米</a:t>
            </a:r>
            <a:endParaRPr sz="2800">
              <a:latin typeface="Yu Gothic UI"/>
              <a:cs typeface="Yu Gothic U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462087" y="1990725"/>
            <a:ext cx="7682230" cy="4410075"/>
            <a:chOff x="1462087" y="1990725"/>
            <a:chExt cx="7682230" cy="4410075"/>
          </a:xfrm>
        </p:grpSpPr>
        <p:sp>
          <p:nvSpPr>
            <p:cNvPr id="6" name="object 6"/>
            <p:cNvSpPr/>
            <p:nvPr/>
          </p:nvSpPr>
          <p:spPr>
            <a:xfrm>
              <a:off x="1905000" y="2009775"/>
              <a:ext cx="367030" cy="819150"/>
            </a:xfrm>
            <a:custGeom>
              <a:rect l="l" t="t" r="r" b="b"/>
              <a:pathLst>
                <a:path w="367030" h="819150">
                  <a:moveTo>
                    <a:pt x="0" y="819150"/>
                  </a:moveTo>
                  <a:lnTo>
                    <a:pt x="3125" y="799504"/>
                  </a:lnTo>
                  <a:lnTo>
                    <a:pt x="4762" y="790575"/>
                  </a:lnTo>
                  <a:lnTo>
                    <a:pt x="7590" y="781645"/>
                  </a:lnTo>
                  <a:lnTo>
                    <a:pt x="14287" y="762000"/>
                  </a:lnTo>
                  <a:lnTo>
                    <a:pt x="14287" y="762000"/>
                  </a:lnTo>
                  <a:lnTo>
                    <a:pt x="19050" y="747712"/>
                  </a:lnTo>
                  <a:lnTo>
                    <a:pt x="20463" y="733425"/>
                  </a:lnTo>
                  <a:lnTo>
                    <a:pt x="22026" y="719137"/>
                  </a:lnTo>
                  <a:lnTo>
                    <a:pt x="23291" y="704850"/>
                  </a:lnTo>
                  <a:lnTo>
                    <a:pt x="23812" y="690562"/>
                  </a:lnTo>
                  <a:lnTo>
                    <a:pt x="23812" y="685800"/>
                  </a:lnTo>
                  <a:lnTo>
                    <a:pt x="19050" y="681037"/>
                  </a:lnTo>
                  <a:lnTo>
                    <a:pt x="19050" y="676275"/>
                  </a:lnTo>
                  <a:lnTo>
                    <a:pt x="23217" y="655439"/>
                  </a:lnTo>
                  <a:lnTo>
                    <a:pt x="29765" y="631031"/>
                  </a:lnTo>
                  <a:lnTo>
                    <a:pt x="36909" y="606623"/>
                  </a:lnTo>
                  <a:lnTo>
                    <a:pt x="42862" y="585787"/>
                  </a:lnTo>
                  <a:lnTo>
                    <a:pt x="42862" y="585787"/>
                  </a:lnTo>
                  <a:lnTo>
                    <a:pt x="57150" y="542925"/>
                  </a:lnTo>
                  <a:lnTo>
                    <a:pt x="61466" y="533772"/>
                  </a:lnTo>
                  <a:lnTo>
                    <a:pt x="67865" y="524470"/>
                  </a:lnTo>
                  <a:lnTo>
                    <a:pt x="73670" y="517252"/>
                  </a:lnTo>
                  <a:lnTo>
                    <a:pt x="76200" y="514350"/>
                  </a:lnTo>
                  <a:lnTo>
                    <a:pt x="73372" y="500806"/>
                  </a:lnTo>
                  <a:lnTo>
                    <a:pt x="73818" y="488156"/>
                  </a:lnTo>
                  <a:lnTo>
                    <a:pt x="76646" y="475505"/>
                  </a:lnTo>
                  <a:lnTo>
                    <a:pt x="80962" y="461962"/>
                  </a:lnTo>
                  <a:lnTo>
                    <a:pt x="71512" y="434726"/>
                  </a:lnTo>
                  <a:lnTo>
                    <a:pt x="76795" y="410765"/>
                  </a:lnTo>
                  <a:lnTo>
                    <a:pt x="90115" y="387399"/>
                  </a:lnTo>
                  <a:lnTo>
                    <a:pt x="104775" y="361950"/>
                  </a:lnTo>
                  <a:lnTo>
                    <a:pt x="104775" y="361950"/>
                  </a:lnTo>
                  <a:lnTo>
                    <a:pt x="123825" y="319087"/>
                  </a:lnTo>
                  <a:lnTo>
                    <a:pt x="133126" y="280020"/>
                  </a:lnTo>
                  <a:lnTo>
                    <a:pt x="150614" y="239910"/>
                  </a:lnTo>
                  <a:lnTo>
                    <a:pt x="174947" y="203671"/>
                  </a:lnTo>
                  <a:lnTo>
                    <a:pt x="204787" y="176212"/>
                  </a:lnTo>
                  <a:lnTo>
                    <a:pt x="209103" y="162892"/>
                  </a:lnTo>
                  <a:lnTo>
                    <a:pt x="209550" y="162520"/>
                  </a:lnTo>
                  <a:lnTo>
                    <a:pt x="212378" y="163041"/>
                  </a:lnTo>
                  <a:lnTo>
                    <a:pt x="223837" y="152400"/>
                  </a:lnTo>
                  <a:lnTo>
                    <a:pt x="237158" y="135061"/>
                  </a:lnTo>
                  <a:lnTo>
                    <a:pt x="248245" y="117276"/>
                  </a:lnTo>
                  <a:lnTo>
                    <a:pt x="260226" y="100384"/>
                  </a:lnTo>
                  <a:lnTo>
                    <a:pt x="276225" y="85725"/>
                  </a:lnTo>
                  <a:lnTo>
                    <a:pt x="285675" y="72553"/>
                  </a:lnTo>
                  <a:lnTo>
                    <a:pt x="297061" y="60126"/>
                  </a:lnTo>
                  <a:lnTo>
                    <a:pt x="309934" y="49783"/>
                  </a:lnTo>
                  <a:lnTo>
                    <a:pt x="323850" y="42862"/>
                  </a:lnTo>
                  <a:lnTo>
                    <a:pt x="334566" y="32146"/>
                  </a:lnTo>
                  <a:lnTo>
                    <a:pt x="345281" y="21431"/>
                  </a:lnTo>
                  <a:lnTo>
                    <a:pt x="355997" y="10715"/>
                  </a:lnTo>
                  <a:lnTo>
                    <a:pt x="366713" y="0"/>
                  </a:lnTo>
                </a:path>
              </a:pathLst>
            </a:custGeom>
            <a:ln w="38100">
              <a:solidFill>
                <a:srgbClr val="FF33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476375" y="4633912"/>
              <a:ext cx="171450" cy="776605"/>
            </a:xfrm>
            <a:custGeom>
              <a:rect l="l" t="t" r="r" b="b"/>
              <a:pathLst>
                <a:path w="171450" h="776604">
                  <a:moveTo>
                    <a:pt x="171450" y="0"/>
                  </a:moveTo>
                  <a:lnTo>
                    <a:pt x="166761" y="16668"/>
                  </a:lnTo>
                  <a:lnTo>
                    <a:pt x="163710" y="33337"/>
                  </a:lnTo>
                  <a:lnTo>
                    <a:pt x="160957" y="50006"/>
                  </a:lnTo>
                  <a:lnTo>
                    <a:pt x="157162" y="66675"/>
                  </a:lnTo>
                  <a:lnTo>
                    <a:pt x="154334" y="75158"/>
                  </a:lnTo>
                  <a:lnTo>
                    <a:pt x="146670" y="111918"/>
                  </a:lnTo>
                  <a:lnTo>
                    <a:pt x="145851" y="128587"/>
                  </a:lnTo>
                  <a:lnTo>
                    <a:pt x="144735" y="145256"/>
                  </a:lnTo>
                  <a:lnTo>
                    <a:pt x="142875" y="161925"/>
                  </a:lnTo>
                  <a:lnTo>
                    <a:pt x="139972" y="174649"/>
                  </a:lnTo>
                  <a:lnTo>
                    <a:pt x="135135" y="188714"/>
                  </a:lnTo>
                  <a:lnTo>
                    <a:pt x="130596" y="200099"/>
                  </a:lnTo>
                  <a:lnTo>
                    <a:pt x="128587" y="204787"/>
                  </a:lnTo>
                  <a:lnTo>
                    <a:pt x="123006" y="255761"/>
                  </a:lnTo>
                  <a:lnTo>
                    <a:pt x="117276" y="307776"/>
                  </a:lnTo>
                  <a:lnTo>
                    <a:pt x="110058" y="359494"/>
                  </a:lnTo>
                  <a:lnTo>
                    <a:pt x="100012" y="409575"/>
                  </a:lnTo>
                  <a:lnTo>
                    <a:pt x="94106" y="460514"/>
                  </a:lnTo>
                  <a:lnTo>
                    <a:pt x="85915" y="511911"/>
                  </a:lnTo>
                  <a:lnTo>
                    <a:pt x="75437" y="563079"/>
                  </a:lnTo>
                  <a:lnTo>
                    <a:pt x="62674" y="613333"/>
                  </a:lnTo>
                  <a:lnTo>
                    <a:pt x="47625" y="661987"/>
                  </a:lnTo>
                  <a:lnTo>
                    <a:pt x="34825" y="690338"/>
                  </a:lnTo>
                  <a:lnTo>
                    <a:pt x="19050" y="717351"/>
                  </a:lnTo>
                  <a:lnTo>
                    <a:pt x="5655" y="745256"/>
                  </a:lnTo>
                  <a:lnTo>
                    <a:pt x="0" y="776287"/>
                  </a:lnTo>
                </a:path>
              </a:pathLst>
            </a:custGeom>
            <a:ln w="28575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195513" y="5334000"/>
              <a:ext cx="6948805" cy="1066800"/>
            </a:xfrm>
            <a:custGeom>
              <a:rect l="l" t="t" r="r" b="b"/>
              <a:pathLst>
                <a:path w="6948805" h="1066800">
                  <a:moveTo>
                    <a:pt x="6948486" y="1066800"/>
                  </a:moveTo>
                  <a:lnTo>
                    <a:pt x="0" y="1066800"/>
                  </a:lnTo>
                  <a:lnTo>
                    <a:pt x="0" y="0"/>
                  </a:lnTo>
                  <a:lnTo>
                    <a:pt x="6948486" y="0"/>
                  </a:lnTo>
                  <a:lnTo>
                    <a:pt x="6948486" y="10668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993139" y="4769149"/>
            <a:ext cx="8012430" cy="2066289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2800" b="1" spc="-125">
                <a:solidFill>
                  <a:srgbClr val="333399"/>
                </a:solidFill>
                <a:latin typeface="Yu Gothic UI"/>
                <a:cs typeface="Yu Gothic UI"/>
              </a:rPr>
              <a:t>＞200</a:t>
            </a:r>
            <a:r>
              <a:rPr sz="2800" b="1">
                <a:solidFill>
                  <a:srgbClr val="333399"/>
                </a:solidFill>
                <a:latin typeface="Yu Gothic UI"/>
                <a:cs typeface="Yu Gothic UI"/>
              </a:rPr>
              <a:t>米，≤300</a:t>
            </a:r>
            <a:r>
              <a:rPr sz="2800" b="1" spc="-50">
                <a:solidFill>
                  <a:srgbClr val="333399"/>
                </a:solidFill>
                <a:latin typeface="Yu Gothic UI"/>
                <a:cs typeface="Yu Gothic UI"/>
              </a:rPr>
              <a:t>米</a:t>
            </a:r>
            <a:endParaRPr sz="2800">
              <a:latin typeface="Yu Gothic UI"/>
              <a:cs typeface="Yu Gothic UI"/>
            </a:endParaRPr>
          </a:p>
          <a:p>
            <a:pPr marL="1699895">
              <a:lnSpc>
                <a:spcPct val="100000"/>
              </a:lnSpc>
              <a:spcBef>
                <a:spcPts val="680"/>
              </a:spcBef>
            </a:pPr>
            <a:r>
              <a:rPr sz="3200" b="1" spc="-5">
                <a:solidFill>
                  <a:srgbClr val="FF33CC"/>
                </a:solidFill>
                <a:latin typeface="微软雅黑"/>
                <a:cs typeface="微软雅黑"/>
              </a:rPr>
              <a:t>相对高度与等高距之间旳关系：</a:t>
            </a:r>
            <a:endParaRPr sz="3200">
              <a:latin typeface="微软雅黑"/>
              <a:cs typeface="微软雅黑"/>
            </a:endParaRPr>
          </a:p>
          <a:p>
            <a:pPr marL="1293495">
              <a:lnSpc>
                <a:spcPct val="100000"/>
              </a:lnSpc>
              <a:spcBef>
                <a:spcPts val="170"/>
              </a:spcBef>
              <a:tabLst>
                <a:tab pos="2715895"/>
              </a:tabLst>
            </a:pPr>
            <a:r>
              <a:rPr sz="3200" b="1" spc="-65">
                <a:latin typeface="微软雅黑"/>
                <a:cs typeface="微软雅黑"/>
              </a:rPr>
              <a:t>（n-</a:t>
            </a:r>
            <a:r>
              <a:rPr sz="3200" b="1" spc="-25">
                <a:latin typeface="微软雅黑"/>
                <a:cs typeface="微软雅黑"/>
              </a:rPr>
              <a:t>1)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755">
                <a:latin typeface="微软雅黑"/>
                <a:cs typeface="微软雅黑"/>
              </a:rPr>
              <a:t>×</a:t>
            </a:r>
            <a:r>
              <a:rPr sz="3200" b="1">
                <a:latin typeface="微软雅黑"/>
                <a:cs typeface="微软雅黑"/>
              </a:rPr>
              <a:t>等高距≤h＜(n+1)×</a:t>
            </a:r>
            <a:r>
              <a:rPr sz="3200" b="1" spc="-20">
                <a:latin typeface="微软雅黑"/>
                <a:cs typeface="微软雅黑"/>
              </a:rPr>
              <a:t>等高距</a:t>
            </a:r>
            <a:endParaRPr sz="3200">
              <a:latin typeface="微软雅黑"/>
              <a:cs typeface="微软雅黑"/>
            </a:endParaRPr>
          </a:p>
          <a:p>
            <a:pPr marL="3136900">
              <a:lnSpc>
                <a:spcPct val="100000"/>
              </a:lnSpc>
              <a:spcBef>
                <a:spcPts val="220"/>
              </a:spcBef>
            </a:pPr>
            <a:r>
              <a:rPr sz="2800" b="1">
                <a:solidFill>
                  <a:srgbClr val="FF0000"/>
                </a:solidFill>
                <a:latin typeface="微软雅黑"/>
                <a:cs typeface="微软雅黑"/>
              </a:rPr>
              <a:t>相对高度:≥200</a:t>
            </a:r>
            <a:r>
              <a:rPr sz="2800" b="1" spc="-140">
                <a:solidFill>
                  <a:srgbClr val="FF0000"/>
                </a:solidFill>
                <a:latin typeface="微软雅黑"/>
                <a:cs typeface="微软雅黑"/>
              </a:rPr>
              <a:t>米，＜</a:t>
            </a:r>
            <a:r>
              <a:rPr sz="2800" b="1" spc="-204">
                <a:solidFill>
                  <a:srgbClr val="FF0000"/>
                </a:solidFill>
                <a:latin typeface="微软雅黑"/>
                <a:cs typeface="微软雅黑"/>
              </a:rPr>
              <a:t>400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米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07340" y="575945"/>
            <a:ext cx="855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陡崖旳判断：该图中崖顶高度、崖底高度和相对高度各是多少？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333399"/>
                </a:solidFill>
              </a:rPr>
              <a:t>陡崖高度旳计算</a:t>
            </a:r>
          </a:p>
        </p:txBody>
      </p:sp>
      <p:grpSp>
        <p:nvGrpSpPr>
          <p:cNvPr id="12" name="object 12"/>
          <p:cNvGrpSpPr/>
          <p:nvPr/>
        </p:nvGrpSpPr>
        <p:grpSpPr>
          <a:xfrm>
            <a:off x="5775325" y="2879725"/>
            <a:ext cx="488950" cy="717550"/>
            <a:chOff x="5775325" y="2879725"/>
            <a:chExt cx="488950" cy="717550"/>
          </a:xfrm>
        </p:grpSpPr>
        <p:sp>
          <p:nvSpPr>
            <p:cNvPr id="13" name="object 13"/>
            <p:cNvSpPr/>
            <p:nvPr/>
          </p:nvSpPr>
          <p:spPr>
            <a:xfrm>
              <a:off x="5943600" y="2895600"/>
              <a:ext cx="304800" cy="304800"/>
            </a:xfrm>
            <a:custGeom>
              <a:rect l="l" t="t" r="r" b="b"/>
              <a:pathLst>
                <a:path w="304800" h="304800">
                  <a:moveTo>
                    <a:pt x="0" y="304800"/>
                  </a:moveTo>
                  <a:lnTo>
                    <a:pt x="304800" y="0"/>
                  </a:lnTo>
                </a:path>
              </a:pathLst>
            </a:custGeom>
            <a:ln w="3175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5791200" y="3352800"/>
              <a:ext cx="304800" cy="228600"/>
            </a:xfrm>
            <a:custGeom>
              <a:rect l="l" t="t" r="r" b="b"/>
              <a:pathLst>
                <a:path w="304800" h="228600">
                  <a:moveTo>
                    <a:pt x="0" y="228600"/>
                  </a:moveTo>
                  <a:lnTo>
                    <a:pt x="304800" y="0"/>
                  </a:lnTo>
                </a:path>
              </a:pathLst>
            </a:custGeom>
            <a:ln w="31750">
              <a:solidFill>
                <a:srgbClr val="00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1022355"/>
            <a:ext cx="63271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87830"/>
                <a:tab pos="3313429"/>
                <a:tab pos="5109210"/>
              </a:tabLst>
            </a:pP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A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、</a:t>
            </a:r>
            <a:r>
              <a:rPr sz="2400" b="1" spc="-10">
                <a:solidFill>
                  <a:srgbClr val="333399"/>
                </a:solidFill>
                <a:latin typeface="Arial"/>
                <a:cs typeface="Arial"/>
              </a:rPr>
              <a:t>59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B.</a:t>
            </a:r>
            <a:r>
              <a:rPr sz="2400" b="1" spc="-1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99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C.</a:t>
            </a:r>
            <a:r>
              <a:rPr sz="24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199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D.</a:t>
            </a:r>
            <a:r>
              <a:rPr sz="24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259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9740" y="1753875"/>
            <a:ext cx="12788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A</a:t>
            </a:r>
            <a:r>
              <a:rPr sz="2400" b="1" spc="-20">
                <a:solidFill>
                  <a:srgbClr val="333399"/>
                </a:solidFill>
                <a:latin typeface="微软雅黑"/>
                <a:cs typeface="微软雅黑"/>
              </a:rPr>
              <a:t>、 </a:t>
            </a:r>
            <a:r>
              <a:rPr sz="2400" b="1" spc="-10">
                <a:solidFill>
                  <a:srgbClr val="333399"/>
                </a:solidFill>
                <a:latin typeface="Arial"/>
                <a:cs typeface="Arial"/>
              </a:rPr>
              <a:t>59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19748" y="1753875"/>
            <a:ext cx="46520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8300"/>
                <a:tab pos="3434079"/>
              </a:tabLst>
            </a:pP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B. 99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C.</a:t>
            </a:r>
            <a:r>
              <a:rPr sz="24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199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D.</a:t>
            </a:r>
            <a:r>
              <a:rPr sz="2400" b="1" spc="-1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259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米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3072" y="453395"/>
            <a:ext cx="73583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6531609"/>
              </a:tabLst>
            </a:pP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读下图，图中断崖顶部</a:t>
            </a:r>
            <a:r>
              <a:rPr sz="2400" b="1">
                <a:solidFill>
                  <a:srgbClr val="333399"/>
                </a:solidFill>
                <a:latin typeface="Arial"/>
                <a:cs typeface="Arial"/>
              </a:rPr>
              <a:t>E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点旳海拔高度可能为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（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	</a:t>
            </a:r>
            <a:r>
              <a:rPr sz="6000" b="1" baseline="-9027">
                <a:solidFill>
                  <a:srgbClr val="FF3399"/>
                </a:solidFill>
                <a:latin typeface="Times New Roman"/>
                <a:cs typeface="Times New Roman"/>
              </a:rPr>
              <a:t>D</a:t>
            </a:r>
            <a:r>
              <a:rPr sz="6000" b="1" spc="-135" baseline="-9027">
                <a:solidFill>
                  <a:srgbClr val="FF3399"/>
                </a:solidFill>
                <a:latin typeface="Times New Roman"/>
                <a:cs typeface="Times New Roman"/>
              </a:rPr>
              <a:t> 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）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439682" y="2631586"/>
            <a:ext cx="3887706" cy="320250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5105400" y="2819400"/>
            <a:ext cx="3048928" cy="3256908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8739" y="4413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>
                <a:solidFill>
                  <a:srgbClr val="333399"/>
                </a:solidFill>
              </a:rPr>
              <a:t>实战演练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8472" y="1184915"/>
            <a:ext cx="336169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陡崖高度可能为（</a:t>
            </a:r>
            <a:r>
              <a:rPr sz="2400" b="1" spc="5">
                <a:solidFill>
                  <a:srgbClr val="333399"/>
                </a:solidFill>
                <a:latin typeface="微软雅黑"/>
                <a:cs typeface="微软雅黑"/>
              </a:rPr>
              <a:t> </a:t>
            </a:r>
            <a:r>
              <a:rPr sz="6000" b="1" baseline="-3472">
                <a:solidFill>
                  <a:srgbClr val="FF3399"/>
                </a:solidFill>
                <a:latin typeface="Times New Roman"/>
                <a:cs typeface="Times New Roman"/>
              </a:rPr>
              <a:t>C</a:t>
            </a:r>
            <a:r>
              <a:rPr sz="6000" b="1" spc="67" baseline="-3472">
                <a:solidFill>
                  <a:srgbClr val="FF3399"/>
                </a:solidFill>
                <a:latin typeface="Times New Roman"/>
                <a:cs typeface="Times New Roman"/>
              </a:rPr>
              <a:t> 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）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8801100" y="6515100"/>
            <a:ext cx="334718" cy="3347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39" y="44132"/>
            <a:ext cx="5359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等高线图上高、低区域旳判读措施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0" y="425132"/>
            <a:ext cx="8255000" cy="1654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>
              <a:lnSpc>
                <a:spcPts val="3265"/>
              </a:lnSpc>
              <a:spcBef>
                <a:spcPts val="100"/>
              </a:spcBef>
              <a:tabLst>
                <a:tab pos="774065"/>
              </a:tabLst>
            </a:pPr>
            <a:r>
              <a:rPr sz="2800" b="1" spc="155">
                <a:solidFill>
                  <a:srgbClr val="FF0066"/>
                </a:solidFill>
                <a:latin typeface="微软雅黑"/>
                <a:cs typeface="微软雅黑"/>
              </a:rPr>
              <a:t>a.</a:t>
            </a:r>
            <a:r>
              <a:rPr sz="2800" b="1">
                <a:solidFill>
                  <a:srgbClr val="FF0066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FF0066"/>
                </a:solidFill>
                <a:latin typeface="微软雅黑"/>
                <a:cs typeface="微软雅黑"/>
              </a:rPr>
              <a:t>垂线法</a:t>
            </a:r>
            <a:endParaRPr sz="2800">
              <a:latin typeface="微软雅黑"/>
              <a:cs typeface="微软雅黑"/>
            </a:endParaRPr>
          </a:p>
          <a:p>
            <a:pPr marL="1231265">
              <a:lnSpc>
                <a:spcPts val="2785"/>
              </a:lnSpc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在等值线图上弯曲最大处两侧作等值线旳垂线，方向</a:t>
            </a:r>
            <a:endParaRPr sz="2400">
              <a:latin typeface="微软雅黑"/>
              <a:cs typeface="微软雅黑"/>
            </a:endParaRPr>
          </a:p>
          <a:p>
            <a:pPr marL="12700" marR="5080">
              <a:lnSpc>
                <a:spcPct val="114999"/>
              </a:lnSpc>
              <a:spcBef>
                <a:spcPts val="145"/>
              </a:spcBef>
            </a:pP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是从高值指向低值，若箭头向中心辐合，则山谷（</a:t>
            </a:r>
            <a:r>
              <a:rPr sz="2400" b="1" spc="-10">
                <a:solidFill>
                  <a:srgbClr val="333399"/>
                </a:solidFill>
                <a:latin typeface="微软雅黑"/>
                <a:cs typeface="微软雅黑"/>
              </a:rPr>
              <a:t>集水线；若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箭头向外围辐散，则为山脊（分水线）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。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295400" y="2057400"/>
            <a:ext cx="6021705" cy="4332605"/>
            <a:chOff x="1295400" y="2057400"/>
            <a:chExt cx="6021705" cy="433260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95400" y="2057400"/>
              <a:ext cx="5913769" cy="433218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050021" y="3886199"/>
              <a:ext cx="945515" cy="777875"/>
            </a:xfrm>
            <a:custGeom>
              <a:rect l="l" t="t" r="r" b="b"/>
              <a:pathLst>
                <a:path w="945514" h="777875">
                  <a:moveTo>
                    <a:pt x="334403" y="609600"/>
                  </a:moveTo>
                  <a:lnTo>
                    <a:pt x="217297" y="606374"/>
                  </a:lnTo>
                  <a:lnTo>
                    <a:pt x="232054" y="638035"/>
                  </a:lnTo>
                  <a:lnTo>
                    <a:pt x="0" y="746175"/>
                  </a:lnTo>
                  <a:lnTo>
                    <a:pt x="14744" y="777836"/>
                  </a:lnTo>
                  <a:lnTo>
                    <a:pt x="246799" y="669696"/>
                  </a:lnTo>
                  <a:lnTo>
                    <a:pt x="261556" y="701344"/>
                  </a:lnTo>
                  <a:lnTo>
                    <a:pt x="315341" y="633615"/>
                  </a:lnTo>
                  <a:lnTo>
                    <a:pt x="334403" y="609600"/>
                  </a:lnTo>
                  <a:close/>
                </a:path>
                <a:path w="945514" h="777875">
                  <a:moveTo>
                    <a:pt x="558241" y="0"/>
                  </a:moveTo>
                  <a:lnTo>
                    <a:pt x="445820" y="32943"/>
                  </a:lnTo>
                  <a:lnTo>
                    <a:pt x="469582" y="58521"/>
                  </a:lnTo>
                  <a:lnTo>
                    <a:pt x="300291" y="215811"/>
                  </a:lnTo>
                  <a:lnTo>
                    <a:pt x="324053" y="241401"/>
                  </a:lnTo>
                  <a:lnTo>
                    <a:pt x="493356" y="84112"/>
                  </a:lnTo>
                  <a:lnTo>
                    <a:pt x="517131" y="109702"/>
                  </a:lnTo>
                  <a:lnTo>
                    <a:pt x="538975" y="51396"/>
                  </a:lnTo>
                  <a:lnTo>
                    <a:pt x="558241" y="0"/>
                  </a:lnTo>
                  <a:close/>
                </a:path>
                <a:path w="945514" h="777875">
                  <a:moveTo>
                    <a:pt x="945184" y="758304"/>
                  </a:moveTo>
                  <a:lnTo>
                    <a:pt x="884821" y="479704"/>
                  </a:lnTo>
                  <a:lnTo>
                    <a:pt x="918959" y="472313"/>
                  </a:lnTo>
                  <a:lnTo>
                    <a:pt x="845578" y="381000"/>
                  </a:lnTo>
                  <a:lnTo>
                    <a:pt x="822960" y="469468"/>
                  </a:lnTo>
                  <a:lnTo>
                    <a:pt x="816559" y="494499"/>
                  </a:lnTo>
                  <a:lnTo>
                    <a:pt x="850696" y="487108"/>
                  </a:lnTo>
                  <a:lnTo>
                    <a:pt x="911059" y="765708"/>
                  </a:lnTo>
                  <a:lnTo>
                    <a:pt x="945184" y="758304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6999" y="5029200"/>
              <a:ext cx="177716" cy="23875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821421" y="5178374"/>
              <a:ext cx="861694" cy="848360"/>
            </a:xfrm>
            <a:custGeom>
              <a:rect l="l" t="t" r="r" b="b"/>
              <a:pathLst>
                <a:path w="861694" h="848360">
                  <a:moveTo>
                    <a:pt x="334403" y="3225"/>
                  </a:moveTo>
                  <a:lnTo>
                    <a:pt x="217297" y="0"/>
                  </a:lnTo>
                  <a:lnTo>
                    <a:pt x="232054" y="31661"/>
                  </a:lnTo>
                  <a:lnTo>
                    <a:pt x="0" y="139801"/>
                  </a:lnTo>
                  <a:lnTo>
                    <a:pt x="14744" y="171462"/>
                  </a:lnTo>
                  <a:lnTo>
                    <a:pt x="246799" y="63322"/>
                  </a:lnTo>
                  <a:lnTo>
                    <a:pt x="261556" y="94970"/>
                  </a:lnTo>
                  <a:lnTo>
                    <a:pt x="315341" y="27241"/>
                  </a:lnTo>
                  <a:lnTo>
                    <a:pt x="334403" y="3225"/>
                  </a:lnTo>
                  <a:close/>
                </a:path>
                <a:path w="861694" h="848360">
                  <a:moveTo>
                    <a:pt x="861618" y="834542"/>
                  </a:moveTo>
                  <a:lnTo>
                    <a:pt x="739432" y="549833"/>
                  </a:lnTo>
                  <a:lnTo>
                    <a:pt x="771525" y="536054"/>
                  </a:lnTo>
                  <a:lnTo>
                    <a:pt x="682066" y="460425"/>
                  </a:lnTo>
                  <a:lnTo>
                    <a:pt x="677405" y="540194"/>
                  </a:lnTo>
                  <a:lnTo>
                    <a:pt x="675246" y="577380"/>
                  </a:lnTo>
                  <a:lnTo>
                    <a:pt x="707339" y="563600"/>
                  </a:lnTo>
                  <a:lnTo>
                    <a:pt x="829525" y="848321"/>
                  </a:lnTo>
                  <a:lnTo>
                    <a:pt x="861618" y="834542"/>
                  </a:lnTo>
                  <a:close/>
                </a:path>
              </a:pathLst>
            </a:custGeom>
            <a:solidFill>
              <a:srgbClr val="FF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043612" y="4724399"/>
              <a:ext cx="257175" cy="838200"/>
            </a:xfrm>
            <a:custGeom>
              <a:rect l="l" t="t" r="r" b="b"/>
              <a:pathLst>
                <a:path w="257175" h="838200">
                  <a:moveTo>
                    <a:pt x="104775" y="200025"/>
                  </a:moveTo>
                  <a:lnTo>
                    <a:pt x="69850" y="200025"/>
                  </a:lnTo>
                  <a:lnTo>
                    <a:pt x="69850" y="0"/>
                  </a:lnTo>
                  <a:lnTo>
                    <a:pt x="34925" y="0"/>
                  </a:lnTo>
                  <a:lnTo>
                    <a:pt x="34925" y="200025"/>
                  </a:lnTo>
                  <a:lnTo>
                    <a:pt x="0" y="200025"/>
                  </a:lnTo>
                  <a:lnTo>
                    <a:pt x="5232" y="210502"/>
                  </a:lnTo>
                  <a:lnTo>
                    <a:pt x="52387" y="304800"/>
                  </a:lnTo>
                  <a:lnTo>
                    <a:pt x="104775" y="200025"/>
                  </a:lnTo>
                  <a:close/>
                </a:path>
                <a:path w="257175" h="838200">
                  <a:moveTo>
                    <a:pt x="257175" y="733425"/>
                  </a:moveTo>
                  <a:lnTo>
                    <a:pt x="222250" y="733425"/>
                  </a:lnTo>
                  <a:lnTo>
                    <a:pt x="222250" y="533400"/>
                  </a:lnTo>
                  <a:lnTo>
                    <a:pt x="187325" y="533400"/>
                  </a:lnTo>
                  <a:lnTo>
                    <a:pt x="187325" y="733425"/>
                  </a:lnTo>
                  <a:lnTo>
                    <a:pt x="152400" y="733425"/>
                  </a:lnTo>
                  <a:lnTo>
                    <a:pt x="157632" y="743902"/>
                  </a:lnTo>
                  <a:lnTo>
                    <a:pt x="204787" y="838200"/>
                  </a:lnTo>
                  <a:lnTo>
                    <a:pt x="257175" y="733425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065558" y="4936318"/>
              <a:ext cx="251229" cy="11192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680999" y="4326392"/>
              <a:ext cx="331470" cy="120650"/>
            </a:xfrm>
            <a:custGeom>
              <a:rect l="l" t="t" r="r" b="b"/>
              <a:pathLst>
                <a:path w="331470" h="120650">
                  <a:moveTo>
                    <a:pt x="224983" y="86436"/>
                  </a:moveTo>
                  <a:lnTo>
                    <a:pt x="0" y="34013"/>
                  </a:lnTo>
                  <a:lnTo>
                    <a:pt x="7925" y="0"/>
                  </a:lnTo>
                  <a:lnTo>
                    <a:pt x="232909" y="52422"/>
                  </a:lnTo>
                  <a:lnTo>
                    <a:pt x="224983" y="86436"/>
                  </a:lnTo>
                  <a:close/>
                </a:path>
                <a:path w="331470" h="120650">
                  <a:moveTo>
                    <a:pt x="325693" y="88814"/>
                  </a:moveTo>
                  <a:lnTo>
                    <a:pt x="235187" y="88814"/>
                  </a:lnTo>
                  <a:lnTo>
                    <a:pt x="243113" y="54800"/>
                  </a:lnTo>
                  <a:lnTo>
                    <a:pt x="232909" y="52422"/>
                  </a:lnTo>
                  <a:lnTo>
                    <a:pt x="240834" y="18409"/>
                  </a:lnTo>
                  <a:lnTo>
                    <a:pt x="325693" y="88814"/>
                  </a:lnTo>
                  <a:close/>
                </a:path>
                <a:path w="331470" h="120650">
                  <a:moveTo>
                    <a:pt x="235187" y="88814"/>
                  </a:moveTo>
                  <a:lnTo>
                    <a:pt x="224983" y="86436"/>
                  </a:lnTo>
                  <a:lnTo>
                    <a:pt x="232909" y="52422"/>
                  </a:lnTo>
                  <a:lnTo>
                    <a:pt x="243113" y="54800"/>
                  </a:lnTo>
                  <a:lnTo>
                    <a:pt x="235187" y="88814"/>
                  </a:lnTo>
                  <a:close/>
                </a:path>
                <a:path w="331470" h="120650">
                  <a:moveTo>
                    <a:pt x="217058" y="120450"/>
                  </a:moveTo>
                  <a:lnTo>
                    <a:pt x="224983" y="86436"/>
                  </a:lnTo>
                  <a:lnTo>
                    <a:pt x="235187" y="88814"/>
                  </a:lnTo>
                  <a:lnTo>
                    <a:pt x="325693" y="88814"/>
                  </a:lnTo>
                  <a:lnTo>
                    <a:pt x="330988" y="93207"/>
                  </a:lnTo>
                  <a:lnTo>
                    <a:pt x="217058" y="12045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827213" y="2362200"/>
            <a:ext cx="2237105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山谷（集水线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4953000" y="2362200"/>
            <a:ext cx="2540000" cy="457200"/>
          </a:xfrm>
          <a:custGeom>
            <a:rect l="l" t="t" r="r" b="b"/>
            <a:pathLst>
              <a:path w="2540000" h="457200">
                <a:moveTo>
                  <a:pt x="2540000" y="457200"/>
                </a:moveTo>
                <a:lnTo>
                  <a:pt x="0" y="457200"/>
                </a:lnTo>
                <a:lnTo>
                  <a:pt x="0" y="0"/>
                </a:lnTo>
                <a:lnTo>
                  <a:pt x="2540000" y="0"/>
                </a:lnTo>
                <a:lnTo>
                  <a:pt x="2540000" y="4572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5031740" y="24047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宋体"/>
                <a:cs typeface="宋体"/>
              </a:rPr>
              <a:t>山脊（分水岭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66800" y="2743200"/>
            <a:ext cx="6958330" cy="3392170"/>
            <a:chOff x="1066800" y="2743200"/>
            <a:chExt cx="6958330" cy="339217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66800" y="2743200"/>
              <a:ext cx="6665937" cy="339206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524000" y="4953000"/>
              <a:ext cx="1676400" cy="838200"/>
            </a:xfrm>
            <a:custGeom>
              <a:rect l="l" t="t" r="r" b="b"/>
              <a:pathLst>
                <a:path w="1676400" h="838200">
                  <a:moveTo>
                    <a:pt x="0" y="0"/>
                  </a:moveTo>
                  <a:lnTo>
                    <a:pt x="1676400" y="838200"/>
                  </a:lnTo>
                </a:path>
              </a:pathLst>
            </a:custGeom>
            <a:ln w="476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477000" y="4648200"/>
              <a:ext cx="1524000" cy="838200"/>
            </a:xfrm>
            <a:custGeom>
              <a:rect l="l" t="t" r="r" b="b"/>
              <a:pathLst>
                <a:path w="1524000" h="838200">
                  <a:moveTo>
                    <a:pt x="0" y="838200"/>
                  </a:moveTo>
                  <a:lnTo>
                    <a:pt x="1524000" y="0"/>
                  </a:lnTo>
                </a:path>
              </a:pathLst>
            </a:custGeom>
            <a:ln w="476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67000" y="5105400"/>
              <a:ext cx="142062" cy="14206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781800" y="5016500"/>
              <a:ext cx="145277" cy="14527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286000" y="4930775"/>
              <a:ext cx="85725" cy="8572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971800" y="5235575"/>
              <a:ext cx="85725" cy="857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400799" y="5235575"/>
              <a:ext cx="85725" cy="8572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086599" y="4854575"/>
              <a:ext cx="85725" cy="8572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828800" y="2971800"/>
              <a:ext cx="2057400" cy="457200"/>
            </a:xfrm>
            <a:custGeom>
              <a:rect l="l" t="t" r="r" b="b"/>
              <a:pathLst>
                <a:path w="2057400" h="457200">
                  <a:moveTo>
                    <a:pt x="2057400" y="457200"/>
                  </a:moveTo>
                  <a:lnTo>
                    <a:pt x="0" y="457200"/>
                  </a:lnTo>
                  <a:lnTo>
                    <a:pt x="0" y="0"/>
                  </a:lnTo>
                  <a:lnTo>
                    <a:pt x="2057400" y="0"/>
                  </a:lnTo>
                  <a:lnTo>
                    <a:pt x="2057400" y="4572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78739" y="44132"/>
            <a:ext cx="5359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等高线图上高、低区域旳判读措施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07340" y="275380"/>
            <a:ext cx="8559800" cy="2376805"/>
          </a:xfrm>
          <a:prstGeom prst="rect">
            <a:avLst/>
          </a:prstGeom>
        </p:spPr>
        <p:txBody>
          <a:bodyPr vert="horz" wrap="square" lIns="0" tIns="162560" rIns="0" bIns="0" rtlCol="0">
            <a:spAutoFit/>
          </a:bodyPr>
          <a:lstStyle/>
          <a:p>
            <a:pPr marL="88265">
              <a:lnSpc>
                <a:spcPct val="100000"/>
              </a:lnSpc>
              <a:spcBef>
                <a:spcPts val="1280"/>
              </a:spcBef>
              <a:tabLst>
                <a:tab pos="621665"/>
              </a:tabLst>
            </a:pPr>
            <a:r>
              <a:rPr sz="2800" b="1" spc="40">
                <a:solidFill>
                  <a:srgbClr val="FF0066"/>
                </a:solidFill>
                <a:latin typeface="微软雅黑"/>
                <a:cs typeface="微软雅黑"/>
              </a:rPr>
              <a:t>b.</a:t>
            </a:r>
            <a:r>
              <a:rPr sz="2800" b="1">
                <a:solidFill>
                  <a:srgbClr val="FF0066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FF0066"/>
                </a:solidFill>
                <a:latin typeface="微软雅黑"/>
                <a:cs typeface="微软雅黑"/>
              </a:rPr>
              <a:t>切线法</a:t>
            </a:r>
            <a:endParaRPr sz="2800">
              <a:latin typeface="微软雅黑"/>
              <a:cs typeface="微软雅黑"/>
            </a:endParaRPr>
          </a:p>
          <a:p>
            <a:pPr marL="12700" marR="5080" indent="1219200">
              <a:lnSpc>
                <a:spcPct val="117500"/>
              </a:lnSpc>
              <a:spcBef>
                <a:spcPts val="505"/>
              </a:spcBef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切线法是指在等值线弯曲最大处作某条等值线旳切线，</a:t>
            </a:r>
            <a:r>
              <a:rPr sz="2400" b="1" spc="20">
                <a:solidFill>
                  <a:srgbClr val="333399"/>
                </a:solidFill>
                <a:latin typeface="微软雅黑"/>
                <a:cs typeface="微软雅黑"/>
              </a:rPr>
              <a:t>比较切点与切线上其他点(该切线与其他等值线旳交点)</a:t>
            </a:r>
            <a:r>
              <a:rPr sz="2400" b="1" spc="-20">
                <a:solidFill>
                  <a:srgbClr val="333399"/>
                </a:solidFill>
                <a:latin typeface="微软雅黑"/>
                <a:cs typeface="微软雅黑"/>
              </a:rPr>
              <a:t>旳数值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大小。若切点数值不不小于其他点旳数值，则为低值区（山谷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）</a:t>
            </a: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；若切点数值不小于其他点旳数值，则为高值区（山脊）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。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907539" y="30143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宋体"/>
                <a:cs typeface="宋体"/>
              </a:rPr>
              <a:t>山谷（集水线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105400" y="2895600"/>
            <a:ext cx="2362200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山脊（分水岭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2438400"/>
            <a:ext cx="9144000" cy="3910329"/>
            <a:chOff x="0" y="2438400"/>
            <a:chExt cx="9144000" cy="3910329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5800" y="2438400"/>
              <a:ext cx="7684750" cy="390993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76400" y="2667000"/>
              <a:ext cx="2057400" cy="457200"/>
            </a:xfrm>
            <a:custGeom>
              <a:rect l="l" t="t" r="r" b="b"/>
              <a:pathLst>
                <a:path w="2057400" h="457200">
                  <a:moveTo>
                    <a:pt x="2057400" y="457200"/>
                  </a:moveTo>
                  <a:lnTo>
                    <a:pt x="0" y="457200"/>
                  </a:lnTo>
                  <a:lnTo>
                    <a:pt x="0" y="0"/>
                  </a:lnTo>
                  <a:lnTo>
                    <a:pt x="2057400" y="0"/>
                  </a:lnTo>
                  <a:lnTo>
                    <a:pt x="2057400" y="4572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78740" y="516680"/>
            <a:ext cx="8331200" cy="179133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545465"/>
              </a:tabLst>
            </a:pPr>
            <a:r>
              <a:rPr sz="2800" b="1" spc="240">
                <a:solidFill>
                  <a:srgbClr val="FF0066"/>
                </a:solidFill>
                <a:latin typeface="微软雅黑"/>
                <a:cs typeface="微软雅黑"/>
              </a:rPr>
              <a:t>c.</a:t>
            </a:r>
            <a:r>
              <a:rPr sz="2800" b="1">
                <a:solidFill>
                  <a:srgbClr val="FF0066"/>
                </a:solidFill>
                <a:latin typeface="微软雅黑"/>
                <a:cs typeface="微软雅黑"/>
              </a:rPr>
              <a:t>	</a:t>
            </a:r>
            <a:r>
              <a:rPr sz="2800" b="1" spc="-20">
                <a:solidFill>
                  <a:srgbClr val="FF0066"/>
                </a:solidFill>
                <a:latin typeface="微软雅黑"/>
                <a:cs typeface="微软雅黑"/>
              </a:rPr>
              <a:t>口诀法</a:t>
            </a:r>
            <a:endParaRPr sz="2800">
              <a:latin typeface="微软雅黑"/>
              <a:cs typeface="微软雅黑"/>
            </a:endParaRPr>
          </a:p>
          <a:p>
            <a:pPr marL="393700" indent="1219200">
              <a:lnSpc>
                <a:spcPct val="100000"/>
              </a:lnSpc>
              <a:spcBef>
                <a:spcPts val="409"/>
              </a:spcBef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等值线向高值方向凸出为低值区，等值线向低值方</a:t>
            </a:r>
            <a:endParaRPr sz="2400">
              <a:latin typeface="微软雅黑"/>
              <a:cs typeface="微软雅黑"/>
            </a:endParaRPr>
          </a:p>
          <a:p>
            <a:pPr marL="393700" marR="5080">
              <a:lnSpc>
                <a:spcPct val="114999"/>
              </a:lnSpc>
              <a:spcBef>
                <a:spcPts val="145"/>
              </a:spcBef>
            </a:pPr>
            <a:r>
              <a:rPr sz="2400" b="1" spc="-5">
                <a:solidFill>
                  <a:srgbClr val="333399"/>
                </a:solidFill>
                <a:latin typeface="微软雅黑"/>
                <a:cs typeface="微软雅黑"/>
              </a:rPr>
              <a:t>向凸出为高值区。可编口诀“凸高为低，凸低为高”“槽线</a:t>
            </a:r>
            <a:r>
              <a:rPr sz="2400" b="1">
                <a:solidFill>
                  <a:srgbClr val="333399"/>
                </a:solidFill>
                <a:latin typeface="微软雅黑"/>
                <a:cs typeface="微软雅黑"/>
              </a:rPr>
              <a:t>对山谷、脊线对山脊”等等。（大山谷、小山脊</a:t>
            </a:r>
            <a:r>
              <a:rPr sz="2400" b="1" spc="-50">
                <a:solidFill>
                  <a:srgbClr val="333399"/>
                </a:solidFill>
                <a:latin typeface="微软雅黑"/>
                <a:cs typeface="微软雅黑"/>
              </a:rPr>
              <a:t>）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8739" y="44132"/>
            <a:ext cx="5359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等高线图上高、低区域旳判读措施</a:t>
            </a: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8801100" y="6515100"/>
            <a:ext cx="313845" cy="31384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755139" y="27095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宋体"/>
                <a:cs typeface="宋体"/>
              </a:rPr>
              <a:t>山谷（集水线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86400" y="2590800"/>
            <a:ext cx="2362200" cy="4572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34"/>
              </a:spcBef>
            </a:pPr>
            <a:r>
              <a:rPr sz="2400">
                <a:latin typeface="宋体"/>
                <a:cs typeface="宋体"/>
              </a:rPr>
              <a:t>山脊（分水岭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https://d.book118.com/365342003041011111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333399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Malgun Gothic</vt:lpstr>
      <vt:lpstr>宋体</vt:lpstr>
      <vt:lpstr>MS Gothic</vt:lpstr>
      <vt:lpstr>Arial Black</vt:lpstr>
      <vt:lpstr>Yu Gothic UI</vt:lpstr>
      <vt:lpstr>Office Theme</vt:lpstr>
      <vt:lpstr>等高（深）线地形图</vt:lpstr>
      <vt:lpstr>知识构造</vt:lpstr>
      <vt:lpstr>某点高出另一地点旳垂直距离叫相对高度</vt:lpstr>
      <vt:lpstr>等高线旳定义
等高线——</vt:lpstr>
      <vt:lpstr>等高线绘制地图旳原理</vt:lpstr>
      <vt:lpstr>注意：“等高线越密，则地形坡度越大”，这只能用于判断同一幅等高线图</vt:lpstr>
      <vt:lpstr>PowerPoint Presentation</vt:lpstr>
      <vt:lpstr>山体旳不同部位</vt:lpstr>
      <vt:lpstr>PowerPoint Presentation</vt:lpstr>
      <vt:lpstr>等高线图上基本地形旳判读</vt:lpstr>
      <vt:lpstr>高原	山地</vt:lpstr>
      <vt:lpstr>PowerPoint Presentation</vt:lpstr>
      <vt:lpstr>有关等高线旳计算</vt:lpstr>
      <vt:lpstr>陡崖高度旳计算</vt:lpstr>
      <vt:lpstr>实战演练</vt:lpstr>
      <vt:lpstr>等高线图上高、低区域旳判读措施</vt:lpstr>
      <vt:lpstr>等高线图上高、低区域旳判读措施</vt:lpstr>
      <vt:lpstr>等高线图上高、低区域旳判读措施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2024-09-16T22:00:04.350</cp:lastPrinted>
  <dcterms:created xsi:type="dcterms:W3CDTF">2024-09-16T14:00:04Z</dcterms:created>
  <dcterms:modified xsi:type="dcterms:W3CDTF">2024-09-16T14:00:05Z</dcterms:modified>
</cp:coreProperties>
</file>