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7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51435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7D3A6-918A-43CB-99DC-FF64C110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43828-DB98-499E-B466-F862AA1B0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75F92-91AA-436B-8EBE-1CC5F38E7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B659C-4731-4F9B-B5C7-D61C4D2F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A84BD2-2D7B-4581-B4D6-B6E566AB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8D2DB-C016-46B8-A092-FAB54A0AD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DD9C80-630A-4079-8F09-CBF5E5D06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497B5-CE40-45FA-83C1-36DCD8AA0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C51B0-6657-4F3C-81B5-923B2A0B7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8DF2A-17CC-4467-AEE4-A3BA85CF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840A-F29B-48EC-9509-DEC1E04B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7303C-77F0-403D-B3DC-1CA839BCE85B}" type="datetimeFigureOut">
              <a:rPr lang="zh-CN" altLang="en-US"/>
              <a:t>2021/5/29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39A09-A1C3-4AA7-AF99-811BDB1E553F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  <a:prstGeom prst="rect">
            <a:avLst/>
          </a:prstGeom>
        </p:spPr>
        <p:txBody>
          <a:bodyPr lIns="68580" tIns="34290" rIns="68580" bIns="34290"/>
          <a:lstStyle>
            <a:lvl1pPr>
              <a:defRPr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 algn="ctr">
              <a:buNone/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857250"/>
          </a:xfrm>
        </p:spPr>
        <p:txBody>
          <a:bodyPr lIns="68580" tIns="34290" rIns="68580" bIns="34290"/>
          <a:lstStyle>
            <a:lvl1pPr>
              <a:defRPr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485900"/>
            <a:ext cx="3808476" cy="3086100"/>
          </a:xfrm>
        </p:spPr>
        <p:txBody>
          <a:bodyPr lIns="68580" tIns="34290" rIns="68580" bIns="34290"/>
          <a:lstStyle>
            <a:lvl1pPr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ea typeface="Times New Roman" panose="02020603050405020304" pitchFamily="18" charset="0"/>
              </a:defRPr>
            </a:lvl2pPr>
            <a:lvl3pPr>
              <a:defRPr>
                <a:ea typeface="Times New Roman" panose="02020603050405020304" pitchFamily="18" charset="0"/>
              </a:defRPr>
            </a:lvl3pPr>
            <a:lvl4pPr>
              <a:defRPr>
                <a:ea typeface="Times New Roman" panose="02020603050405020304" pitchFamily="18" charset="0"/>
              </a:defRPr>
            </a:lvl4pPr>
            <a:lvl5pPr>
              <a:defRPr>
                <a:ea typeface="Times New Roman" panose="02020603050405020304" pitchFamily="18" charset="0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9724" y="1485900"/>
            <a:ext cx="3808476" cy="3086100"/>
          </a:xfrm>
        </p:spPr>
        <p:txBody>
          <a:bodyPr lIns="68580" tIns="34290" rIns="68580" bIns="34290"/>
          <a:lstStyle>
            <a:lvl1pPr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ea typeface="Times New Roman" panose="02020603050405020304" pitchFamily="18" charset="0"/>
              </a:defRPr>
            </a:lvl2pPr>
            <a:lvl3pPr>
              <a:defRPr>
                <a:ea typeface="Times New Roman" panose="02020603050405020304" pitchFamily="18" charset="0"/>
              </a:defRPr>
            </a:lvl3pPr>
            <a:lvl4pPr>
              <a:defRPr>
                <a:ea typeface="Times New Roman" panose="02020603050405020304" pitchFamily="18" charset="0"/>
              </a:defRPr>
            </a:lvl4pPr>
            <a:lvl5pPr>
              <a:defRPr>
                <a:ea typeface="Times New Roman" panose="02020603050405020304" pitchFamily="18" charset="0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85800" y="4686300"/>
            <a:ext cx="19050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19050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‹#›</a:t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685800" y="457200"/>
            <a:ext cx="7772400" cy="857250"/>
          </a:xfrm>
        </p:spPr>
        <p:txBody>
          <a:bodyPr lIns="68580" tIns="34290" rIns="68580" bIns="34290"/>
          <a:lstStyle>
            <a:lvl1pPr>
              <a:defRPr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369219"/>
            <a:ext cx="3886200" cy="1574006"/>
          </a:xfrm>
        </p:spPr>
        <p:txBody>
          <a:bodyPr lIns="68580" tIns="34290" rIns="68580" bIns="34290"/>
          <a:lstStyle>
            <a:lvl1pPr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ea typeface="Times New Roman" panose="02020603050405020304" pitchFamily="18" charset="0"/>
              </a:defRPr>
            </a:lvl2pPr>
            <a:lvl3pPr>
              <a:defRPr>
                <a:ea typeface="Times New Roman" panose="02020603050405020304" pitchFamily="18" charset="0"/>
              </a:defRPr>
            </a:lvl3pPr>
            <a:lvl4pPr>
              <a:defRPr>
                <a:ea typeface="Times New Roman" panose="02020603050405020304" pitchFamily="18" charset="0"/>
              </a:defRPr>
            </a:lvl4pPr>
            <a:lvl5pPr>
              <a:defRPr>
                <a:ea typeface="Times New Roman" panose="02020603050405020304" pitchFamily="18" charset="0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369219"/>
            <a:ext cx="3886200" cy="1574006"/>
          </a:xfrm>
        </p:spPr>
        <p:txBody>
          <a:bodyPr lIns="68580" tIns="34290" rIns="68580" bIns="34290"/>
          <a:lstStyle>
            <a:lvl1pPr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ea typeface="Times New Roman" panose="02020603050405020304" pitchFamily="18" charset="0"/>
              </a:defRPr>
            </a:lvl2pPr>
            <a:lvl3pPr>
              <a:defRPr>
                <a:ea typeface="Times New Roman" panose="02020603050405020304" pitchFamily="18" charset="0"/>
              </a:defRPr>
            </a:lvl3pPr>
            <a:lvl4pPr>
              <a:defRPr>
                <a:ea typeface="Times New Roman" panose="02020603050405020304" pitchFamily="18" charset="0"/>
              </a:defRPr>
            </a:lvl4pPr>
            <a:lvl5pPr>
              <a:defRPr>
                <a:ea typeface="Times New Roman" panose="02020603050405020304" pitchFamily="18" charset="0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28650" y="3057527"/>
            <a:ext cx="3886200" cy="1575197"/>
          </a:xfrm>
        </p:spPr>
        <p:txBody>
          <a:bodyPr lIns="68580" tIns="34290" rIns="68580" bIns="34290"/>
          <a:lstStyle>
            <a:lvl1pPr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ea typeface="Times New Roman" panose="02020603050405020304" pitchFamily="18" charset="0"/>
              </a:defRPr>
            </a:lvl2pPr>
            <a:lvl3pPr>
              <a:defRPr>
                <a:ea typeface="Times New Roman" panose="02020603050405020304" pitchFamily="18" charset="0"/>
              </a:defRPr>
            </a:lvl3pPr>
            <a:lvl4pPr>
              <a:defRPr>
                <a:ea typeface="Times New Roman" panose="02020603050405020304" pitchFamily="18" charset="0"/>
              </a:defRPr>
            </a:lvl4pPr>
            <a:lvl5pPr>
              <a:defRPr>
                <a:ea typeface="Times New Roman" panose="02020603050405020304" pitchFamily="18" charset="0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3057527"/>
            <a:ext cx="3886200" cy="1575197"/>
          </a:xfrm>
        </p:spPr>
        <p:txBody>
          <a:bodyPr lIns="68580" tIns="34290" rIns="68580" bIns="34290"/>
          <a:lstStyle>
            <a:lvl1pPr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ea typeface="Times New Roman" panose="02020603050405020304" pitchFamily="18" charset="0"/>
              </a:defRPr>
            </a:lvl2pPr>
            <a:lvl3pPr>
              <a:defRPr>
                <a:ea typeface="Times New Roman" panose="02020603050405020304" pitchFamily="18" charset="0"/>
              </a:defRPr>
            </a:lvl3pPr>
            <a:lvl4pPr>
              <a:defRPr>
                <a:ea typeface="Times New Roman" panose="02020603050405020304" pitchFamily="18" charset="0"/>
              </a:defRPr>
            </a:lvl4pPr>
            <a:lvl5pPr>
              <a:defRPr>
                <a:ea typeface="Times New Roman" panose="02020603050405020304" pitchFamily="18" charset="0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85800" y="4686300"/>
            <a:ext cx="19050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19050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‹#›</a:t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lipArtAndTx" preserve="1">
  <p:cSld name="标题，剪贴画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857250"/>
          </a:xfrm>
        </p:spPr>
        <p:txBody>
          <a:bodyPr lIns="68580" tIns="34290" rIns="68580" bIns="34290"/>
          <a:lstStyle>
            <a:lvl1pPr>
              <a:defRPr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联机映像占位符 2"/>
          <p:cNvSpPr>
            <a:spLocks noGrp="1"/>
          </p:cNvSpPr>
          <p:nvPr>
            <p:ph type="clipArt" sz="half" idx="1"/>
          </p:nvPr>
        </p:nvSpPr>
        <p:spPr>
          <a:xfrm>
            <a:off x="628650" y="1369219"/>
            <a:ext cx="3886200" cy="3263504"/>
          </a:xfrm>
        </p:spPr>
        <p:txBody>
          <a:bodyPr lIns="68580" tIns="34290" rIns="68580" bIns="34290"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29150" y="1369219"/>
            <a:ext cx="3886200" cy="3263504"/>
          </a:xfrm>
        </p:spPr>
        <p:txBody>
          <a:bodyPr lIns="68580" tIns="34290" rIns="68580" bIns="34290"/>
          <a:lstStyle>
            <a:lvl1pPr>
              <a:defRPr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ea typeface="Times New Roman" panose="02020603050405020304" pitchFamily="18" charset="0"/>
              </a:defRPr>
            </a:lvl2pPr>
            <a:lvl3pPr>
              <a:defRPr>
                <a:ea typeface="Times New Roman" panose="02020603050405020304" pitchFamily="18" charset="0"/>
              </a:defRPr>
            </a:lvl3pPr>
            <a:lvl4pPr>
              <a:defRPr>
                <a:ea typeface="Times New Roman" panose="02020603050405020304" pitchFamily="18" charset="0"/>
              </a:defRPr>
            </a:lvl4pPr>
            <a:lvl5pPr>
              <a:defRPr>
                <a:ea typeface="Times New Roman" panose="02020603050405020304" pitchFamily="18" charset="0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85800" y="4686300"/>
            <a:ext cx="19050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1905000" cy="342900"/>
          </a:xfr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‹#›</a:t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lIns="68580" tIns="34290" rIns="68580" bIns="3429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6C560807-2922-4FA9-BE5E-0FE1BF462F48}" type="datetimeFigureOut">
              <a:rPr lang="zh-CN" altLang="en-US"/>
              <a:t>2021/5/29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12CE68DA-1C03-4DC1-996D-F30EE19BE49D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.png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14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18.xml" /><Relationship Id="rId7" Type="http://schemas.openxmlformats.org/officeDocument/2006/relationships/slideLayout" Target="../slideLayouts/slideLayout19.xml" /><Relationship Id="rId8" Type="http://schemas.openxmlformats.org/officeDocument/2006/relationships/slideLayout" Target="../slideLayouts/slideLayout20.xml" /><Relationship Id="rId9" Type="http://schemas.openxmlformats.org/officeDocument/2006/relationships/image" Target="../media/image3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F944FD6-6B9D-4B9E-987C-DAE3A54C3D11}" type="datetimeFigureOut">
              <a:rPr lang="zh-CN" altLang="en-US"/>
              <a:t>2021/5/29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rgbClr val="898989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FBC4AC8-1D48-4663-ADB4-F49D98E94C05}" type="slidenum">
              <a:rPr lang="zh-CN" altLang="en-US"/>
              <a:t>‹#›</a:t>
            </a:fld>
            <a:endParaRPr lang="en-US" altLang="zh-CN"/>
          </a:p>
        </p:txBody>
      </p:sp>
      <p:sp>
        <p:nvSpPr>
          <p:cNvPr id="7" name="矩形 14"/>
          <p:cNvSpPr>
            <a:spLocks noChangeArrowheads="1"/>
          </p:cNvSpPr>
          <p:nvPr userDrawn="1"/>
        </p:nvSpPr>
        <p:spPr bwMode="auto">
          <a:xfrm rot="10800000">
            <a:off x="-1" y="652271"/>
            <a:ext cx="6108339" cy="2805305"/>
          </a:xfrm>
          <a:prstGeom prst="rect">
            <a:avLst/>
          </a:prstGeom>
          <a:gradFill flip="none" rotWithShape="1">
            <a:gsLst>
              <a:gs pos="917">
                <a:schemeClr val="bg1"/>
              </a:gs>
              <a:gs pos="37000">
                <a:srgbClr val="E6FBFE">
                  <a:alpha val="80000"/>
                </a:srgbClr>
              </a:gs>
              <a:gs pos="100000">
                <a:srgbClr val="57D2E3"/>
              </a:gs>
            </a:gsLst>
            <a:lin ang="0" scaled="1"/>
          </a:gradFill>
          <a:ln>
            <a:noFill/>
          </a:ln>
          <a:effectLst>
            <a:reflection blurRad="6350" stA="50000" endA="300" endPos="55000" dir="5400000" sy="-100000" algn="bl" rotWithShape="0"/>
          </a:effectLst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zh-CN" altLang="en-US" smtClean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0" name="图片 2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90"/>
          <a:stretch>
            <a:fillRect/>
          </a:stretch>
        </p:blipFill>
        <p:spPr bwMode="auto">
          <a:xfrm>
            <a:off x="-9525" y="671512"/>
            <a:ext cx="6105525" cy="277653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9" name="矩形 14"/>
          <p:cNvSpPr>
            <a:spLocks noChangeArrowheads="1"/>
          </p:cNvSpPr>
          <p:nvPr userDrawn="1"/>
        </p:nvSpPr>
        <p:spPr bwMode="auto">
          <a:xfrm>
            <a:off x="1" y="1152526"/>
            <a:ext cx="6108338" cy="1724024"/>
          </a:xfrm>
          <a:prstGeom prst="rect">
            <a:avLst/>
          </a:prstGeom>
          <a:gradFill>
            <a:gsLst>
              <a:gs pos="917">
                <a:schemeClr val="bg1">
                  <a:alpha val="28000"/>
                </a:schemeClr>
              </a:gs>
              <a:gs pos="31000">
                <a:srgbClr val="E6FBFE">
                  <a:alpha val="80000"/>
                </a:srgbClr>
              </a:gs>
              <a:gs pos="79000">
                <a:srgbClr val="57D2E3"/>
              </a:gs>
            </a:gsLst>
            <a:lin ang="0" scaled="1"/>
          </a:gradFill>
          <a:ln>
            <a:noFill/>
          </a:ln>
          <a:effectLst>
            <a:reflection blurRad="6350" stA="50000" endA="300" endPos="55000" dir="5400000" sy="-100000" algn="bl" rotWithShape="0"/>
          </a:effectLst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zh-CN" altLang="en-US" smtClean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矩形 14"/>
          <p:cNvSpPr>
            <a:spLocks noChangeArrowheads="1"/>
          </p:cNvSpPr>
          <p:nvPr userDrawn="1"/>
        </p:nvSpPr>
        <p:spPr bwMode="auto">
          <a:xfrm>
            <a:off x="4898" y="630226"/>
            <a:ext cx="9144000" cy="4513274"/>
          </a:xfrm>
          <a:prstGeom prst="rect">
            <a:avLst/>
          </a:prstGeom>
          <a:noFill/>
          <a:ln>
            <a:noFill/>
          </a:ln>
          <a:effectLst>
            <a:reflection blurRad="6350" stA="50000" endA="300" endPos="55000" dir="5400000" sy="-100000" algn="bl" rotWithShape="0"/>
          </a:effectLst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zh-CN" altLang="en-US" smtClean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4" name="图片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470107" y="189311"/>
            <a:ext cx="392906" cy="27265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6" name="矩形 8"/>
          <p:cNvSpPr>
            <a:spLocks noChangeArrowheads="1"/>
          </p:cNvSpPr>
          <p:nvPr userDrawn="1"/>
        </p:nvSpPr>
        <p:spPr bwMode="auto">
          <a:xfrm>
            <a:off x="6142865" y="210741"/>
            <a:ext cx="2352246" cy="253916"/>
          </a:xfrm>
          <a:prstGeom prst="rect">
            <a:avLst/>
          </a:prstGeom>
          <a:noFill/>
          <a:ln>
            <a:noFill/>
          </a:ln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人民教育出版社 四年级</a:t>
            </a:r>
            <a:r>
              <a:rPr lang="en-US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200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|</a:t>
            </a:r>
            <a:r>
              <a:rPr lang="en-US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zh-CN" altLang="en-US" sz="1200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下</a:t>
            </a:r>
            <a:r>
              <a:rPr lang="zh-CN" altLang="zh-CN" sz="1200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册</a:t>
            </a:r>
            <a:r>
              <a:rPr lang="en-US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</a:t>
            </a:r>
            <a:endParaRPr lang="zh-CN" altLang="en-US" sz="1200" b="1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3429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0287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171450" indent="-171450" algn="l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4"/>
          <p:cNvSpPr>
            <a:spLocks noChangeArrowheads="1"/>
          </p:cNvSpPr>
          <p:nvPr userDrawn="1"/>
        </p:nvSpPr>
        <p:spPr bwMode="auto">
          <a:xfrm>
            <a:off x="0" y="128710"/>
            <a:ext cx="9144000" cy="391339"/>
          </a:xfrm>
          <a:prstGeom prst="rect">
            <a:avLst/>
          </a:prstGeom>
          <a:gradFill flip="none" rotWithShape="1">
            <a:gsLst>
              <a:gs pos="917">
                <a:schemeClr val="bg1"/>
              </a:gs>
              <a:gs pos="37000">
                <a:srgbClr val="E6FBFE">
                  <a:alpha val="80000"/>
                </a:srgbClr>
              </a:gs>
              <a:gs pos="100000">
                <a:srgbClr val="57D2E3"/>
              </a:gs>
            </a:gsLst>
            <a:lin ang="10800000" scaled="1"/>
          </a:gradFill>
          <a:ln>
            <a:noFill/>
          </a:ln>
          <a:effectLst>
            <a:reflection blurRad="6350" stA="50000" endA="300" endPos="55000" dir="5400000" sy="-100000" algn="bl" rotWithShape="0"/>
          </a:effectLst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zh-CN" altLang="en-US" smtClean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5" name="图片 21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675210" y="142876"/>
            <a:ext cx="7468790" cy="3905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128" name="矩形 8"/>
          <p:cNvSpPr>
            <a:spLocks noChangeArrowheads="1"/>
          </p:cNvSpPr>
          <p:nvPr userDrawn="1"/>
        </p:nvSpPr>
        <p:spPr bwMode="auto">
          <a:xfrm>
            <a:off x="6142865" y="210741"/>
            <a:ext cx="2352246" cy="253916"/>
          </a:xfrm>
          <a:prstGeom prst="rect">
            <a:avLst/>
          </a:prstGeom>
          <a:noFill/>
          <a:ln>
            <a:noFill/>
          </a:ln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人民教育出版社 四年级</a:t>
            </a:r>
            <a:r>
              <a:rPr lang="en-US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1200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|</a:t>
            </a:r>
            <a:r>
              <a:rPr lang="en-US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zh-CN" altLang="en-US" sz="1200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下</a:t>
            </a:r>
            <a:r>
              <a:rPr lang="zh-CN" altLang="zh-CN" sz="1200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册</a:t>
            </a:r>
            <a:r>
              <a:rPr lang="en-US" altLang="zh-CN" sz="1200" b="1" noProof="0" smtClean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</a:t>
            </a:r>
            <a:endParaRPr lang="zh-CN" altLang="en-US" sz="1200" b="1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078" name="图片 28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504635" y="189311"/>
            <a:ext cx="392906" cy="27265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</p:sldLayoutIdLst>
  <p:transition/>
  <p:timing/>
  <p:txStyles>
    <p:titleStyle>
      <a:lvl1pPr marL="685800" indent="-685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+mj-lt"/>
          <a:ea typeface="+mj-ea"/>
          <a:cs typeface="+mj-cs"/>
          <a:sym typeface="Calibri Light"/>
        </a:defRPr>
      </a:lvl1pPr>
      <a:lvl2pPr marL="685800" indent="-685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/>
        </a:defRPr>
      </a:lvl2pPr>
      <a:lvl3pPr marL="685800" indent="-685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/>
        </a:defRPr>
      </a:lvl3pPr>
      <a:lvl4pPr marL="685800" indent="-685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/>
        </a:defRPr>
      </a:lvl4pPr>
      <a:lvl5pPr marL="685800" indent="-685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/>
        </a:defRPr>
      </a:lvl5pPr>
      <a:lvl6pPr marL="1028700" indent="-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6pPr>
      <a:lvl7pPr marL="1371600" indent="-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7pPr>
      <a:lvl8pPr marL="1714500" indent="-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8pPr>
      <a:lvl9pPr marL="2057400" indent="-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9pPr>
    </p:titleStyle>
    <p:bodyStyle>
      <a:lvl1pPr marL="171450" indent="-171450" algn="l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1pPr>
      <a:lvl2pPr marL="5143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2pPr>
      <a:lvl3pPr marL="8572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3pPr>
      <a:lvl4pPr marL="12001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4pPr>
      <a:lvl5pPr marL="15430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5pPr>
      <a:lvl6pPr marL="18859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6pPr>
      <a:lvl7pPr marL="22288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7pPr>
      <a:lvl8pPr marL="25717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8pPr>
      <a:lvl9pPr marL="29146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audio" Target="../media/audio111111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audio" Target="../media/audio111111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Relationship Id="rId4" Type="http://schemas.openxmlformats.org/officeDocument/2006/relationships/image" Target="../media/image33.png" /><Relationship Id="rId5" Type="http://schemas.openxmlformats.org/officeDocument/2006/relationships/image" Target="../media/image34.png" /><Relationship Id="rId6" Type="http://schemas.openxmlformats.org/officeDocument/2006/relationships/image" Target="../media/image3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6.png" /><Relationship Id="rId3" Type="http://schemas.openxmlformats.org/officeDocument/2006/relationships/image" Target="../media/image3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9.jpeg" /><Relationship Id="rId3" Type="http://schemas.openxmlformats.org/officeDocument/2006/relationships/image" Target="../media/image40.jpeg" /><Relationship Id="rId4" Type="http://schemas.openxmlformats.org/officeDocument/2006/relationships/image" Target="../media/image41.jpeg" /><Relationship Id="rId5" Type="http://schemas.openxmlformats.org/officeDocument/2006/relationships/image" Target="../media/image4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320050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902003" y="1429248"/>
            <a:ext cx="4286555" cy="623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Unit 4 </a:t>
            </a:r>
            <a:r>
              <a:rPr lang="en-US" altLang="zh-CN" sz="36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 At </a:t>
            </a:r>
            <a:r>
              <a: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the farm</a:t>
            </a:r>
            <a:endParaRPr lang="zh-CN" altLang="en-US" sz="36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微软雅黑" panose="020b0503020204020204" pitchFamily="34" charset="-122"/>
            </a:endParaRPr>
          </a:p>
        </p:txBody>
      </p:sp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-272" y="2207545"/>
            <a:ext cx="6090557" cy="377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Part A</a:t>
            </a:r>
            <a:endParaRPr lang="zh-CN" altLang="en-US" sz="2000" b="1" spc="225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 descr="封面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0287" y="1145383"/>
            <a:ext cx="3071813" cy="3983831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37" y="4220110"/>
            <a:ext cx="6090285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6" name="文本框 1"/>
          <p:cNvSpPr txBox="1"/>
          <p:nvPr/>
        </p:nvSpPr>
        <p:spPr>
          <a:xfrm>
            <a:off x="3052763" y="1709739"/>
            <a:ext cx="3039666" cy="48474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700" b="1">
                <a:latin typeface="微软雅黑" panose="020b0503020204020204" pitchFamily="34" charset="-122"/>
                <a:ea typeface="微软雅黑" panose="020b0503020204020204" pitchFamily="34" charset="-122"/>
              </a:rPr>
              <a:t>第一课时</a:t>
            </a:r>
          </a:p>
        </p:txBody>
      </p:sp>
      <p:sp>
        <p:nvSpPr>
          <p:cNvPr id="7177" name="文本框 4"/>
          <p:cNvSpPr txBox="1"/>
          <p:nvPr/>
        </p:nvSpPr>
        <p:spPr>
          <a:xfrm>
            <a:off x="2778919" y="2525317"/>
            <a:ext cx="3725466" cy="5309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/>
            <a:r>
              <a:rPr lang="en-US" altLang="zh-CN" sz="3000">
                <a:solidFill>
                  <a:srgbClr val="FF0000"/>
                </a:solidFill>
                <a:latin typeface="Times New Roman" panose="02020603050405020304" pitchFamily="18" charset="0"/>
              </a:rPr>
              <a:t>Let’s learn </a:t>
            </a:r>
            <a:endParaRPr lang="zh-CN" altLang="en-US" sz="300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 bwMode="auto">
          <a:xfrm>
            <a:off x="0" y="662805"/>
            <a:ext cx="1570435" cy="413147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r>
              <a:rPr lang="en-US" altLang="zh-CN" b="1" smtClea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Warm-up</a:t>
            </a:r>
            <a:endParaRPr lang="zh-CN" altLang="en-US" b="1" smtClean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 bwMode="auto">
          <a:xfrm>
            <a:off x="157164" y="790916"/>
            <a:ext cx="157163" cy="157163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/>
          </a:p>
        </p:txBody>
      </p:sp>
      <p:pic>
        <p:nvPicPr>
          <p:cNvPr id="3" name="图片 2" descr="03f420b455284fd68cc25faed84c55d5_th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0737" y="1533049"/>
            <a:ext cx="5372100" cy="3021806"/>
          </a:xfrm>
          <a:prstGeom prst="rect">
            <a:avLst/>
          </a:prstGeom>
        </p:spPr>
      </p:pic>
      <p:sp>
        <p:nvSpPr>
          <p:cNvPr id="24585" name="文本框 1"/>
          <p:cNvSpPr txBox="1"/>
          <p:nvPr/>
        </p:nvSpPr>
        <p:spPr>
          <a:xfrm>
            <a:off x="1885952" y="598647"/>
            <a:ext cx="5781199" cy="692497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7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</a:rPr>
              <a:t>Let</a:t>
            </a:r>
            <a:r>
              <a:rPr lang="en-US" altLang="zh-CN" sz="27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</a:rPr>
              <a:t>’</a:t>
            </a:r>
            <a:r>
              <a:rPr lang="en-US" sz="27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</a:rPr>
              <a:t>s sing   </a:t>
            </a:r>
            <a:r>
              <a:rPr lang="en-US" sz="2700" b="1" i="1">
                <a:latin typeface="Times New Roman" panose="02020603050405020304" pitchFamily="18" charset="0"/>
              </a:rPr>
              <a:t>Old Macdonald had a farm</a:t>
            </a:r>
            <a:endParaRPr lang="en-US" altLang="en-US" sz="2700" b="1" i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4" name="矩形 3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sp>
        <p:nvSpPr>
          <p:cNvPr id="4100" name="Text Box 4"/>
          <p:cNvSpPr txBox="1"/>
          <p:nvPr/>
        </p:nvSpPr>
        <p:spPr>
          <a:xfrm>
            <a:off x="181930" y="1503521"/>
            <a:ext cx="8780145" cy="48474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700">
                <a:latin typeface="Times New Roman" panose="02020603050405020304" pitchFamily="18" charset="0"/>
              </a:rPr>
              <a:t>Today, Mike, John</a:t>
            </a:r>
            <a:r>
              <a:rPr lang="en-US" altLang="zh-CN" sz="2700">
                <a:latin typeface="Times New Roman" panose="02020603050405020304" pitchFamily="18" charset="0"/>
              </a:rPr>
              <a:t>, Chen Jie and</a:t>
            </a:r>
            <a:r>
              <a:rPr lang="zh-CN" altLang="en-US" sz="2700">
                <a:latin typeface="Times New Roman" panose="02020603050405020304" pitchFamily="18" charset="0"/>
              </a:rPr>
              <a:t> Sarah are at a </a:t>
            </a:r>
            <a:r>
              <a:rPr lang="zh-CN" altLang="en-US" sz="2700">
                <a:solidFill>
                  <a:srgbClr val="FF0000"/>
                </a:solidFill>
                <a:latin typeface="Times New Roman" panose="02020603050405020304" pitchFamily="18" charset="0"/>
              </a:rPr>
              <a:t>farm </a:t>
            </a: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(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在农场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pitchFamily="18" charset="0"/>
              </a:rPr>
              <a:t>)</a:t>
            </a:r>
            <a:r>
              <a:rPr lang="zh-CN" altLang="en-US" sz="2700">
                <a:latin typeface="Times New Roman" panose="02020603050405020304" pitchFamily="18" charset="0"/>
              </a:rPr>
              <a:t>. </a:t>
            </a:r>
            <a:endParaRPr lang="zh-CN" altLang="en-US" sz="2700">
              <a:latin typeface="Times New Roman" panose="02020603050405020304" pitchFamily="18" charset="0"/>
            </a:endParaRPr>
          </a:p>
        </p:txBody>
      </p:sp>
      <p:sp>
        <p:nvSpPr>
          <p:cNvPr id="4101" name="Rectangle 8"/>
          <p:cNvSpPr/>
          <p:nvPr/>
        </p:nvSpPr>
        <p:spPr>
          <a:xfrm>
            <a:off x="-180023" y="2457450"/>
            <a:ext cx="5042535" cy="48474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700">
                <a:latin typeface="Times New Roman" panose="02020603050405020304" pitchFamily="18" charset="0"/>
              </a:rPr>
              <a:t>Let’s</a:t>
            </a:r>
            <a:r>
              <a:rPr lang="en-US" altLang="zh-CN" sz="2400">
                <a:latin typeface="Times New Roman" panose="02020603050405020304" pitchFamily="18" charset="0"/>
              </a:rPr>
              <a:t> </a:t>
            </a:r>
            <a:r>
              <a:rPr lang="en-US" altLang="zh-CN" sz="2700">
                <a:latin typeface="Times New Roman" panose="02020603050405020304" pitchFamily="18" charset="0"/>
              </a:rPr>
              <a:t>go and have a look, OK?</a:t>
            </a:r>
          </a:p>
        </p:txBody>
      </p:sp>
      <p:pic>
        <p:nvPicPr>
          <p:cNvPr id="2" name="图片 1" descr="Main scen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0151" y="2209800"/>
            <a:ext cx="3750469" cy="279606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4" name="图片 10243" descr="5992415_155806478000_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9393" y="1747361"/>
            <a:ext cx="4213384" cy="32442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5" name="椭圆 10244"/>
          <p:cNvSpPr/>
          <p:nvPr/>
        </p:nvSpPr>
        <p:spPr>
          <a:xfrm rot="1980000">
            <a:off x="4269106" y="2770822"/>
            <a:ext cx="998696" cy="585788"/>
          </a:xfrm>
          <a:prstGeom prst="ellipse">
            <a:avLst/>
          </a:prstGeom>
          <a:solidFill>
            <a:schemeClr val="accent1">
              <a:alpha val="0"/>
            </a:schemeClr>
          </a:solidFill>
          <a:ln w="76200" cap="flat" cmpd="sng">
            <a:solidFill>
              <a:srgbClr val="FFC000"/>
            </a:solidFill>
            <a:prstDash val="solid"/>
            <a:headEnd type="none" w="med" len="med"/>
            <a:tailEnd type="none" w="med" len="med"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0247" name="图片 10246" descr="1363842_143215073_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6278" y="1841659"/>
            <a:ext cx="1755934" cy="116871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椭圆 1"/>
          <p:cNvSpPr/>
          <p:nvPr/>
        </p:nvSpPr>
        <p:spPr>
          <a:xfrm rot="1980000">
            <a:off x="4223864" y="3937635"/>
            <a:ext cx="1193959" cy="975360"/>
          </a:xfrm>
          <a:prstGeom prst="ellipse">
            <a:avLst/>
          </a:prstGeom>
          <a:solidFill>
            <a:schemeClr val="accent1">
              <a:alpha val="0"/>
            </a:schemeClr>
          </a:solidFill>
          <a:ln w="76200" cap="flat" cmpd="sng">
            <a:solidFill>
              <a:srgbClr val="FFC000"/>
            </a:solidFill>
            <a:prstDash val="solid"/>
            <a:headEnd type="none" w="med" len="med"/>
            <a:tailEnd type="none" w="med" len="med"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5365" name="图片 15364" descr="20124141337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6277" y="3639504"/>
            <a:ext cx="1713548" cy="12730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椭圆 2"/>
          <p:cNvSpPr/>
          <p:nvPr/>
        </p:nvSpPr>
        <p:spPr>
          <a:xfrm rot="1980000">
            <a:off x="6398895" y="3252788"/>
            <a:ext cx="671036" cy="525780"/>
          </a:xfrm>
          <a:prstGeom prst="ellipse">
            <a:avLst/>
          </a:prstGeom>
          <a:solidFill>
            <a:schemeClr val="accent1">
              <a:alpha val="0"/>
            </a:schemeClr>
          </a:solidFill>
          <a:ln w="76200" cap="flat" cmpd="sng">
            <a:solidFill>
              <a:srgbClr val="FFC000"/>
            </a:solidFill>
            <a:prstDash val="solid"/>
            <a:headEnd type="none" w="med" len="med"/>
            <a:tailEnd type="none" w="med" len="med"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608" name="图片 25607" descr="u=4002068799,2131240438&amp;fm=56">
            <a:hlinkClick tooltip="胡萝卜图片     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8048" y="1799749"/>
            <a:ext cx="1736884" cy="121062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pic>
        <p:nvPicPr>
          <p:cNvPr id="27655" name="图片 27654" descr="20071067594437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67101" y="3690939"/>
            <a:ext cx="1678305" cy="1221581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11265" descr="2634566_200202705389_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0825" y="2155507"/>
            <a:ext cx="1065371" cy="126396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矩形 11266"/>
          <p:cNvSpPr/>
          <p:nvPr/>
        </p:nvSpPr>
        <p:spPr>
          <a:xfrm>
            <a:off x="2621997" y="3572352"/>
            <a:ext cx="3293269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300" b="1">
                <a:latin typeface="Times New Roman" panose="02020603050405020304" pitchFamily="18" charset="0"/>
              </a:rPr>
              <a:t>tomato</a:t>
            </a:r>
          </a:p>
        </p:txBody>
      </p:sp>
      <p:sp>
        <p:nvSpPr>
          <p:cNvPr id="2" name="矩形 1"/>
          <p:cNvSpPr/>
          <p:nvPr/>
        </p:nvSpPr>
        <p:spPr>
          <a:xfrm>
            <a:off x="5263280" y="3572352"/>
            <a:ext cx="3293269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300" b="1">
                <a:latin typeface="Times New Roman" panose="02020603050405020304" pitchFamily="18" charset="0"/>
              </a:rPr>
              <a:t>tomato</a:t>
            </a:r>
            <a:r>
              <a:rPr lang="en-US" altLang="zh-CN" sz="3300" b="1">
                <a:solidFill>
                  <a:srgbClr val="FF0000"/>
                </a:solidFill>
                <a:latin typeface="Times New Roman" panose="02020603050405020304" pitchFamily="18" charset="0"/>
              </a:rPr>
              <a:t>es</a:t>
            </a:r>
          </a:p>
        </p:txBody>
      </p:sp>
      <p:pic>
        <p:nvPicPr>
          <p:cNvPr id="10245" name="Picture 5" descr="u=3482532120,1831024320&amp;fm=23&amp;gp=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4428" y="1691164"/>
            <a:ext cx="2166461" cy="166544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9" name="图片 19458" descr="u=3496316493,1679612287&amp;fm=56">
            <a:hlinkClick tooltip="土豆图片     "/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0830" y="1811656"/>
            <a:ext cx="3077765" cy="165377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0" name="图片 19459" descr="u=2807621879,448933253&amp;fm=56">
            <a:hlinkClick tooltip="土豆图片     "/>
          </p:cNvPr>
          <p:cNvPicPr>
            <a:picLocks noChangeAspect="1"/>
          </p:cNvPicPr>
          <p:nvPr/>
        </p:nvPicPr>
        <p:blipFill>
          <a:blip r:embed="rId3">
            <a:lum bright="2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0216" y="2020730"/>
            <a:ext cx="2249805" cy="13011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1" name="矩形 19460"/>
          <p:cNvSpPr/>
          <p:nvPr/>
        </p:nvSpPr>
        <p:spPr>
          <a:xfrm>
            <a:off x="1403987" y="3578543"/>
            <a:ext cx="2862263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x-none" sz="3300" b="1">
                <a:latin typeface="Times New Roman" panose="02020603050405020304" pitchFamily="18" charset="0"/>
              </a:rPr>
              <a:t>It’s a</a:t>
            </a:r>
            <a:r>
              <a:rPr lang="en-US" altLang="x-none" sz="3300" b="1">
                <a:solidFill>
                  <a:srgbClr val="FF0000"/>
                </a:solidFill>
                <a:latin typeface="Times New Roman" panose="02020603050405020304" pitchFamily="18" charset="0"/>
              </a:rPr>
              <a:t> p</a:t>
            </a:r>
            <a:r>
              <a:rPr lang="en-US" altLang="x-none" sz="3300" b="1">
                <a:solidFill>
                  <a:srgbClr val="0000CC"/>
                </a:solidFill>
                <a:latin typeface="Times New Roman" panose="02020603050405020304" pitchFamily="18" charset="0"/>
              </a:rPr>
              <a:t>o</a:t>
            </a:r>
            <a:r>
              <a:rPr lang="en-US" altLang="x-none" sz="3300" b="1">
                <a:solidFill>
                  <a:srgbClr val="FF0000"/>
                </a:solidFill>
                <a:latin typeface="Times New Roman" panose="02020603050405020304" pitchFamily="18" charset="0"/>
              </a:rPr>
              <a:t>t</a:t>
            </a:r>
            <a:r>
              <a:rPr lang="en-US" altLang="x-none" sz="3300" b="1">
                <a:solidFill>
                  <a:srgbClr val="0000CC"/>
                </a:solidFill>
                <a:latin typeface="Times New Roman" panose="02020603050405020304" pitchFamily="18" charset="0"/>
              </a:rPr>
              <a:t>a</a:t>
            </a:r>
            <a:r>
              <a:rPr lang="en-US" altLang="x-none" sz="3300" b="1">
                <a:solidFill>
                  <a:srgbClr val="FF0000"/>
                </a:solidFill>
                <a:latin typeface="Times New Roman" panose="02020603050405020304" pitchFamily="18" charset="0"/>
              </a:rPr>
              <a:t>t</a:t>
            </a:r>
            <a:r>
              <a:rPr lang="en-US" altLang="x-none" sz="3300" b="1">
                <a:solidFill>
                  <a:srgbClr val="0000CC"/>
                </a:solidFill>
                <a:latin typeface="Times New Roman" panose="02020603050405020304" pitchFamily="18" charset="0"/>
              </a:rPr>
              <a:t>o.</a:t>
            </a:r>
            <a:endParaRPr lang="zh-CN" altLang="en-US" sz="33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63" name="矩形 19462"/>
          <p:cNvSpPr/>
          <p:nvPr/>
        </p:nvSpPr>
        <p:spPr>
          <a:xfrm>
            <a:off x="4387694" y="3578306"/>
            <a:ext cx="4131469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x-none" sz="3300" b="1">
                <a:latin typeface="Times New Roman" panose="02020603050405020304" pitchFamily="18" charset="0"/>
              </a:rPr>
              <a:t>They are </a:t>
            </a:r>
            <a:r>
              <a:rPr lang="en-US" altLang="x-none" sz="3300" b="1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x-none" sz="3300" b="1">
                <a:solidFill>
                  <a:srgbClr val="0000CC"/>
                </a:solidFill>
                <a:latin typeface="Times New Roman" panose="02020603050405020304" pitchFamily="18" charset="0"/>
              </a:rPr>
              <a:t>potato</a:t>
            </a:r>
            <a:r>
              <a:rPr lang="en-US" altLang="x-none" sz="3300" b="1">
                <a:solidFill>
                  <a:srgbClr val="FF0000"/>
                </a:solidFill>
                <a:latin typeface="Times New Roman" panose="02020603050405020304" pitchFamily="18" charset="0"/>
              </a:rPr>
              <a:t>es</a:t>
            </a:r>
            <a:r>
              <a:rPr lang="en-US" altLang="x-none" sz="3300" b="1">
                <a:solidFill>
                  <a:srgbClr val="0000CC"/>
                </a:solidFill>
                <a:latin typeface="Times New Roman" panose="02020603050405020304" pitchFamily="18" charset="0"/>
              </a:rPr>
              <a:t>.</a:t>
            </a:r>
            <a:endParaRPr lang="zh-CN" altLang="en-US" sz="33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udio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udio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/>
      <p:bldP spid="1946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pic>
        <p:nvPicPr>
          <p:cNvPr id="15362" name="图片 1536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7280000">
            <a:off x="1749268" y="2096453"/>
            <a:ext cx="1722596" cy="110537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86" name="图片 1638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9207" y="1766411"/>
            <a:ext cx="2165985" cy="18726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3" name="矩形 19462"/>
          <p:cNvSpPr/>
          <p:nvPr/>
        </p:nvSpPr>
        <p:spPr>
          <a:xfrm>
            <a:off x="4199573" y="3941208"/>
            <a:ext cx="4847712" cy="577081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x-none" sz="3300" b="1">
                <a:latin typeface="Times New Roman" panose="02020603050405020304" pitchFamily="18" charset="0"/>
              </a:rPr>
              <a:t>They are</a:t>
            </a:r>
            <a:r>
              <a:rPr lang="en-US" altLang="x-none" sz="3300" b="1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x-none" sz="3300" b="1">
                <a:latin typeface="Times New Roman" panose="02020603050405020304" pitchFamily="18" charset="0"/>
              </a:rPr>
              <a:t>green bean</a:t>
            </a:r>
            <a:r>
              <a:rPr lang="en-US" altLang="x-none" sz="3300" b="1">
                <a:solidFill>
                  <a:srgbClr val="FF0000"/>
                </a:solidFill>
                <a:latin typeface="Times New Roman" panose="02020603050405020304" pitchFamily="18" charset="0"/>
              </a:rPr>
              <a:t>s</a:t>
            </a:r>
            <a:r>
              <a:rPr lang="en-US" altLang="x-none" sz="3300" b="1">
                <a:solidFill>
                  <a:srgbClr val="0000CC"/>
                </a:solidFill>
                <a:latin typeface="Times New Roman" panose="02020603050405020304" pitchFamily="18" charset="0"/>
              </a:rPr>
              <a:t>.</a:t>
            </a:r>
            <a:endParaRPr lang="zh-CN" altLang="en-US" sz="33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267" name="矩形 11266"/>
          <p:cNvSpPr/>
          <p:nvPr/>
        </p:nvSpPr>
        <p:spPr>
          <a:xfrm>
            <a:off x="1531384" y="3941446"/>
            <a:ext cx="3293269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300" b="1">
                <a:latin typeface="Times New Roman" panose="02020603050405020304" pitchFamily="18" charset="0"/>
              </a:rPr>
              <a:t>green bean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udio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3" grpId="0"/>
      <p:bldP spid="112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pic>
        <p:nvPicPr>
          <p:cNvPr id="12290" name="图片 12289" descr="1369025_064222060000_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62653" y="1995965"/>
            <a:ext cx="1883093" cy="130159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8" name="图片 25607" descr="u=4002068799,2131240438&amp;fm=56">
            <a:hlinkClick tooltip="胡萝卜图片     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0689" y="1953578"/>
            <a:ext cx="2172653" cy="1514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矩形 11266"/>
          <p:cNvSpPr/>
          <p:nvPr/>
        </p:nvSpPr>
        <p:spPr>
          <a:xfrm>
            <a:off x="2345296" y="3874771"/>
            <a:ext cx="3293269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300" b="1">
                <a:latin typeface="Times New Roman" panose="02020603050405020304" pitchFamily="18" charset="0"/>
              </a:rPr>
              <a:t>carrot</a:t>
            </a:r>
          </a:p>
        </p:txBody>
      </p:sp>
      <p:sp>
        <p:nvSpPr>
          <p:cNvPr id="10" name="矩形 9"/>
          <p:cNvSpPr/>
          <p:nvPr/>
        </p:nvSpPr>
        <p:spPr>
          <a:xfrm>
            <a:off x="4939906" y="3874771"/>
            <a:ext cx="3293269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300" b="1">
                <a:latin typeface="Times New Roman" panose="02020603050405020304" pitchFamily="18" charset="0"/>
              </a:rPr>
              <a:t>They are carrot</a:t>
            </a:r>
            <a:r>
              <a:rPr lang="en-US" altLang="zh-CN" sz="3300" b="1">
                <a:solidFill>
                  <a:srgbClr val="FF0000"/>
                </a:solidFill>
                <a:latin typeface="Times New Roman" panose="02020603050405020304" pitchFamily="18" charset="0"/>
              </a:rPr>
              <a:t>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pic>
        <p:nvPicPr>
          <p:cNvPr id="33794" name="图片 3379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105" y="1823085"/>
            <a:ext cx="4289584" cy="25031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818" name="文本框 34817"/>
          <p:cNvSpPr txBox="1"/>
          <p:nvPr/>
        </p:nvSpPr>
        <p:spPr>
          <a:xfrm>
            <a:off x="5829776" y="3985737"/>
            <a:ext cx="5772150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300" b="1">
                <a:latin typeface="Times New Roman" panose="02020603050405020304" pitchFamily="18" charset="0"/>
              </a:rPr>
              <a:t>onion</a:t>
            </a:r>
            <a:r>
              <a:rPr lang="en-US" altLang="zh-CN" sz="3300" b="1">
                <a:solidFill>
                  <a:srgbClr val="FF0000"/>
                </a:solidFill>
                <a:latin typeface="Times New Roman" panose="02020603050405020304" pitchFamily="18" charset="0"/>
              </a:rPr>
              <a:t>s</a:t>
            </a:r>
          </a:p>
        </p:txBody>
      </p:sp>
      <p:pic>
        <p:nvPicPr>
          <p:cNvPr id="34820" name="图片 348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5812" y="2286001"/>
            <a:ext cx="854393" cy="752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821" name="图片 348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6351" y="3038476"/>
            <a:ext cx="881063" cy="77581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822" name="图片 348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7360" y="2251711"/>
            <a:ext cx="892969" cy="7867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823" name="图片 3482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84645" y="2251710"/>
            <a:ext cx="1836420" cy="164544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5" name="椭圆 10244"/>
          <p:cNvSpPr/>
          <p:nvPr/>
        </p:nvSpPr>
        <p:spPr>
          <a:xfrm rot="1980000">
            <a:off x="2846071" y="3515677"/>
            <a:ext cx="998696" cy="585788"/>
          </a:xfrm>
          <a:prstGeom prst="ellipse">
            <a:avLst/>
          </a:prstGeom>
          <a:solidFill>
            <a:schemeClr val="accent1">
              <a:alpha val="0"/>
            </a:schemeClr>
          </a:solidFill>
          <a:ln w="76200" cap="flat" cmpd="sng">
            <a:solidFill>
              <a:srgbClr val="FFC000"/>
            </a:solidFill>
            <a:prstDash val="solid"/>
            <a:headEnd type="none" w="med" len="med"/>
            <a:tailEnd type="none" w="med" len="med"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标题 21505"/>
          <p:cNvSpPr>
            <a:spLocks noGrp="1"/>
          </p:cNvSpPr>
          <p:nvPr>
            <p:ph type="title" idx="4294967295"/>
          </p:nvPr>
        </p:nvSpPr>
        <p:spPr>
          <a:xfrm>
            <a:off x="2712390" y="2245565"/>
            <a:ext cx="1771650" cy="742950"/>
          </a:xfrm>
        </p:spPr>
        <p:txBody>
          <a:bodyPr lIns="68580" tIns="34290" rIns="68580" bIns="34290" anchor="ctr"/>
          <a:lstStyle/>
          <a:p>
            <a:r>
              <a:rPr lang="zh-CN" altLang="en-US" sz="3000" b="1">
                <a:latin typeface="Times New Roman" panose="02020603050405020304" pitchFamily="18" charset="0"/>
              </a:rPr>
              <a:t>tomato</a:t>
            </a:r>
            <a:r>
              <a:rPr lang="zh-CN" altLang="en-US" sz="3000" b="1">
                <a:solidFill>
                  <a:srgbClr val="FF0000"/>
                </a:solidFill>
                <a:latin typeface="Times New Roman" panose="02020603050405020304" pitchFamily="18" charset="0"/>
              </a:rPr>
              <a:t>es</a:t>
            </a:r>
          </a:p>
        </p:txBody>
      </p:sp>
      <p:pic>
        <p:nvPicPr>
          <p:cNvPr id="21507" name="图片 215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476" y="840343"/>
            <a:ext cx="2178844" cy="1428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8" name="图片 215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3765" y="1036156"/>
            <a:ext cx="2683669" cy="1085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9" name="图片 215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3623" y="3128726"/>
            <a:ext cx="1638300" cy="131325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10" name="图片 2150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6775" y="2841784"/>
            <a:ext cx="1731169" cy="153590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11" name="图片 215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4225" y="3013234"/>
            <a:ext cx="1772841" cy="1371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12" name="矩形 21511"/>
          <p:cNvSpPr>
            <a:spLocks noGrp="1"/>
          </p:cNvSpPr>
          <p:nvPr/>
        </p:nvSpPr>
        <p:spPr>
          <a:xfrm>
            <a:off x="5799772" y="2180987"/>
            <a:ext cx="1771650" cy="74295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3000" b="1" kern="0">
                <a:latin typeface="Times New Roman" panose="02020603050405020304" pitchFamily="18" charset="0"/>
              </a:rPr>
              <a:t>potato</a:t>
            </a:r>
            <a:r>
              <a:rPr lang="zh-CN" altLang="en-US" sz="3000" b="1" kern="0">
                <a:solidFill>
                  <a:srgbClr val="FF0000"/>
                </a:solidFill>
                <a:latin typeface="Times New Roman" panose="02020603050405020304" pitchFamily="18" charset="0"/>
              </a:rPr>
              <a:t>es</a:t>
            </a:r>
          </a:p>
        </p:txBody>
      </p:sp>
      <p:sp>
        <p:nvSpPr>
          <p:cNvPr id="21513" name="矩形 21512"/>
          <p:cNvSpPr>
            <a:spLocks noGrp="1"/>
          </p:cNvSpPr>
          <p:nvPr/>
        </p:nvSpPr>
        <p:spPr>
          <a:xfrm>
            <a:off x="1999298" y="4450886"/>
            <a:ext cx="2743200" cy="74295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3000" b="1" kern="0">
                <a:latin typeface="Times New Roman" panose="02020603050405020304" pitchFamily="18" charset="0"/>
              </a:rPr>
              <a:t>green bean</a:t>
            </a:r>
            <a:r>
              <a:rPr lang="zh-CN" altLang="en-US" sz="3000" b="1" kern="0">
                <a:solidFill>
                  <a:srgbClr val="FF0000"/>
                </a:solidFill>
                <a:latin typeface="Times New Roman" panose="02020603050405020304" pitchFamily="18" charset="0"/>
              </a:rPr>
              <a:t>s</a:t>
            </a:r>
          </a:p>
        </p:txBody>
      </p:sp>
      <p:sp>
        <p:nvSpPr>
          <p:cNvPr id="21514" name="矩形 21513"/>
          <p:cNvSpPr>
            <a:spLocks noGrp="1"/>
          </p:cNvSpPr>
          <p:nvPr/>
        </p:nvSpPr>
        <p:spPr>
          <a:xfrm>
            <a:off x="4913947" y="4428795"/>
            <a:ext cx="1771650" cy="74295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3000" b="1" kern="0">
                <a:latin typeface="Times New Roman" panose="02020603050405020304" pitchFamily="18" charset="0"/>
              </a:rPr>
              <a:t>carrot</a:t>
            </a:r>
            <a:r>
              <a:rPr lang="zh-CN" altLang="en-US" sz="3000" b="1" kern="0">
                <a:solidFill>
                  <a:srgbClr val="FF0000"/>
                </a:solidFill>
                <a:latin typeface="Times New Roman" panose="02020603050405020304" pitchFamily="18" charset="0"/>
              </a:rPr>
              <a:t>s</a:t>
            </a:r>
          </a:p>
        </p:txBody>
      </p:sp>
      <p:sp>
        <p:nvSpPr>
          <p:cNvPr id="21515" name="矩形 21514"/>
          <p:cNvSpPr>
            <a:spLocks noGrp="1"/>
          </p:cNvSpPr>
          <p:nvPr/>
        </p:nvSpPr>
        <p:spPr>
          <a:xfrm>
            <a:off x="7171328" y="4428795"/>
            <a:ext cx="1771650" cy="74295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3000" b="1" kern="0">
                <a:latin typeface="Times New Roman" panose="02020603050405020304" pitchFamily="18" charset="0"/>
              </a:rPr>
              <a:t>onion</a:t>
            </a:r>
            <a:r>
              <a:rPr lang="zh-CN" altLang="en-US" sz="3000" b="1" kern="0">
                <a:solidFill>
                  <a:srgbClr val="FF0000"/>
                </a:solidFill>
                <a:latin typeface="Times New Roman" panose="02020603050405020304" pitchFamily="18" charset="0"/>
              </a:rPr>
              <a:t>s</a:t>
            </a:r>
          </a:p>
        </p:txBody>
      </p:sp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12" grpId="0"/>
      <p:bldP spid="21513" grpId="0"/>
      <p:bldP spid="21514" grpId="0"/>
      <p:bldP spid="215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Presentation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pic>
        <p:nvPicPr>
          <p:cNvPr id="36866" name="图片 36865">
            <a:hlinkClick action="ppaction://hlinkfile"/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7894" y="1058704"/>
            <a:ext cx="5310188" cy="397430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图片 184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65474" y="1824515"/>
            <a:ext cx="999649" cy="192166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5" name="图片 1843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90852" y="1761650"/>
            <a:ext cx="1448753" cy="198453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6" name="图片 1843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01717" y="2320766"/>
            <a:ext cx="415529" cy="800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7" name="图片 1843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73218" y="2377916"/>
            <a:ext cx="355997" cy="685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8" name="图片 1843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30417" y="2549366"/>
            <a:ext cx="355997" cy="685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9" name="图片 1843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3176" y="3071813"/>
            <a:ext cx="326231" cy="628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40" name="图片 184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4186" y="3117533"/>
            <a:ext cx="326231" cy="628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41" name="文本框 18440"/>
          <p:cNvSpPr txBox="1"/>
          <p:nvPr/>
        </p:nvSpPr>
        <p:spPr>
          <a:xfrm>
            <a:off x="1580198" y="4062889"/>
            <a:ext cx="2800350" cy="53091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000" b="1">
                <a:latin typeface="Times New Roman" panose="02020603050405020304" pitchFamily="18" charset="0"/>
              </a:rPr>
              <a:t>They are so </a:t>
            </a:r>
          </a:p>
        </p:txBody>
      </p:sp>
      <p:sp>
        <p:nvSpPr>
          <p:cNvPr id="18442" name="文本框 18441"/>
          <p:cNvSpPr txBox="1"/>
          <p:nvPr/>
        </p:nvSpPr>
        <p:spPr>
          <a:xfrm>
            <a:off x="5105876" y="4062889"/>
            <a:ext cx="2800350" cy="53091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000" b="1">
                <a:latin typeface="Times New Roman" panose="02020603050405020304" pitchFamily="18" charset="0"/>
              </a:rPr>
              <a:t>They are so </a:t>
            </a:r>
          </a:p>
        </p:txBody>
      </p:sp>
      <p:sp>
        <p:nvSpPr>
          <p:cNvPr id="18443" name="文本框 18442"/>
          <p:cNvSpPr txBox="1"/>
          <p:nvPr/>
        </p:nvSpPr>
        <p:spPr>
          <a:xfrm>
            <a:off x="3544253" y="4062889"/>
            <a:ext cx="1314450" cy="53091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000" b="1">
                <a:solidFill>
                  <a:srgbClr val="FF0000"/>
                </a:solidFill>
                <a:latin typeface="Times New Roman" panose="02020603050405020304" pitchFamily="18" charset="0"/>
              </a:rPr>
              <a:t>big. </a:t>
            </a:r>
          </a:p>
        </p:txBody>
      </p:sp>
      <p:sp>
        <p:nvSpPr>
          <p:cNvPr id="18444" name="文本框 18443"/>
          <p:cNvSpPr txBox="1"/>
          <p:nvPr/>
        </p:nvSpPr>
        <p:spPr>
          <a:xfrm>
            <a:off x="7069931" y="4062889"/>
            <a:ext cx="1314450" cy="53091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000" b="1">
                <a:solidFill>
                  <a:srgbClr val="FF0000"/>
                </a:solidFill>
                <a:latin typeface="Times New Roman" panose="02020603050405020304" pitchFamily="18" charset="0"/>
              </a:rPr>
              <a:t>small. </a:t>
            </a:r>
          </a:p>
        </p:txBody>
      </p:sp>
      <p:sp>
        <p:nvSpPr>
          <p:cNvPr id="19462" name="Rectangle 8"/>
          <p:cNvSpPr txBox="1"/>
          <p:nvPr/>
        </p:nvSpPr>
        <p:spPr>
          <a:xfrm>
            <a:off x="1751648" y="887970"/>
            <a:ext cx="5993606" cy="539353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57175" indent="-257175">
              <a:lnSpc>
                <a:spcPct val="120000"/>
              </a:lnSpc>
              <a:spcBef>
                <a:spcPct val="20000"/>
              </a:spcBef>
            </a:pPr>
            <a:r>
              <a:rPr lang="en-US" altLang="x-none" sz="2500" b="1">
                <a:latin typeface="Times New Roman" panose="02020603050405020304" pitchFamily="18" charset="0"/>
                <a:ea typeface="楷体_GB2312" pitchFamily="1" charset="-122"/>
              </a:rPr>
              <a:t>Look at the potato</a:t>
            </a:r>
            <a:r>
              <a:rPr lang="en-US" altLang="x-none" sz="25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1" charset="-122"/>
              </a:rPr>
              <a:t>es</a:t>
            </a:r>
            <a:r>
              <a:rPr lang="en-US" altLang="x-none" sz="2500" b="1">
                <a:latin typeface="Times New Roman" panose="02020603050405020304" pitchFamily="18" charset="0"/>
                <a:ea typeface="楷体_GB2312" pitchFamily="1" charset="-122"/>
              </a:rPr>
              <a:t>. They are so ____.</a:t>
            </a:r>
          </a:p>
        </p:txBody>
      </p:sp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Practice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3" grpId="0"/>
      <p:bldP spid="1844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图片 2969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000" t="6097" r="8000"/>
          <a:stretch>
            <a:fillRect/>
          </a:stretch>
        </p:blipFill>
        <p:spPr>
          <a:xfrm>
            <a:off x="6896579" y="1834516"/>
            <a:ext cx="614839" cy="325516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699" name="图片 2969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71850" y="2914651"/>
            <a:ext cx="2571750" cy="942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0" name="文本框 29699"/>
          <p:cNvSpPr txBox="1"/>
          <p:nvPr/>
        </p:nvSpPr>
        <p:spPr>
          <a:xfrm>
            <a:off x="2968943" y="2100263"/>
            <a:ext cx="4000500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300" b="1">
                <a:latin typeface="Times New Roman" panose="02020603050405020304" pitchFamily="18" charset="0"/>
              </a:rPr>
              <a:t>They are so______ </a:t>
            </a:r>
          </a:p>
        </p:txBody>
      </p:sp>
      <p:sp>
        <p:nvSpPr>
          <p:cNvPr id="29701" name="文本框 29700"/>
          <p:cNvSpPr txBox="1"/>
          <p:nvPr/>
        </p:nvSpPr>
        <p:spPr>
          <a:xfrm>
            <a:off x="2857500" y="4000501"/>
            <a:ext cx="4000500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300" b="1">
                <a:latin typeface="Times New Roman" panose="02020603050405020304" pitchFamily="18" charset="0"/>
              </a:rPr>
              <a:t>They are so ______</a:t>
            </a:r>
          </a:p>
        </p:txBody>
      </p:sp>
      <p:sp>
        <p:nvSpPr>
          <p:cNvPr id="29702" name="文本框 29701"/>
          <p:cNvSpPr txBox="1"/>
          <p:nvPr/>
        </p:nvSpPr>
        <p:spPr>
          <a:xfrm>
            <a:off x="5197316" y="2100263"/>
            <a:ext cx="1314450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300" b="1">
                <a:solidFill>
                  <a:srgbClr val="FF0000"/>
                </a:solidFill>
                <a:latin typeface="Times New Roman" panose="02020603050405020304" pitchFamily="18" charset="0"/>
              </a:rPr>
              <a:t>long. </a:t>
            </a:r>
          </a:p>
        </p:txBody>
      </p:sp>
      <p:sp>
        <p:nvSpPr>
          <p:cNvPr id="29703" name="文本框 29702"/>
          <p:cNvSpPr txBox="1"/>
          <p:nvPr/>
        </p:nvSpPr>
        <p:spPr>
          <a:xfrm>
            <a:off x="5106353" y="4000501"/>
            <a:ext cx="1314450" cy="5770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300" b="1">
                <a:solidFill>
                  <a:srgbClr val="FF0000"/>
                </a:solidFill>
                <a:latin typeface="Times New Roman" panose="02020603050405020304" pitchFamily="18" charset="0"/>
              </a:rPr>
              <a:t>short. </a:t>
            </a:r>
          </a:p>
        </p:txBody>
      </p:sp>
      <p:sp>
        <p:nvSpPr>
          <p:cNvPr id="19462" name="Rectangle 8"/>
          <p:cNvSpPr txBox="1"/>
          <p:nvPr/>
        </p:nvSpPr>
        <p:spPr>
          <a:xfrm>
            <a:off x="1751648" y="887970"/>
            <a:ext cx="5993606" cy="539353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57175" indent="-257175">
              <a:lnSpc>
                <a:spcPct val="120000"/>
              </a:lnSpc>
              <a:spcBef>
                <a:spcPct val="20000"/>
              </a:spcBef>
            </a:pPr>
            <a:r>
              <a:rPr lang="en-US" altLang="x-none" sz="2500" b="1">
                <a:latin typeface="Times New Roman" panose="02020603050405020304" pitchFamily="18" charset="0"/>
                <a:ea typeface="楷体_GB2312" pitchFamily="1" charset="-122"/>
              </a:rPr>
              <a:t>Look at the green bean</a:t>
            </a:r>
            <a:r>
              <a:rPr lang="en-US" altLang="x-none" sz="25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1" charset="-122"/>
              </a:rPr>
              <a:t>s</a:t>
            </a:r>
            <a:r>
              <a:rPr lang="en-US" altLang="x-none" sz="2500" b="1">
                <a:latin typeface="Times New Roman" panose="02020603050405020304" pitchFamily="18" charset="0"/>
                <a:ea typeface="楷体_GB2312" pitchFamily="1" charset="-122"/>
              </a:rPr>
              <a:t>. They are so ____.</a:t>
            </a:r>
          </a:p>
        </p:txBody>
      </p:sp>
      <p:sp>
        <p:nvSpPr>
          <p:cNvPr id="4" name="矩形 3"/>
          <p:cNvSpPr/>
          <p:nvPr/>
        </p:nvSpPr>
        <p:spPr bwMode="auto">
          <a:xfrm>
            <a:off x="21434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Practice</a:t>
            </a:r>
          </a:p>
        </p:txBody>
      </p:sp>
      <p:sp>
        <p:nvSpPr>
          <p:cNvPr id="5" name="矩形 4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  <p:bldP spid="29702" grpId="0"/>
      <p:bldP spid="2970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 bwMode="auto">
          <a:xfrm>
            <a:off x="11432" y="645320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Practice</a:t>
            </a:r>
          </a:p>
        </p:txBody>
      </p:sp>
      <p:sp>
        <p:nvSpPr>
          <p:cNvPr id="9" name="矩形 8"/>
          <p:cNvSpPr/>
          <p:nvPr/>
        </p:nvSpPr>
        <p:spPr bwMode="auto">
          <a:xfrm>
            <a:off x="148590" y="773431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pic>
        <p:nvPicPr>
          <p:cNvPr id="1026" name="Picture 2" descr="E:\人教PEP 4B底图\img0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091320" y="1175555"/>
            <a:ext cx="5770291" cy="374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1" name="图片 32770" descr="1672496_183615007105_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8278" y="1707358"/>
            <a:ext cx="1593056" cy="104251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773" name="图片 32772" descr="2457331_163353155000_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0624" y="1677354"/>
            <a:ext cx="1700213" cy="106060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4" name="文本框 32773"/>
          <p:cNvSpPr txBox="1"/>
          <p:nvPr/>
        </p:nvSpPr>
        <p:spPr>
          <a:xfrm>
            <a:off x="1332312" y="2840831"/>
            <a:ext cx="6101953" cy="39241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x-none" sz="2100">
              <a:solidFill>
                <a:srgbClr val="FF3300"/>
              </a:solidFill>
            </a:endParaRPr>
          </a:p>
        </p:txBody>
      </p:sp>
      <p:sp>
        <p:nvSpPr>
          <p:cNvPr id="32776" name="文本框 32775"/>
          <p:cNvSpPr txBox="1"/>
          <p:nvPr/>
        </p:nvSpPr>
        <p:spPr>
          <a:xfrm>
            <a:off x="917158" y="3036572"/>
            <a:ext cx="7772876" cy="191590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 smtClean="0">
                <a:latin typeface="Times New Roman" panose="02020603050405020304" pitchFamily="18" charset="0"/>
              </a:rPr>
              <a:t>A</a:t>
            </a:r>
            <a:r>
              <a:rPr lang="zh-CN" altLang="en-US" sz="3000" b="1">
                <a:latin typeface="Times New Roman" panose="02020603050405020304" pitchFamily="18" charset="0"/>
              </a:rPr>
              <a:t>: Look</a:t>
            </a:r>
            <a:r>
              <a:rPr lang="en-US" altLang="x-none" sz="3000" b="1">
                <a:latin typeface="Times New Roman" panose="02020603050405020304" pitchFamily="18" charset="0"/>
              </a:rPr>
              <a:t>! What are they?</a:t>
            </a:r>
          </a:p>
          <a:p>
            <a:r>
              <a:rPr lang="zh-CN" altLang="en-US" sz="3000" b="1" smtClean="0">
                <a:latin typeface="Times New Roman" panose="02020603050405020304" pitchFamily="18" charset="0"/>
              </a:rPr>
              <a:t>B</a:t>
            </a:r>
            <a:r>
              <a:rPr lang="zh-CN" altLang="en-US" sz="3000" b="1">
                <a:latin typeface="Times New Roman" panose="02020603050405020304" pitchFamily="18" charset="0"/>
              </a:rPr>
              <a:t>: They are </a:t>
            </a:r>
            <a:r>
              <a:rPr lang="en-US" altLang="zh-CN" sz="3000" b="1">
                <a:latin typeface="Times New Roman" panose="02020603050405020304" pitchFamily="18" charset="0"/>
              </a:rPr>
              <a:t>________</a:t>
            </a:r>
            <a:r>
              <a:rPr lang="zh-CN" altLang="en-US" sz="3000" b="1">
                <a:latin typeface="Times New Roman" panose="02020603050405020304" pitchFamily="18" charset="0"/>
              </a:rPr>
              <a:t>.</a:t>
            </a:r>
            <a:endParaRPr lang="zh-CN" altLang="en-US" sz="3000" b="1">
              <a:latin typeface="Times New Roman" panose="02020603050405020304" pitchFamily="18" charset="0"/>
            </a:endParaRPr>
          </a:p>
          <a:p>
            <a:r>
              <a:rPr lang="en-US" altLang="x-none" sz="3000" b="1" smtClean="0">
                <a:latin typeface="Times New Roman" panose="02020603050405020304" pitchFamily="18" charset="0"/>
              </a:rPr>
              <a:t>A</a:t>
            </a:r>
            <a:r>
              <a:rPr lang="zh-CN" altLang="en-US" sz="3000" b="1">
                <a:latin typeface="Times New Roman" panose="02020603050405020304" pitchFamily="18" charset="0"/>
              </a:rPr>
              <a:t>: </a:t>
            </a:r>
            <a:r>
              <a:rPr lang="en-US" altLang="x-none" sz="3000" b="1">
                <a:latin typeface="Times New Roman" panose="02020603050405020304" pitchFamily="18" charset="0"/>
              </a:rPr>
              <a:t>Y</a:t>
            </a:r>
            <a:r>
              <a:rPr lang="zh-CN" altLang="en-US" sz="3000" b="1">
                <a:latin typeface="Times New Roman" panose="02020603050405020304" pitchFamily="18" charset="0"/>
              </a:rPr>
              <a:t>es, </a:t>
            </a:r>
            <a:r>
              <a:rPr lang="en-US" altLang="x-none" sz="3000" b="1">
                <a:latin typeface="Times New Roman" panose="02020603050405020304" pitchFamily="18" charset="0"/>
              </a:rPr>
              <a:t>they</a:t>
            </a:r>
            <a:r>
              <a:rPr lang="zh-CN" altLang="en-US" sz="3000" b="1">
                <a:latin typeface="Times New Roman" panose="02020603050405020304" pitchFamily="18" charset="0"/>
              </a:rPr>
              <a:t> are </a:t>
            </a:r>
            <a:r>
              <a:rPr lang="en-US" altLang="x-none" sz="3000" b="1">
                <a:latin typeface="Times New Roman" panose="02020603050405020304" pitchFamily="18" charset="0"/>
              </a:rPr>
              <a:t>so </a:t>
            </a:r>
            <a:r>
              <a:rPr lang="en-US" altLang="zh-CN" sz="3000" b="1">
                <a:latin typeface="Times New Roman" panose="02020603050405020304" pitchFamily="18" charset="0"/>
                <a:sym typeface="+mn-ea"/>
              </a:rPr>
              <a:t>________.</a:t>
            </a:r>
            <a:r>
              <a:rPr lang="zh-CN" altLang="en-US" sz="3000" b="1">
                <a:latin typeface="Times New Roman" panose="02020603050405020304" pitchFamily="18" charset="0"/>
              </a:rPr>
              <a:t>              </a:t>
            </a:r>
            <a:endParaRPr lang="zh-CN" altLang="en-US" sz="3000" b="1">
              <a:latin typeface="Times New Roman" panose="02020603050405020304" pitchFamily="18" charset="0"/>
            </a:endParaRPr>
          </a:p>
          <a:p>
            <a:r>
              <a:rPr lang="zh-CN" altLang="en-US" sz="3000" b="1">
                <a:latin typeface="Times New Roman" panose="02020603050405020304" pitchFamily="18" charset="0"/>
              </a:rPr>
              <a:t>      </a:t>
            </a:r>
            <a:r>
              <a:rPr lang="zh-CN" altLang="en-US" sz="3000" b="1" smtClean="0">
                <a:latin typeface="Times New Roman" panose="02020603050405020304" pitchFamily="18" charset="0"/>
              </a:rPr>
              <a:t>I </a:t>
            </a:r>
            <a:r>
              <a:rPr lang="zh-CN" altLang="en-US" sz="3000" b="1">
                <a:latin typeface="Times New Roman" panose="02020603050405020304" pitchFamily="18" charset="0"/>
              </a:rPr>
              <a:t>like </a:t>
            </a:r>
            <a:r>
              <a:rPr lang="en-US" altLang="zh-CN" sz="3000" b="1">
                <a:latin typeface="Times New Roman" panose="02020603050405020304" pitchFamily="18" charset="0"/>
                <a:sym typeface="+mn-ea"/>
              </a:rPr>
              <a:t>________.</a:t>
            </a:r>
            <a:r>
              <a:rPr lang="zh-CN" altLang="en-US" sz="3000" b="1">
                <a:latin typeface="Times New Roman" panose="02020603050405020304" pitchFamily="18" charset="0"/>
              </a:rPr>
              <a:t>      </a:t>
            </a:r>
          </a:p>
        </p:txBody>
      </p:sp>
      <p:pic>
        <p:nvPicPr>
          <p:cNvPr id="32782" name="图片 32781" descr="5433745_145536514100_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2772" y="1707356"/>
            <a:ext cx="1914049" cy="10306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784" name="图片 32783" descr="6323176_102018211131_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20890" y="1707357"/>
            <a:ext cx="1542574" cy="100155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016568" y="699612"/>
            <a:ext cx="1789080" cy="530915"/>
          </a:xfrm>
          <a:prstGeom prst="rect">
            <a:avLst/>
          </a:prstGeom>
          <a:noFill/>
        </p:spPr>
        <p:txBody>
          <a:bodyPr wrap="none" lIns="68580" tIns="34290" rIns="68580" bIns="3429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sz="30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sym typeface="+mn-ea"/>
              </a:rPr>
              <a:t>Pair work</a:t>
            </a:r>
            <a:endParaRPr lang="zh-CN" altLang="en-US" sz="3000"/>
          </a:p>
        </p:txBody>
      </p:sp>
      <p:sp>
        <p:nvSpPr>
          <p:cNvPr id="5" name="矩形 4"/>
          <p:cNvSpPr/>
          <p:nvPr/>
        </p:nvSpPr>
        <p:spPr bwMode="auto">
          <a:xfrm>
            <a:off x="11432" y="639129"/>
            <a:ext cx="1570435" cy="41314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Production</a:t>
            </a:r>
          </a:p>
        </p:txBody>
      </p:sp>
      <p:sp>
        <p:nvSpPr>
          <p:cNvPr id="6" name="矩形 5"/>
          <p:cNvSpPr/>
          <p:nvPr/>
        </p:nvSpPr>
        <p:spPr bwMode="auto">
          <a:xfrm>
            <a:off x="148590" y="767240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41" name="文本框 1"/>
          <p:cNvSpPr txBox="1"/>
          <p:nvPr/>
        </p:nvSpPr>
        <p:spPr>
          <a:xfrm>
            <a:off x="2183643" y="1557338"/>
            <a:ext cx="1112044" cy="577081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300">
                <a:solidFill>
                  <a:schemeClr val="accent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词汇</a:t>
            </a:r>
          </a:p>
        </p:txBody>
      </p:sp>
      <p:sp>
        <p:nvSpPr>
          <p:cNvPr id="18443" name="文本框 3"/>
          <p:cNvSpPr txBox="1"/>
          <p:nvPr/>
        </p:nvSpPr>
        <p:spPr>
          <a:xfrm>
            <a:off x="5344002" y="2297430"/>
            <a:ext cx="3357086" cy="438582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Times New Roman" panose="02020603050405020304" pitchFamily="18" charset="0"/>
              </a:rPr>
              <a:t>They’re... </a:t>
            </a:r>
          </a:p>
        </p:txBody>
      </p:sp>
      <p:sp>
        <p:nvSpPr>
          <p:cNvPr id="18444" name="文本框 4"/>
          <p:cNvSpPr txBox="1"/>
          <p:nvPr/>
        </p:nvSpPr>
        <p:spPr>
          <a:xfrm>
            <a:off x="5518548" y="1503522"/>
            <a:ext cx="1169194" cy="577081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>
                <a:solidFill>
                  <a:schemeClr val="accent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句型</a:t>
            </a:r>
          </a:p>
        </p:txBody>
      </p:sp>
      <p:sp>
        <p:nvSpPr>
          <p:cNvPr id="8" name="矩形 7"/>
          <p:cNvSpPr/>
          <p:nvPr/>
        </p:nvSpPr>
        <p:spPr bwMode="auto">
          <a:xfrm>
            <a:off x="476" y="705803"/>
            <a:ext cx="1435418" cy="413385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1500" b="1">
                <a:latin typeface="Times New Roman" panose="02020603050405020304" pitchFamily="18" charset="0"/>
                <a:ea typeface="微软雅黑" panose="020b0503020204020204" pitchFamily="34" charset="-122"/>
              </a:rPr>
              <a:t>   Summary</a:t>
            </a:r>
          </a:p>
        </p:txBody>
      </p:sp>
      <p:sp>
        <p:nvSpPr>
          <p:cNvPr id="9" name="矩形 8"/>
          <p:cNvSpPr/>
          <p:nvPr/>
        </p:nvSpPr>
        <p:spPr bwMode="auto">
          <a:xfrm>
            <a:off x="148590" y="824866"/>
            <a:ext cx="157163" cy="15716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8580" tIns="34290" rIns="68580" bIns="3429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defRPr/>
            </a:pPr>
            <a:endParaRPr lang="zh-CN" altLang="en-US" sz="1400"/>
          </a:p>
        </p:txBody>
      </p:sp>
      <p:sp>
        <p:nvSpPr>
          <p:cNvPr id="3" name="文本框 3"/>
          <p:cNvSpPr txBox="1"/>
          <p:nvPr/>
        </p:nvSpPr>
        <p:spPr>
          <a:xfrm>
            <a:off x="1986916" y="2133602"/>
            <a:ext cx="3357086" cy="191590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Times New Roman" panose="02020603050405020304" pitchFamily="18" charset="0"/>
              </a:rPr>
              <a:t>tomato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es</a:t>
            </a:r>
          </a:p>
          <a:p>
            <a:r>
              <a:rPr lang="en-US" altLang="zh-CN" sz="2400" b="1">
                <a:latin typeface="Times New Roman" panose="02020603050405020304" pitchFamily="18" charset="0"/>
              </a:rPr>
              <a:t>potato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es</a:t>
            </a:r>
          </a:p>
          <a:p>
            <a:r>
              <a:rPr lang="en-US" altLang="zh-CN" sz="2400" b="1">
                <a:latin typeface="Times New Roman" panose="02020603050405020304" pitchFamily="18" charset="0"/>
              </a:rPr>
              <a:t>green bean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s</a:t>
            </a:r>
          </a:p>
          <a:p>
            <a:r>
              <a:rPr lang="en-US" altLang="zh-CN" sz="2400" b="1">
                <a:latin typeface="Times New Roman" panose="02020603050405020304" pitchFamily="18" charset="0"/>
              </a:rPr>
              <a:t>carrot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s</a:t>
            </a:r>
          </a:p>
          <a:p>
            <a:endParaRPr lang="en-US" altLang="zh-CN" sz="2400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https://d.book118.com/366132005031010033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宋体" panose="02010600030101010101" pitchFamily="2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宋体" panose="02010600030101010101" pitchFamily="2" charset="-122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Times New Roman</vt:lpstr>
      <vt:lpstr>微软雅黑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tomatoes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2024-09-01T16:01:49.306</cp:lastPrinted>
  <dcterms:created xsi:type="dcterms:W3CDTF">2024-09-01T08:01:49Z</dcterms:created>
  <dcterms:modified xsi:type="dcterms:W3CDTF">2024-09-01T08:01:51Z</dcterms:modified>
</cp:coreProperties>
</file>